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2" r:id="rId3"/>
    <p:sldId id="279" r:id="rId4"/>
    <p:sldId id="273" r:id="rId5"/>
    <p:sldId id="277" r:id="rId6"/>
    <p:sldId id="259" r:id="rId7"/>
    <p:sldId id="304" r:id="rId8"/>
    <p:sldId id="288" r:id="rId9"/>
    <p:sldId id="287" r:id="rId10"/>
    <p:sldId id="274" r:id="rId11"/>
    <p:sldId id="290" r:id="rId12"/>
    <p:sldId id="302" r:id="rId13"/>
    <p:sldId id="303" r:id="rId14"/>
    <p:sldId id="280" r:id="rId15"/>
    <p:sldId id="298" r:id="rId16"/>
    <p:sldId id="296" r:id="rId17"/>
    <p:sldId id="281" r:id="rId18"/>
    <p:sldId id="297" r:id="rId19"/>
    <p:sldId id="282" r:id="rId20"/>
    <p:sldId id="263" r:id="rId21"/>
    <p:sldId id="264" r:id="rId22"/>
    <p:sldId id="301" r:id="rId23"/>
    <p:sldId id="299" r:id="rId24"/>
    <p:sldId id="300" r:id="rId25"/>
    <p:sldId id="267" r:id="rId26"/>
    <p:sldId id="268" r:id="rId27"/>
    <p:sldId id="283" r:id="rId28"/>
    <p:sldId id="291" r:id="rId29"/>
    <p:sldId id="284" r:id="rId30"/>
    <p:sldId id="271" r:id="rId31"/>
  </p:sldIdLst>
  <p:sldSz cx="9144000" cy="6858000" type="screen4x3"/>
  <p:notesSz cx="9996488" cy="68643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62942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C54F92E5-729A-4382-9997-9F126E225B06}" type="datetimeFigureOut">
              <a:rPr lang="de-AT" smtClean="0"/>
              <a:t>17.11.2015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9544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62942" y="6519544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FA0523C1-E2B1-4CFA-AF77-52508C39620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490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62942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3F27CC35-4405-47D1-A5AD-BCCC8994B247}" type="datetimeFigureOut">
              <a:rPr lang="de-AT" smtClean="0"/>
              <a:t>17.11.2015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9544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62942" y="6519544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00D388B-EEF5-4E5D-ADF2-723E87522B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620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001F2-1837-4D82-BE01-E9689E43298B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9A031-BF73-4A7C-9E93-3FC0B3777BB3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9A031-BF73-4A7C-9E93-3FC0B3777BB3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9A031-BF73-4A7C-9E93-3FC0B3777BB3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9A031-BF73-4A7C-9E93-3FC0B3777BB3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1F90E-E689-4EA9-95F6-75A75D75C18E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912F25-898E-4D7B-8AAF-527C852886F7}" type="slidenum">
              <a:rPr lang="de-DE" sz="1200" smtClean="0"/>
              <a:pPr eaLnBrk="1" hangingPunct="1"/>
              <a:t>18</a:t>
            </a:fld>
            <a:endParaRPr lang="de-DE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AT" smtClean="0"/>
              <a:t>Forschungstagebuch: Kontinuierliche Reflexion durch eher assoziativ-spontane, aber regelmäßige Aufzeichnungen; vgl. Altrichter/Posch et al. KollegInnen und SchülerInnen um Resümées bitten, einzelne Bereiche des Projekts beleuchten lassen, die einem selbst nicht so zugänglich sind: Innensicht der Peer-Group (Projekt Presse!), Sicht der nur kurzzeitig eingesetzten Kollegin (schriftlich oder mündlich im Interview auf Diktafon und elektronisch im Ordner abgelegt); Fotos: Ernennung einer „Mediengruppe“, deren Aufgabe in der begleitenden Dokumentation des Projektverlaufs besteht; Filmgruppe dreht und schreibt ihre Beobachtungen nieder</a:t>
            </a:r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x  </a:t>
            </a:r>
            <a:r>
              <a:rPr lang="de-DE" dirty="0" err="1" smtClean="0"/>
              <a:t>aauk_mbreuss</a:t>
            </a:r>
            <a:endParaRPr lang="de-DE" dirty="0" smtClean="0"/>
          </a:p>
          <a:p>
            <a:r>
              <a:rPr lang="de-DE" dirty="0" smtClean="0"/>
              <a:t>X  deutsch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E1172-4F72-42DF-AB21-B1808B98CA1A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58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588125" y="645318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Ursula Esterl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700338" y="6453188"/>
            <a:ext cx="37433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Korrigieren schriftlicher 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68313" y="645318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2D5F7C-D1E9-412B-864A-75581DC0B87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312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8313" y="645318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48FBEC-C9A9-4E6C-85FE-5890302D977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Schreiben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xfrm>
            <a:off x="6588125" y="645318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Ursula Esterl</a:t>
            </a:r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015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8313" y="645318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58EA56-090E-4A86-8BBE-92F85688FB7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Schreiben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xfrm>
            <a:off x="6588125" y="645318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Ursula Esterl</a:t>
            </a:r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999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75213" y="6296025"/>
            <a:ext cx="282098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26400-6A6E-4365-949B-8945F3C76E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48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524000" y="1905000"/>
            <a:ext cx="3429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1524000" y="4038600"/>
            <a:ext cx="7010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75213" y="6296025"/>
            <a:ext cx="282098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B51A-ADE4-4428-85B6-429FCADF27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90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mst.ac.at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st3plus.uni-klu.ac.at/imst-wiki/index.php/Lesen_in_der_Freiarbeit_-_Ein_Modell_nach_dem_Daltonplan" TargetMode="External"/><Relationship Id="rId2" Type="http://schemas.openxmlformats.org/officeDocument/2006/relationships/hyperlink" Target="http://imst3plus.uni-klu.ac.at/imst-wiki/index.php/Hauptseite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Template_Langfassung_2011_12.docx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Template_Zwischenbericht_TP_2011_12.doc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://imst.edumoodle.at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imst3plus.uni-klu.ac.at/imst-wiki/index.php/Hauptseit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17576" y="428244"/>
            <a:ext cx="851916" cy="867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287" y="13287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287" y="13541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508" y="2516124"/>
            <a:ext cx="7775448" cy="1473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47800" y="2516124"/>
            <a:ext cx="4953000" cy="1003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85"/>
              </a:lnSpc>
              <a:spcBef>
                <a:spcPts val="209"/>
              </a:spcBef>
            </a:pPr>
            <a:r>
              <a:rPr lang="de-AT" sz="4000" b="1" spc="0" dirty="0" smtClean="0">
                <a:solidFill>
                  <a:schemeClr val="tx2"/>
                </a:solidFill>
                <a:latin typeface="Arial"/>
                <a:cs typeface="Arial"/>
              </a:rPr>
              <a:t>Forschendes </a:t>
            </a:r>
            <a:r>
              <a:rPr sz="4000" b="1" spc="0" dirty="0" err="1" smtClean="0">
                <a:solidFill>
                  <a:schemeClr val="tx2"/>
                </a:solidFill>
                <a:latin typeface="Arial"/>
                <a:cs typeface="Arial"/>
              </a:rPr>
              <a:t>Schreiben</a:t>
            </a:r>
            <a:endParaRPr sz="4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5601" y="4239418"/>
            <a:ext cx="4495800" cy="942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de-AT" sz="2400" spc="0" dirty="0" smtClean="0">
                <a:solidFill>
                  <a:schemeClr val="tx2"/>
                </a:solidFill>
                <a:latin typeface="Arial"/>
                <a:cs typeface="Arial"/>
              </a:rPr>
              <a:t>Ursula </a:t>
            </a:r>
            <a:r>
              <a:rPr lang="de-AT" sz="2400" spc="0" dirty="0" err="1" smtClean="0">
                <a:solidFill>
                  <a:schemeClr val="tx2"/>
                </a:solidFill>
                <a:latin typeface="Arial"/>
                <a:cs typeface="Arial"/>
              </a:rPr>
              <a:t>Esterl</a:t>
            </a:r>
            <a:endParaRPr lang="de-AT" sz="2400" spc="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de-AT" dirty="0" smtClean="0">
                <a:solidFill>
                  <a:schemeClr val="tx2"/>
                </a:solidFill>
                <a:latin typeface="Arial"/>
                <a:cs typeface="Arial"/>
              </a:rPr>
              <a:t>Alpen-Adria-Universität, Klagenfurt</a:t>
            </a: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de-AT" dirty="0" smtClean="0">
                <a:solidFill>
                  <a:schemeClr val="tx2"/>
                </a:solidFill>
                <a:latin typeface="Arial"/>
                <a:cs typeface="Arial"/>
              </a:rPr>
              <a:t>13. November 2015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47024" y="6228069"/>
            <a:ext cx="15128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000066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524001" y="340680"/>
            <a:ext cx="6324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IMST – Innovationen machen Schulen </a:t>
            </a:r>
            <a:r>
              <a:rPr lang="de-DE" sz="2000" b="1" dirty="0" smtClean="0"/>
              <a:t>Top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Themenprogramm </a:t>
            </a:r>
            <a:r>
              <a:rPr lang="de-DE" sz="2000" dirty="0" smtClean="0"/>
              <a:t>„Schreiben, Lesen, Literatur“</a:t>
            </a:r>
            <a:endParaRPr lang="de-A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B138D-E5AC-4104-8F44-357E424D52E1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Schreiben</a:t>
            </a:r>
          </a:p>
        </p:txBody>
      </p:sp>
      <p:sp>
        <p:nvSpPr>
          <p:cNvPr id="23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Ursula </a:t>
            </a:r>
            <a:r>
              <a:rPr lang="de-DE" alt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Esterl</a:t>
            </a:r>
            <a:endParaRPr lang="de-DE" alt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de-DE" altLang="de-DE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alt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Kompetenzmodell Schreiben 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1600" dirty="0">
                <a:solidFill>
                  <a:schemeClr val="tx2"/>
                </a:solidFill>
              </a:rPr>
              <a:t>(Fix, 2006, S.26)</a:t>
            </a:r>
            <a:endParaRPr lang="de-DE" altLang="de-DE" dirty="0">
              <a:solidFill>
                <a:schemeClr val="tx2"/>
              </a:solidFill>
            </a:endParaRPr>
          </a:p>
        </p:txBody>
      </p:sp>
      <p:graphicFrame>
        <p:nvGraphicFramePr>
          <p:cNvPr id="37923" name="Group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942816"/>
              </p:ext>
            </p:extLst>
          </p:nvPr>
        </p:nvGraphicFramePr>
        <p:xfrm>
          <a:off x="457200" y="1600200"/>
          <a:ext cx="8229600" cy="3934397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181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 schreibe ich?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Inhaltliche Kompetenz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Warum und für wen schreibe ich?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Pragmatische </a:t>
                      </a:r>
                      <a:r>
                        <a:rPr kumimoji="0" lang="de-DE" altLang="de-DE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Komp</a:t>
                      </a:r>
                      <a:r>
                        <a:rPr kumimoji="0" lang="de-DE" alt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., Zielsetzungskompetenz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Interdependente Fragen im Schreib-prozess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Wie formuliere und überarbeite ich?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Formulierungs-kompetenz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Wie baue ich den Text auf?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Strukturierungs-kompetenz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object 3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7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17576" y="428244"/>
            <a:ext cx="851916" cy="867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287" y="13287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287" y="13541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56360" y="356615"/>
            <a:ext cx="6338316" cy="1146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312" y="1989118"/>
            <a:ext cx="8202778" cy="29734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25370" y="713461"/>
            <a:ext cx="175971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Kriter</a:t>
            </a:r>
            <a:r>
              <a:rPr sz="3200" spc="-9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en</a:t>
            </a:r>
            <a:endParaRPr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8554" y="713461"/>
            <a:ext cx="62929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für</a:t>
            </a:r>
            <a:endParaRPr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2538" y="713461"/>
            <a:ext cx="114890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</a:t>
            </a:r>
            <a:r>
              <a:rPr sz="3200" spc="-9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xte</a:t>
            </a:r>
            <a:endParaRPr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644" y="5445129"/>
            <a:ext cx="321759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4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s: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„</a:t>
            </a:r>
            <a:r>
              <a:rPr sz="1800" b="1" spc="0" dirty="0" smtClean="0">
                <a:solidFill>
                  <a:srgbClr val="993366"/>
                </a:solidFill>
                <a:latin typeface="Arial"/>
                <a:cs typeface="Arial"/>
              </a:rPr>
              <a:t>Sta</a:t>
            </a:r>
            <a:r>
              <a:rPr sz="1800" b="1" spc="-9" dirty="0" smtClean="0">
                <a:solidFill>
                  <a:srgbClr val="993366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993366"/>
                </a:solidFill>
                <a:latin typeface="Arial"/>
                <a:cs typeface="Arial"/>
              </a:rPr>
              <a:t>ke</a:t>
            </a:r>
            <a:r>
              <a:rPr sz="1800" b="1" spc="4" dirty="0" smtClean="0">
                <a:solidFill>
                  <a:srgbClr val="993366"/>
                </a:solidFill>
                <a:latin typeface="Arial"/>
                <a:cs typeface="Arial"/>
              </a:rPr>
              <a:t> </a:t>
            </a:r>
            <a:r>
              <a:rPr sz="1800" b="1" spc="-129" dirty="0" smtClean="0">
                <a:solidFill>
                  <a:srgbClr val="993366"/>
                </a:solidFill>
                <a:latin typeface="Arial"/>
                <a:cs typeface="Arial"/>
              </a:rPr>
              <a:t>T</a:t>
            </a:r>
            <a:r>
              <a:rPr sz="1800" b="1" spc="0" dirty="0" smtClean="0">
                <a:solidFill>
                  <a:srgbClr val="993366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993366"/>
                </a:solidFill>
                <a:latin typeface="Arial"/>
                <a:cs typeface="Arial"/>
              </a:rPr>
              <a:t>x</a:t>
            </a:r>
            <a:r>
              <a:rPr sz="1800" b="1" spc="0" dirty="0" smtClean="0">
                <a:solidFill>
                  <a:srgbClr val="993366"/>
                </a:solidFill>
                <a:latin typeface="Arial"/>
                <a:cs typeface="Arial"/>
              </a:rPr>
              <a:t>te </a:t>
            </a:r>
            <a:r>
              <a:rPr sz="1800" b="1" spc="-4" dirty="0" smtClean="0">
                <a:solidFill>
                  <a:srgbClr val="993366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993366"/>
                </a:solidFill>
                <a:latin typeface="Arial"/>
                <a:cs typeface="Arial"/>
              </a:rPr>
              <a:t>chr</a:t>
            </a:r>
            <a:r>
              <a:rPr sz="1800" b="1" spc="-9" dirty="0" smtClean="0">
                <a:solidFill>
                  <a:srgbClr val="993366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993366"/>
                </a:solidFill>
                <a:latin typeface="Arial"/>
                <a:cs typeface="Arial"/>
              </a:rPr>
              <a:t>i</a:t>
            </a:r>
            <a:r>
              <a:rPr sz="1800" b="1" spc="4" dirty="0" smtClean="0">
                <a:solidFill>
                  <a:srgbClr val="993366"/>
                </a:solidFill>
                <a:latin typeface="Arial"/>
                <a:cs typeface="Arial"/>
              </a:rPr>
              <a:t>b</a:t>
            </a:r>
            <a:r>
              <a:rPr sz="1800" b="1" spc="0" dirty="0" smtClean="0">
                <a:solidFill>
                  <a:srgbClr val="993366"/>
                </a:solidFill>
                <a:latin typeface="Arial"/>
                <a:cs typeface="Arial"/>
              </a:rPr>
              <a:t>e</a:t>
            </a:r>
            <a:r>
              <a:rPr sz="1800" b="1" spc="4" dirty="0" smtClean="0">
                <a:solidFill>
                  <a:srgbClr val="993366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“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56100" y="5445129"/>
            <a:ext cx="172961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  <a:hlinkClick r:id="rId6"/>
              </a:rPr>
              <a:t>(</a:t>
            </a:r>
            <a:r>
              <a:rPr sz="1800" spc="-25" dirty="0" smtClean="0">
                <a:latin typeface="Arial"/>
                <a:cs typeface="Arial"/>
                <a:hlinkClick r:id="rId6"/>
              </a:rPr>
              <a:t>w</a:t>
            </a:r>
            <a:r>
              <a:rPr sz="1800" spc="-14" dirty="0" smtClean="0">
                <a:latin typeface="Arial"/>
                <a:cs typeface="Arial"/>
                <a:hlinkClick r:id="rId6"/>
              </a:rPr>
              <a:t>w</a:t>
            </a:r>
            <a:r>
              <a:rPr sz="1800" spc="-109" dirty="0" smtClean="0">
                <a:latin typeface="Arial"/>
                <a:cs typeface="Arial"/>
                <a:hlinkClick r:id="rId6"/>
              </a:rPr>
              <a:t>w</a:t>
            </a:r>
            <a:r>
              <a:rPr sz="1800" spc="0" dirty="0" smtClean="0">
                <a:latin typeface="Arial"/>
                <a:cs typeface="Arial"/>
                <a:hlinkClick r:id="rId6"/>
              </a:rPr>
              <a:t>.imst</a:t>
            </a:r>
            <a:r>
              <a:rPr sz="1800" spc="4" dirty="0" smtClean="0">
                <a:latin typeface="Arial"/>
                <a:cs typeface="Arial"/>
                <a:hlinkClick r:id="rId6"/>
              </a:rPr>
              <a:t>.</a:t>
            </a:r>
            <a:r>
              <a:rPr sz="1800" spc="0" dirty="0" smtClean="0">
                <a:latin typeface="Arial"/>
                <a:cs typeface="Arial"/>
                <a:hlinkClick r:id="rId6"/>
              </a:rPr>
              <a:t>ac.</a:t>
            </a:r>
            <a:r>
              <a:rPr sz="1800" spc="-4" dirty="0" smtClean="0">
                <a:latin typeface="Arial"/>
                <a:cs typeface="Arial"/>
                <a:hlinkClick r:id="rId6"/>
              </a:rPr>
              <a:t>a</a:t>
            </a:r>
            <a:r>
              <a:rPr sz="1800" spc="0" dirty="0" smtClean="0">
                <a:latin typeface="Arial"/>
                <a:cs typeface="Arial"/>
                <a:hlinkClick r:id="rId6"/>
              </a:rPr>
              <a:t>t)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5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FCE0D-D8BE-461D-AE59-552192559701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Schreiben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Ursula </a:t>
            </a:r>
            <a:r>
              <a:rPr lang="de-DE" alt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Esterl</a:t>
            </a:r>
            <a:endParaRPr lang="de-DE" alt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de-DE" altLang="de-DE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>
                <a:solidFill>
                  <a:schemeClr val="tx2"/>
                </a:solidFill>
              </a:rPr>
              <a:t>     </a:t>
            </a:r>
            <a:r>
              <a:rPr lang="de-DE" altLang="de-DE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Schreibfunktionen </a:t>
            </a:r>
            <a:r>
              <a:rPr lang="de-DE" altLang="de-DE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klären </a:t>
            </a:r>
            <a:r>
              <a:rPr lang="de-DE" altLang="de-DE" sz="1800" dirty="0">
                <a:solidFill>
                  <a:schemeClr val="tx2"/>
                </a:solidFill>
              </a:rPr>
              <a:t>(Fix 2006, S. 140)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altLang="de-DE" sz="2800" u="sng" dirty="0"/>
              <a:t>1. Vorbereitungsphase</a:t>
            </a:r>
          </a:p>
          <a:p>
            <a:pPr>
              <a:lnSpc>
                <a:spcPct val="80000"/>
              </a:lnSpc>
            </a:pPr>
            <a:r>
              <a:rPr lang="de-DE" altLang="de-DE" sz="2800" dirty="0"/>
              <a:t>Vom Schreibanlass zum Schreibziel:</a:t>
            </a:r>
          </a:p>
          <a:p>
            <a:pPr lvl="1">
              <a:lnSpc>
                <a:spcPct val="80000"/>
              </a:lnSpc>
            </a:pPr>
            <a:r>
              <a:rPr lang="de-DE" altLang="de-DE" sz="2400" dirty="0"/>
              <a:t>Übungen zur Entfaltung von Ideen             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de-DE" sz="1800" dirty="0"/>
              <a:t>	(z.B. Brainstorming, Anregungsmaterialien wie Bildimpulse oder Erzählanfänge)</a:t>
            </a:r>
          </a:p>
          <a:p>
            <a:pPr lvl="1">
              <a:lnSpc>
                <a:spcPct val="80000"/>
              </a:lnSpc>
            </a:pPr>
            <a:r>
              <a:rPr lang="de-DE" altLang="de-DE" sz="2400" dirty="0"/>
              <a:t>Bereitstellung des erforderlichen Vorwissens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de-DE" sz="1800" dirty="0"/>
              <a:t>	(z.B. Internetrecherche, Expertenbefragung, </a:t>
            </a:r>
            <a:r>
              <a:rPr lang="de-DE" altLang="de-DE" sz="1800" dirty="0" smtClean="0"/>
              <a:t>Textauswertung, Experiment ….)</a:t>
            </a:r>
            <a:endParaRPr lang="de-DE" altLang="de-DE" sz="1800" dirty="0"/>
          </a:p>
          <a:p>
            <a:pPr lvl="1">
              <a:lnSpc>
                <a:spcPct val="80000"/>
              </a:lnSpc>
            </a:pPr>
            <a:endParaRPr lang="de-DE" altLang="de-DE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de-DE" sz="2800" u="sng" dirty="0"/>
              <a:t>2. Entwurfsphase</a:t>
            </a:r>
          </a:p>
          <a:p>
            <a:pPr>
              <a:lnSpc>
                <a:spcPct val="80000"/>
              </a:lnSpc>
            </a:pPr>
            <a:r>
              <a:rPr lang="de-DE" altLang="de-DE" sz="2800" dirty="0"/>
              <a:t>Noch stärker </a:t>
            </a:r>
            <a:r>
              <a:rPr lang="de-DE" altLang="de-DE" sz="2800" dirty="0" smtClean="0"/>
              <a:t>am/an der Schreibenden </a:t>
            </a:r>
            <a:r>
              <a:rPr lang="de-DE" altLang="de-DE" sz="2800" dirty="0"/>
              <a:t>orientiert:</a:t>
            </a:r>
          </a:p>
          <a:p>
            <a:pPr lvl="1">
              <a:lnSpc>
                <a:spcPct val="80000"/>
              </a:lnSpc>
            </a:pPr>
            <a:r>
              <a:rPr lang="de-DE" altLang="de-DE" sz="2400" dirty="0"/>
              <a:t>Selbst gesteuertes Schreiben ohne normative Vorgaben              </a:t>
            </a:r>
            <a:endParaRPr lang="de-DE" altLang="de-DE" sz="1800" dirty="0"/>
          </a:p>
          <a:p>
            <a:pPr lvl="1">
              <a:lnSpc>
                <a:spcPct val="80000"/>
              </a:lnSpc>
            </a:pPr>
            <a:r>
              <a:rPr lang="de-DE" altLang="de-DE" sz="2400" dirty="0"/>
              <a:t>Konzentration vorwiegend auf Textinhalt</a:t>
            </a:r>
          </a:p>
        </p:txBody>
      </p:sp>
      <p:sp>
        <p:nvSpPr>
          <p:cNvPr id="7" name="object 3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24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D204A-71DC-43C4-A96D-27A402F9B148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Schreiben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Ursula </a:t>
            </a:r>
            <a:r>
              <a:rPr lang="de-DE" alt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Esterl</a:t>
            </a:r>
            <a:endParaRPr lang="de-DE" alt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de-DE" altLang="de-DE" dirty="0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tx2"/>
                </a:solidFill>
              </a:rPr>
              <a:t>      </a:t>
            </a:r>
            <a:r>
              <a:rPr lang="de-DE" altLang="de-DE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Schreibfunktionen </a:t>
            </a:r>
            <a:r>
              <a:rPr lang="de-DE" altLang="de-DE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klären </a:t>
            </a:r>
            <a:r>
              <a:rPr lang="de-DE" altLang="de-DE" sz="1800" dirty="0">
                <a:solidFill>
                  <a:schemeClr val="tx2"/>
                </a:solidFill>
              </a:rPr>
              <a:t>(Fix 2006, S. 140)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de-DE" sz="2800" u="sng" dirty="0"/>
              <a:t>3. Überarbeitungsphase</a:t>
            </a:r>
          </a:p>
          <a:p>
            <a:pPr>
              <a:lnSpc>
                <a:spcPct val="90000"/>
              </a:lnSpc>
            </a:pPr>
            <a:endParaRPr lang="de-DE" altLang="de-DE" sz="2800" dirty="0" smtClean="0"/>
          </a:p>
          <a:p>
            <a:pPr>
              <a:lnSpc>
                <a:spcPct val="90000"/>
              </a:lnSpc>
            </a:pPr>
            <a:r>
              <a:rPr lang="de-DE" altLang="de-DE" sz="2800" dirty="0" smtClean="0"/>
              <a:t>Zunehmend </a:t>
            </a:r>
            <a:r>
              <a:rPr lang="de-DE" altLang="de-DE" sz="2800" dirty="0"/>
              <a:t>leser- und normorientiert</a:t>
            </a:r>
            <a:r>
              <a:rPr lang="de-DE" altLang="de-DE" sz="2800" dirty="0" smtClean="0"/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de-DE" sz="2800" dirty="0"/>
          </a:p>
          <a:p>
            <a:pPr lvl="1">
              <a:lnSpc>
                <a:spcPct val="90000"/>
              </a:lnSpc>
            </a:pPr>
            <a:r>
              <a:rPr lang="de-DE" altLang="de-DE" sz="2400" dirty="0" smtClean="0"/>
              <a:t>Konzentration auf konzeptionelle </a:t>
            </a:r>
            <a:r>
              <a:rPr lang="de-DE" altLang="de-DE" sz="2400" dirty="0"/>
              <a:t>Ebene: Inhalt, Textstruktur (z.B.: Einleitung)              </a:t>
            </a:r>
            <a:endParaRPr lang="de-DE" altLang="de-DE" sz="1800" dirty="0"/>
          </a:p>
          <a:p>
            <a:pPr lvl="1">
              <a:lnSpc>
                <a:spcPct val="90000"/>
              </a:lnSpc>
            </a:pPr>
            <a:r>
              <a:rPr lang="de-DE" altLang="de-DE" sz="2400" dirty="0"/>
              <a:t>Übungen hinsichtlich eines leserorientierten Stils</a:t>
            </a:r>
          </a:p>
          <a:p>
            <a:pPr lvl="1">
              <a:lnSpc>
                <a:spcPct val="90000"/>
              </a:lnSpc>
            </a:pPr>
            <a:r>
              <a:rPr lang="de-DE" altLang="de-DE" sz="2400" dirty="0"/>
              <a:t>Übungen zur sprachlichen Richtigkeit und eventuell zum Layout (am PC</a:t>
            </a:r>
            <a:r>
              <a:rPr lang="de-DE" altLang="de-DE" sz="2400" dirty="0" smtClean="0"/>
              <a:t>) / Template</a:t>
            </a:r>
            <a:endParaRPr lang="de-DE" altLang="de-DE" sz="2400" dirty="0"/>
          </a:p>
          <a:p>
            <a:pPr marL="457200" lvl="1" indent="0">
              <a:lnSpc>
                <a:spcPct val="90000"/>
              </a:lnSpc>
              <a:buNone/>
            </a:pPr>
            <a:endParaRPr lang="de-DE" altLang="de-DE" sz="1800" dirty="0"/>
          </a:p>
        </p:txBody>
      </p:sp>
      <p:sp>
        <p:nvSpPr>
          <p:cNvPr id="8" name="object 3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9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Schreiben im Projekt</a:t>
            </a:r>
            <a:endParaRPr lang="de-DE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524000" y="1524000"/>
            <a:ext cx="3429000" cy="44958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de-AT" sz="2800" dirty="0" smtClean="0"/>
              <a:t>Vorbereitung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de-AT" sz="2800" dirty="0" smtClean="0"/>
              <a:t>Planung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de-AT" sz="2800" dirty="0" smtClean="0"/>
              <a:t>Durchführung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de-AT" sz="2800" dirty="0" smtClean="0"/>
              <a:t>Präsentation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de-AT" sz="2800" dirty="0" smtClean="0"/>
              <a:t>Reflexion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de-AT" sz="2800" dirty="0" smtClean="0"/>
              <a:t>Evaluation</a:t>
            </a:r>
            <a:endParaRPr lang="de-DE" sz="2800" dirty="0" smtClean="0"/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de-AT" sz="2800" dirty="0" smtClean="0"/>
              <a:t>Dokumentation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948940"/>
            <a:ext cx="3048000" cy="2026920"/>
          </a:xfrm>
        </p:spPr>
      </p:pic>
      <p:sp>
        <p:nvSpPr>
          <p:cNvPr id="6" name="object 6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7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3124200"/>
            <a:ext cx="6781800" cy="3429000"/>
          </a:xfrm>
        </p:spPr>
        <p:txBody>
          <a:bodyPr rtlCol="0">
            <a:normAutofit/>
          </a:bodyPr>
          <a:lstStyle/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de-DE" sz="2100" dirty="0" smtClean="0">
                <a:solidFill>
                  <a:schemeClr val="tx1">
                    <a:lumMod val="85000"/>
                  </a:schemeClr>
                </a:solidFill>
              </a:rPr>
              <a:t>Informationen aus allen Projektphasen </a:t>
            </a:r>
          </a:p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de-DE" sz="21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de-DE" sz="2100" dirty="0" smtClean="0">
                <a:solidFill>
                  <a:schemeClr val="tx1">
                    <a:lumMod val="85000"/>
                  </a:schemeClr>
                </a:solidFill>
              </a:rPr>
              <a:t>Veröffentlichung</a:t>
            </a:r>
            <a:r>
              <a:rPr lang="de-DE" sz="2100" dirty="0">
                <a:solidFill>
                  <a:schemeClr val="tx1">
                    <a:lumMod val="85000"/>
                  </a:schemeClr>
                </a:solidFill>
              </a:rPr>
              <a:t>: </a:t>
            </a:r>
            <a:r>
              <a:rPr lang="de-DE" sz="2100" dirty="0" smtClean="0">
                <a:solidFill>
                  <a:schemeClr val="tx1">
                    <a:lumMod val="85000"/>
                  </a:schemeClr>
                </a:solidFill>
              </a:rPr>
              <a:t>Endbericht im </a:t>
            </a:r>
            <a:r>
              <a:rPr lang="de-DE" sz="21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IMST-Wiki</a:t>
            </a:r>
          </a:p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de-DE" sz="2100" dirty="0" smtClean="0">
                <a:solidFill>
                  <a:schemeClr val="tx1">
                    <a:lumMod val="85000"/>
                  </a:schemeClr>
                </a:solidFill>
                <a:hlinkClick r:id="rId2"/>
              </a:rPr>
              <a:t>http</a:t>
            </a:r>
            <a:r>
              <a:rPr lang="de-DE" sz="2100" dirty="0">
                <a:solidFill>
                  <a:schemeClr val="tx1">
                    <a:lumMod val="85000"/>
                  </a:schemeClr>
                </a:solidFill>
                <a:hlinkClick r:id="rId2"/>
              </a:rPr>
              <a:t>://</a:t>
            </a:r>
            <a:r>
              <a:rPr lang="de-DE" sz="2100" dirty="0" smtClean="0">
                <a:solidFill>
                  <a:schemeClr val="tx1">
                    <a:lumMod val="85000"/>
                  </a:schemeClr>
                </a:solidFill>
                <a:hlinkClick r:id="rId2"/>
              </a:rPr>
              <a:t>imst3plus.uni-klu.ac.at/imst-wiki/index.php/Hauptseite</a:t>
            </a:r>
            <a:endParaRPr lang="de-DE" sz="21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de-DE" sz="2100" dirty="0">
              <a:solidFill>
                <a:schemeClr val="tx1">
                  <a:lumMod val="85000"/>
                </a:schemeClr>
              </a:solidFill>
            </a:endParaRPr>
          </a:p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de-DE" sz="2100" dirty="0" smtClean="0">
                <a:solidFill>
                  <a:schemeClr val="tx1">
                    <a:lumMod val="85000"/>
                  </a:schemeClr>
                </a:solidFill>
              </a:rPr>
              <a:t>Beispiel:</a:t>
            </a:r>
          </a:p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de-DE" sz="1400" dirty="0">
                <a:solidFill>
                  <a:schemeClr val="tx1">
                    <a:lumMod val="85000"/>
                  </a:schemeClr>
                </a:solidFill>
                <a:hlinkClick r:id="rId3"/>
              </a:rPr>
              <a:t>http://imst3plus.uni-klu.ac.at/imst-wiki/index.php/Lesen_in_der_Freiarbeit_-_</a:t>
            </a: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  <a:hlinkClick r:id="rId3"/>
              </a:rPr>
              <a:t>Ein_Modell_nach_dem_Daltonplan</a:t>
            </a:r>
            <a:endParaRPr lang="de-DE" sz="14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de-DE" sz="11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182880" indent="-1828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de-DE" sz="2100" dirty="0" smtClean="0">
                <a:solidFill>
                  <a:schemeClr val="tx1">
                    <a:lumMod val="85000"/>
                  </a:schemeClr>
                </a:solidFill>
              </a:rPr>
              <a:t>	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1582316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de-DE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de-DE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r>
              <a:rPr lang="de-DE" sz="3600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Projektplanung</a:t>
            </a:r>
            <a:br>
              <a:rPr lang="de-DE" sz="3600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r>
              <a:rPr lang="de-DE" sz="3600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Projektreflexion</a:t>
            </a:r>
            <a:br>
              <a:rPr lang="de-DE" sz="3600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r>
              <a:rPr lang="de-DE" sz="3600" b="1" dirty="0" smtClean="0"/>
              <a:t>Projektdokumentation</a:t>
            </a:r>
          </a:p>
        </p:txBody>
      </p:sp>
    </p:spTree>
    <p:extLst>
      <p:ext uri="{BB962C8B-B14F-4D97-AF65-F5344CB8AC3E}">
        <p14:creationId xmlns:p14="http://schemas.microsoft.com/office/powerpoint/2010/main" val="23810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457200"/>
            <a:ext cx="4824536" cy="5715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AT" sz="3600" dirty="0" smtClean="0"/>
              <a:t>	</a:t>
            </a:r>
            <a:r>
              <a:rPr lang="de-AT" sz="3200" dirty="0" smtClean="0"/>
              <a:t>Der Weg zur Forschungsfrage: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AT" sz="3200" dirty="0" smtClean="0"/>
              <a:t/>
            </a:r>
            <a:br>
              <a:rPr lang="de-AT" sz="3200" dirty="0" smtClean="0"/>
            </a:br>
            <a:endParaRPr lang="de-AT" sz="3200" dirty="0" smtClean="0"/>
          </a:p>
          <a:p>
            <a:pPr lvl="1">
              <a:lnSpc>
                <a:spcPct val="80000"/>
              </a:lnSpc>
            </a:pPr>
            <a:r>
              <a:rPr lang="de-AT" sz="2400" dirty="0" smtClean="0"/>
              <a:t>bemerken </a:t>
            </a:r>
            <a:br>
              <a:rPr lang="de-AT" sz="2400" dirty="0" smtClean="0"/>
            </a:br>
            <a:endParaRPr lang="de-AT" sz="2400" dirty="0" smtClean="0"/>
          </a:p>
          <a:p>
            <a:pPr lvl="1">
              <a:lnSpc>
                <a:spcPct val="80000"/>
              </a:lnSpc>
            </a:pPr>
            <a:r>
              <a:rPr lang="de-AT" sz="2400" dirty="0" smtClean="0"/>
              <a:t>beobachten </a:t>
            </a:r>
            <a:br>
              <a:rPr lang="de-AT" sz="2400" dirty="0" smtClean="0"/>
            </a:br>
            <a:endParaRPr lang="de-AT" sz="2400" dirty="0" smtClean="0"/>
          </a:p>
          <a:p>
            <a:pPr lvl="1">
              <a:lnSpc>
                <a:spcPct val="80000"/>
              </a:lnSpc>
            </a:pPr>
            <a:r>
              <a:rPr lang="de-AT" sz="2400" dirty="0" smtClean="0"/>
              <a:t>nachdenken</a:t>
            </a:r>
          </a:p>
          <a:p>
            <a:pPr lvl="1">
              <a:lnSpc>
                <a:spcPct val="80000"/>
              </a:lnSpc>
            </a:pPr>
            <a:endParaRPr lang="de-AT" sz="2400" dirty="0" smtClean="0"/>
          </a:p>
          <a:p>
            <a:pPr lvl="1">
              <a:lnSpc>
                <a:spcPct val="80000"/>
              </a:lnSpc>
            </a:pPr>
            <a:r>
              <a:rPr lang="de-AT" sz="2400" dirty="0" smtClean="0"/>
              <a:t>visualisieren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de-AT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de-AT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87568" y="1170432"/>
            <a:ext cx="1980776" cy="42885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AT" sz="2000" dirty="0" smtClean="0"/>
              <a:t>Forschendes Schreiben: </a:t>
            </a:r>
            <a:br>
              <a:rPr lang="de-AT" sz="2000" dirty="0" smtClean="0"/>
            </a:br>
            <a:r>
              <a:rPr lang="de-AT" sz="2000" b="1" dirty="0" smtClean="0"/>
              <a:t>Forschungsfrage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formulieren</a:t>
            </a:r>
            <a:endParaRPr lang="de-DE" sz="2000" dirty="0" smtClean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4037" y="2806690"/>
            <a:ext cx="594894" cy="79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37" y="2057400"/>
            <a:ext cx="282930" cy="54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4637" y="3657600"/>
            <a:ext cx="504294" cy="50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172" y="4343400"/>
            <a:ext cx="104503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8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8305800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AT" sz="2000" dirty="0" smtClean="0">
                <a:solidFill>
                  <a:schemeClr val="tx2"/>
                </a:solidFill>
              </a:rPr>
              <a:t/>
            </a:r>
            <a:br>
              <a:rPr lang="de-AT" sz="2000" dirty="0" smtClean="0">
                <a:solidFill>
                  <a:schemeClr val="tx2"/>
                </a:solidFill>
              </a:rPr>
            </a:br>
            <a:r>
              <a:rPr lang="de-AT" sz="2400" dirty="0" smtClean="0">
                <a:solidFill>
                  <a:schemeClr val="tx2"/>
                </a:solidFill>
              </a:rPr>
              <a:t>Projekte </a:t>
            </a:r>
            <a:r>
              <a:rPr lang="de-AT" sz="2400" b="1" dirty="0" smtClean="0">
                <a:solidFill>
                  <a:schemeClr val="tx2"/>
                </a:solidFill>
              </a:rPr>
              <a:t>schreibend entwickeln</a:t>
            </a:r>
            <a:r>
              <a:rPr lang="de-AT" sz="2400" dirty="0" smtClean="0">
                <a:solidFill>
                  <a:schemeClr val="tx2"/>
                </a:solidFill>
              </a:rPr>
              <a:t>, reflektieren und dokumentieren Visualisieren: </a:t>
            </a:r>
            <a:r>
              <a:rPr lang="de-AT" sz="2400" dirty="0" err="1" smtClean="0">
                <a:solidFill>
                  <a:schemeClr val="tx2"/>
                </a:solidFill>
              </a:rPr>
              <a:t>MindMap</a:t>
            </a:r>
            <a:r>
              <a:rPr lang="de-AT" sz="1400" dirty="0" smtClean="0">
                <a:solidFill>
                  <a:schemeClr val="tx2"/>
                </a:solidFill>
              </a:rPr>
              <a:t> </a:t>
            </a:r>
            <a:r>
              <a:rPr lang="de-AT" sz="1400" dirty="0" smtClean="0"/>
              <a:t/>
            </a:r>
            <a:br>
              <a:rPr lang="de-AT" sz="1400" dirty="0" smtClean="0"/>
            </a:br>
            <a:r>
              <a:rPr lang="de-AT" sz="1400" dirty="0" smtClean="0">
                <a:solidFill>
                  <a:schemeClr val="tx2"/>
                </a:solidFill>
              </a:rPr>
              <a:t>(realisiert mit </a:t>
            </a:r>
            <a:r>
              <a:rPr lang="de-AT" sz="1400" dirty="0" err="1" smtClean="0">
                <a:solidFill>
                  <a:schemeClr val="tx2"/>
                </a:solidFill>
              </a:rPr>
              <a:t>FreeMind</a:t>
            </a:r>
            <a:r>
              <a:rPr lang="de-AT" sz="1400" dirty="0" smtClean="0">
                <a:solidFill>
                  <a:schemeClr val="tx2"/>
                </a:solidFill>
              </a:rPr>
              <a:t> von Marlies </a:t>
            </a:r>
            <a:r>
              <a:rPr lang="de-AT" sz="1400" dirty="0" err="1" smtClean="0">
                <a:solidFill>
                  <a:schemeClr val="tx2"/>
                </a:solidFill>
              </a:rPr>
              <a:t>Breuss</a:t>
            </a:r>
            <a:r>
              <a:rPr lang="de-DE" sz="1400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3316" name="Rectangle 17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de-DE" sz="21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AT" sz="2600" dirty="0" smtClean="0"/>
              <a:t/>
            </a:r>
            <a:br>
              <a:rPr lang="de-AT" sz="2600" dirty="0" smtClean="0"/>
            </a:br>
            <a:endParaRPr lang="de-DE" sz="26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88832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00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4978896" cy="5715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AT" sz="2800" b="1" dirty="0" smtClean="0"/>
              <a:t>Daten sammeln </a:t>
            </a:r>
            <a:r>
              <a:rPr lang="de-AT" sz="3200" b="1" dirty="0" smtClean="0"/>
              <a:t>	</a:t>
            </a:r>
          </a:p>
          <a:p>
            <a:pPr>
              <a:lnSpc>
                <a:spcPct val="80000"/>
              </a:lnSpc>
            </a:pPr>
            <a:endParaRPr lang="de-AT" sz="3200" b="1" dirty="0" smtClean="0"/>
          </a:p>
          <a:p>
            <a:pPr>
              <a:lnSpc>
                <a:spcPct val="80000"/>
              </a:lnSpc>
            </a:pPr>
            <a:r>
              <a:rPr lang="de-AT" sz="2400" dirty="0" smtClean="0"/>
              <a:t>Eigene Texte im Forschungstagebuch</a:t>
            </a:r>
          </a:p>
          <a:p>
            <a:pPr marL="0" indent="0">
              <a:lnSpc>
                <a:spcPct val="80000"/>
              </a:lnSpc>
              <a:buNone/>
            </a:pPr>
            <a:endParaRPr lang="de-AT" sz="2400" dirty="0" smtClean="0"/>
          </a:p>
          <a:p>
            <a:pPr>
              <a:lnSpc>
                <a:spcPct val="80000"/>
              </a:lnSpc>
            </a:pPr>
            <a:r>
              <a:rPr lang="de-AT" sz="2400" dirty="0" smtClean="0"/>
              <a:t>Berichte aus anderen Perspektiven 	</a:t>
            </a:r>
          </a:p>
          <a:p>
            <a:pPr>
              <a:lnSpc>
                <a:spcPct val="80000"/>
              </a:lnSpc>
            </a:pPr>
            <a:r>
              <a:rPr lang="de-AT" sz="2400" dirty="0" smtClean="0"/>
              <a:t>Interviews mit Transkription </a:t>
            </a:r>
          </a:p>
          <a:p>
            <a:pPr>
              <a:lnSpc>
                <a:spcPct val="80000"/>
              </a:lnSpc>
            </a:pPr>
            <a:endParaRPr lang="de-AT" sz="2400" dirty="0" smtClean="0"/>
          </a:p>
          <a:p>
            <a:pPr>
              <a:lnSpc>
                <a:spcPct val="80000"/>
              </a:lnSpc>
            </a:pPr>
            <a:r>
              <a:rPr lang="de-AT" sz="2400" dirty="0" smtClean="0"/>
              <a:t>Fotos mit Untertiteln</a:t>
            </a:r>
          </a:p>
          <a:p>
            <a:pPr>
              <a:lnSpc>
                <a:spcPct val="80000"/>
              </a:lnSpc>
            </a:pPr>
            <a:endParaRPr lang="de-AT" sz="2400" dirty="0" smtClean="0"/>
          </a:p>
          <a:p>
            <a:pPr>
              <a:lnSpc>
                <a:spcPct val="80000"/>
              </a:lnSpc>
            </a:pPr>
            <a:r>
              <a:rPr lang="de-AT" sz="2400" dirty="0" smtClean="0"/>
              <a:t>Filmsequenzen</a:t>
            </a:r>
          </a:p>
          <a:p>
            <a:pPr>
              <a:lnSpc>
                <a:spcPct val="80000"/>
              </a:lnSpc>
            </a:pPr>
            <a:endParaRPr lang="de-AT" sz="2400" dirty="0" smtClean="0"/>
          </a:p>
          <a:p>
            <a:pPr>
              <a:lnSpc>
                <a:spcPct val="80000"/>
              </a:lnSpc>
            </a:pPr>
            <a:r>
              <a:rPr lang="de-AT" sz="2400" dirty="0" smtClean="0"/>
              <a:t>Objekte</a:t>
            </a:r>
          </a:p>
          <a:p>
            <a:pPr marL="0" indent="0">
              <a:lnSpc>
                <a:spcPct val="80000"/>
              </a:lnSpc>
              <a:buNone/>
            </a:pPr>
            <a:endParaRPr lang="de-AT" sz="2400" dirty="0" smtClean="0"/>
          </a:p>
          <a:p>
            <a:pPr>
              <a:lnSpc>
                <a:spcPct val="80000"/>
              </a:lnSpc>
            </a:pPr>
            <a:r>
              <a:rPr lang="de-AT" sz="2400" dirty="0" smtClean="0"/>
              <a:t>…?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AT" sz="2400" dirty="0" smtClean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AT" sz="2400" dirty="0">
                <a:solidFill>
                  <a:schemeClr val="tx1"/>
                </a:solidFill>
              </a:rPr>
              <a:t>	</a:t>
            </a:r>
            <a:endParaRPr lang="de-AT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AT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   </a:t>
            </a:r>
            <a:endParaRPr lang="de-AT" sz="2000" dirty="0" smtClean="0"/>
          </a:p>
          <a:p>
            <a:pPr lvl="1">
              <a:lnSpc>
                <a:spcPct val="80000"/>
              </a:lnSpc>
            </a:pPr>
            <a:endParaRPr lang="de-AT" sz="2000" dirty="0" smtClean="0"/>
          </a:p>
          <a:p>
            <a:pPr lvl="1">
              <a:lnSpc>
                <a:spcPct val="80000"/>
              </a:lnSpc>
            </a:pPr>
            <a:endParaRPr lang="de-AT" sz="2000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457200"/>
            <a:ext cx="3581400" cy="57150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AT" dirty="0" smtClean="0"/>
              <a:t>Forschendes Schreiben: begleitend dokumentieren</a:t>
            </a:r>
            <a:br>
              <a:rPr lang="de-AT" dirty="0" smtClean="0"/>
            </a:b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sz="2000" i="1" dirty="0" smtClean="0">
                <a:solidFill>
                  <a:schemeClr val="tx1"/>
                </a:solidFill>
              </a:rPr>
              <a:t>Für </a:t>
            </a:r>
            <a:r>
              <a:rPr lang="de-AT" sz="2000" i="1" dirty="0">
                <a:solidFill>
                  <a:schemeClr val="tx1"/>
                </a:solidFill>
              </a:rPr>
              <a:t>meinen/unseren Endbericht sammle ich/sammeln wir…</a:t>
            </a:r>
            <a:r>
              <a:rPr lang="de-AT" sz="2000" i="1" dirty="0">
                <a:solidFill>
                  <a:schemeClr val="accent1"/>
                </a:solidFill>
              </a:rPr>
              <a:t/>
            </a:r>
            <a:br>
              <a:rPr lang="de-AT" sz="2000" i="1" dirty="0">
                <a:solidFill>
                  <a:schemeClr val="accent1"/>
                </a:solidFill>
              </a:rPr>
            </a:br>
            <a:endParaRPr lang="de-DE" sz="2000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6168" y="3418728"/>
            <a:ext cx="809088" cy="80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2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404664"/>
            <a:ext cx="5328592" cy="5767536"/>
          </a:xfrm>
        </p:spPr>
        <p:txBody>
          <a:bodyPr/>
          <a:lstStyle/>
          <a:p>
            <a:pPr marL="0" indent="0">
              <a:buNone/>
            </a:pPr>
            <a:r>
              <a:rPr lang="de-AT" sz="2800" b="1" dirty="0" smtClean="0"/>
              <a:t>Daten theoriegestützt reflektieren:</a:t>
            </a:r>
          </a:p>
          <a:p>
            <a:pPr marL="0" indent="0">
              <a:buNone/>
            </a:pPr>
            <a:r>
              <a:rPr lang="de-AT" sz="2800" dirty="0" smtClean="0"/>
              <a:t>Sekundärliteratur</a:t>
            </a:r>
          </a:p>
          <a:p>
            <a:pPr lvl="1"/>
            <a:r>
              <a:rPr lang="de-DE" sz="2800" dirty="0" smtClean="0"/>
              <a:t>suchen</a:t>
            </a:r>
          </a:p>
          <a:p>
            <a:pPr lvl="1"/>
            <a:r>
              <a:rPr lang="de-DE" sz="2800" dirty="0" smtClean="0"/>
              <a:t>lesen </a:t>
            </a:r>
          </a:p>
          <a:p>
            <a:pPr lvl="1"/>
            <a:r>
              <a:rPr lang="de-DE" sz="2800" dirty="0" smtClean="0"/>
              <a:t>exzerpieren</a:t>
            </a:r>
          </a:p>
          <a:p>
            <a:pPr lvl="1"/>
            <a:r>
              <a:rPr lang="de-DE" sz="2800" dirty="0" smtClean="0"/>
              <a:t>mit den eigenen Beobachtungen und Ergebnissen verbinden </a:t>
            </a:r>
          </a:p>
          <a:p>
            <a:pPr marL="228600" lvl="1" indent="0">
              <a:buNone/>
            </a:pPr>
            <a:r>
              <a:rPr lang="de-AT" sz="2400" dirty="0" smtClean="0"/>
              <a:t/>
            </a:r>
            <a:br>
              <a:rPr lang="de-AT" sz="2400" dirty="0" smtClean="0"/>
            </a:br>
            <a:endParaRPr lang="de-AT" sz="2400" dirty="0" smtClean="0"/>
          </a:p>
          <a:p>
            <a:pPr marL="0" indent="0">
              <a:buNone/>
            </a:pPr>
            <a:r>
              <a:rPr lang="de-AT" sz="2400" dirty="0" smtClean="0"/>
              <a:t/>
            </a:r>
            <a:br>
              <a:rPr lang="de-AT" sz="2400" dirty="0" smtClean="0"/>
            </a:br>
            <a:endParaRPr lang="de-AT" sz="2400" dirty="0" smtClean="0"/>
          </a:p>
          <a:p>
            <a:endParaRPr lang="de-AT" dirty="0" smtClean="0"/>
          </a:p>
          <a:p>
            <a:pPr lvl="2">
              <a:buFontTx/>
              <a:buNone/>
            </a:pPr>
            <a:endParaRPr lang="de-AT" dirty="0" smtClean="0"/>
          </a:p>
          <a:p>
            <a:pPr lvl="2">
              <a:buFontTx/>
              <a:buNone/>
            </a:pPr>
            <a:endParaRPr lang="de-AT" dirty="0" smtClean="0"/>
          </a:p>
          <a:p>
            <a:pPr lvl="1">
              <a:buFont typeface="Wingdings" pitchFamily="2" charset="2"/>
              <a:buNone/>
            </a:pPr>
            <a:endParaRPr lang="de-AT" dirty="0" smtClean="0"/>
          </a:p>
          <a:p>
            <a:pPr>
              <a:buFont typeface="Wingdings" pitchFamily="2" charset="2"/>
              <a:buNone/>
            </a:pPr>
            <a:endParaRPr lang="de-AT" dirty="0" smtClean="0"/>
          </a:p>
          <a:p>
            <a:pPr lvl="1"/>
            <a:endParaRPr lang="de-DE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2160" y="457200"/>
            <a:ext cx="2448272" cy="5715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AT" sz="2000" dirty="0" smtClean="0"/>
              <a:t>Forschendes Schreiben:</a:t>
            </a:r>
            <a:br>
              <a:rPr lang="de-AT" sz="2000" dirty="0" smtClean="0"/>
            </a:br>
            <a:r>
              <a:rPr lang="de-AT" sz="2000" dirty="0" smtClean="0"/>
              <a:t>Projekte schreibend </a:t>
            </a:r>
            <a:r>
              <a:rPr lang="de-AT" sz="2000" b="1" dirty="0" smtClean="0"/>
              <a:t>reflektieren</a:t>
            </a:r>
            <a:br>
              <a:rPr lang="de-AT" sz="2000" b="1" dirty="0" smtClean="0"/>
            </a:br>
            <a:r>
              <a:rPr lang="de-AT" sz="2000" b="1" dirty="0"/>
              <a:t/>
            </a:r>
            <a:br>
              <a:rPr lang="de-AT" sz="2000" b="1" dirty="0"/>
            </a:br>
            <a:r>
              <a:rPr lang="de-AT" sz="2000" b="1" dirty="0" smtClean="0"/>
              <a:t/>
            </a:r>
            <a:br>
              <a:rPr lang="de-AT" sz="2000" b="1" dirty="0" smtClean="0"/>
            </a:br>
            <a:r>
              <a:rPr lang="de-AT" sz="2000" b="1" dirty="0"/>
              <a:t/>
            </a:r>
            <a:br>
              <a:rPr lang="de-AT" sz="2000" b="1" dirty="0"/>
            </a:br>
            <a:r>
              <a:rPr lang="de-AT" sz="2000" b="1" dirty="0" smtClean="0"/>
              <a:t/>
            </a:r>
            <a:br>
              <a:rPr lang="de-AT" sz="2000" b="1" dirty="0" smtClean="0"/>
            </a:br>
            <a:r>
              <a:rPr lang="de-AT" sz="2000" b="1" dirty="0"/>
              <a:t/>
            </a:r>
            <a:br>
              <a:rPr lang="de-AT" sz="2000" b="1" dirty="0"/>
            </a:br>
            <a:r>
              <a:rPr lang="de-AT" sz="2000" b="1" dirty="0" smtClean="0"/>
              <a:t/>
            </a:r>
            <a:br>
              <a:rPr lang="de-AT" sz="2000" b="1" dirty="0" smtClean="0"/>
            </a:br>
            <a:r>
              <a:rPr lang="de-AT" sz="2000" b="1" dirty="0"/>
              <a:t/>
            </a:r>
            <a:br>
              <a:rPr lang="de-AT" sz="2000" b="1" dirty="0"/>
            </a:br>
            <a:r>
              <a:rPr lang="de-AT" sz="2000" b="1" dirty="0" smtClean="0"/>
              <a:t/>
            </a:r>
            <a:br>
              <a:rPr lang="de-AT" sz="2000" b="1" dirty="0" smtClean="0"/>
            </a:br>
            <a:r>
              <a:rPr lang="de-AT" sz="2000" i="1" dirty="0" smtClean="0"/>
              <a:t>Ich brauche Literatur zum </a:t>
            </a:r>
            <a:r>
              <a:rPr lang="de-AT" sz="2000" i="1" dirty="0"/>
              <a:t>T</a:t>
            </a:r>
            <a:r>
              <a:rPr lang="de-AT" sz="2000" i="1" dirty="0" smtClean="0"/>
              <a:t>hema:</a:t>
            </a:r>
            <a:endParaRPr lang="de-DE" sz="2000" i="1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0" y="4915163"/>
            <a:ext cx="1073922" cy="808981"/>
          </a:xfrm>
          <a:prstGeom prst="rect">
            <a:avLst/>
          </a:prstGeom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71" y="2730624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1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F345-8E67-4D49-BDBF-F3B71D43410C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Schreiben</a:t>
            </a:r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Ursula </a:t>
            </a:r>
            <a:r>
              <a:rPr lang="de-DE" alt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Esterl</a:t>
            </a:r>
            <a:endParaRPr lang="de-DE" alt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de-DE" altLang="de-DE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6400800" cy="4525963"/>
          </a:xfrm>
        </p:spPr>
        <p:txBody>
          <a:bodyPr/>
          <a:lstStyle/>
          <a:p>
            <a:pPr>
              <a:buFontTx/>
              <a:buNone/>
            </a:pPr>
            <a:r>
              <a:rPr lang="de-DE" altLang="de-DE" sz="4400" dirty="0">
                <a:solidFill>
                  <a:schemeClr val="tx2"/>
                </a:solidFill>
              </a:rPr>
              <a:t>„Schreiben ist einfach, man muss nur die falschen Wörter weglassen!“  </a:t>
            </a:r>
            <a:r>
              <a:rPr lang="de-DE" altLang="de-DE" sz="4400" dirty="0" smtClean="0">
                <a:solidFill>
                  <a:schemeClr val="tx2"/>
                </a:solidFill>
              </a:rPr>
              <a:t>    </a:t>
            </a:r>
            <a:r>
              <a:rPr lang="de-DE" altLang="de-DE" sz="2800" dirty="0" smtClean="0">
                <a:solidFill>
                  <a:schemeClr val="tx2"/>
                </a:solidFill>
              </a:rPr>
              <a:t>(</a:t>
            </a:r>
            <a:r>
              <a:rPr lang="de-DE" altLang="de-DE" sz="2800" dirty="0">
                <a:solidFill>
                  <a:schemeClr val="tx2"/>
                </a:solidFill>
              </a:rPr>
              <a:t>Mark Twain)</a:t>
            </a:r>
          </a:p>
        </p:txBody>
      </p:sp>
    </p:spTree>
    <p:extLst>
      <p:ext uri="{BB962C8B-B14F-4D97-AF65-F5344CB8AC3E}">
        <p14:creationId xmlns:p14="http://schemas.microsoft.com/office/powerpoint/2010/main" val="16842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17576" y="428244"/>
            <a:ext cx="851916" cy="867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287" y="13287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287" y="13541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56360" y="283464"/>
            <a:ext cx="6338316" cy="1146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3600" y="609599"/>
            <a:ext cx="5257800" cy="533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Warum do</a:t>
            </a:r>
            <a:r>
              <a:rPr sz="3200" b="1" spc="-14" dirty="0" smtClean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um</a:t>
            </a:r>
            <a:r>
              <a:rPr sz="3200" b="1" spc="-1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ntier</a:t>
            </a:r>
            <a:r>
              <a:rPr sz="3200" b="1" spc="-1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n?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496" y="2094948"/>
            <a:ext cx="248056" cy="30314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3679"/>
              </a:lnSpc>
              <a:spcBef>
                <a:spcPts val="184"/>
              </a:spcBef>
            </a:pP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831"/>
              </a:spcBef>
            </a:pP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18"/>
              </a:spcBef>
            </a:pP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015"/>
              </a:spcBef>
            </a:pP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17"/>
              </a:spcBef>
            </a:pP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98395" y="2094948"/>
            <a:ext cx="4910697" cy="30314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9"/>
              </a:lnSpc>
              <a:spcBef>
                <a:spcPts val="184"/>
              </a:spcBef>
            </a:pP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Entwicklungs</a:t>
            </a:r>
            <a:r>
              <a:rPr sz="3500" spc="-14" dirty="0" smtClean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öglichk</a:t>
            </a:r>
            <a:r>
              <a:rPr sz="3500" spc="-1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it</a:t>
            </a:r>
            <a:endParaRPr sz="3500">
              <a:latin typeface="Arial"/>
              <a:cs typeface="Arial"/>
            </a:endParaRPr>
          </a:p>
          <a:p>
            <a:pPr marL="12700" marR="1609260">
              <a:lnSpc>
                <a:spcPts val="4024"/>
              </a:lnSpc>
              <a:spcBef>
                <a:spcPts val="831"/>
              </a:spcBef>
            </a:pPr>
            <a:r>
              <a:rPr sz="3500" dirty="0" smtClean="0">
                <a:solidFill>
                  <a:srgbClr val="000066"/>
                </a:solidFill>
                <a:latin typeface="Arial"/>
                <a:cs typeface="Arial"/>
              </a:rPr>
              <a:t>Reflexion </a:t>
            </a:r>
            <a:endParaRPr sz="3500">
              <a:latin typeface="Arial"/>
              <a:cs typeface="Arial"/>
            </a:endParaRPr>
          </a:p>
          <a:p>
            <a:pPr marL="12700" marR="1609260">
              <a:lnSpc>
                <a:spcPts val="4024"/>
              </a:lnSpc>
              <a:spcBef>
                <a:spcPts val="1018"/>
              </a:spcBef>
            </a:pPr>
            <a:r>
              <a:rPr sz="3500" dirty="0" smtClean="0">
                <a:solidFill>
                  <a:srgbClr val="000066"/>
                </a:solidFill>
                <a:latin typeface="Arial"/>
                <a:cs typeface="Arial"/>
              </a:rPr>
              <a:t>Klar</a:t>
            </a:r>
            <a:r>
              <a:rPr sz="3500" spc="-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re Sicht </a:t>
            </a:r>
            <a:endParaRPr sz="3500">
              <a:latin typeface="Arial"/>
              <a:cs typeface="Arial"/>
            </a:endParaRPr>
          </a:p>
          <a:p>
            <a:pPr marL="12700" marR="1609260">
              <a:lnSpc>
                <a:spcPts val="4024"/>
              </a:lnSpc>
              <a:spcBef>
                <a:spcPts val="1018"/>
              </a:spcBef>
            </a:pP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Rückmel</a:t>
            </a:r>
            <a:r>
              <a:rPr sz="3500" spc="-9" dirty="0" smtClean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un</a:t>
            </a:r>
            <a:r>
              <a:rPr sz="3500" spc="-14" dirty="0" smtClean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en</a:t>
            </a:r>
            <a:endParaRPr sz="3500">
              <a:latin typeface="Arial"/>
              <a:cs typeface="Arial"/>
            </a:endParaRPr>
          </a:p>
          <a:p>
            <a:pPr marL="12700" marR="66751">
              <a:lnSpc>
                <a:spcPct val="95825"/>
              </a:lnSpc>
              <a:spcBef>
                <a:spcPts val="1043"/>
              </a:spcBef>
            </a:pP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Ver</a:t>
            </a:r>
            <a:r>
              <a:rPr sz="3500" spc="-14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etz</a:t>
            </a:r>
            <a:r>
              <a:rPr sz="3500" spc="-14" dirty="0" smtClean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3500" spc="-9" dirty="0" smtClean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sm</a:t>
            </a:r>
            <a:r>
              <a:rPr sz="3500" spc="-9" dirty="0" smtClean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glichk</a:t>
            </a:r>
            <a:r>
              <a:rPr sz="3500" spc="-1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it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17576" y="428244"/>
            <a:ext cx="851916" cy="867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287" y="13287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5287" y="13541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56360" y="283464"/>
            <a:ext cx="6338316" cy="1146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1200" y="1600200"/>
            <a:ext cx="5334000" cy="3048000"/>
          </a:xfrm>
          <a:custGeom>
            <a:avLst/>
            <a:gdLst/>
            <a:ahLst/>
            <a:cxnLst/>
            <a:rect l="l" t="t" r="r" b="b"/>
            <a:pathLst>
              <a:path w="4953000" h="3048000">
                <a:moveTo>
                  <a:pt x="0" y="1524000"/>
                </a:moveTo>
                <a:lnTo>
                  <a:pt x="8209" y="1399015"/>
                </a:lnTo>
                <a:lnTo>
                  <a:pt x="32411" y="1276812"/>
                </a:lnTo>
                <a:lnTo>
                  <a:pt x="71970" y="1157782"/>
                </a:lnTo>
                <a:lnTo>
                  <a:pt x="126248" y="1042318"/>
                </a:lnTo>
                <a:lnTo>
                  <a:pt x="194607" y="930812"/>
                </a:lnTo>
                <a:lnTo>
                  <a:pt x="276411" y="823657"/>
                </a:lnTo>
                <a:lnTo>
                  <a:pt x="371023" y="721245"/>
                </a:lnTo>
                <a:lnTo>
                  <a:pt x="477804" y="623968"/>
                </a:lnTo>
                <a:lnTo>
                  <a:pt x="596118" y="532218"/>
                </a:lnTo>
                <a:lnTo>
                  <a:pt x="725328" y="446389"/>
                </a:lnTo>
                <a:lnTo>
                  <a:pt x="864797" y="366871"/>
                </a:lnTo>
                <a:lnTo>
                  <a:pt x="1013886" y="294058"/>
                </a:lnTo>
                <a:lnTo>
                  <a:pt x="1171960" y="228342"/>
                </a:lnTo>
                <a:lnTo>
                  <a:pt x="1338380" y="170116"/>
                </a:lnTo>
                <a:lnTo>
                  <a:pt x="1512510" y="119770"/>
                </a:lnTo>
                <a:lnTo>
                  <a:pt x="1693712" y="77699"/>
                </a:lnTo>
                <a:lnTo>
                  <a:pt x="1881349" y="44294"/>
                </a:lnTo>
                <a:lnTo>
                  <a:pt x="2074785" y="19948"/>
                </a:lnTo>
                <a:lnTo>
                  <a:pt x="2273380" y="5052"/>
                </a:lnTo>
                <a:lnTo>
                  <a:pt x="2476500" y="0"/>
                </a:lnTo>
                <a:lnTo>
                  <a:pt x="2679619" y="5052"/>
                </a:lnTo>
                <a:lnTo>
                  <a:pt x="2878214" y="19948"/>
                </a:lnTo>
                <a:lnTo>
                  <a:pt x="3071650" y="44294"/>
                </a:lnTo>
                <a:lnTo>
                  <a:pt x="3259287" y="77699"/>
                </a:lnTo>
                <a:lnTo>
                  <a:pt x="3440489" y="119770"/>
                </a:lnTo>
                <a:lnTo>
                  <a:pt x="3614619" y="170116"/>
                </a:lnTo>
                <a:lnTo>
                  <a:pt x="3781039" y="228342"/>
                </a:lnTo>
                <a:lnTo>
                  <a:pt x="3939113" y="294058"/>
                </a:lnTo>
                <a:lnTo>
                  <a:pt x="4088202" y="366871"/>
                </a:lnTo>
                <a:lnTo>
                  <a:pt x="4227671" y="446389"/>
                </a:lnTo>
                <a:lnTo>
                  <a:pt x="4356881" y="532218"/>
                </a:lnTo>
                <a:lnTo>
                  <a:pt x="4475195" y="623968"/>
                </a:lnTo>
                <a:lnTo>
                  <a:pt x="4581976" y="721245"/>
                </a:lnTo>
                <a:lnTo>
                  <a:pt x="4676588" y="823657"/>
                </a:lnTo>
                <a:lnTo>
                  <a:pt x="4758392" y="930812"/>
                </a:lnTo>
                <a:lnTo>
                  <a:pt x="4826751" y="1042318"/>
                </a:lnTo>
                <a:lnTo>
                  <a:pt x="4881029" y="1157782"/>
                </a:lnTo>
                <a:lnTo>
                  <a:pt x="4920588" y="1276812"/>
                </a:lnTo>
                <a:lnTo>
                  <a:pt x="4944790" y="1399015"/>
                </a:lnTo>
                <a:lnTo>
                  <a:pt x="4953000" y="1524000"/>
                </a:lnTo>
                <a:lnTo>
                  <a:pt x="4944790" y="1648984"/>
                </a:lnTo>
                <a:lnTo>
                  <a:pt x="4920588" y="1771187"/>
                </a:lnTo>
                <a:lnTo>
                  <a:pt x="4881029" y="1890217"/>
                </a:lnTo>
                <a:lnTo>
                  <a:pt x="4826751" y="2005681"/>
                </a:lnTo>
                <a:lnTo>
                  <a:pt x="4758392" y="2117187"/>
                </a:lnTo>
                <a:lnTo>
                  <a:pt x="4676588" y="2224342"/>
                </a:lnTo>
                <a:lnTo>
                  <a:pt x="4581976" y="2326754"/>
                </a:lnTo>
                <a:lnTo>
                  <a:pt x="4475195" y="2424031"/>
                </a:lnTo>
                <a:lnTo>
                  <a:pt x="4356881" y="2515781"/>
                </a:lnTo>
                <a:lnTo>
                  <a:pt x="4227671" y="2601610"/>
                </a:lnTo>
                <a:lnTo>
                  <a:pt x="4088202" y="2681128"/>
                </a:lnTo>
                <a:lnTo>
                  <a:pt x="3939113" y="2753941"/>
                </a:lnTo>
                <a:lnTo>
                  <a:pt x="3781039" y="2819657"/>
                </a:lnTo>
                <a:lnTo>
                  <a:pt x="3614619" y="2877883"/>
                </a:lnTo>
                <a:lnTo>
                  <a:pt x="3440489" y="2928229"/>
                </a:lnTo>
                <a:lnTo>
                  <a:pt x="3259287" y="2970300"/>
                </a:lnTo>
                <a:lnTo>
                  <a:pt x="3071650" y="3003705"/>
                </a:lnTo>
                <a:lnTo>
                  <a:pt x="2878214" y="3028051"/>
                </a:lnTo>
                <a:lnTo>
                  <a:pt x="2679619" y="3042947"/>
                </a:lnTo>
                <a:lnTo>
                  <a:pt x="2476500" y="3048000"/>
                </a:lnTo>
                <a:lnTo>
                  <a:pt x="2273380" y="3042947"/>
                </a:lnTo>
                <a:lnTo>
                  <a:pt x="2074785" y="3028051"/>
                </a:lnTo>
                <a:lnTo>
                  <a:pt x="1881349" y="3003705"/>
                </a:lnTo>
                <a:lnTo>
                  <a:pt x="1693712" y="2970300"/>
                </a:lnTo>
                <a:lnTo>
                  <a:pt x="1512510" y="2928229"/>
                </a:lnTo>
                <a:lnTo>
                  <a:pt x="1338380" y="2877883"/>
                </a:lnTo>
                <a:lnTo>
                  <a:pt x="1171960" y="2819657"/>
                </a:lnTo>
                <a:lnTo>
                  <a:pt x="1013886" y="2753941"/>
                </a:lnTo>
                <a:lnTo>
                  <a:pt x="864797" y="2681128"/>
                </a:lnTo>
                <a:lnTo>
                  <a:pt x="725328" y="2601610"/>
                </a:lnTo>
                <a:lnTo>
                  <a:pt x="596118" y="2515781"/>
                </a:lnTo>
                <a:lnTo>
                  <a:pt x="477804" y="2424031"/>
                </a:lnTo>
                <a:lnTo>
                  <a:pt x="371023" y="2326754"/>
                </a:lnTo>
                <a:lnTo>
                  <a:pt x="276411" y="2224342"/>
                </a:lnTo>
                <a:lnTo>
                  <a:pt x="194607" y="2117187"/>
                </a:lnTo>
                <a:lnTo>
                  <a:pt x="126248" y="2005681"/>
                </a:lnTo>
                <a:lnTo>
                  <a:pt x="71970" y="1890217"/>
                </a:lnTo>
                <a:lnTo>
                  <a:pt x="32411" y="1771187"/>
                </a:lnTo>
                <a:lnTo>
                  <a:pt x="8209" y="1648984"/>
                </a:lnTo>
                <a:lnTo>
                  <a:pt x="0" y="1524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1200" y="3276600"/>
            <a:ext cx="5486400" cy="3124200"/>
          </a:xfrm>
          <a:custGeom>
            <a:avLst/>
            <a:gdLst/>
            <a:ahLst/>
            <a:cxnLst/>
            <a:rect l="l" t="t" r="r" b="b"/>
            <a:pathLst>
              <a:path w="4953000" h="2895600">
                <a:moveTo>
                  <a:pt x="0" y="1447800"/>
                </a:moveTo>
                <a:lnTo>
                  <a:pt x="8209" y="1329058"/>
                </a:lnTo>
                <a:lnTo>
                  <a:pt x="32411" y="1212960"/>
                </a:lnTo>
                <a:lnTo>
                  <a:pt x="71970" y="1099878"/>
                </a:lnTo>
                <a:lnTo>
                  <a:pt x="126248" y="990185"/>
                </a:lnTo>
                <a:lnTo>
                  <a:pt x="194607" y="884253"/>
                </a:lnTo>
                <a:lnTo>
                  <a:pt x="276411" y="782455"/>
                </a:lnTo>
                <a:lnTo>
                  <a:pt x="371023" y="685163"/>
                </a:lnTo>
                <a:lnTo>
                  <a:pt x="477804" y="592750"/>
                </a:lnTo>
                <a:lnTo>
                  <a:pt x="596118" y="505589"/>
                </a:lnTo>
                <a:lnTo>
                  <a:pt x="725328" y="424053"/>
                </a:lnTo>
                <a:lnTo>
                  <a:pt x="864797" y="348513"/>
                </a:lnTo>
                <a:lnTo>
                  <a:pt x="1013886" y="279343"/>
                </a:lnTo>
                <a:lnTo>
                  <a:pt x="1171960" y="216915"/>
                </a:lnTo>
                <a:lnTo>
                  <a:pt x="1338380" y="161601"/>
                </a:lnTo>
                <a:lnTo>
                  <a:pt x="1512510" y="113776"/>
                </a:lnTo>
                <a:lnTo>
                  <a:pt x="1693712" y="73810"/>
                </a:lnTo>
                <a:lnTo>
                  <a:pt x="1881349" y="42077"/>
                </a:lnTo>
                <a:lnTo>
                  <a:pt x="2074785" y="18949"/>
                </a:lnTo>
                <a:lnTo>
                  <a:pt x="2273380" y="4799"/>
                </a:lnTo>
                <a:lnTo>
                  <a:pt x="2476500" y="0"/>
                </a:lnTo>
                <a:lnTo>
                  <a:pt x="2679619" y="4799"/>
                </a:lnTo>
                <a:lnTo>
                  <a:pt x="2878214" y="18949"/>
                </a:lnTo>
                <a:lnTo>
                  <a:pt x="3071650" y="42077"/>
                </a:lnTo>
                <a:lnTo>
                  <a:pt x="3259287" y="73810"/>
                </a:lnTo>
                <a:lnTo>
                  <a:pt x="3440489" y="113776"/>
                </a:lnTo>
                <a:lnTo>
                  <a:pt x="3614619" y="161601"/>
                </a:lnTo>
                <a:lnTo>
                  <a:pt x="3781039" y="216915"/>
                </a:lnTo>
                <a:lnTo>
                  <a:pt x="3939113" y="279343"/>
                </a:lnTo>
                <a:lnTo>
                  <a:pt x="4088202" y="348513"/>
                </a:lnTo>
                <a:lnTo>
                  <a:pt x="4227671" y="424053"/>
                </a:lnTo>
                <a:lnTo>
                  <a:pt x="4356881" y="505589"/>
                </a:lnTo>
                <a:lnTo>
                  <a:pt x="4475195" y="592750"/>
                </a:lnTo>
                <a:lnTo>
                  <a:pt x="4581976" y="685163"/>
                </a:lnTo>
                <a:lnTo>
                  <a:pt x="4676588" y="782455"/>
                </a:lnTo>
                <a:lnTo>
                  <a:pt x="4758392" y="884253"/>
                </a:lnTo>
                <a:lnTo>
                  <a:pt x="4826751" y="990185"/>
                </a:lnTo>
                <a:lnTo>
                  <a:pt x="4881029" y="1099878"/>
                </a:lnTo>
                <a:lnTo>
                  <a:pt x="4920588" y="1212960"/>
                </a:lnTo>
                <a:lnTo>
                  <a:pt x="4944790" y="1329058"/>
                </a:lnTo>
                <a:lnTo>
                  <a:pt x="4953000" y="1447800"/>
                </a:lnTo>
                <a:lnTo>
                  <a:pt x="4944790" y="1566541"/>
                </a:lnTo>
                <a:lnTo>
                  <a:pt x="4920588" y="1682639"/>
                </a:lnTo>
                <a:lnTo>
                  <a:pt x="4881029" y="1795721"/>
                </a:lnTo>
                <a:lnTo>
                  <a:pt x="4826751" y="1905414"/>
                </a:lnTo>
                <a:lnTo>
                  <a:pt x="4758392" y="2011346"/>
                </a:lnTo>
                <a:lnTo>
                  <a:pt x="4676588" y="2113144"/>
                </a:lnTo>
                <a:lnTo>
                  <a:pt x="4581976" y="2210436"/>
                </a:lnTo>
                <a:lnTo>
                  <a:pt x="4475195" y="2302849"/>
                </a:lnTo>
                <a:lnTo>
                  <a:pt x="4356881" y="2390010"/>
                </a:lnTo>
                <a:lnTo>
                  <a:pt x="4227671" y="2471547"/>
                </a:lnTo>
                <a:lnTo>
                  <a:pt x="4088202" y="2547086"/>
                </a:lnTo>
                <a:lnTo>
                  <a:pt x="3939113" y="2616256"/>
                </a:lnTo>
                <a:lnTo>
                  <a:pt x="3781039" y="2678684"/>
                </a:lnTo>
                <a:lnTo>
                  <a:pt x="3614619" y="2733998"/>
                </a:lnTo>
                <a:lnTo>
                  <a:pt x="3440489" y="2781823"/>
                </a:lnTo>
                <a:lnTo>
                  <a:pt x="3259287" y="2821789"/>
                </a:lnTo>
                <a:lnTo>
                  <a:pt x="3071650" y="2853522"/>
                </a:lnTo>
                <a:lnTo>
                  <a:pt x="2878214" y="2876650"/>
                </a:lnTo>
                <a:lnTo>
                  <a:pt x="2679619" y="2890800"/>
                </a:lnTo>
                <a:lnTo>
                  <a:pt x="2476500" y="2895600"/>
                </a:lnTo>
                <a:lnTo>
                  <a:pt x="2273380" y="2890800"/>
                </a:lnTo>
                <a:lnTo>
                  <a:pt x="2074785" y="2876650"/>
                </a:lnTo>
                <a:lnTo>
                  <a:pt x="1881349" y="2853522"/>
                </a:lnTo>
                <a:lnTo>
                  <a:pt x="1693712" y="2821789"/>
                </a:lnTo>
                <a:lnTo>
                  <a:pt x="1512510" y="2781823"/>
                </a:lnTo>
                <a:lnTo>
                  <a:pt x="1338380" y="2733998"/>
                </a:lnTo>
                <a:lnTo>
                  <a:pt x="1171960" y="2678684"/>
                </a:lnTo>
                <a:lnTo>
                  <a:pt x="1013886" y="2616256"/>
                </a:lnTo>
                <a:lnTo>
                  <a:pt x="864797" y="2547086"/>
                </a:lnTo>
                <a:lnTo>
                  <a:pt x="725328" y="2471547"/>
                </a:lnTo>
                <a:lnTo>
                  <a:pt x="596118" y="2390010"/>
                </a:lnTo>
                <a:lnTo>
                  <a:pt x="477804" y="2302849"/>
                </a:lnTo>
                <a:lnTo>
                  <a:pt x="371023" y="2210436"/>
                </a:lnTo>
                <a:lnTo>
                  <a:pt x="276411" y="2113144"/>
                </a:lnTo>
                <a:lnTo>
                  <a:pt x="194607" y="2011346"/>
                </a:lnTo>
                <a:lnTo>
                  <a:pt x="126248" y="1905414"/>
                </a:lnTo>
                <a:lnTo>
                  <a:pt x="71970" y="1795721"/>
                </a:lnTo>
                <a:lnTo>
                  <a:pt x="32411" y="1682639"/>
                </a:lnTo>
                <a:lnTo>
                  <a:pt x="8209" y="1566541"/>
                </a:lnTo>
                <a:lnTo>
                  <a:pt x="0" y="1447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14600" y="533400"/>
            <a:ext cx="31242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Sic</a:t>
            </a:r>
            <a:r>
              <a:rPr sz="3200" b="1" spc="-9" dirty="0" smtClean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tweis</a:t>
            </a:r>
            <a:r>
              <a:rPr sz="3200" b="1" spc="-1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1974" y="1896590"/>
            <a:ext cx="2036826" cy="3894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b="1" spc="0" dirty="0" err="1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600" b="1" spc="4" dirty="0" err="1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b="1" spc="0" dirty="0" err="1" smtClean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1600" b="1" spc="-4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00" b="1" spc="0" dirty="0" err="1" smtClean="0">
                <a:solidFill>
                  <a:srgbClr val="FF0000"/>
                </a:solidFill>
                <a:latin typeface="Arial"/>
                <a:cs typeface="Arial"/>
              </a:rPr>
              <a:t>tät</a:t>
            </a:r>
            <a:r>
              <a:rPr sz="1600" b="1" spc="16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lang="de-AT" sz="1600" b="1" spc="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6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600" b="1" spc="4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600" b="1" spc="0" dirty="0" smtClean="0">
                <a:solidFill>
                  <a:srgbClr val="FF0000"/>
                </a:solidFill>
                <a:latin typeface="Arial"/>
                <a:cs typeface="Arial"/>
              </a:rPr>
              <a:t>hreiber</a:t>
            </a:r>
            <a:r>
              <a:rPr lang="de-AT" sz="1600" b="1" spc="0" dirty="0" smtClean="0">
                <a:solidFill>
                  <a:srgbClr val="FF0000"/>
                </a:solidFill>
                <a:latin typeface="Arial"/>
                <a:cs typeface="Arial"/>
              </a:rPr>
              <a:t>Innen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84626" y="2581750"/>
            <a:ext cx="2261295" cy="593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902" marR="69956" algn="ctr">
              <a:lnSpc>
                <a:spcPts val="1730"/>
              </a:lnSpc>
              <a:spcBef>
                <a:spcPts val="86"/>
              </a:spcBef>
            </a:pPr>
            <a:r>
              <a:rPr sz="1600" spc="-139" dirty="0" smtClean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1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1600" spc="-8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ist</a:t>
            </a:r>
            <a:r>
              <a:rPr sz="16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600" spc="-29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acht</a:t>
            </a:r>
            <a:r>
              <a:rPr sz="16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16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rde</a:t>
            </a:r>
            <a:r>
              <a:rPr sz="16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953"/>
              </a:spcBef>
            </a:pPr>
            <a:r>
              <a:rPr sz="1600" spc="-139" dirty="0" smtClean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1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1600" spc="-8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war</a:t>
            </a:r>
            <a:r>
              <a:rPr sz="16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600" spc="-13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ie</a:t>
            </a:r>
            <a:r>
              <a:rPr sz="1600" spc="-7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600" spc="-2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6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6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bn</a:t>
            </a:r>
            <a:r>
              <a:rPr sz="1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16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e?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7654" y="3572604"/>
            <a:ext cx="2499661" cy="593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046" marR="79662" algn="ctr">
              <a:lnSpc>
                <a:spcPts val="1730"/>
              </a:lnSpc>
              <a:spcBef>
                <a:spcPts val="86"/>
              </a:spcBef>
            </a:pPr>
            <a:r>
              <a:rPr sz="1600" spc="-139" dirty="0" smtClean="0">
                <a:solidFill>
                  <a:srgbClr val="990099"/>
                </a:solidFill>
                <a:latin typeface="Times New Roman"/>
                <a:cs typeface="Times New Roman"/>
              </a:rPr>
              <a:t>W</a:t>
            </a:r>
            <a:r>
              <a:rPr sz="1600" spc="0" dirty="0" smtClean="0">
                <a:solidFill>
                  <a:srgbClr val="990099"/>
                </a:solidFill>
                <a:latin typeface="Times New Roman"/>
                <a:cs typeface="Times New Roman"/>
              </a:rPr>
              <a:t>arum</a:t>
            </a:r>
            <a:r>
              <a:rPr sz="1600" spc="-7" dirty="0" smtClean="0">
                <a:solidFill>
                  <a:srgbClr val="990099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990099"/>
                </a:solidFill>
                <a:latin typeface="Times New Roman"/>
                <a:cs typeface="Times New Roman"/>
              </a:rPr>
              <a:t>w</a:t>
            </a:r>
            <a:r>
              <a:rPr sz="1600" spc="4" dirty="0" smtClean="0">
                <a:solidFill>
                  <a:srgbClr val="990099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990099"/>
                </a:solidFill>
                <a:latin typeface="Times New Roman"/>
                <a:cs typeface="Times New Roman"/>
              </a:rPr>
              <a:t>rde</a:t>
            </a:r>
            <a:r>
              <a:rPr sz="1600" spc="-39" dirty="0" smtClean="0">
                <a:solidFill>
                  <a:srgbClr val="990099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solidFill>
                  <a:srgbClr val="990099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990099"/>
                </a:solidFill>
                <a:latin typeface="Times New Roman"/>
                <a:cs typeface="Times New Roman"/>
              </a:rPr>
              <a:t>as</a:t>
            </a:r>
            <a:r>
              <a:rPr sz="1600" spc="-11" dirty="0" smtClean="0">
                <a:solidFill>
                  <a:srgbClr val="990099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solidFill>
                  <a:srgbClr val="990099"/>
                </a:solidFill>
                <a:latin typeface="Times New Roman"/>
                <a:cs typeface="Times New Roman"/>
              </a:rPr>
              <a:t>g</a:t>
            </a:r>
            <a:r>
              <a:rPr sz="1600" spc="0" dirty="0" smtClean="0">
                <a:solidFill>
                  <a:srgbClr val="990099"/>
                </a:solidFill>
                <a:latin typeface="Times New Roman"/>
                <a:cs typeface="Times New Roman"/>
              </a:rPr>
              <a:t>e</a:t>
            </a:r>
            <a:r>
              <a:rPr sz="1600" spc="-29" dirty="0" smtClean="0">
                <a:solidFill>
                  <a:srgbClr val="990099"/>
                </a:solidFill>
                <a:latin typeface="Times New Roman"/>
                <a:cs typeface="Times New Roman"/>
              </a:rPr>
              <a:t>m</a:t>
            </a:r>
            <a:r>
              <a:rPr sz="1600" spc="0" dirty="0" smtClean="0">
                <a:solidFill>
                  <a:srgbClr val="990099"/>
                </a:solidFill>
                <a:latin typeface="Times New Roman"/>
                <a:cs typeface="Times New Roman"/>
              </a:rPr>
              <a:t>ach</a:t>
            </a:r>
            <a:r>
              <a:rPr sz="1600" spc="4" dirty="0" smtClean="0">
                <a:solidFill>
                  <a:srgbClr val="990099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990099"/>
                </a:solidFill>
                <a:latin typeface="Times New Roman"/>
                <a:cs typeface="Times New Roman"/>
              </a:rPr>
              <a:t>?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953"/>
              </a:spcBef>
            </a:pPr>
            <a:r>
              <a:rPr sz="1600" spc="-139" dirty="0" smtClean="0">
                <a:solidFill>
                  <a:srgbClr val="990099"/>
                </a:solidFill>
                <a:latin typeface="Times New Roman"/>
                <a:cs typeface="Times New Roman"/>
              </a:rPr>
              <a:t>W</a:t>
            </a:r>
            <a:r>
              <a:rPr sz="1600" spc="0" dirty="0" smtClean="0">
                <a:solidFill>
                  <a:srgbClr val="990099"/>
                </a:solidFill>
                <a:latin typeface="Times New Roman"/>
                <a:cs typeface="Times New Roman"/>
              </a:rPr>
              <a:t>as</a:t>
            </a:r>
            <a:r>
              <a:rPr sz="1600" spc="-8" dirty="0" smtClean="0">
                <a:solidFill>
                  <a:srgbClr val="990099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solidFill>
                  <a:srgbClr val="990099"/>
                </a:solidFill>
                <a:latin typeface="Times New Roman"/>
                <a:cs typeface="Times New Roman"/>
              </a:rPr>
              <a:t>b</a:t>
            </a:r>
            <a:r>
              <a:rPr sz="1600" spc="0" dirty="0" smtClean="0">
                <a:solidFill>
                  <a:srgbClr val="990099"/>
                </a:solidFill>
                <a:latin typeface="Times New Roman"/>
                <a:cs typeface="Times New Roman"/>
              </a:rPr>
              <a:t>e</a:t>
            </a:r>
            <a:r>
              <a:rPr sz="1600" spc="4" dirty="0" smtClean="0">
                <a:solidFill>
                  <a:srgbClr val="990099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990099"/>
                </a:solidFill>
                <a:latin typeface="Times New Roman"/>
                <a:cs typeface="Times New Roman"/>
              </a:rPr>
              <a:t>e</a:t>
            </a:r>
            <a:r>
              <a:rPr sz="1600" spc="4" dirty="0" smtClean="0">
                <a:solidFill>
                  <a:srgbClr val="990099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990099"/>
                </a:solidFill>
                <a:latin typeface="Times New Roman"/>
                <a:cs typeface="Times New Roman"/>
              </a:rPr>
              <a:t>ten</a:t>
            </a:r>
            <a:r>
              <a:rPr sz="1600" spc="-47" dirty="0" smtClean="0">
                <a:solidFill>
                  <a:srgbClr val="990099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solidFill>
                  <a:srgbClr val="990099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990099"/>
                </a:solidFill>
                <a:latin typeface="Times New Roman"/>
                <a:cs typeface="Times New Roman"/>
              </a:rPr>
              <a:t>ie</a:t>
            </a:r>
            <a:r>
              <a:rPr sz="1600" spc="-2" dirty="0" smtClean="0">
                <a:solidFill>
                  <a:srgbClr val="990099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990099"/>
                </a:solidFill>
                <a:latin typeface="Times New Roman"/>
                <a:cs typeface="Times New Roman"/>
              </a:rPr>
              <a:t>E</a:t>
            </a:r>
            <a:r>
              <a:rPr sz="1600" spc="-29" dirty="0" smtClean="0">
                <a:solidFill>
                  <a:srgbClr val="990099"/>
                </a:solidFill>
                <a:latin typeface="Times New Roman"/>
                <a:cs typeface="Times New Roman"/>
              </a:rPr>
              <a:t>r</a:t>
            </a:r>
            <a:r>
              <a:rPr sz="1600" spc="4" dirty="0" smtClean="0">
                <a:solidFill>
                  <a:srgbClr val="990099"/>
                </a:solidFill>
                <a:latin typeface="Times New Roman"/>
                <a:cs typeface="Times New Roman"/>
              </a:rPr>
              <a:t>g</a:t>
            </a:r>
            <a:r>
              <a:rPr sz="1600" spc="0" dirty="0" smtClean="0">
                <a:solidFill>
                  <a:srgbClr val="990099"/>
                </a:solidFill>
                <a:latin typeface="Times New Roman"/>
                <a:cs typeface="Times New Roman"/>
              </a:rPr>
              <a:t>e</a:t>
            </a:r>
            <a:r>
              <a:rPr sz="1600" spc="4" dirty="0" smtClean="0">
                <a:solidFill>
                  <a:srgbClr val="990099"/>
                </a:solidFill>
                <a:latin typeface="Times New Roman"/>
                <a:cs typeface="Times New Roman"/>
              </a:rPr>
              <a:t>bn</a:t>
            </a:r>
            <a:r>
              <a:rPr sz="1600" spc="0" dirty="0" smtClean="0">
                <a:solidFill>
                  <a:srgbClr val="990099"/>
                </a:solidFill>
                <a:latin typeface="Times New Roman"/>
                <a:cs typeface="Times New Roman"/>
              </a:rPr>
              <a:t>is</a:t>
            </a:r>
            <a:r>
              <a:rPr sz="1600" spc="4" dirty="0" smtClean="0">
                <a:solidFill>
                  <a:srgbClr val="990099"/>
                </a:solidFill>
                <a:latin typeface="Times New Roman"/>
                <a:cs typeface="Times New Roman"/>
              </a:rPr>
              <a:t>s</a:t>
            </a:r>
            <a:r>
              <a:rPr sz="1600" spc="0" dirty="0" smtClean="0">
                <a:solidFill>
                  <a:srgbClr val="990099"/>
                </a:solidFill>
                <a:latin typeface="Times New Roman"/>
                <a:cs typeface="Times New Roman"/>
              </a:rPr>
              <a:t>e?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7000" y="4715985"/>
            <a:ext cx="3810000" cy="837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1310" marR="276931" algn="ctr">
              <a:lnSpc>
                <a:spcPts val="1730"/>
              </a:lnSpc>
              <a:spcBef>
                <a:spcPts val="86"/>
              </a:spcBef>
            </a:pPr>
            <a:r>
              <a:rPr sz="1600" spc="-139" dirty="0" smtClean="0">
                <a:solidFill>
                  <a:srgbClr val="0033CC"/>
                </a:solidFill>
                <a:latin typeface="Times New Roman"/>
                <a:cs typeface="Times New Roman"/>
              </a:rPr>
              <a:t>W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as</a:t>
            </a:r>
            <a:r>
              <a:rPr sz="1600" spc="-8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ist</a:t>
            </a:r>
            <a:r>
              <a:rPr sz="1600" spc="9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solidFill>
                  <a:srgbClr val="0033CC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er</a:t>
            </a:r>
            <a:r>
              <a:rPr sz="1600" spc="-20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N</a:t>
            </a:r>
            <a:r>
              <a:rPr sz="1600" spc="4" dirty="0" smtClean="0">
                <a:solidFill>
                  <a:srgbClr val="0033CC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tzen</a:t>
            </a:r>
            <a:r>
              <a:rPr sz="1600" spc="-36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solidFill>
                  <a:srgbClr val="0033CC"/>
                </a:solidFill>
                <a:latin typeface="Times New Roman"/>
                <a:cs typeface="Times New Roman"/>
              </a:rPr>
              <a:t>fü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r</a:t>
            </a:r>
            <a:r>
              <a:rPr sz="1600" spc="-23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solidFill>
                  <a:srgbClr val="0033CC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ie</a:t>
            </a:r>
            <a:r>
              <a:rPr sz="1600" spc="-2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600" spc="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Leser</a:t>
            </a:r>
            <a:r>
              <a:rPr lang="de-AT"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Innen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?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100041"/>
              </a:lnSpc>
              <a:spcBef>
                <a:spcPts val="953"/>
              </a:spcBef>
            </a:pPr>
            <a:r>
              <a:rPr sz="1600" spc="-64" dirty="0" smtClean="0">
                <a:solidFill>
                  <a:srgbClr val="0033CC"/>
                </a:solidFill>
                <a:latin typeface="Times New Roman"/>
                <a:cs typeface="Times New Roman"/>
              </a:rPr>
              <a:t>W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ie</a:t>
            </a:r>
            <a:r>
              <a:rPr sz="1600" spc="4" dirty="0" smtClean="0">
                <a:solidFill>
                  <a:srgbClr val="0033CC"/>
                </a:solidFill>
                <a:latin typeface="Times New Roman"/>
                <a:cs typeface="Times New Roman"/>
              </a:rPr>
              <a:t> könn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en</a:t>
            </a:r>
            <a:r>
              <a:rPr sz="1600" spc="-57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solidFill>
                  <a:srgbClr val="0033CC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ie</a:t>
            </a:r>
            <a:r>
              <a:rPr sz="1600" spc="-2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600" spc="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Leser</a:t>
            </a:r>
            <a:r>
              <a:rPr lang="de-AT"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Innen</a:t>
            </a:r>
            <a:r>
              <a:rPr sz="1600" spc="-20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solidFill>
                  <a:srgbClr val="0033CC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ie</a:t>
            </a:r>
            <a:r>
              <a:rPr sz="1600" spc="-2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In</a:t>
            </a:r>
            <a:r>
              <a:rPr sz="1600" spc="9" dirty="0" smtClean="0">
                <a:solidFill>
                  <a:srgbClr val="0033CC"/>
                </a:solidFill>
                <a:latin typeface="Times New Roman"/>
                <a:cs typeface="Times New Roman"/>
              </a:rPr>
              <a:t>f</a:t>
            </a:r>
            <a:r>
              <a:rPr sz="1600" spc="4" dirty="0" smtClean="0">
                <a:solidFill>
                  <a:srgbClr val="0033CC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r</a:t>
            </a:r>
            <a:r>
              <a:rPr sz="1600" spc="-34" dirty="0" smtClean="0">
                <a:solidFill>
                  <a:srgbClr val="0033CC"/>
                </a:solidFill>
                <a:latin typeface="Times New Roman"/>
                <a:cs typeface="Times New Roman"/>
              </a:rPr>
              <a:t>m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ati</a:t>
            </a:r>
            <a:r>
              <a:rPr sz="1600" spc="4" dirty="0" smtClean="0">
                <a:solidFill>
                  <a:srgbClr val="0033CC"/>
                </a:solidFill>
                <a:latin typeface="Times New Roman"/>
                <a:cs typeface="Times New Roman"/>
              </a:rPr>
              <a:t>on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en </a:t>
            </a:r>
            <a:r>
              <a:rPr sz="1600" spc="4" dirty="0" smtClean="0">
                <a:solidFill>
                  <a:srgbClr val="0033CC"/>
                </a:solidFill>
                <a:latin typeface="Times New Roman"/>
                <a:cs typeface="Times New Roman"/>
              </a:rPr>
              <a:t>fü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r</a:t>
            </a:r>
            <a:r>
              <a:rPr sz="1600" spc="-18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i</a:t>
            </a:r>
            <a:r>
              <a:rPr sz="1600" spc="4" dirty="0" smtClean="0">
                <a:solidFill>
                  <a:srgbClr val="0033CC"/>
                </a:solidFill>
                <a:latin typeface="Times New Roman"/>
                <a:cs typeface="Times New Roman"/>
              </a:rPr>
              <a:t>h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re</a:t>
            </a:r>
            <a:r>
              <a:rPr sz="1600" spc="-24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ei</a:t>
            </a:r>
            <a:r>
              <a:rPr sz="1600" spc="4" dirty="0" smtClean="0">
                <a:solidFill>
                  <a:srgbClr val="0033CC"/>
                </a:solidFill>
                <a:latin typeface="Times New Roman"/>
                <a:cs typeface="Times New Roman"/>
              </a:rPr>
              <a:t>g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e</a:t>
            </a:r>
            <a:r>
              <a:rPr sz="1600" spc="4" dirty="0" smtClean="0">
                <a:solidFill>
                  <a:srgbClr val="0033CC"/>
                </a:solidFill>
                <a:latin typeface="Times New Roman"/>
                <a:cs typeface="Times New Roman"/>
              </a:rPr>
              <a:t>n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e</a:t>
            </a:r>
            <a:r>
              <a:rPr sz="1600" spc="-116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Arbeit</a:t>
            </a:r>
            <a:r>
              <a:rPr sz="1600" spc="-20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solidFill>
                  <a:srgbClr val="0033CC"/>
                </a:solidFill>
                <a:latin typeface="Times New Roman"/>
                <a:cs typeface="Times New Roman"/>
              </a:rPr>
              <a:t>v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erw</a:t>
            </a:r>
            <a:r>
              <a:rPr sz="1600" spc="-4" dirty="0" smtClean="0">
                <a:solidFill>
                  <a:srgbClr val="0033CC"/>
                </a:solidFill>
                <a:latin typeface="Times New Roman"/>
                <a:cs typeface="Times New Roman"/>
              </a:rPr>
              <a:t>e</a:t>
            </a:r>
            <a:r>
              <a:rPr sz="1600" spc="4" dirty="0" smtClean="0">
                <a:solidFill>
                  <a:srgbClr val="0033CC"/>
                </a:solidFill>
                <a:latin typeface="Times New Roman"/>
                <a:cs typeface="Times New Roman"/>
              </a:rPr>
              <a:t>nd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e</a:t>
            </a:r>
            <a:r>
              <a:rPr sz="1600" spc="4" dirty="0" smtClean="0">
                <a:solidFill>
                  <a:srgbClr val="0033CC"/>
                </a:solidFill>
                <a:latin typeface="Times New Roman"/>
                <a:cs typeface="Times New Roman"/>
              </a:rPr>
              <a:t>n</a:t>
            </a:r>
            <a:r>
              <a:rPr sz="1600" spc="0" dirty="0" smtClean="0">
                <a:solidFill>
                  <a:srgbClr val="0033CC"/>
                </a:solidFill>
                <a:latin typeface="Times New Roman"/>
                <a:cs typeface="Times New Roman"/>
              </a:rPr>
              <a:t>?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4854" y="5783624"/>
            <a:ext cx="1451318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b="1" spc="0" dirty="0" smtClean="0">
                <a:solidFill>
                  <a:srgbClr val="0033CC"/>
                </a:solidFill>
                <a:latin typeface="Arial"/>
                <a:cs typeface="Arial"/>
              </a:rPr>
              <a:t>R</a:t>
            </a:r>
            <a:r>
              <a:rPr sz="1600" b="1" spc="3" dirty="0" smtClean="0">
                <a:solidFill>
                  <a:srgbClr val="0033CC"/>
                </a:solidFill>
                <a:latin typeface="Arial"/>
                <a:cs typeface="Arial"/>
              </a:rPr>
              <a:t>e</a:t>
            </a:r>
            <a:r>
              <a:rPr sz="1600" b="1" spc="0" dirty="0" smtClean="0">
                <a:solidFill>
                  <a:srgbClr val="0033CC"/>
                </a:solidFill>
                <a:latin typeface="Arial"/>
                <a:cs typeface="Arial"/>
              </a:rPr>
              <a:t>ali</a:t>
            </a:r>
            <a:r>
              <a:rPr sz="1600" b="1" spc="-7" dirty="0" smtClean="0">
                <a:solidFill>
                  <a:srgbClr val="0033CC"/>
                </a:solidFill>
                <a:latin typeface="Arial"/>
                <a:cs typeface="Arial"/>
              </a:rPr>
              <a:t>t</a:t>
            </a:r>
            <a:r>
              <a:rPr sz="1600" b="1" spc="0" dirty="0" smtClean="0">
                <a:solidFill>
                  <a:srgbClr val="0033CC"/>
                </a:solidFill>
                <a:latin typeface="Arial"/>
                <a:cs typeface="Arial"/>
              </a:rPr>
              <a:t>ät</a:t>
            </a:r>
            <a:r>
              <a:rPr sz="1600" b="1" spc="65" dirty="0" smtClean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0033CC"/>
                </a:solidFill>
                <a:latin typeface="Arial"/>
                <a:cs typeface="Arial"/>
              </a:rPr>
              <a:t>d</a:t>
            </a:r>
            <a:r>
              <a:rPr sz="1600" b="1" spc="3" dirty="0" smtClean="0">
                <a:solidFill>
                  <a:srgbClr val="0033CC"/>
                </a:solidFill>
                <a:latin typeface="Arial"/>
                <a:cs typeface="Arial"/>
              </a:rPr>
              <a:t>e</a:t>
            </a:r>
            <a:r>
              <a:rPr sz="1600" b="1" spc="0" dirty="0" smtClean="0">
                <a:solidFill>
                  <a:srgbClr val="0033CC"/>
                </a:solidFill>
                <a:latin typeface="Arial"/>
                <a:cs typeface="Arial"/>
              </a:rPr>
              <a:t>r</a:t>
            </a:r>
            <a:r>
              <a:rPr sz="1600" b="1" spc="29" dirty="0" smtClean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0" dirty="0" err="1" smtClean="0">
                <a:solidFill>
                  <a:srgbClr val="0033CC"/>
                </a:solidFill>
                <a:latin typeface="Arial"/>
                <a:cs typeface="Arial"/>
              </a:rPr>
              <a:t>Le</a:t>
            </a:r>
            <a:r>
              <a:rPr sz="1600" b="1" spc="9" dirty="0" err="1" smtClean="0">
                <a:solidFill>
                  <a:srgbClr val="0033CC"/>
                </a:solidFill>
                <a:latin typeface="Arial"/>
                <a:cs typeface="Arial"/>
              </a:rPr>
              <a:t>s</a:t>
            </a:r>
            <a:r>
              <a:rPr sz="1600" b="1" spc="0" dirty="0" err="1" smtClean="0">
                <a:solidFill>
                  <a:srgbClr val="0033CC"/>
                </a:solidFill>
                <a:latin typeface="Arial"/>
                <a:cs typeface="Arial"/>
              </a:rPr>
              <a:t>er</a:t>
            </a:r>
            <a:r>
              <a:rPr lang="de-AT" sz="1600" b="1" spc="0" dirty="0" smtClean="0">
                <a:solidFill>
                  <a:srgbClr val="0033CC"/>
                </a:solidFill>
                <a:latin typeface="Arial"/>
                <a:cs typeface="Arial"/>
              </a:rPr>
              <a:t>Innen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51829" y="6006630"/>
            <a:ext cx="1446800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ach</a:t>
            </a:r>
            <a:r>
              <a:rPr sz="1400" spc="-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Ro</a:t>
            </a:r>
            <a:r>
              <a:rPr sz="1400" spc="4" dirty="0" smtClean="0">
                <a:latin typeface="Times New Roman"/>
                <a:cs typeface="Times New Roman"/>
              </a:rPr>
              <a:t>b</a:t>
            </a:r>
            <a:r>
              <a:rPr sz="1400" spc="0" dirty="0" smtClean="0">
                <a:latin typeface="Times New Roman"/>
                <a:cs typeface="Times New Roman"/>
              </a:rPr>
              <a:t>ert</a:t>
            </a:r>
            <a:r>
              <a:rPr sz="1400" spc="-2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Bro</a:t>
            </a:r>
            <a:r>
              <a:rPr sz="1400" spc="-4" dirty="0" smtClean="0">
                <a:latin typeface="Times New Roman"/>
                <a:cs typeface="Times New Roman"/>
              </a:rPr>
              <a:t>w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17576" y="428244"/>
            <a:ext cx="851916" cy="867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287" y="13287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287" y="13541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5106" y="283464"/>
            <a:ext cx="7608188" cy="1146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23314" y="283464"/>
            <a:ext cx="7187286" cy="920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5"/>
              </a:lnSpc>
              <a:spcBef>
                <a:spcPts val="168"/>
              </a:spcBef>
            </a:pPr>
            <a:endParaRPr lang="de-AT" sz="3600" spc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12700" marR="61036">
              <a:lnSpc>
                <a:spcPts val="3375"/>
              </a:lnSpc>
              <a:spcBef>
                <a:spcPts val="168"/>
              </a:spcBef>
            </a:pPr>
            <a:r>
              <a:rPr lang="de-AT" sz="36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</a:t>
            </a:r>
            <a:r>
              <a:rPr sz="3600" spc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üte</a:t>
            </a:r>
            <a:r>
              <a:rPr sz="3600" spc="-14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</a:t>
            </a:r>
            <a:r>
              <a:rPr sz="3600" spc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riter</a:t>
            </a:r>
            <a:r>
              <a:rPr sz="3600" spc="-14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sz="3600" spc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en</a:t>
            </a:r>
            <a:r>
              <a:rPr lang="de-AT" sz="36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von</a:t>
            </a:r>
            <a:r>
              <a:rPr lang="de-AT" sz="36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Akt</a:t>
            </a:r>
            <a:r>
              <a:rPr sz="3600" spc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ion</a:t>
            </a:r>
            <a:r>
              <a:rPr sz="3600" spc="-14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</a:t>
            </a:r>
            <a:r>
              <a:rPr sz="3600" spc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fors</a:t>
            </a:r>
            <a:r>
              <a:rPr sz="3600" spc="-9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</a:t>
            </a:r>
            <a:r>
              <a:rPr sz="3600" spc="-14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</a:t>
            </a:r>
            <a:r>
              <a:rPr sz="3600" spc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</a:t>
            </a:r>
            <a:r>
              <a:rPr sz="3600" spc="-14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</a:t>
            </a:r>
            <a:r>
              <a:rPr sz="3600" spc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</a:t>
            </a:r>
            <a:endParaRPr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0216" y="2657393"/>
            <a:ext cx="203098" cy="1916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664"/>
              </a:spcBef>
            </a:pP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14"/>
              </a:spcBef>
            </a:pP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06982" y="2657393"/>
            <a:ext cx="6053796" cy="1916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Hin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800" spc="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800" spc="-134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800" spc="4" dirty="0" smtClean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te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ti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er</a:t>
            </a:r>
            <a:r>
              <a:rPr sz="2800" spc="-128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Per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800" spc="4" dirty="0" smtClean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800" spc="4" dirty="0" smtClean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en</a:t>
            </a:r>
            <a:endParaRPr sz="2800">
              <a:latin typeface="Arial"/>
              <a:cs typeface="Arial"/>
            </a:endParaRPr>
          </a:p>
          <a:p>
            <a:pPr marL="12700" marR="1966156">
              <a:lnSpc>
                <a:spcPts val="4029"/>
              </a:lnSpc>
              <a:spcBef>
                <a:spcPts val="268"/>
              </a:spcBef>
            </a:pP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Erp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2800" spc="-11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2800" spc="-7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Pr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x</a:t>
            </a:r>
            <a:r>
              <a:rPr sz="2800" spc="4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s Ethis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he</a:t>
            </a:r>
            <a:r>
              <a:rPr sz="2800" spc="-31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Vertr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tb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800" spc="4" dirty="0" smtClean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eit Pra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ti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800" spc="-13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spc="-9" dirty="0" smtClean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tr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ä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2800" spc="4" dirty="0" smtClean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800" spc="4" dirty="0" smtClean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2800" spc="9" dirty="0" smtClean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800" spc="4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2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417576" y="428244"/>
            <a:ext cx="851916" cy="867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5287" y="13287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5287" y="13541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27276" y="356615"/>
            <a:ext cx="6845808" cy="1146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73424" y="2136648"/>
            <a:ext cx="1833372" cy="885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5000" y="2973324"/>
            <a:ext cx="399288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6296" y="3343655"/>
            <a:ext cx="1831848" cy="885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32092" y="2112264"/>
            <a:ext cx="1888236" cy="807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35825" y="2846451"/>
            <a:ext cx="936751" cy="659129"/>
          </a:xfrm>
          <a:custGeom>
            <a:avLst/>
            <a:gdLst/>
            <a:ahLst/>
            <a:cxnLst/>
            <a:rect l="l" t="t" r="r" b="b"/>
            <a:pathLst>
              <a:path w="936751" h="659129">
                <a:moveTo>
                  <a:pt x="25131" y="653463"/>
                </a:moveTo>
                <a:lnTo>
                  <a:pt x="37010" y="646191"/>
                </a:lnTo>
                <a:lnTo>
                  <a:pt x="21463" y="647191"/>
                </a:lnTo>
                <a:lnTo>
                  <a:pt x="15621" y="648208"/>
                </a:lnTo>
                <a:lnTo>
                  <a:pt x="15875" y="659129"/>
                </a:lnTo>
                <a:lnTo>
                  <a:pt x="25131" y="653463"/>
                </a:lnTo>
                <a:close/>
              </a:path>
              <a:path w="936751" h="659129">
                <a:moveTo>
                  <a:pt x="0" y="653923"/>
                </a:moveTo>
                <a:lnTo>
                  <a:pt x="86614" y="702056"/>
                </a:lnTo>
                <a:lnTo>
                  <a:pt x="89789" y="703707"/>
                </a:lnTo>
                <a:lnTo>
                  <a:pt x="93599" y="702690"/>
                </a:lnTo>
                <a:lnTo>
                  <a:pt x="95250" y="699515"/>
                </a:lnTo>
                <a:lnTo>
                  <a:pt x="97027" y="696468"/>
                </a:lnTo>
                <a:lnTo>
                  <a:pt x="95884" y="692658"/>
                </a:lnTo>
                <a:lnTo>
                  <a:pt x="92836" y="690879"/>
                </a:lnTo>
                <a:lnTo>
                  <a:pt x="35164" y="659008"/>
                </a:lnTo>
                <a:lnTo>
                  <a:pt x="22351" y="659891"/>
                </a:lnTo>
                <a:lnTo>
                  <a:pt x="12700" y="660019"/>
                </a:lnTo>
                <a:lnTo>
                  <a:pt x="12446" y="647319"/>
                </a:lnTo>
                <a:lnTo>
                  <a:pt x="84454" y="602234"/>
                </a:lnTo>
                <a:lnTo>
                  <a:pt x="0" y="653923"/>
                </a:lnTo>
                <a:close/>
              </a:path>
              <a:path w="936751" h="659129">
                <a:moveTo>
                  <a:pt x="459358" y="359537"/>
                </a:moveTo>
                <a:lnTo>
                  <a:pt x="456183" y="374141"/>
                </a:lnTo>
                <a:lnTo>
                  <a:pt x="451866" y="388747"/>
                </a:lnTo>
                <a:lnTo>
                  <a:pt x="446150" y="403098"/>
                </a:lnTo>
                <a:lnTo>
                  <a:pt x="439420" y="417449"/>
                </a:lnTo>
                <a:lnTo>
                  <a:pt x="431673" y="431673"/>
                </a:lnTo>
                <a:lnTo>
                  <a:pt x="422782" y="445643"/>
                </a:lnTo>
                <a:lnTo>
                  <a:pt x="412876" y="459486"/>
                </a:lnTo>
                <a:lnTo>
                  <a:pt x="401954" y="473075"/>
                </a:lnTo>
                <a:lnTo>
                  <a:pt x="390144" y="486283"/>
                </a:lnTo>
                <a:lnTo>
                  <a:pt x="377317" y="499363"/>
                </a:lnTo>
                <a:lnTo>
                  <a:pt x="363727" y="511937"/>
                </a:lnTo>
                <a:lnTo>
                  <a:pt x="349376" y="524256"/>
                </a:lnTo>
                <a:lnTo>
                  <a:pt x="334136" y="536194"/>
                </a:lnTo>
                <a:lnTo>
                  <a:pt x="318261" y="547624"/>
                </a:lnTo>
                <a:lnTo>
                  <a:pt x="301751" y="558546"/>
                </a:lnTo>
                <a:lnTo>
                  <a:pt x="284479" y="569087"/>
                </a:lnTo>
                <a:lnTo>
                  <a:pt x="266573" y="579120"/>
                </a:lnTo>
                <a:lnTo>
                  <a:pt x="248157" y="588518"/>
                </a:lnTo>
                <a:lnTo>
                  <a:pt x="229234" y="597408"/>
                </a:lnTo>
                <a:lnTo>
                  <a:pt x="209930" y="605663"/>
                </a:lnTo>
                <a:lnTo>
                  <a:pt x="190119" y="613156"/>
                </a:lnTo>
                <a:lnTo>
                  <a:pt x="169925" y="620140"/>
                </a:lnTo>
                <a:lnTo>
                  <a:pt x="149351" y="626363"/>
                </a:lnTo>
                <a:lnTo>
                  <a:pt x="128650" y="631825"/>
                </a:lnTo>
                <a:lnTo>
                  <a:pt x="107569" y="636524"/>
                </a:lnTo>
                <a:lnTo>
                  <a:pt x="86232" y="640461"/>
                </a:lnTo>
                <a:lnTo>
                  <a:pt x="64770" y="643636"/>
                </a:lnTo>
                <a:lnTo>
                  <a:pt x="43179" y="645795"/>
                </a:lnTo>
                <a:lnTo>
                  <a:pt x="37010" y="646191"/>
                </a:lnTo>
                <a:lnTo>
                  <a:pt x="25131" y="653463"/>
                </a:lnTo>
                <a:lnTo>
                  <a:pt x="15875" y="659129"/>
                </a:lnTo>
                <a:lnTo>
                  <a:pt x="15621" y="648208"/>
                </a:lnTo>
                <a:lnTo>
                  <a:pt x="21463" y="647191"/>
                </a:lnTo>
                <a:lnTo>
                  <a:pt x="37010" y="646191"/>
                </a:lnTo>
                <a:lnTo>
                  <a:pt x="91185" y="613028"/>
                </a:lnTo>
                <a:lnTo>
                  <a:pt x="94106" y="611251"/>
                </a:lnTo>
                <a:lnTo>
                  <a:pt x="95123" y="607313"/>
                </a:lnTo>
                <a:lnTo>
                  <a:pt x="93218" y="604265"/>
                </a:lnTo>
                <a:lnTo>
                  <a:pt x="91440" y="601345"/>
                </a:lnTo>
                <a:lnTo>
                  <a:pt x="87502" y="600328"/>
                </a:lnTo>
                <a:lnTo>
                  <a:pt x="84454" y="602234"/>
                </a:lnTo>
                <a:lnTo>
                  <a:pt x="12446" y="647319"/>
                </a:lnTo>
                <a:lnTo>
                  <a:pt x="12700" y="660019"/>
                </a:lnTo>
                <a:lnTo>
                  <a:pt x="22351" y="659891"/>
                </a:lnTo>
                <a:lnTo>
                  <a:pt x="35164" y="659008"/>
                </a:lnTo>
                <a:lnTo>
                  <a:pt x="44450" y="658368"/>
                </a:lnTo>
                <a:lnTo>
                  <a:pt x="66548" y="656209"/>
                </a:lnTo>
                <a:lnTo>
                  <a:pt x="88519" y="653034"/>
                </a:lnTo>
                <a:lnTo>
                  <a:pt x="110235" y="648970"/>
                </a:lnTo>
                <a:lnTo>
                  <a:pt x="131825" y="644144"/>
                </a:lnTo>
                <a:lnTo>
                  <a:pt x="153034" y="638556"/>
                </a:lnTo>
                <a:lnTo>
                  <a:pt x="173990" y="632206"/>
                </a:lnTo>
                <a:lnTo>
                  <a:pt x="194564" y="625094"/>
                </a:lnTo>
                <a:lnTo>
                  <a:pt x="214883" y="617347"/>
                </a:lnTo>
                <a:lnTo>
                  <a:pt x="234696" y="608838"/>
                </a:lnTo>
                <a:lnTo>
                  <a:pt x="254000" y="599821"/>
                </a:lnTo>
                <a:lnTo>
                  <a:pt x="272796" y="590169"/>
                </a:lnTo>
                <a:lnTo>
                  <a:pt x="291083" y="580009"/>
                </a:lnTo>
                <a:lnTo>
                  <a:pt x="308736" y="569213"/>
                </a:lnTo>
                <a:lnTo>
                  <a:pt x="325754" y="558038"/>
                </a:lnTo>
                <a:lnTo>
                  <a:pt x="342010" y="546226"/>
                </a:lnTo>
                <a:lnTo>
                  <a:pt x="357631" y="533908"/>
                </a:lnTo>
                <a:lnTo>
                  <a:pt x="372364" y="521335"/>
                </a:lnTo>
                <a:lnTo>
                  <a:pt x="386460" y="508253"/>
                </a:lnTo>
                <a:lnTo>
                  <a:pt x="399542" y="494791"/>
                </a:lnTo>
                <a:lnTo>
                  <a:pt x="411860" y="480949"/>
                </a:lnTo>
                <a:lnTo>
                  <a:pt x="423164" y="466851"/>
                </a:lnTo>
                <a:lnTo>
                  <a:pt x="433450" y="452374"/>
                </a:lnTo>
                <a:lnTo>
                  <a:pt x="442849" y="437769"/>
                </a:lnTo>
                <a:lnTo>
                  <a:pt x="450976" y="422783"/>
                </a:lnTo>
                <a:lnTo>
                  <a:pt x="457961" y="407670"/>
                </a:lnTo>
                <a:lnTo>
                  <a:pt x="463930" y="392302"/>
                </a:lnTo>
                <a:lnTo>
                  <a:pt x="468629" y="376936"/>
                </a:lnTo>
                <a:lnTo>
                  <a:pt x="472058" y="361314"/>
                </a:lnTo>
                <a:lnTo>
                  <a:pt x="474091" y="345566"/>
                </a:lnTo>
                <a:lnTo>
                  <a:pt x="474725" y="330453"/>
                </a:lnTo>
                <a:lnTo>
                  <a:pt x="475360" y="315849"/>
                </a:lnTo>
                <a:lnTo>
                  <a:pt x="480441" y="286512"/>
                </a:lnTo>
                <a:lnTo>
                  <a:pt x="490474" y="257556"/>
                </a:lnTo>
                <a:lnTo>
                  <a:pt x="497077" y="243204"/>
                </a:lnTo>
                <a:lnTo>
                  <a:pt x="504825" y="228981"/>
                </a:lnTo>
                <a:lnTo>
                  <a:pt x="513715" y="215011"/>
                </a:lnTo>
                <a:lnTo>
                  <a:pt x="523748" y="201040"/>
                </a:lnTo>
                <a:lnTo>
                  <a:pt x="534543" y="187451"/>
                </a:lnTo>
                <a:lnTo>
                  <a:pt x="546480" y="174116"/>
                </a:lnTo>
                <a:lnTo>
                  <a:pt x="559053" y="161162"/>
                </a:lnTo>
                <a:lnTo>
                  <a:pt x="572643" y="148462"/>
                </a:lnTo>
                <a:lnTo>
                  <a:pt x="587121" y="136144"/>
                </a:lnTo>
                <a:lnTo>
                  <a:pt x="602233" y="124206"/>
                </a:lnTo>
                <a:lnTo>
                  <a:pt x="618235" y="112775"/>
                </a:lnTo>
                <a:lnTo>
                  <a:pt x="634873" y="101853"/>
                </a:lnTo>
                <a:lnTo>
                  <a:pt x="652018" y="91312"/>
                </a:lnTo>
                <a:lnTo>
                  <a:pt x="669925" y="81279"/>
                </a:lnTo>
                <a:lnTo>
                  <a:pt x="688213" y="71882"/>
                </a:lnTo>
                <a:lnTo>
                  <a:pt x="707135" y="62991"/>
                </a:lnTo>
                <a:lnTo>
                  <a:pt x="726567" y="54737"/>
                </a:lnTo>
                <a:lnTo>
                  <a:pt x="746378" y="47116"/>
                </a:lnTo>
                <a:lnTo>
                  <a:pt x="766572" y="40132"/>
                </a:lnTo>
                <a:lnTo>
                  <a:pt x="787019" y="33909"/>
                </a:lnTo>
                <a:lnTo>
                  <a:pt x="807847" y="28448"/>
                </a:lnTo>
                <a:lnTo>
                  <a:pt x="828928" y="23749"/>
                </a:lnTo>
                <a:lnTo>
                  <a:pt x="850138" y="19812"/>
                </a:lnTo>
                <a:lnTo>
                  <a:pt x="871601" y="16637"/>
                </a:lnTo>
                <a:lnTo>
                  <a:pt x="893191" y="14477"/>
                </a:lnTo>
                <a:lnTo>
                  <a:pt x="914907" y="13081"/>
                </a:lnTo>
                <a:lnTo>
                  <a:pt x="936751" y="12573"/>
                </a:lnTo>
                <a:lnTo>
                  <a:pt x="936498" y="0"/>
                </a:lnTo>
                <a:lnTo>
                  <a:pt x="914526" y="381"/>
                </a:lnTo>
                <a:lnTo>
                  <a:pt x="892428" y="1904"/>
                </a:lnTo>
                <a:lnTo>
                  <a:pt x="870330" y="4063"/>
                </a:lnTo>
                <a:lnTo>
                  <a:pt x="848359" y="7238"/>
                </a:lnTo>
                <a:lnTo>
                  <a:pt x="826643" y="11302"/>
                </a:lnTo>
                <a:lnTo>
                  <a:pt x="805179" y="16128"/>
                </a:lnTo>
                <a:lnTo>
                  <a:pt x="783844" y="21716"/>
                </a:lnTo>
                <a:lnTo>
                  <a:pt x="762889" y="28066"/>
                </a:lnTo>
                <a:lnTo>
                  <a:pt x="742188" y="35178"/>
                </a:lnTo>
                <a:lnTo>
                  <a:pt x="721995" y="42799"/>
                </a:lnTo>
                <a:lnTo>
                  <a:pt x="702182" y="51308"/>
                </a:lnTo>
                <a:lnTo>
                  <a:pt x="682878" y="60325"/>
                </a:lnTo>
                <a:lnTo>
                  <a:pt x="664082" y="69976"/>
                </a:lnTo>
                <a:lnTo>
                  <a:pt x="645922" y="80137"/>
                </a:lnTo>
                <a:lnTo>
                  <a:pt x="628269" y="90932"/>
                </a:lnTo>
                <a:lnTo>
                  <a:pt x="611124" y="102235"/>
                </a:lnTo>
                <a:lnTo>
                  <a:pt x="594868" y="113919"/>
                </a:lnTo>
                <a:lnTo>
                  <a:pt x="579374" y="126111"/>
                </a:lnTo>
                <a:lnTo>
                  <a:pt x="564515" y="138811"/>
                </a:lnTo>
                <a:lnTo>
                  <a:pt x="550418" y="151891"/>
                </a:lnTo>
                <a:lnTo>
                  <a:pt x="537336" y="165353"/>
                </a:lnTo>
                <a:lnTo>
                  <a:pt x="525018" y="179070"/>
                </a:lnTo>
                <a:lnTo>
                  <a:pt x="513842" y="193166"/>
                </a:lnTo>
                <a:lnTo>
                  <a:pt x="503427" y="207518"/>
                </a:lnTo>
                <a:lnTo>
                  <a:pt x="494156" y="222123"/>
                </a:lnTo>
                <a:lnTo>
                  <a:pt x="485901" y="237109"/>
                </a:lnTo>
                <a:lnTo>
                  <a:pt x="478917" y="252222"/>
                </a:lnTo>
                <a:lnTo>
                  <a:pt x="472948" y="267462"/>
                </a:lnTo>
                <a:lnTo>
                  <a:pt x="468249" y="282828"/>
                </a:lnTo>
                <a:lnTo>
                  <a:pt x="464820" y="298450"/>
                </a:lnTo>
                <a:lnTo>
                  <a:pt x="462788" y="314198"/>
                </a:lnTo>
                <a:lnTo>
                  <a:pt x="461391" y="345059"/>
                </a:lnTo>
                <a:lnTo>
                  <a:pt x="459358" y="359537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83808" y="4450080"/>
            <a:ext cx="318515" cy="7452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84776" y="5305044"/>
            <a:ext cx="1833372" cy="8869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04360" y="5964936"/>
            <a:ext cx="236220" cy="1478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3116" y="5305044"/>
            <a:ext cx="1597152" cy="8869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" y="4559808"/>
            <a:ext cx="1958339" cy="8077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0825" y="5250053"/>
            <a:ext cx="1368552" cy="633222"/>
          </a:xfrm>
          <a:custGeom>
            <a:avLst/>
            <a:gdLst/>
            <a:ahLst/>
            <a:cxnLst/>
            <a:rect l="l" t="t" r="r" b="b"/>
            <a:pathLst>
              <a:path w="1368552" h="633222">
                <a:moveTo>
                  <a:pt x="722757" y="414591"/>
                </a:moveTo>
                <a:lnTo>
                  <a:pt x="712977" y="401828"/>
                </a:lnTo>
                <a:lnTo>
                  <a:pt x="704850" y="389064"/>
                </a:lnTo>
                <a:lnTo>
                  <a:pt x="698626" y="376313"/>
                </a:lnTo>
                <a:lnTo>
                  <a:pt x="694055" y="363537"/>
                </a:lnTo>
                <a:lnTo>
                  <a:pt x="691478" y="351243"/>
                </a:lnTo>
                <a:lnTo>
                  <a:pt x="690499" y="338289"/>
                </a:lnTo>
                <a:lnTo>
                  <a:pt x="689610" y="324739"/>
                </a:lnTo>
                <a:lnTo>
                  <a:pt x="689482" y="323850"/>
                </a:lnTo>
                <a:lnTo>
                  <a:pt x="686562" y="310388"/>
                </a:lnTo>
                <a:lnTo>
                  <a:pt x="681482" y="296164"/>
                </a:lnTo>
                <a:lnTo>
                  <a:pt x="677037" y="326517"/>
                </a:lnTo>
                <a:lnTo>
                  <a:pt x="676910" y="325628"/>
                </a:lnTo>
                <a:lnTo>
                  <a:pt x="674624" y="282194"/>
                </a:lnTo>
                <a:lnTo>
                  <a:pt x="655447" y="254762"/>
                </a:lnTo>
                <a:lnTo>
                  <a:pt x="629793" y="228346"/>
                </a:lnTo>
                <a:lnTo>
                  <a:pt x="598297" y="203073"/>
                </a:lnTo>
                <a:lnTo>
                  <a:pt x="580389" y="190754"/>
                </a:lnTo>
                <a:lnTo>
                  <a:pt x="561213" y="178816"/>
                </a:lnTo>
                <a:lnTo>
                  <a:pt x="540893" y="167259"/>
                </a:lnTo>
                <a:lnTo>
                  <a:pt x="519430" y="156083"/>
                </a:lnTo>
                <a:lnTo>
                  <a:pt x="496697" y="145288"/>
                </a:lnTo>
                <a:lnTo>
                  <a:pt x="472948" y="134747"/>
                </a:lnTo>
                <a:lnTo>
                  <a:pt x="448310" y="124841"/>
                </a:lnTo>
                <a:lnTo>
                  <a:pt x="422529" y="115316"/>
                </a:lnTo>
                <a:lnTo>
                  <a:pt x="396113" y="106299"/>
                </a:lnTo>
                <a:lnTo>
                  <a:pt x="368807" y="97663"/>
                </a:lnTo>
                <a:lnTo>
                  <a:pt x="340613" y="89789"/>
                </a:lnTo>
                <a:lnTo>
                  <a:pt x="311912" y="82296"/>
                </a:lnTo>
                <a:lnTo>
                  <a:pt x="282575" y="75438"/>
                </a:lnTo>
                <a:lnTo>
                  <a:pt x="252602" y="69215"/>
                </a:lnTo>
                <a:lnTo>
                  <a:pt x="222123" y="63500"/>
                </a:lnTo>
                <a:lnTo>
                  <a:pt x="191262" y="58674"/>
                </a:lnTo>
                <a:lnTo>
                  <a:pt x="160019" y="54356"/>
                </a:lnTo>
                <a:lnTo>
                  <a:pt x="128397" y="50800"/>
                </a:lnTo>
                <a:lnTo>
                  <a:pt x="96519" y="48006"/>
                </a:lnTo>
                <a:lnTo>
                  <a:pt x="64515" y="45847"/>
                </a:lnTo>
                <a:lnTo>
                  <a:pt x="35880" y="44828"/>
                </a:lnTo>
                <a:lnTo>
                  <a:pt x="32384" y="44704"/>
                </a:lnTo>
                <a:lnTo>
                  <a:pt x="15875" y="45339"/>
                </a:lnTo>
                <a:lnTo>
                  <a:pt x="25173" y="50908"/>
                </a:lnTo>
                <a:lnTo>
                  <a:pt x="36084" y="57444"/>
                </a:lnTo>
                <a:lnTo>
                  <a:pt x="63753" y="58547"/>
                </a:lnTo>
                <a:lnTo>
                  <a:pt x="95377" y="60706"/>
                </a:lnTo>
                <a:lnTo>
                  <a:pt x="127000" y="63373"/>
                </a:lnTo>
                <a:lnTo>
                  <a:pt x="158242" y="66929"/>
                </a:lnTo>
                <a:lnTo>
                  <a:pt x="189230" y="71120"/>
                </a:lnTo>
                <a:lnTo>
                  <a:pt x="219837" y="75946"/>
                </a:lnTo>
                <a:lnTo>
                  <a:pt x="250062" y="81534"/>
                </a:lnTo>
                <a:lnTo>
                  <a:pt x="279654" y="87757"/>
                </a:lnTo>
                <a:lnTo>
                  <a:pt x="308737" y="94615"/>
                </a:lnTo>
                <a:lnTo>
                  <a:pt x="337185" y="101981"/>
                </a:lnTo>
                <a:lnTo>
                  <a:pt x="364870" y="109855"/>
                </a:lnTo>
                <a:lnTo>
                  <a:pt x="392049" y="118364"/>
                </a:lnTo>
                <a:lnTo>
                  <a:pt x="418211" y="127254"/>
                </a:lnTo>
                <a:lnTo>
                  <a:pt x="443483" y="136652"/>
                </a:lnTo>
                <a:lnTo>
                  <a:pt x="467868" y="146431"/>
                </a:lnTo>
                <a:lnTo>
                  <a:pt x="491236" y="156718"/>
                </a:lnTo>
                <a:lnTo>
                  <a:pt x="513588" y="167386"/>
                </a:lnTo>
                <a:lnTo>
                  <a:pt x="534669" y="178308"/>
                </a:lnTo>
                <a:lnTo>
                  <a:pt x="554608" y="189611"/>
                </a:lnTo>
                <a:lnTo>
                  <a:pt x="573277" y="201295"/>
                </a:lnTo>
                <a:lnTo>
                  <a:pt x="606551" y="225298"/>
                </a:lnTo>
                <a:lnTo>
                  <a:pt x="633983" y="249936"/>
                </a:lnTo>
                <a:lnTo>
                  <a:pt x="655193" y="275209"/>
                </a:lnTo>
                <a:lnTo>
                  <a:pt x="669417" y="300482"/>
                </a:lnTo>
                <a:lnTo>
                  <a:pt x="676945" y="326097"/>
                </a:lnTo>
                <a:lnTo>
                  <a:pt x="678814" y="352615"/>
                </a:lnTo>
                <a:lnTo>
                  <a:pt x="678942" y="353529"/>
                </a:lnTo>
                <a:lnTo>
                  <a:pt x="682117" y="367855"/>
                </a:lnTo>
                <a:lnTo>
                  <a:pt x="687324" y="381939"/>
                </a:lnTo>
                <a:lnTo>
                  <a:pt x="694182" y="395859"/>
                </a:lnTo>
                <a:lnTo>
                  <a:pt x="691388" y="350812"/>
                </a:lnTo>
                <a:lnTo>
                  <a:pt x="691514" y="351726"/>
                </a:lnTo>
                <a:lnTo>
                  <a:pt x="694182" y="395859"/>
                </a:lnTo>
                <a:lnTo>
                  <a:pt x="713358" y="423100"/>
                </a:lnTo>
                <a:lnTo>
                  <a:pt x="738886" y="449402"/>
                </a:lnTo>
                <a:lnTo>
                  <a:pt x="770508" y="474662"/>
                </a:lnTo>
                <a:lnTo>
                  <a:pt x="807338" y="498767"/>
                </a:lnTo>
                <a:lnTo>
                  <a:pt x="827786" y="510298"/>
                </a:lnTo>
                <a:lnTo>
                  <a:pt x="849376" y="521550"/>
                </a:lnTo>
                <a:lnTo>
                  <a:pt x="871982" y="532282"/>
                </a:lnTo>
                <a:lnTo>
                  <a:pt x="895731" y="542747"/>
                </a:lnTo>
                <a:lnTo>
                  <a:pt x="920369" y="552716"/>
                </a:lnTo>
                <a:lnTo>
                  <a:pt x="946023" y="562203"/>
                </a:lnTo>
                <a:lnTo>
                  <a:pt x="972566" y="571309"/>
                </a:lnTo>
                <a:lnTo>
                  <a:pt x="999870" y="579831"/>
                </a:lnTo>
                <a:lnTo>
                  <a:pt x="1027938" y="587768"/>
                </a:lnTo>
                <a:lnTo>
                  <a:pt x="1056767" y="595236"/>
                </a:lnTo>
                <a:lnTo>
                  <a:pt x="1086104" y="602132"/>
                </a:lnTo>
                <a:lnTo>
                  <a:pt x="1116076" y="608355"/>
                </a:lnTo>
                <a:lnTo>
                  <a:pt x="1146556" y="613994"/>
                </a:lnTo>
                <a:lnTo>
                  <a:pt x="1177417" y="618871"/>
                </a:lnTo>
                <a:lnTo>
                  <a:pt x="1208658" y="623176"/>
                </a:lnTo>
                <a:lnTo>
                  <a:pt x="1240282" y="626719"/>
                </a:lnTo>
                <a:lnTo>
                  <a:pt x="1272158" y="629488"/>
                </a:lnTo>
                <a:lnTo>
                  <a:pt x="1304163" y="631596"/>
                </a:lnTo>
                <a:lnTo>
                  <a:pt x="1336294" y="632841"/>
                </a:lnTo>
                <a:lnTo>
                  <a:pt x="1368425" y="633222"/>
                </a:lnTo>
                <a:lnTo>
                  <a:pt x="1368552" y="620522"/>
                </a:lnTo>
                <a:lnTo>
                  <a:pt x="1336420" y="620141"/>
                </a:lnTo>
                <a:lnTo>
                  <a:pt x="1304670" y="618909"/>
                </a:lnTo>
                <a:lnTo>
                  <a:pt x="1273048" y="616826"/>
                </a:lnTo>
                <a:lnTo>
                  <a:pt x="1241425" y="614070"/>
                </a:lnTo>
                <a:lnTo>
                  <a:pt x="1210183" y="610565"/>
                </a:lnTo>
                <a:lnTo>
                  <a:pt x="1179195" y="606298"/>
                </a:lnTo>
                <a:lnTo>
                  <a:pt x="1148461" y="601459"/>
                </a:lnTo>
                <a:lnTo>
                  <a:pt x="1118362" y="595858"/>
                </a:lnTo>
                <a:lnTo>
                  <a:pt x="1088644" y="589699"/>
                </a:lnTo>
                <a:lnTo>
                  <a:pt x="1059561" y="582879"/>
                </a:lnTo>
                <a:lnTo>
                  <a:pt x="1031239" y="575487"/>
                </a:lnTo>
                <a:lnTo>
                  <a:pt x="1003300" y="567613"/>
                </a:lnTo>
                <a:lnTo>
                  <a:pt x="976376" y="559181"/>
                </a:lnTo>
                <a:lnTo>
                  <a:pt x="950087" y="550189"/>
                </a:lnTo>
                <a:lnTo>
                  <a:pt x="924813" y="540816"/>
                </a:lnTo>
                <a:lnTo>
                  <a:pt x="900430" y="530974"/>
                </a:lnTo>
                <a:lnTo>
                  <a:pt x="877062" y="520674"/>
                </a:lnTo>
                <a:lnTo>
                  <a:pt x="854710" y="510070"/>
                </a:lnTo>
                <a:lnTo>
                  <a:pt x="833627" y="499033"/>
                </a:lnTo>
                <a:lnTo>
                  <a:pt x="813688" y="487705"/>
                </a:lnTo>
                <a:lnTo>
                  <a:pt x="794893" y="476034"/>
                </a:lnTo>
                <a:lnTo>
                  <a:pt x="777620" y="464185"/>
                </a:lnTo>
                <a:lnTo>
                  <a:pt x="761619" y="452069"/>
                </a:lnTo>
                <a:lnTo>
                  <a:pt x="747141" y="439724"/>
                </a:lnTo>
                <a:lnTo>
                  <a:pt x="734187" y="427228"/>
                </a:lnTo>
                <a:lnTo>
                  <a:pt x="722757" y="414591"/>
                </a:lnTo>
                <a:close/>
              </a:path>
              <a:path w="1368552" h="633222">
                <a:moveTo>
                  <a:pt x="681482" y="296164"/>
                </a:moveTo>
                <a:lnTo>
                  <a:pt x="674624" y="282194"/>
                </a:lnTo>
                <a:lnTo>
                  <a:pt x="676910" y="325628"/>
                </a:lnTo>
                <a:lnTo>
                  <a:pt x="677037" y="326517"/>
                </a:lnTo>
                <a:lnTo>
                  <a:pt x="681482" y="296164"/>
                </a:lnTo>
                <a:close/>
              </a:path>
              <a:path w="1368552" h="633222">
                <a:moveTo>
                  <a:pt x="691388" y="350812"/>
                </a:moveTo>
                <a:lnTo>
                  <a:pt x="694182" y="395859"/>
                </a:lnTo>
                <a:lnTo>
                  <a:pt x="691514" y="351726"/>
                </a:lnTo>
                <a:lnTo>
                  <a:pt x="691388" y="350812"/>
                </a:lnTo>
                <a:close/>
              </a:path>
              <a:path w="1368552" h="633222">
                <a:moveTo>
                  <a:pt x="12572" y="57150"/>
                </a:moveTo>
                <a:lnTo>
                  <a:pt x="31877" y="57277"/>
                </a:lnTo>
                <a:lnTo>
                  <a:pt x="15747" y="56261"/>
                </a:lnTo>
                <a:lnTo>
                  <a:pt x="12700" y="44450"/>
                </a:lnTo>
                <a:lnTo>
                  <a:pt x="0" y="50546"/>
                </a:lnTo>
                <a:lnTo>
                  <a:pt x="84962" y="101600"/>
                </a:lnTo>
                <a:lnTo>
                  <a:pt x="31877" y="57277"/>
                </a:lnTo>
                <a:lnTo>
                  <a:pt x="12572" y="57150"/>
                </a:lnTo>
                <a:close/>
              </a:path>
              <a:path w="1368552" h="633222">
                <a:moveTo>
                  <a:pt x="96519" y="7112"/>
                </a:moveTo>
                <a:lnTo>
                  <a:pt x="94868" y="4064"/>
                </a:lnTo>
                <a:lnTo>
                  <a:pt x="93090" y="1016"/>
                </a:lnTo>
                <a:lnTo>
                  <a:pt x="89281" y="0"/>
                </a:lnTo>
                <a:lnTo>
                  <a:pt x="86233" y="1651"/>
                </a:lnTo>
                <a:lnTo>
                  <a:pt x="0" y="50546"/>
                </a:lnTo>
                <a:lnTo>
                  <a:pt x="12700" y="44450"/>
                </a:lnTo>
                <a:lnTo>
                  <a:pt x="15747" y="56261"/>
                </a:lnTo>
                <a:lnTo>
                  <a:pt x="31877" y="57277"/>
                </a:lnTo>
                <a:lnTo>
                  <a:pt x="84962" y="101600"/>
                </a:lnTo>
                <a:lnTo>
                  <a:pt x="88011" y="103378"/>
                </a:lnTo>
                <a:lnTo>
                  <a:pt x="91947" y="102362"/>
                </a:lnTo>
                <a:lnTo>
                  <a:pt x="93725" y="99314"/>
                </a:lnTo>
                <a:lnTo>
                  <a:pt x="95503" y="96393"/>
                </a:lnTo>
                <a:lnTo>
                  <a:pt x="94487" y="92456"/>
                </a:lnTo>
                <a:lnTo>
                  <a:pt x="91566" y="90678"/>
                </a:lnTo>
                <a:lnTo>
                  <a:pt x="36084" y="57444"/>
                </a:lnTo>
                <a:lnTo>
                  <a:pt x="25173" y="50908"/>
                </a:lnTo>
                <a:lnTo>
                  <a:pt x="15875" y="45339"/>
                </a:lnTo>
                <a:lnTo>
                  <a:pt x="32384" y="44704"/>
                </a:lnTo>
                <a:lnTo>
                  <a:pt x="35880" y="44828"/>
                </a:lnTo>
                <a:lnTo>
                  <a:pt x="92456" y="12700"/>
                </a:lnTo>
                <a:lnTo>
                  <a:pt x="95503" y="11049"/>
                </a:lnTo>
                <a:lnTo>
                  <a:pt x="96519" y="7112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10256" y="4390644"/>
            <a:ext cx="265175" cy="7345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5208" y="3360420"/>
            <a:ext cx="1833371" cy="8869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65932" y="2785871"/>
            <a:ext cx="445008" cy="4450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82520" y="713461"/>
            <a:ext cx="76530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Der</a:t>
            </a:r>
            <a:endParaRPr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4549" y="713461"/>
            <a:ext cx="137327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-14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Z</a:t>
            </a:r>
            <a:r>
              <a:rPr sz="32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y</a:t>
            </a:r>
            <a:r>
              <a:rPr sz="3200" spc="-14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</a:t>
            </a:r>
            <a:r>
              <a:rPr sz="32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lus</a:t>
            </a:r>
            <a:endParaRPr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9253" y="713461"/>
            <a:ext cx="430846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</a:t>
            </a:r>
            <a:r>
              <a:rPr sz="3200" spc="-9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 Akt</a:t>
            </a:r>
            <a:r>
              <a:rPr sz="3200" spc="-14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on</a:t>
            </a:r>
            <a:r>
              <a:rPr sz="3200" spc="-14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</a:t>
            </a:r>
            <a:r>
              <a:rPr sz="32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fors</a:t>
            </a:r>
            <a:r>
              <a:rPr sz="3200" spc="-14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</a:t>
            </a:r>
            <a:r>
              <a:rPr sz="3200" spc="-19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</a:t>
            </a:r>
            <a:r>
              <a:rPr sz="3200" spc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ng</a:t>
            </a:r>
            <a:endParaRPr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71333" y="2392773"/>
            <a:ext cx="844883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4" dirty="0" smtClean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600" b="1" spc="0" dirty="0" smtClean="0">
                <a:solidFill>
                  <a:srgbClr val="000099"/>
                </a:solidFill>
                <a:latin typeface="Arial"/>
                <a:cs typeface="Arial"/>
              </a:rPr>
              <a:t>instieg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4863" y="2465671"/>
            <a:ext cx="68090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-5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kti</a:t>
            </a:r>
            <a:r>
              <a:rPr sz="1600" b="1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2026" y="3567523"/>
            <a:ext cx="1596449" cy="438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Beo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ach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-5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endParaRPr sz="1600">
              <a:latin typeface="Wingdings"/>
              <a:cs typeface="Wingdings"/>
            </a:endParaRPr>
          </a:p>
          <a:p>
            <a:pPr marL="486448" marR="502267" algn="ctr">
              <a:lnSpc>
                <a:spcPts val="1655"/>
              </a:lnSpc>
            </a:pP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Frage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9398" y="3690078"/>
            <a:ext cx="85481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Planu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302" y="4841587"/>
            <a:ext cx="1182568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-79" dirty="0" smtClean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1600" b="1" spc="0" dirty="0" smtClean="0">
                <a:solidFill>
                  <a:srgbClr val="000099"/>
                </a:solidFill>
                <a:latin typeface="Arial"/>
                <a:cs typeface="Arial"/>
              </a:rPr>
              <a:t>erbreitu</a:t>
            </a:r>
            <a:r>
              <a:rPr sz="1600" b="1" spc="-4" dirty="0" smtClean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1600" b="1" spc="0" dirty="0" smtClean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6085" y="5489345"/>
            <a:ext cx="1345894" cy="5194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35"/>
              </a:lnSpc>
              <a:spcBef>
                <a:spcPts val="86"/>
              </a:spcBef>
            </a:pPr>
            <a:r>
              <a:rPr sz="1600" b="1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rpre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181394" marR="196379" algn="ctr">
              <a:lnSpc>
                <a:spcPct val="95825"/>
              </a:lnSpc>
              <a:spcBef>
                <a:spcPts val="363"/>
              </a:spcBef>
            </a:pP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Reflexion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02251" y="5635591"/>
            <a:ext cx="1630720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samml</a:t>
            </a:r>
            <a:r>
              <a:rPr sz="1600" b="1" spc="-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1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28244"/>
            <a:ext cx="851916" cy="867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287" y="13287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287" y="13541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4416" y="608076"/>
            <a:ext cx="7040880" cy="5507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1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17576" y="428244"/>
            <a:ext cx="851916" cy="867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287" y="13287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287" y="13541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5172" y="356615"/>
            <a:ext cx="7348728" cy="1146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05000" y="645515"/>
            <a:ext cx="611404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Stru</a:t>
            </a:r>
            <a:r>
              <a:rPr sz="3200" b="1" spc="-14" dirty="0" smtClean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tur</a:t>
            </a:r>
            <a:r>
              <a:rPr sz="3200" b="1" spc="-24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200" b="1" spc="-9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3200" b="1" spc="-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s Proj</a:t>
            </a:r>
            <a:r>
              <a:rPr sz="3200" b="1" spc="-1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ktb</a:t>
            </a:r>
            <a:r>
              <a:rPr sz="3200" b="1" spc="-1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ric</a:t>
            </a:r>
            <a:r>
              <a:rPr sz="3200" b="1" spc="-14" dirty="0" smtClean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tes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5496" y="1663021"/>
            <a:ext cx="462215" cy="43119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9"/>
              </a:lnSpc>
              <a:spcBef>
                <a:spcPts val="184"/>
              </a:spcBef>
            </a:pPr>
            <a:r>
              <a:rPr sz="3500" b="1" spc="-4" dirty="0" smtClean="0">
                <a:solidFill>
                  <a:srgbClr val="000066"/>
                </a:solidFill>
                <a:latin typeface="Arial"/>
                <a:cs typeface="Arial"/>
              </a:rPr>
              <a:t>1.</a:t>
            </a:r>
            <a:endParaRPr sz="35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31"/>
              </a:spcBef>
            </a:pPr>
            <a:r>
              <a:rPr sz="3500" b="1" spc="-4" dirty="0" smtClean="0">
                <a:solidFill>
                  <a:srgbClr val="000066"/>
                </a:solidFill>
                <a:latin typeface="Arial"/>
                <a:cs typeface="Arial"/>
              </a:rPr>
              <a:t>2.</a:t>
            </a:r>
            <a:endParaRPr sz="3500" dirty="0">
              <a:latin typeface="Arial"/>
              <a:cs typeface="Arial"/>
            </a:endParaRPr>
          </a:p>
          <a:p>
            <a:pPr marL="12700" marR="40">
              <a:lnSpc>
                <a:spcPct val="95825"/>
              </a:lnSpc>
              <a:spcBef>
                <a:spcPts val="1018"/>
              </a:spcBef>
            </a:pPr>
            <a:r>
              <a:rPr sz="3500" spc="-4" dirty="0" smtClean="0">
                <a:solidFill>
                  <a:srgbClr val="000066"/>
                </a:solidFill>
                <a:latin typeface="Arial"/>
                <a:cs typeface="Arial"/>
              </a:rPr>
              <a:t>3.</a:t>
            </a:r>
            <a:endParaRPr sz="35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15"/>
              </a:spcBef>
            </a:pPr>
            <a:r>
              <a:rPr sz="3500" b="1" spc="-4" dirty="0" smtClean="0">
                <a:solidFill>
                  <a:srgbClr val="000066"/>
                </a:solidFill>
                <a:latin typeface="Arial"/>
                <a:cs typeface="Arial"/>
              </a:rPr>
              <a:t>4.</a:t>
            </a:r>
            <a:endParaRPr sz="3500" dirty="0">
              <a:latin typeface="Arial"/>
              <a:cs typeface="Arial"/>
            </a:endParaRPr>
          </a:p>
          <a:p>
            <a:pPr marL="12700" marR="40">
              <a:lnSpc>
                <a:spcPct val="95825"/>
              </a:lnSpc>
              <a:spcBef>
                <a:spcPts val="1017"/>
              </a:spcBef>
            </a:pPr>
            <a:r>
              <a:rPr sz="3500" b="1" spc="-4" dirty="0" smtClean="0">
                <a:solidFill>
                  <a:srgbClr val="000066"/>
                </a:solidFill>
                <a:latin typeface="Arial"/>
                <a:cs typeface="Arial"/>
              </a:rPr>
              <a:t>5.</a:t>
            </a:r>
            <a:endParaRPr sz="35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15"/>
              </a:spcBef>
            </a:pPr>
            <a:endParaRPr lang="de-DE" sz="2400" spc="-4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15"/>
              </a:spcBef>
            </a:pPr>
            <a:r>
              <a:rPr sz="3500" spc="-4" dirty="0" smtClean="0">
                <a:solidFill>
                  <a:srgbClr val="000066"/>
                </a:solidFill>
                <a:latin typeface="Arial"/>
                <a:cs typeface="Arial"/>
              </a:rPr>
              <a:t>6.</a:t>
            </a:r>
            <a:endParaRPr sz="3500" dirty="0">
              <a:latin typeface="Arial"/>
              <a:cs typeface="Arial"/>
            </a:endParaRPr>
          </a:p>
          <a:p>
            <a:pPr marL="12700" marR="40">
              <a:lnSpc>
                <a:spcPct val="95825"/>
              </a:lnSpc>
              <a:spcBef>
                <a:spcPts val="1017"/>
              </a:spcBef>
            </a:pPr>
            <a:r>
              <a:rPr sz="3500" spc="-4" dirty="0" smtClean="0">
                <a:solidFill>
                  <a:srgbClr val="000066"/>
                </a:solidFill>
                <a:latin typeface="Arial"/>
                <a:cs typeface="Arial"/>
              </a:rPr>
              <a:t>7.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4408" y="1663021"/>
            <a:ext cx="5681671" cy="1751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6796">
              <a:lnSpc>
                <a:spcPts val="3679"/>
              </a:lnSpc>
              <a:spcBef>
                <a:spcPts val="184"/>
              </a:spcBef>
            </a:pPr>
            <a:r>
              <a:rPr sz="3500" b="1" spc="0" dirty="0" smtClean="0">
                <a:solidFill>
                  <a:srgbClr val="000066"/>
                </a:solidFill>
                <a:latin typeface="Arial"/>
                <a:cs typeface="Arial"/>
              </a:rPr>
              <a:t>Aus</a:t>
            </a:r>
            <a:r>
              <a:rPr sz="3500" b="1" spc="-9" dirty="0" smtClean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3500" b="1" spc="0" dirty="0" smtClean="0">
                <a:solidFill>
                  <a:srgbClr val="000066"/>
                </a:solidFill>
                <a:latin typeface="Arial"/>
                <a:cs typeface="Arial"/>
              </a:rPr>
              <a:t>an</a:t>
            </a:r>
            <a:r>
              <a:rPr sz="3500" b="1" spc="-14" dirty="0" smtClean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3500" b="1" spc="0" dirty="0" smtClean="0">
                <a:solidFill>
                  <a:srgbClr val="000066"/>
                </a:solidFill>
                <a:latin typeface="Arial"/>
                <a:cs typeface="Arial"/>
              </a:rPr>
              <a:t>ss</a:t>
            </a:r>
            <a:r>
              <a:rPr sz="3500" b="1" spc="-9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3500" b="1" spc="0" dirty="0" smtClean="0">
                <a:solidFill>
                  <a:srgbClr val="000066"/>
                </a:solidFill>
                <a:latin typeface="Arial"/>
                <a:cs typeface="Arial"/>
              </a:rPr>
              <a:t>tu</a:t>
            </a:r>
            <a:r>
              <a:rPr sz="3500" b="1" spc="-9" dirty="0" smtClean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3500" b="1" spc="0" dirty="0" smtClean="0">
                <a:solidFill>
                  <a:srgbClr val="000066"/>
                </a:solidFill>
                <a:latin typeface="Arial"/>
                <a:cs typeface="Arial"/>
              </a:rPr>
              <a:t>tion</a:t>
            </a:r>
            <a:endParaRPr sz="3500" dirty="0">
              <a:latin typeface="Arial"/>
              <a:cs typeface="Arial"/>
            </a:endParaRPr>
          </a:p>
          <a:p>
            <a:pPr marL="12700" marR="66796">
              <a:lnSpc>
                <a:spcPct val="95825"/>
              </a:lnSpc>
              <a:spcBef>
                <a:spcPts val="831"/>
              </a:spcBef>
            </a:pPr>
            <a:r>
              <a:rPr sz="3500" b="1" spc="0" dirty="0" smtClean="0">
                <a:solidFill>
                  <a:srgbClr val="000066"/>
                </a:solidFill>
                <a:latin typeface="Arial"/>
                <a:cs typeface="Arial"/>
              </a:rPr>
              <a:t>Zi</a:t>
            </a:r>
            <a:r>
              <a:rPr sz="3500" b="1" spc="-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500" b="1" spc="0" dirty="0" smtClean="0">
                <a:solidFill>
                  <a:srgbClr val="000066"/>
                </a:solidFill>
                <a:latin typeface="Arial"/>
                <a:cs typeface="Arial"/>
              </a:rPr>
              <a:t>le</a:t>
            </a:r>
            <a:r>
              <a:rPr sz="3500" b="1" spc="19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und Th</a:t>
            </a:r>
            <a:r>
              <a:rPr sz="3500" spc="-1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me</a:t>
            </a:r>
            <a:r>
              <a:rPr sz="3500" spc="-9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stellu</a:t>
            </a:r>
            <a:r>
              <a:rPr sz="3500" spc="-9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endParaRPr sz="35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18"/>
              </a:spcBef>
            </a:pP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Kon</a:t>
            </a:r>
            <a:r>
              <a:rPr sz="3500" spc="-9" dirty="0" smtClean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500" spc="-9" dirty="0" smtClean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3500" spc="19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3500" spc="-9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3500" spc="24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500" b="1" spc="0" dirty="0" smtClean="0">
                <a:solidFill>
                  <a:srgbClr val="000066"/>
                </a:solidFill>
                <a:latin typeface="Arial"/>
                <a:cs typeface="Arial"/>
              </a:rPr>
              <a:t>Proje</a:t>
            </a:r>
            <a:r>
              <a:rPr sz="3500" b="1" spc="-14" dirty="0" smtClean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3500" b="1" spc="0" dirty="0" smtClean="0">
                <a:solidFill>
                  <a:srgbClr val="000066"/>
                </a:solidFill>
                <a:latin typeface="Arial"/>
                <a:cs typeface="Arial"/>
              </a:rPr>
              <a:t>tv</a:t>
            </a:r>
            <a:r>
              <a:rPr sz="3500" b="1" spc="-1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500" b="1" spc="0" dirty="0" smtClean="0">
                <a:solidFill>
                  <a:srgbClr val="000066"/>
                </a:solidFill>
                <a:latin typeface="Arial"/>
                <a:cs typeface="Arial"/>
              </a:rPr>
              <a:t>rla</a:t>
            </a:r>
            <a:r>
              <a:rPr sz="3500" b="1" spc="-9" dirty="0" smtClean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3500" b="1" spc="0" dirty="0" smtClean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4408" y="3583642"/>
            <a:ext cx="5854192" cy="2969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9"/>
              </a:lnSpc>
              <a:spcBef>
                <a:spcPts val="184"/>
              </a:spcBef>
            </a:pPr>
            <a:r>
              <a:rPr sz="3500" b="1" spc="0" dirty="0" smtClean="0">
                <a:solidFill>
                  <a:srgbClr val="000066"/>
                </a:solidFill>
                <a:latin typeface="Arial"/>
                <a:cs typeface="Arial"/>
              </a:rPr>
              <a:t>Ergeb</a:t>
            </a:r>
            <a:r>
              <a:rPr sz="3500" b="1" spc="-9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3500" b="1" spc="0" dirty="0" smtClean="0">
                <a:solidFill>
                  <a:srgbClr val="000066"/>
                </a:solidFill>
                <a:latin typeface="Arial"/>
                <a:cs typeface="Arial"/>
              </a:rPr>
              <a:t>is</a:t>
            </a:r>
            <a:r>
              <a:rPr sz="3500" b="1" spc="-9" dirty="0" smtClean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3500" b="1" spc="0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endParaRPr sz="3500" dirty="0">
              <a:latin typeface="Arial"/>
              <a:cs typeface="Arial"/>
            </a:endParaRPr>
          </a:p>
          <a:p>
            <a:pPr marL="12700" marR="66751">
              <a:lnSpc>
                <a:spcPct val="95825"/>
              </a:lnSpc>
              <a:spcBef>
                <a:spcPts val="833"/>
              </a:spcBef>
            </a:pPr>
            <a:r>
              <a:rPr sz="3500" b="1" spc="0" dirty="0" err="1" smtClean="0">
                <a:solidFill>
                  <a:srgbClr val="000066"/>
                </a:solidFill>
                <a:latin typeface="Arial"/>
                <a:cs typeface="Arial"/>
              </a:rPr>
              <a:t>Ref</a:t>
            </a:r>
            <a:r>
              <a:rPr sz="3500" b="1" spc="-9" dirty="0" err="1" smtClean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3500" b="1" spc="0" dirty="0" err="1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500" b="1" spc="-9" dirty="0" err="1" smtClean="0">
                <a:solidFill>
                  <a:srgbClr val="000066"/>
                </a:solidFill>
                <a:latin typeface="Arial"/>
                <a:cs typeface="Arial"/>
              </a:rPr>
              <a:t>x</a:t>
            </a:r>
            <a:r>
              <a:rPr sz="3500" b="1" spc="0" dirty="0" err="1" smtClean="0">
                <a:solidFill>
                  <a:srgbClr val="000066"/>
                </a:solidFill>
                <a:latin typeface="Arial"/>
                <a:cs typeface="Arial"/>
              </a:rPr>
              <a:t>ion</a:t>
            </a:r>
            <a:r>
              <a:rPr lang="de-DE" sz="3500" b="1" spc="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de-DE" sz="3500" spc="0" dirty="0" smtClean="0">
                <a:solidFill>
                  <a:srgbClr val="000066"/>
                </a:solidFill>
                <a:latin typeface="Arial"/>
                <a:cs typeface="Arial"/>
              </a:rPr>
              <a:t>(auch in Bezug auf Gender und Diversität)</a:t>
            </a:r>
            <a:endParaRPr sz="3500" dirty="0">
              <a:latin typeface="Arial"/>
              <a:cs typeface="Arial"/>
            </a:endParaRPr>
          </a:p>
          <a:p>
            <a:pPr marL="12700" marR="66751">
              <a:lnSpc>
                <a:spcPct val="95825"/>
              </a:lnSpc>
              <a:spcBef>
                <a:spcPts val="1015"/>
              </a:spcBef>
            </a:pP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Resüm</a:t>
            </a:r>
            <a:r>
              <a:rPr sz="3500" spc="-1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endParaRPr sz="3500" dirty="0">
              <a:latin typeface="Arial"/>
              <a:cs typeface="Arial"/>
            </a:endParaRPr>
          </a:p>
          <a:p>
            <a:pPr marL="12700" marR="66751">
              <a:lnSpc>
                <a:spcPct val="95825"/>
              </a:lnSpc>
              <a:spcBef>
                <a:spcPts val="1017"/>
              </a:spcBef>
            </a:pP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Aus</a:t>
            </a:r>
            <a:r>
              <a:rPr sz="3500" spc="-9" dirty="0" smtClean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lick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16882" y="3583642"/>
            <a:ext cx="3154251" cy="470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9"/>
              </a:lnSpc>
              <a:spcBef>
                <a:spcPts val="184"/>
              </a:spcBef>
            </a:pP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(Dat</a:t>
            </a:r>
            <a:r>
              <a:rPr sz="3500" spc="-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nm</a:t>
            </a:r>
            <a:r>
              <a:rPr sz="3500" spc="-9" dirty="0" smtClean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teri</a:t>
            </a:r>
            <a:r>
              <a:rPr sz="3500" spc="-9" dirty="0" smtClean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3500" spc="0" dirty="0" smtClean="0">
                <a:solidFill>
                  <a:srgbClr val="000066"/>
                </a:solidFill>
                <a:latin typeface="Arial"/>
                <a:cs typeface="Arial"/>
              </a:rPr>
              <a:t>l)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17576" y="428244"/>
            <a:ext cx="851916" cy="867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287" y="13287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287" y="13541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6736" y="499872"/>
            <a:ext cx="6624827" cy="1146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2762" y="1557274"/>
            <a:ext cx="8220075" cy="3190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5746" y="368649"/>
            <a:ext cx="4444247" cy="919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IMST</a:t>
            </a:r>
            <a:r>
              <a:rPr sz="3200" b="1" spc="-19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– Anforderung</a:t>
            </a:r>
            <a:r>
              <a:rPr sz="3200" b="1" spc="-1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endParaRPr sz="3200" dirty="0">
              <a:latin typeface="Arial"/>
              <a:cs typeface="Arial"/>
            </a:endParaRPr>
          </a:p>
          <a:p>
            <a:pPr marL="12700" marR="61036">
              <a:lnSpc>
                <a:spcPct val="95825"/>
              </a:lnSpc>
            </a:pP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Proje</a:t>
            </a:r>
            <a:r>
              <a:rPr sz="3200" b="1" spc="-14" dirty="0" smtClean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tberi</a:t>
            </a:r>
            <a:r>
              <a:rPr sz="3200" b="1" spc="-14" dirty="0" smtClean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hte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0166" y="368649"/>
            <a:ext cx="62884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0066"/>
                </a:solidFill>
                <a:latin typeface="Arial"/>
                <a:cs typeface="Arial"/>
              </a:rPr>
              <a:t>für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944" y="4665884"/>
            <a:ext cx="5445015" cy="330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0066"/>
                </a:solidFill>
                <a:latin typeface="Wingdings"/>
                <a:cs typeface="Wingdings"/>
              </a:rPr>
              <a:t></a:t>
            </a:r>
            <a:r>
              <a:rPr sz="2400" spc="194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2400" spc="-4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t </a:t>
            </a:r>
            <a:r>
              <a:rPr sz="2400" spc="4" dirty="0" smtClean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ei</a:t>
            </a:r>
            <a:r>
              <a:rPr sz="2400" spc="-9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em</a:t>
            </a:r>
            <a:r>
              <a:rPr sz="2400" spc="19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As</a:t>
            </a:r>
            <a:r>
              <a:rPr sz="2400" spc="-4" dirty="0" smtClean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ekt</a:t>
            </a:r>
            <a:r>
              <a:rPr sz="2400" spc="4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bei</a:t>
            </a:r>
            <a:r>
              <a:rPr sz="2400" spc="19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Sc</a:t>
            </a:r>
            <a:r>
              <a:rPr sz="2400" spc="-4" dirty="0" smtClean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ül</a:t>
            </a:r>
            <a:r>
              <a:rPr sz="2400" spc="-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nn</a:t>
            </a:r>
            <a:r>
              <a:rPr sz="2400" spc="-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30595" y="4665884"/>
            <a:ext cx="21215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und</a:t>
            </a:r>
            <a:r>
              <a:rPr sz="2400" spc="9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Le</a:t>
            </a:r>
            <a:r>
              <a:rPr sz="2400" spc="-4" dirty="0" smtClean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renden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10844" y="5031644"/>
            <a:ext cx="580075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err="1" smtClean="0">
                <a:solidFill>
                  <a:srgbClr val="000066"/>
                </a:solidFill>
                <a:latin typeface="Arial"/>
                <a:cs typeface="Arial"/>
              </a:rPr>
              <a:t>aus</a:t>
            </a:r>
            <a:r>
              <a:rPr sz="2400" spc="-4" dirty="0" err="1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spc="0" dirty="0" err="1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400" spc="-4" dirty="0" err="1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400" spc="0" dirty="0" err="1" smtClean="0">
                <a:solidFill>
                  <a:srgbClr val="000066"/>
                </a:solidFill>
                <a:latin typeface="Arial"/>
                <a:cs typeface="Arial"/>
              </a:rPr>
              <a:t>an</a:t>
            </a:r>
            <a:r>
              <a:rPr sz="2400" spc="-4" dirty="0" err="1" smtClean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2400" spc="0" dirty="0" err="1" smtClean="0">
                <a:solidFill>
                  <a:srgbClr val="000066"/>
                </a:solidFill>
                <a:latin typeface="Arial"/>
                <a:cs typeface="Arial"/>
              </a:rPr>
              <a:t>ersetzen</a:t>
            </a: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 und</a:t>
            </a:r>
            <a:r>
              <a:rPr sz="2400" spc="9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Projekt</a:t>
            </a:r>
            <a:r>
              <a:rPr sz="2400" spc="4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000066"/>
                </a:solidFill>
                <a:latin typeface="Arial"/>
                <a:cs typeface="Arial"/>
              </a:rPr>
              <a:t>erbreiten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052736"/>
            <a:ext cx="7706816" cy="4464496"/>
          </a:xfrm>
        </p:spPr>
        <p:txBody>
          <a:bodyPr/>
          <a:lstStyle/>
          <a:p>
            <a:pPr marL="0" indent="0">
              <a:buNone/>
            </a:pPr>
            <a:r>
              <a:rPr lang="de-AT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Endbericht</a:t>
            </a:r>
            <a:endParaRPr lang="de-AT" sz="4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/>
            <a:r>
              <a:rPr lang="de-AT" sz="2400" dirty="0" smtClean="0"/>
              <a:t>Abstract</a:t>
            </a:r>
          </a:p>
          <a:p>
            <a:pPr lvl="3"/>
            <a:r>
              <a:rPr lang="de-AT" sz="2400" dirty="0" smtClean="0"/>
              <a:t>Inhaltsverzeichnis</a:t>
            </a:r>
          </a:p>
          <a:p>
            <a:pPr lvl="3"/>
            <a:r>
              <a:rPr lang="de-AT" sz="2400" dirty="0" smtClean="0"/>
              <a:t>Literaturverzeichnis</a:t>
            </a:r>
            <a:endParaRPr lang="de-AT" sz="2400" dirty="0"/>
          </a:p>
          <a:p>
            <a:pPr marL="1371600" lvl="3" indent="0">
              <a:buNone/>
            </a:pPr>
            <a:r>
              <a:rPr lang="de-AT" sz="2400" dirty="0" smtClean="0"/>
              <a:t> </a:t>
            </a:r>
          </a:p>
          <a:p>
            <a:pPr marL="1371600" lvl="3" indent="0">
              <a:buNone/>
            </a:pPr>
            <a:r>
              <a:rPr lang="de-AT" sz="2400" dirty="0" smtClean="0"/>
              <a:t>Template:</a:t>
            </a:r>
          </a:p>
          <a:p>
            <a:pPr lvl="4">
              <a:buFont typeface="Symbol" panose="05050102010706020507" pitchFamily="18" charset="2"/>
              <a:buChar char="-"/>
            </a:pPr>
            <a:r>
              <a:rPr lang="de-AT" sz="2400" dirty="0" smtClean="0"/>
              <a:t>Langfassung</a:t>
            </a:r>
          </a:p>
          <a:p>
            <a:pPr lvl="4">
              <a:buFont typeface="Symbol" panose="05050102010706020507" pitchFamily="18" charset="2"/>
              <a:buChar char="-"/>
            </a:pPr>
            <a:r>
              <a:rPr lang="de-AT" sz="2400" dirty="0" smtClean="0"/>
              <a:t>Kurzfassung</a:t>
            </a:r>
          </a:p>
          <a:p>
            <a:pPr lvl="4">
              <a:buFont typeface="Symbol" panose="05050102010706020507" pitchFamily="18" charset="2"/>
              <a:buChar char="-"/>
            </a:pPr>
            <a:r>
              <a:rPr lang="de-AT" sz="2400" dirty="0" smtClean="0"/>
              <a:t>Schlagworte</a:t>
            </a:r>
          </a:p>
          <a:p>
            <a:pPr lvl="3"/>
            <a:endParaRPr lang="de-AT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2160" y="457200"/>
            <a:ext cx="1684040" cy="5715000"/>
          </a:xfrm>
        </p:spPr>
        <p:txBody>
          <a:bodyPr/>
          <a:lstStyle/>
          <a:p>
            <a:pPr lvl="3" fontAlgn="auto">
              <a:spcAft>
                <a:spcPts val="0"/>
              </a:spcAft>
              <a:defRPr/>
            </a:pPr>
            <a:r>
              <a:rPr lang="de-DE" sz="2000" i="1" dirty="0" smtClean="0"/>
              <a:t/>
            </a:r>
            <a:br>
              <a:rPr lang="de-DE" sz="2000" i="1" dirty="0" smtClean="0"/>
            </a:br>
            <a:r>
              <a:rPr lang="de-DE" sz="2000" i="1" dirty="0"/>
              <a:t/>
            </a:r>
            <a:br>
              <a:rPr lang="de-DE" sz="2000" i="1" dirty="0"/>
            </a:br>
            <a:r>
              <a:rPr lang="de-DE" sz="2000" i="1" dirty="0" smtClean="0"/>
              <a:t/>
            </a:r>
            <a:br>
              <a:rPr lang="de-DE" sz="2000" i="1" dirty="0" smtClean="0"/>
            </a:br>
            <a:r>
              <a:rPr lang="de-DE" sz="2000" i="1" dirty="0"/>
              <a:t/>
            </a:r>
            <a:br>
              <a:rPr lang="de-DE" sz="2000" i="1" dirty="0"/>
            </a:br>
            <a:r>
              <a:rPr lang="de-DE" sz="2000" i="1" dirty="0" smtClean="0"/>
              <a:t/>
            </a:r>
            <a:br>
              <a:rPr lang="de-DE" sz="2000" i="1" dirty="0" smtClean="0"/>
            </a:br>
            <a:r>
              <a:rPr lang="de-DE" sz="2000" i="1" dirty="0"/>
              <a:t/>
            </a:r>
            <a:br>
              <a:rPr lang="de-DE" sz="2000" i="1" dirty="0"/>
            </a:br>
            <a:r>
              <a:rPr lang="de-DE" sz="2000" i="1" dirty="0" smtClean="0"/>
              <a:t/>
            </a:r>
            <a:br>
              <a:rPr lang="de-DE" sz="2000" i="1" dirty="0" smtClean="0"/>
            </a:br>
            <a:r>
              <a:rPr lang="de-DE" sz="2000" i="1" dirty="0"/>
              <a:t/>
            </a:r>
            <a:br>
              <a:rPr lang="de-DE" sz="2000" i="1" dirty="0"/>
            </a:br>
            <a:endParaRPr lang="de-DE" sz="2000" i="1" dirty="0" smtClean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6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476647"/>
            <a:ext cx="6491064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de-AT" dirty="0" smtClean="0"/>
          </a:p>
          <a:p>
            <a:pPr>
              <a:buFont typeface="Wingdings" pitchFamily="2" charset="2"/>
              <a:buNone/>
            </a:pPr>
            <a:endParaRPr lang="de-AT" dirty="0" smtClean="0"/>
          </a:p>
          <a:p>
            <a:pPr>
              <a:buFont typeface="Wingdings" pitchFamily="2" charset="2"/>
              <a:buNone/>
            </a:pPr>
            <a:endParaRPr lang="de-AT" dirty="0"/>
          </a:p>
          <a:p>
            <a:pPr>
              <a:buFont typeface="Wingdings" pitchFamily="2" charset="2"/>
              <a:buNone/>
            </a:pPr>
            <a:endParaRPr lang="de-AT" dirty="0" smtClean="0"/>
          </a:p>
          <a:p>
            <a:pPr>
              <a:buFont typeface="Wingdings" pitchFamily="2" charset="2"/>
              <a:buNone/>
            </a:pPr>
            <a:endParaRPr lang="de-AT" dirty="0"/>
          </a:p>
          <a:p>
            <a:pPr>
              <a:buFont typeface="Wingdings" pitchFamily="2" charset="2"/>
              <a:buNone/>
            </a:pPr>
            <a:r>
              <a:rPr lang="de-AT" dirty="0" smtClean="0"/>
              <a:t>Die Vorlage für den  </a:t>
            </a:r>
          </a:p>
          <a:p>
            <a:pPr>
              <a:buFont typeface="Wingdings" pitchFamily="2" charset="2"/>
              <a:buNone/>
            </a:pPr>
            <a:r>
              <a:rPr lang="de-AT" dirty="0" smtClean="0">
                <a:hlinkClick r:id="rId3" action="ppaction://hlinkfile"/>
              </a:rPr>
              <a:t>Zwischenbericht</a:t>
            </a:r>
            <a:r>
              <a:rPr lang="de-AT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de-AT" dirty="0" smtClean="0"/>
              <a:t>finden Sie auf der </a:t>
            </a:r>
            <a:r>
              <a:rPr lang="de-AT" dirty="0" err="1" smtClean="0"/>
              <a:t>Moodle</a:t>
            </a:r>
            <a:r>
              <a:rPr lang="de-AT" dirty="0" smtClean="0"/>
              <a:t>-Plattform</a:t>
            </a:r>
            <a:r>
              <a:rPr lang="de-AT" sz="2000" dirty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de-AT" sz="2000" dirty="0">
                <a:hlinkClick r:id="rId4"/>
              </a:rPr>
              <a:t>http://imst.edumoodle.at</a:t>
            </a:r>
            <a:endParaRPr lang="de-AT" sz="2000" dirty="0" smtClean="0"/>
          </a:p>
          <a:p>
            <a:pPr>
              <a:buNone/>
            </a:pPr>
            <a:endParaRPr lang="de-AT" sz="2000" dirty="0" smtClean="0"/>
          </a:p>
          <a:p>
            <a:pPr>
              <a:buFont typeface="Wingdings" pitchFamily="2" charset="2"/>
              <a:buNone/>
            </a:pPr>
            <a:endParaRPr lang="de-AT" dirty="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6256" y="457200"/>
            <a:ext cx="1800200" cy="5715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de-DE" sz="3200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2" y="1133872"/>
            <a:ext cx="424847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8089" y="2506055"/>
            <a:ext cx="440055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2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5050904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de-AT" sz="2400" dirty="0" smtClean="0"/>
          </a:p>
          <a:p>
            <a:pPr>
              <a:buFont typeface="Wingdings" pitchFamily="2" charset="2"/>
              <a:buNone/>
            </a:pPr>
            <a:r>
              <a:rPr lang="de-AT" sz="4000" dirty="0" smtClean="0"/>
              <a:t>        </a:t>
            </a:r>
            <a:r>
              <a:rPr lang="de-AT" sz="6000" dirty="0" smtClean="0"/>
              <a:t>?</a:t>
            </a:r>
          </a:p>
          <a:p>
            <a:pPr>
              <a:buFont typeface="Wingdings" pitchFamily="2" charset="2"/>
              <a:buNone/>
            </a:pPr>
            <a:endParaRPr lang="de-AT" sz="2400" dirty="0"/>
          </a:p>
          <a:p>
            <a:pPr>
              <a:buFont typeface="Wingdings" pitchFamily="2" charset="2"/>
              <a:buNone/>
            </a:pPr>
            <a:r>
              <a:rPr lang="de-AT" sz="2400" dirty="0" smtClean="0"/>
              <a:t>Beispiele</a:t>
            </a:r>
          </a:p>
          <a:p>
            <a:pPr>
              <a:buFont typeface="Wingdings" pitchFamily="2" charset="2"/>
              <a:buNone/>
            </a:pPr>
            <a:endParaRPr lang="de-AT" sz="2400" dirty="0" smtClean="0"/>
          </a:p>
          <a:p>
            <a:pPr>
              <a:buFont typeface="Wingdings" pitchFamily="2" charset="2"/>
              <a:buNone/>
            </a:pPr>
            <a:r>
              <a:rPr lang="de-DE" sz="2000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2"/>
              </a:rPr>
              <a:t>http://imst3plus.uni-klu.ac.at/imst-wiki/index.php/Hauptseite</a:t>
            </a:r>
            <a:endParaRPr lang="de-DE" sz="20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de-DE" sz="2400" dirty="0" smtClean="0"/>
          </a:p>
          <a:p>
            <a:pPr>
              <a:buFont typeface="Wingdings" pitchFamily="2" charset="2"/>
              <a:buNone/>
            </a:pPr>
            <a:r>
              <a:rPr lang="de-AT" sz="2400" dirty="0" smtClean="0"/>
              <a:t>Alle Projektberichte finden Sie im </a:t>
            </a:r>
          </a:p>
          <a:p>
            <a:pPr>
              <a:buFont typeface="Wingdings" pitchFamily="2" charset="2"/>
              <a:buNone/>
            </a:pPr>
            <a:r>
              <a:rPr lang="de-AT" sz="2400" dirty="0" smtClean="0"/>
              <a:t>IMST-Wiki</a:t>
            </a:r>
          </a:p>
          <a:p>
            <a:pPr>
              <a:buFont typeface="Wingdings" pitchFamily="2" charset="2"/>
              <a:buNone/>
            </a:pPr>
            <a:endParaRPr lang="de-AT" sz="2000" dirty="0" smtClean="0"/>
          </a:p>
          <a:p>
            <a:pPr>
              <a:buFont typeface="Wingdings" pitchFamily="2" charset="2"/>
              <a:buNone/>
            </a:pPr>
            <a:endParaRPr lang="de-DE" sz="2000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68144" y="457200"/>
            <a:ext cx="2376264" cy="5715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sz="3200" dirty="0" smtClean="0"/>
              <a:t>Forschendes Schreiben</a:t>
            </a:r>
            <a:br>
              <a:rPr lang="de-DE" sz="3200" dirty="0" smtClean="0"/>
            </a:br>
            <a:r>
              <a:rPr lang="de-DE" sz="2400" dirty="0" smtClean="0"/>
              <a:t>Endbericht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1488866" cy="11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9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001000" cy="3733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AT" dirty="0" smtClean="0"/>
              <a:t>Was will ich mit meinem Projekt erreichen?</a:t>
            </a:r>
          </a:p>
          <a:p>
            <a:pPr>
              <a:buFont typeface="Wingdings" pitchFamily="2" charset="2"/>
              <a:buNone/>
            </a:pPr>
            <a:endParaRPr lang="de-AT" dirty="0" smtClean="0"/>
          </a:p>
          <a:p>
            <a:pPr>
              <a:buFont typeface="Wingdings" pitchFamily="2" charset="2"/>
              <a:buNone/>
            </a:pPr>
            <a:r>
              <a:rPr lang="de-AT" sz="2400" dirty="0" smtClean="0">
                <a:solidFill>
                  <a:schemeClr val="tx1"/>
                </a:solidFill>
              </a:rPr>
              <a:t>  </a:t>
            </a:r>
          </a:p>
          <a:p>
            <a:pPr>
              <a:buFont typeface="Wingdings" pitchFamily="2" charset="2"/>
              <a:buNone/>
            </a:pPr>
            <a:endParaRPr lang="de-AT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de-AT" sz="2400" i="1" dirty="0" smtClean="0"/>
          </a:p>
          <a:p>
            <a:pPr>
              <a:buNone/>
            </a:pPr>
            <a:r>
              <a:rPr lang="de-AT" sz="2400" i="1" dirty="0" smtClean="0"/>
              <a:t>Heute </a:t>
            </a:r>
            <a:r>
              <a:rPr lang="de-AT" sz="2400" i="1" dirty="0"/>
              <a:t>ist der </a:t>
            </a:r>
            <a:r>
              <a:rPr lang="de-AT" sz="2400" i="1" dirty="0" smtClean="0"/>
              <a:t>7. </a:t>
            </a:r>
            <a:r>
              <a:rPr lang="de-AT" sz="2400" i="1" dirty="0"/>
              <a:t>Juli  </a:t>
            </a:r>
            <a:r>
              <a:rPr lang="de-AT" sz="2400" i="1" dirty="0" smtClean="0"/>
              <a:t>2016 …</a:t>
            </a:r>
            <a:endParaRPr lang="de-DE" sz="2400" i="1" dirty="0"/>
          </a:p>
          <a:p>
            <a:pPr>
              <a:buFont typeface="Wingdings" pitchFamily="2" charset="2"/>
              <a:buNone/>
            </a:pPr>
            <a:endParaRPr lang="de-AT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de-AT" sz="2400" dirty="0">
                <a:solidFill>
                  <a:schemeClr val="tx1"/>
                </a:solidFill>
              </a:rPr>
              <a:t> </a:t>
            </a:r>
            <a:r>
              <a:rPr lang="de-AT" sz="2400" dirty="0" smtClean="0">
                <a:solidFill>
                  <a:schemeClr val="tx1"/>
                </a:solidFill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de-AT" sz="2400" dirty="0">
                <a:solidFill>
                  <a:schemeClr val="tx1"/>
                </a:solidFill>
              </a:rPr>
              <a:t> </a:t>
            </a:r>
            <a:r>
              <a:rPr lang="de-AT" sz="2400" dirty="0" smtClean="0">
                <a:solidFill>
                  <a:schemeClr val="tx1"/>
                </a:solidFill>
              </a:rPr>
              <a:t>  </a:t>
            </a:r>
            <a:br>
              <a:rPr lang="de-AT" sz="2400" dirty="0" smtClean="0">
                <a:solidFill>
                  <a:schemeClr val="tx1"/>
                </a:solidFill>
              </a:rPr>
            </a:br>
            <a:endParaRPr lang="de-DE" sz="2400" i="1" dirty="0" smtClean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A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Forschendes Schreiben,</a:t>
            </a:r>
            <a:br>
              <a:rPr lang="de-A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intuitiv</a:t>
            </a:r>
            <a:endParaRPr lang="de-D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" y="3313352"/>
            <a:ext cx="1140302" cy="114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6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3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Ursula </a:t>
            </a:r>
            <a:r>
              <a:rPr lang="de-DE" alt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Esterl</a:t>
            </a:r>
            <a:endParaRPr lang="de-DE" alt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Schreiben</a:t>
            </a:r>
            <a:endParaRPr lang="de-DE" alt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de-DE" altLang="de-DE" sz="2800" dirty="0"/>
          </a:p>
          <a:p>
            <a:pPr algn="ctr">
              <a:buFontTx/>
              <a:buNone/>
            </a:pPr>
            <a:r>
              <a:rPr lang="de-DE" altLang="de-DE" sz="3600" i="1" dirty="0"/>
              <a:t>… für Ihre Aufmerksamkeit und Mitgestaltung!</a:t>
            </a:r>
          </a:p>
        </p:txBody>
      </p:sp>
      <p:pic>
        <p:nvPicPr>
          <p:cNvPr id="106507" name="Picture 11" descr="Dank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341438"/>
            <a:ext cx="3432175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93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8" dur="1" fill="hold">
                                          <p:endSync delay="0"/>
                                        </p:cTn>
                                        <p:tgtEl>
                                          <p:spTgt spid="106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A77F5-F0E7-46E5-832F-7825AB94B65A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Schreiben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Ursula </a:t>
            </a:r>
            <a:r>
              <a:rPr lang="de-DE" alt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Esterl</a:t>
            </a:r>
            <a:endParaRPr lang="de-DE" alt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de-DE" altLang="de-DE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Eigene Schreiberfahrungen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Was bedeutet Schreiben für Sie?</a:t>
            </a:r>
          </a:p>
          <a:p>
            <a:r>
              <a:rPr lang="de-DE" altLang="de-DE" dirty="0"/>
              <a:t>Welche Erinnerungen haben Sie an </a:t>
            </a:r>
            <a:r>
              <a:rPr lang="de-DE" altLang="de-DE" dirty="0" smtClean="0"/>
              <a:t>Schreibsituationen in </a:t>
            </a:r>
            <a:r>
              <a:rPr lang="de-DE" altLang="de-DE" dirty="0"/>
              <a:t>der </a:t>
            </a:r>
            <a:r>
              <a:rPr lang="de-DE" altLang="de-DE" dirty="0" smtClean="0"/>
              <a:t>Schule (als </a:t>
            </a:r>
            <a:r>
              <a:rPr lang="de-DE" altLang="de-DE" dirty="0" err="1" smtClean="0"/>
              <a:t>SchülerIn</a:t>
            </a:r>
            <a:r>
              <a:rPr lang="de-DE" altLang="de-DE" dirty="0" smtClean="0"/>
              <a:t>, als </a:t>
            </a:r>
            <a:r>
              <a:rPr lang="de-DE" altLang="de-DE" dirty="0" err="1" smtClean="0"/>
              <a:t>LehrerIn</a:t>
            </a:r>
            <a:r>
              <a:rPr lang="de-DE" altLang="de-DE" dirty="0" smtClean="0"/>
              <a:t>)?</a:t>
            </a:r>
            <a:endParaRPr lang="de-DE" altLang="de-DE" dirty="0"/>
          </a:p>
          <a:p>
            <a:r>
              <a:rPr lang="de-DE" altLang="de-DE" dirty="0"/>
              <a:t>Wann schreiben Sie? (Welche Anlässe?)</a:t>
            </a:r>
          </a:p>
          <a:p>
            <a:r>
              <a:rPr lang="de-DE" altLang="de-DE" dirty="0"/>
              <a:t>Zu welchen Zwecken und Zielen schreiben Sie?</a:t>
            </a:r>
          </a:p>
          <a:p>
            <a:r>
              <a:rPr lang="de-DE" altLang="de-DE" dirty="0" smtClean="0"/>
              <a:t>Was zeichnet Sie als </a:t>
            </a:r>
            <a:r>
              <a:rPr lang="de-DE" altLang="de-DE" dirty="0" err="1" smtClean="0"/>
              <a:t>SchreiberIn</a:t>
            </a:r>
            <a:r>
              <a:rPr lang="de-DE" altLang="de-DE" dirty="0" smtClean="0"/>
              <a:t> aus? </a:t>
            </a:r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</p:txBody>
      </p:sp>
      <p:sp>
        <p:nvSpPr>
          <p:cNvPr id="7" name="object 3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61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C34D-588D-4387-8DC8-99BE8081FA36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Schreiben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Ursula </a:t>
            </a:r>
            <a:r>
              <a:rPr lang="de-DE" alt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Esterl</a:t>
            </a:r>
            <a:endParaRPr lang="de-DE" alt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de-DE" altLang="de-DE" dirty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de-DE" altLang="de-D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 schreiben?</a:t>
            </a:r>
            <a:endParaRPr lang="de-DE" altLang="de-DE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2800" dirty="0"/>
              <a:t>Schreiben ist ein Mittel der Kommunikation</a:t>
            </a:r>
          </a:p>
          <a:p>
            <a:pPr>
              <a:lnSpc>
                <a:spcPct val="80000"/>
              </a:lnSpc>
            </a:pPr>
            <a:r>
              <a:rPr lang="de-DE" altLang="de-DE" sz="2800" dirty="0"/>
              <a:t>Schreiben hilft den Alltag zu bewältigen</a:t>
            </a:r>
          </a:p>
          <a:p>
            <a:pPr>
              <a:lnSpc>
                <a:spcPct val="80000"/>
              </a:lnSpc>
            </a:pPr>
            <a:r>
              <a:rPr lang="de-DE" altLang="de-DE" sz="2800" dirty="0"/>
              <a:t>Schreiben vertieft die Denkprozesse</a:t>
            </a:r>
          </a:p>
          <a:p>
            <a:pPr>
              <a:lnSpc>
                <a:spcPct val="80000"/>
              </a:lnSpc>
            </a:pPr>
            <a:r>
              <a:rPr lang="de-DE" altLang="de-DE" sz="2800" dirty="0"/>
              <a:t>Schreiben stützt das Nachdenken und verhilft zu strukturiertem Denken</a:t>
            </a:r>
          </a:p>
          <a:p>
            <a:pPr>
              <a:lnSpc>
                <a:spcPct val="80000"/>
              </a:lnSpc>
            </a:pPr>
            <a:r>
              <a:rPr lang="de-DE" altLang="de-DE" sz="2800" dirty="0"/>
              <a:t>Schreiben fördert und vertieft empathische Fähigkeiten</a:t>
            </a:r>
          </a:p>
          <a:p>
            <a:pPr>
              <a:lnSpc>
                <a:spcPct val="80000"/>
              </a:lnSpc>
            </a:pPr>
            <a:r>
              <a:rPr lang="de-DE" altLang="de-DE" sz="2800" dirty="0"/>
              <a:t>Schreiben ermöglicht einen gezielten Perspektivenwechsel, unterstützt somit die Fähigkeit, neue Sichtweisen zu gewinnen</a:t>
            </a:r>
          </a:p>
          <a:p>
            <a:pPr>
              <a:lnSpc>
                <a:spcPct val="80000"/>
              </a:lnSpc>
            </a:pPr>
            <a:r>
              <a:rPr lang="de-DE" altLang="de-DE" sz="2800" dirty="0"/>
              <a:t>Schreiben fördert die Kreativität</a:t>
            </a:r>
          </a:p>
        </p:txBody>
      </p:sp>
      <p:sp>
        <p:nvSpPr>
          <p:cNvPr id="7" name="object 3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8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9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2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5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8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1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4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17576" y="428244"/>
            <a:ext cx="851916" cy="867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287" y="13287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287" y="1354137"/>
            <a:ext cx="8569261" cy="0"/>
          </a:xfrm>
          <a:custGeom>
            <a:avLst/>
            <a:gdLst/>
            <a:ahLst/>
            <a:cxnLst/>
            <a:rect l="l" t="t" r="r" b="b"/>
            <a:pathLst>
              <a:path w="8569261">
                <a:moveTo>
                  <a:pt x="0" y="0"/>
                </a:moveTo>
                <a:lnTo>
                  <a:pt x="8569261" y="0"/>
                </a:lnTo>
              </a:path>
            </a:pathLst>
          </a:custGeom>
          <a:ln w="13843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3600" y="645514"/>
            <a:ext cx="5334000" cy="497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lang="de-DE" altLang="de-DE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 schreiben?</a:t>
            </a:r>
            <a:endParaRPr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597" y="1456237"/>
            <a:ext cx="139852" cy="4781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208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9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33497" y="1456237"/>
            <a:ext cx="3476656" cy="4781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43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Dr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ck von</a:t>
            </a:r>
            <a:r>
              <a:rPr sz="1800" spc="9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ßen</a:t>
            </a:r>
            <a:endParaRPr sz="1800" dirty="0">
              <a:latin typeface="Arial"/>
              <a:cs typeface="Arial"/>
            </a:endParaRPr>
          </a:p>
          <a:p>
            <a:pPr marL="12700" marR="39430">
              <a:lnSpc>
                <a:spcPct val="95825"/>
              </a:lnSpc>
              <a:spcBef>
                <a:spcPts val="208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Erg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is/Pro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ukt</a:t>
            </a:r>
            <a:endParaRPr sz="1800" dirty="0">
              <a:latin typeface="Arial"/>
              <a:cs typeface="Arial"/>
            </a:endParaRPr>
          </a:p>
          <a:p>
            <a:pPr marL="12700" marR="39430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Ord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endParaRPr sz="1800" dirty="0">
              <a:latin typeface="Arial"/>
              <a:cs typeface="Arial"/>
            </a:endParaRPr>
          </a:p>
          <a:p>
            <a:pPr marL="12700" marR="885237">
              <a:lnSpc>
                <a:spcPts val="2069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sch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uss</a:t>
            </a:r>
            <a:r>
              <a:rPr sz="1800" spc="9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14" dirty="0" smtClean="0">
                <a:solidFill>
                  <a:srgbClr val="000066"/>
                </a:solidFill>
                <a:latin typeface="Arial"/>
                <a:cs typeface="Arial"/>
              </a:rPr>
              <a:t> T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äti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ke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t </a:t>
            </a:r>
            <a:endParaRPr sz="1800" dirty="0">
              <a:latin typeface="Arial"/>
              <a:cs typeface="Arial"/>
            </a:endParaRPr>
          </a:p>
          <a:p>
            <a:pPr marL="12700" marR="885237">
              <a:lnSpc>
                <a:spcPts val="2069"/>
              </a:lnSpc>
              <a:spcBef>
                <a:spcPts val="306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1800" spc="4" dirty="0" smtClean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en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tli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chun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g </a:t>
            </a:r>
            <a:endParaRPr sz="1800" dirty="0">
              <a:latin typeface="Arial"/>
              <a:cs typeface="Arial"/>
            </a:endParaRPr>
          </a:p>
          <a:p>
            <a:pPr marL="12700" marR="885237">
              <a:lnSpc>
                <a:spcPts val="2069"/>
              </a:lnSpc>
              <a:spcBef>
                <a:spcPts val="306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Ü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erz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endParaRPr sz="1800" dirty="0">
              <a:latin typeface="Arial"/>
              <a:cs typeface="Arial"/>
            </a:endParaRPr>
          </a:p>
          <a:p>
            <a:pPr marL="12700" marR="140915">
              <a:lnSpc>
                <a:spcPts val="2069"/>
              </a:lnSpc>
              <a:spcBef>
                <a:spcPts val="311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sta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d </a:t>
            </a:r>
            <a:endParaRPr sz="1800" dirty="0">
              <a:latin typeface="Arial"/>
              <a:cs typeface="Arial"/>
            </a:endParaRPr>
          </a:p>
          <a:p>
            <a:pPr marL="12700" marR="140915">
              <a:lnSpc>
                <a:spcPts val="2069"/>
              </a:lnSpc>
              <a:spcBef>
                <a:spcPts val="306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rn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n/Pr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fessi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si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ru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g </a:t>
            </a:r>
            <a:endParaRPr sz="1800" dirty="0">
              <a:latin typeface="Arial"/>
              <a:cs typeface="Arial"/>
            </a:endParaRPr>
          </a:p>
          <a:p>
            <a:pPr marL="12700" marR="140915">
              <a:lnSpc>
                <a:spcPts val="2069"/>
              </a:lnSpc>
              <a:spcBef>
                <a:spcPts val="306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Kl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rh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it </a:t>
            </a:r>
            <a:endParaRPr sz="1800" dirty="0">
              <a:latin typeface="Arial"/>
              <a:cs typeface="Arial"/>
            </a:endParaRPr>
          </a:p>
          <a:p>
            <a:pPr marL="12700" marR="140915">
              <a:lnSpc>
                <a:spcPts val="2069"/>
              </a:lnSpc>
              <a:spcBef>
                <a:spcPts val="306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Ob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ktiv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ie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ung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/Met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aeben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e </a:t>
            </a:r>
            <a:endParaRPr sz="1800" dirty="0">
              <a:latin typeface="Arial"/>
              <a:cs typeface="Arial"/>
            </a:endParaRPr>
          </a:p>
          <a:p>
            <a:pPr marL="12700" marR="140915">
              <a:lnSpc>
                <a:spcPts val="2069"/>
              </a:lnSpc>
              <a:spcBef>
                <a:spcPts val="306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röffe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tlic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g/K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mmu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ik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tion </a:t>
            </a:r>
            <a:endParaRPr sz="1800" dirty="0">
              <a:latin typeface="Arial"/>
              <a:cs typeface="Arial"/>
            </a:endParaRPr>
          </a:p>
          <a:p>
            <a:pPr marL="12700" marR="140915">
              <a:lnSpc>
                <a:spcPts val="2069"/>
              </a:lnSpc>
              <a:spcBef>
                <a:spcPts val="306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Freu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an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r </a:t>
            </a:r>
            <a:r>
              <a:rPr sz="1800" spc="19" dirty="0" smtClean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äti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ke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se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bst </a:t>
            </a:r>
            <a:endParaRPr sz="1800" dirty="0">
              <a:latin typeface="Arial"/>
              <a:cs typeface="Arial"/>
            </a:endParaRPr>
          </a:p>
          <a:p>
            <a:pPr marL="12700" marR="140915">
              <a:lnSpc>
                <a:spcPts val="2069"/>
              </a:lnSpc>
              <a:spcBef>
                <a:spcPts val="306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nk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roz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ss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16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Ge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kl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19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ande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rs</a:t>
            </a:r>
            <a:r>
              <a:rPr sz="1800" spc="-4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tzu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endParaRPr sz="1800" dirty="0">
              <a:latin typeface="Arial"/>
              <a:cs typeface="Arial"/>
            </a:endParaRPr>
          </a:p>
          <a:p>
            <a:pPr marL="12700" marR="39430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fle</a:t>
            </a:r>
            <a:r>
              <a:rPr sz="1800" spc="-14" dirty="0" smtClean="0">
                <a:solidFill>
                  <a:srgbClr val="000066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endParaRPr sz="1800" dirty="0">
              <a:latin typeface="Arial"/>
              <a:cs typeface="Arial"/>
            </a:endParaRPr>
          </a:p>
          <a:p>
            <a:pPr marL="12700" marR="39430">
              <a:lnSpc>
                <a:spcPct val="95825"/>
              </a:lnSpc>
              <a:spcBef>
                <a:spcPts val="305"/>
              </a:spcBef>
            </a:pP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Präz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si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ru</a:t>
            </a:r>
            <a:r>
              <a:rPr sz="1800" spc="-9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C34D-588D-4387-8DC8-99BE8081FA36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Schreiben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Ursula </a:t>
            </a:r>
            <a:r>
              <a:rPr lang="de-DE" alt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Esterl</a:t>
            </a:r>
            <a:endParaRPr lang="de-DE" alt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de-DE" altLang="de-DE" dirty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de-DE" altLang="de-D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ist schreiben?</a:t>
            </a:r>
            <a:endParaRPr lang="de-DE" altLang="de-DE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2800" b="1" dirty="0"/>
              <a:t>Schreiben gehorcht bestimmten Regeln</a:t>
            </a:r>
            <a:endParaRPr lang="de-AT" sz="2800" dirty="0"/>
          </a:p>
          <a:p>
            <a:endParaRPr lang="de-AT" sz="2800" dirty="0"/>
          </a:p>
          <a:p>
            <a:pPr lvl="0"/>
            <a:r>
              <a:rPr lang="de-AT" sz="2800" dirty="0"/>
              <a:t>Regeln </a:t>
            </a:r>
            <a:r>
              <a:rPr lang="de-AT" sz="2800" dirty="0" smtClean="0"/>
              <a:t>der Schriftsprache, </a:t>
            </a:r>
          </a:p>
          <a:p>
            <a:pPr lvl="0"/>
            <a:r>
              <a:rPr lang="de-AT" sz="2800" dirty="0" smtClean="0"/>
              <a:t>Rechtschreibregeln,</a:t>
            </a:r>
            <a:endParaRPr lang="de-AT" sz="2800" dirty="0"/>
          </a:p>
          <a:p>
            <a:pPr lvl="0"/>
            <a:r>
              <a:rPr lang="de-AT" sz="2800" dirty="0" smtClean="0"/>
              <a:t>Regeln der Grammatik </a:t>
            </a:r>
            <a:r>
              <a:rPr lang="de-AT" sz="2800" dirty="0"/>
              <a:t>und </a:t>
            </a:r>
          </a:p>
          <a:p>
            <a:pPr lvl="0"/>
            <a:r>
              <a:rPr lang="de-AT" sz="2800" dirty="0" smtClean="0"/>
              <a:t>Zeichensetzungsregeln </a:t>
            </a:r>
            <a:r>
              <a:rPr lang="de-AT" sz="2800" dirty="0"/>
              <a:t>sowie </a:t>
            </a:r>
          </a:p>
          <a:p>
            <a:pPr lvl="0"/>
            <a:r>
              <a:rPr lang="de-AT" sz="2800" dirty="0"/>
              <a:t>DIN-Normen, die das Layout </a:t>
            </a:r>
            <a:r>
              <a:rPr lang="de-AT" sz="2800" dirty="0" smtClean="0"/>
              <a:t>betreffen</a:t>
            </a:r>
            <a:r>
              <a:rPr lang="de-AT" sz="2800" dirty="0"/>
              <a:t> </a:t>
            </a:r>
            <a:r>
              <a:rPr lang="de-AT" sz="2800" dirty="0" smtClean="0"/>
              <a:t>(für IMST: Vorgaben des Templates)</a:t>
            </a:r>
          </a:p>
          <a:p>
            <a:pPr lvl="0"/>
            <a:r>
              <a:rPr lang="de-AT" sz="2800" dirty="0" smtClean="0"/>
              <a:t>sind </a:t>
            </a:r>
            <a:r>
              <a:rPr lang="de-AT" sz="2800" dirty="0"/>
              <a:t>zu beachten</a:t>
            </a:r>
            <a:r>
              <a:rPr lang="de-AT" sz="2800" dirty="0" smtClean="0"/>
              <a:t>.</a:t>
            </a:r>
            <a:r>
              <a:rPr lang="de-AT" sz="2800" dirty="0"/>
              <a:t/>
            </a:r>
            <a:br>
              <a:rPr lang="de-AT" sz="2800" dirty="0"/>
            </a:br>
            <a:endParaRPr lang="de-AT" sz="2800" dirty="0"/>
          </a:p>
        </p:txBody>
      </p:sp>
      <p:sp>
        <p:nvSpPr>
          <p:cNvPr id="7" name="object 3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18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9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2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5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8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1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4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C34D-588D-4387-8DC8-99BE8081FA36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Schreiben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Ursula </a:t>
            </a:r>
            <a:r>
              <a:rPr lang="de-DE" alt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Esterl</a:t>
            </a:r>
            <a:endParaRPr lang="de-DE" alt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de-DE" altLang="de-DE" dirty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de-DE" altLang="de-D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ist schreiben?</a:t>
            </a:r>
            <a:endParaRPr lang="de-DE" altLang="de-DE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2800" b="1" dirty="0" smtClean="0"/>
              <a:t>Schreiben </a:t>
            </a:r>
            <a:r>
              <a:rPr lang="de-AT" sz="2800" b="1" dirty="0"/>
              <a:t>ist Erkennen </a:t>
            </a:r>
            <a:endParaRPr lang="de-AT" sz="2800" dirty="0"/>
          </a:p>
          <a:p>
            <a:endParaRPr lang="de-AT" sz="2800" dirty="0"/>
          </a:p>
          <a:p>
            <a:r>
              <a:rPr lang="de-AT" sz="2800" dirty="0"/>
              <a:t>- Klärung der Gedanken und vorhandenen Wissens, </a:t>
            </a:r>
            <a:br>
              <a:rPr lang="de-AT" sz="2800" dirty="0"/>
            </a:br>
            <a:r>
              <a:rPr lang="de-AT" sz="2800" dirty="0"/>
              <a:t>- Erinnerung, </a:t>
            </a:r>
            <a:br>
              <a:rPr lang="de-AT" sz="2800" dirty="0"/>
            </a:br>
            <a:r>
              <a:rPr lang="de-AT" sz="2800" dirty="0"/>
              <a:t>- Planung, </a:t>
            </a:r>
            <a:br>
              <a:rPr lang="de-AT" sz="2800" dirty="0"/>
            </a:br>
            <a:r>
              <a:rPr lang="de-AT" sz="2800" dirty="0"/>
              <a:t>- Qualifikation und/oder </a:t>
            </a:r>
            <a:br>
              <a:rPr lang="de-AT" sz="2800" dirty="0"/>
            </a:br>
            <a:r>
              <a:rPr lang="de-AT" sz="2800" dirty="0"/>
              <a:t>- Informationsübermittlung </a:t>
            </a:r>
            <a:br>
              <a:rPr lang="de-AT" sz="2800" dirty="0"/>
            </a:br>
            <a:endParaRPr lang="de-AT" sz="2800" dirty="0"/>
          </a:p>
        </p:txBody>
      </p:sp>
      <p:sp>
        <p:nvSpPr>
          <p:cNvPr id="7" name="object 3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72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8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C34D-588D-4387-8DC8-99BE8081FA36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Schreiben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Ursula </a:t>
            </a:r>
            <a:r>
              <a:rPr lang="de-DE" alt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Esterl</a:t>
            </a:r>
            <a:endParaRPr lang="de-DE" alt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de-DE" altLang="de-DE" dirty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de-DE" altLang="de-D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ist schreiben?</a:t>
            </a:r>
            <a:endParaRPr lang="de-DE" altLang="de-DE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2800" b="1" dirty="0" smtClean="0"/>
              <a:t>Schreiben </a:t>
            </a:r>
            <a:r>
              <a:rPr lang="de-AT" sz="2800" b="1" dirty="0"/>
              <a:t>bedeutet, einen Text zu erstellen. </a:t>
            </a:r>
            <a:endParaRPr lang="de-AT" sz="2800" dirty="0"/>
          </a:p>
          <a:p>
            <a:r>
              <a:rPr lang="de-AT" sz="2800" dirty="0" smtClean="0"/>
              <a:t>Texte </a:t>
            </a:r>
            <a:r>
              <a:rPr lang="de-AT" sz="2800" dirty="0"/>
              <a:t>haben Zusammenhänge.  (deutlich </a:t>
            </a:r>
            <a:r>
              <a:rPr lang="de-AT" sz="2800" dirty="0" smtClean="0"/>
              <a:t>machen, z.B. durch textkommentierende Einschübe)</a:t>
            </a:r>
          </a:p>
          <a:p>
            <a:r>
              <a:rPr lang="de-AT" sz="2800" dirty="0" smtClean="0"/>
              <a:t>Texte </a:t>
            </a:r>
            <a:r>
              <a:rPr lang="de-AT" sz="2800" dirty="0"/>
              <a:t>haben Lücken. (nicht zu groß – nicht zu klein).</a:t>
            </a:r>
          </a:p>
          <a:p>
            <a:endParaRPr lang="de-AT" sz="2800" dirty="0" smtClean="0"/>
          </a:p>
          <a:p>
            <a:r>
              <a:rPr lang="de-AT" sz="2800" dirty="0" smtClean="0"/>
              <a:t>Wer </a:t>
            </a:r>
            <a:r>
              <a:rPr lang="de-AT" sz="2800" dirty="0"/>
              <a:t>schreibt wem? (</a:t>
            </a:r>
            <a:r>
              <a:rPr lang="de-AT" sz="2800" b="1" dirty="0"/>
              <a:t>Adressat</a:t>
            </a:r>
            <a:r>
              <a:rPr lang="de-AT" sz="2800" dirty="0"/>
              <a:t>)</a:t>
            </a:r>
          </a:p>
          <a:p>
            <a:pPr lvl="0"/>
            <a:r>
              <a:rPr lang="de-AT" sz="2800" dirty="0" smtClean="0"/>
              <a:t>Was</a:t>
            </a:r>
            <a:r>
              <a:rPr lang="de-AT" sz="2800" dirty="0"/>
              <a:t>? (</a:t>
            </a:r>
            <a:r>
              <a:rPr lang="de-AT" sz="2800" b="1" dirty="0"/>
              <a:t>Inhalt</a:t>
            </a:r>
            <a:r>
              <a:rPr lang="de-AT" sz="2800" dirty="0"/>
              <a:t>; </a:t>
            </a:r>
            <a:r>
              <a:rPr lang="de-AT" sz="2800" b="1" dirty="0"/>
              <a:t>Textsorte</a:t>
            </a:r>
            <a:r>
              <a:rPr lang="de-AT" sz="2800" dirty="0"/>
              <a:t>;)</a:t>
            </a:r>
          </a:p>
          <a:p>
            <a:pPr lvl="0"/>
            <a:r>
              <a:rPr lang="de-AT" sz="2800" dirty="0" smtClean="0"/>
              <a:t>Aus </a:t>
            </a:r>
            <a:r>
              <a:rPr lang="de-AT" sz="2800" dirty="0"/>
              <a:t>welchem Grund? (</a:t>
            </a:r>
            <a:r>
              <a:rPr lang="de-AT" sz="2800" b="1" dirty="0"/>
              <a:t>Schreibanlass</a:t>
            </a:r>
            <a:r>
              <a:rPr lang="de-AT" sz="2800" dirty="0"/>
              <a:t>)</a:t>
            </a:r>
          </a:p>
          <a:p>
            <a:pPr lvl="0"/>
            <a:r>
              <a:rPr lang="de-AT" sz="2800" dirty="0" smtClean="0"/>
              <a:t>In </a:t>
            </a:r>
            <a:r>
              <a:rPr lang="de-AT" sz="2800" dirty="0"/>
              <a:t>welcher Absicht? (</a:t>
            </a:r>
            <a:r>
              <a:rPr lang="de-AT" sz="2800" b="1" dirty="0"/>
              <a:t>Ziel</a:t>
            </a:r>
            <a:r>
              <a:rPr lang="de-AT" sz="2800" dirty="0" smtClean="0"/>
              <a:t>)</a:t>
            </a:r>
            <a:endParaRPr lang="de-AT" sz="2800" dirty="0"/>
          </a:p>
        </p:txBody>
      </p:sp>
      <p:sp>
        <p:nvSpPr>
          <p:cNvPr id="7" name="object 3"/>
          <p:cNvSpPr/>
          <p:nvPr/>
        </p:nvSpPr>
        <p:spPr>
          <a:xfrm>
            <a:off x="393700" y="404875"/>
            <a:ext cx="849312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2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0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4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8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0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2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4" dur="1" fill="hold">
                                          <p:endSync delay="0"/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851</Words>
  <Application>Microsoft Office PowerPoint</Application>
  <PresentationFormat>Bildschirmpräsentation (4:3)</PresentationFormat>
  <Paragraphs>318</Paragraphs>
  <Slides>30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Office Theme</vt:lpstr>
      <vt:lpstr>PowerPoint-Präsentation</vt:lpstr>
      <vt:lpstr>PowerPoint-Präsentation</vt:lpstr>
      <vt:lpstr>Forschendes Schreiben, intuitiv</vt:lpstr>
      <vt:lpstr>Eigene Schreiberfahrungen</vt:lpstr>
      <vt:lpstr>Warum schreiben?</vt:lpstr>
      <vt:lpstr>PowerPoint-Präsentation</vt:lpstr>
      <vt:lpstr>Was ist schreiben?</vt:lpstr>
      <vt:lpstr>Was ist schreiben?</vt:lpstr>
      <vt:lpstr>Was ist schreiben?</vt:lpstr>
      <vt:lpstr>Kompetenzmodell Schreiben  (Fix, 2006, S.26)</vt:lpstr>
      <vt:lpstr>PowerPoint-Präsentation</vt:lpstr>
      <vt:lpstr>     Schreibfunktionen klären (Fix 2006, S. 140)</vt:lpstr>
      <vt:lpstr>      Schreibfunktionen klären (Fix 2006, S. 140)</vt:lpstr>
      <vt:lpstr>Schreiben im Projekt</vt:lpstr>
      <vt:lpstr> Projektplanung Projektreflexion Projektdokumentation</vt:lpstr>
      <vt:lpstr>Forschendes Schreiben:  Forschungsfrage formulieren</vt:lpstr>
      <vt:lpstr> Projekte schreibend entwickeln, reflektieren und dokumentieren Visualisieren: MindMap  (realisiert mit FreeMind von Marlies Breuss)</vt:lpstr>
      <vt:lpstr>Forschendes Schreiben: begleitend dokumentieren     Für meinen/unseren Endbericht sammle ich/sammeln wir… </vt:lpstr>
      <vt:lpstr>Forschendes Schreiben: Projekte schreibend reflektieren         Ich brauche Literatur zum Thema: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   </vt:lpstr>
      <vt:lpstr>PowerPoint-Präsentation</vt:lpstr>
      <vt:lpstr>Forschendes Schreiben Endbericht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rohrerm</dc:creator>
  <cp:lastModifiedBy>uesterl</cp:lastModifiedBy>
  <cp:revision>26</cp:revision>
  <cp:lastPrinted>2014-02-21T00:10:25Z</cp:lastPrinted>
  <dcterms:modified xsi:type="dcterms:W3CDTF">2015-11-17T08:15:47Z</dcterms:modified>
</cp:coreProperties>
</file>