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72" r:id="rId8"/>
    <p:sldId id="273" r:id="rId9"/>
    <p:sldId id="262" r:id="rId10"/>
    <p:sldId id="270" r:id="rId11"/>
    <p:sldId id="271" r:id="rId12"/>
    <p:sldId id="274" r:id="rId13"/>
    <p:sldId id="263" r:id="rId14"/>
    <p:sldId id="264" r:id="rId15"/>
    <p:sldId id="265" r:id="rId16"/>
    <p:sldId id="266" r:id="rId17"/>
    <p:sldId id="267" r:id="rId18"/>
    <p:sldId id="268" r:id="rId19"/>
    <p:sldId id="269" r:id="rId20"/>
    <p:sldId id="276" r:id="rId2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5" name="Abgerundetes Rechtec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Abgerundetes Rechteck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el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de-DE" smtClean="0"/>
              <a:t>Titelmasterformat durch Klicken bearbeiten</a:t>
            </a:r>
            <a:endParaRPr kumimoji="0" lang="en-US"/>
          </a:p>
        </p:txBody>
      </p:sp>
      <p:sp>
        <p:nvSpPr>
          <p:cNvPr id="20" name="Untertitel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de-DE" smtClean="0"/>
              <a:t>Formatvorlage des Untertitelmasters durch Klicken bearbeiten</a:t>
            </a:r>
            <a:endParaRPr kumimoji="0" lang="en-US"/>
          </a:p>
        </p:txBody>
      </p:sp>
      <p:sp>
        <p:nvSpPr>
          <p:cNvPr id="19" name="Datumsplatzhalter 18"/>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8" name="Fußzeilenplatzhalter 7"/>
          <p:cNvSpPr>
            <a:spLocks noGrp="1"/>
          </p:cNvSpPr>
          <p:nvPr>
            <p:ph type="ftr" sz="quarter" idx="11"/>
          </p:nvPr>
        </p:nvSpPr>
        <p:spPr/>
        <p:txBody>
          <a:bodyPr/>
          <a:lstStyle>
            <a:extLst/>
          </a:lstStyle>
          <a:p>
            <a:endParaRPr lang="de-DE"/>
          </a:p>
        </p:txBody>
      </p:sp>
      <p:sp>
        <p:nvSpPr>
          <p:cNvPr id="11" name="Foliennummernplatzhalter 10"/>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502920" y="4983480"/>
            <a:ext cx="8183880" cy="1051560"/>
          </a:xfrm>
        </p:spPr>
        <p:txBody>
          <a:bodyPr/>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502920" y="530352"/>
            <a:ext cx="8183880" cy="4187952"/>
          </a:xfrm>
        </p:spPr>
        <p:txBody>
          <a:bodyPr vert="eaVert"/>
          <a:lstStyle>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533404"/>
            <a:ext cx="1981200" cy="5257799"/>
          </a:xfrm>
        </p:spPr>
        <p:txBody>
          <a:bodyPr vert="eaVert"/>
          <a:lstStyle>
            <a:extLs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533400" y="533402"/>
            <a:ext cx="5943600" cy="5257801"/>
          </a:xfrm>
        </p:spPr>
        <p:txBody>
          <a:bodyPr vert="eaVert"/>
          <a:lstStyle>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02920" y="4983480"/>
            <a:ext cx="8183880" cy="1051560"/>
          </a:xfrm>
        </p:spPr>
        <p:txBody>
          <a:bodyPr/>
          <a:lstStyle>
            <a:extLst/>
          </a:lstStyle>
          <a:p>
            <a:r>
              <a:rPr kumimoji="0" lang="de-DE" smtClean="0"/>
              <a:t>Titelmasterformat durch Klicken bearbeiten</a:t>
            </a:r>
            <a:endParaRPr kumimoji="0" lang="en-US"/>
          </a:p>
        </p:txBody>
      </p:sp>
      <p:sp>
        <p:nvSpPr>
          <p:cNvPr id="3" name="Inhaltsplatzhalter 2"/>
          <p:cNvSpPr>
            <a:spLocks noGrp="1"/>
          </p:cNvSpPr>
          <p:nvPr>
            <p:ph idx="1"/>
          </p:nvPr>
        </p:nvSpPr>
        <p:spPr>
          <a:xfrm>
            <a:off x="502920" y="530352"/>
            <a:ext cx="8183880" cy="4187952"/>
          </a:xfrm>
        </p:spPr>
        <p:txBody>
          <a:bodyPr/>
          <a:lstStyle>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14" name="Abgerundetes Rechteck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bgerundetes Rechteck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5" name="Fußzeilenplatzhalter 4"/>
          <p:cNvSpPr>
            <a:spLocks noGrp="1"/>
          </p:cNvSpPr>
          <p:nvPr>
            <p:ph type="ftr" sz="quarter" idx="11"/>
          </p:nvPr>
        </p:nvSpPr>
        <p:spPr/>
        <p:txBody>
          <a:bodyPr/>
          <a:lstStyle>
            <a:extLst/>
          </a:lstStyle>
          <a:p>
            <a:endParaRPr lang="de-DE"/>
          </a:p>
        </p:txBody>
      </p:sp>
      <p:sp>
        <p:nvSpPr>
          <p:cNvPr id="6" name="Foliennummernplatzhalter 5"/>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2920" y="4983480"/>
            <a:ext cx="8183880" cy="1051560"/>
          </a:xfrm>
        </p:spPr>
        <p:txBody>
          <a:bodyPr anchor="b"/>
          <a:lstStyle>
            <a:lvl1pPr>
              <a:defRPr b="1"/>
            </a:lvl1pPr>
            <a:extLst/>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8" name="Fußzeilenplatzhalter 7"/>
          <p:cNvSpPr>
            <a:spLocks noGrp="1"/>
          </p:cNvSpPr>
          <p:nvPr>
            <p:ph type="ftr" sz="quarter" idx="11"/>
          </p:nvPr>
        </p:nvSpPr>
        <p:spPr/>
        <p:txBody>
          <a:bodyPr/>
          <a:lstStyle>
            <a:extLst/>
          </a:lstStyle>
          <a:p>
            <a:endParaRPr lang="de-DE"/>
          </a:p>
        </p:txBody>
      </p:sp>
      <p:sp>
        <p:nvSpPr>
          <p:cNvPr id="9" name="Foliennummernplatzhalter 8"/>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4" name="Fußzeilenplatzhalter 3"/>
          <p:cNvSpPr>
            <a:spLocks noGrp="1"/>
          </p:cNvSpPr>
          <p:nvPr>
            <p:ph type="ftr" sz="quarter" idx="11"/>
          </p:nvPr>
        </p:nvSpPr>
        <p:spPr/>
        <p:txBody>
          <a:bodyPr/>
          <a:lstStyle>
            <a:extLst/>
          </a:lstStyle>
          <a:p>
            <a:endParaRPr lang="de-DE"/>
          </a:p>
        </p:txBody>
      </p:sp>
      <p:sp>
        <p:nvSpPr>
          <p:cNvPr id="5" name="Foliennummernplatzhalter 4"/>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Abgerundetes Rechtec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umsplatzhalter 1"/>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3" name="Fußzeilenplatzhalter 2"/>
          <p:cNvSpPr>
            <a:spLocks noGrp="1"/>
          </p:cNvSpPr>
          <p:nvPr>
            <p:ph type="ftr" sz="quarter" idx="11"/>
          </p:nvPr>
        </p:nvSpPr>
        <p:spPr/>
        <p:txBody>
          <a:bodyPr/>
          <a:lstStyle>
            <a:extLst/>
          </a:lstStyle>
          <a:p>
            <a:endParaRPr lang="de-DE"/>
          </a:p>
        </p:txBody>
      </p:sp>
      <p:sp>
        <p:nvSpPr>
          <p:cNvPr id="4" name="Foliennummernplatzhalter 3"/>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p:txBody>
          <a:bodyPr/>
          <a:lstStyle>
            <a:extLst/>
          </a:lstStyle>
          <a:p>
            <a:fld id="{7781DAA9-0F95-4D78-BF4C-109E58A35546}"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15" name="Abgerundetes Rechtec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Eine Ecke des Rechtecks abrunde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el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de-DE" smtClean="0"/>
              <a:t>Titelmasterformat durch Klicken bearbeiten</a:t>
            </a:r>
            <a:endParaRPr kumimoji="0" lang="en-US"/>
          </a:p>
        </p:txBody>
      </p:sp>
      <p:sp>
        <p:nvSpPr>
          <p:cNvPr id="4" name="Textplatzhalt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extLst/>
          </a:lstStyle>
          <a:p>
            <a:fld id="{F3B01D4D-0A60-4726-9645-FC058BDBF392}" type="datetimeFigureOut">
              <a:rPr lang="de-DE" smtClean="0"/>
              <a:t>21.10.2014</a:t>
            </a:fld>
            <a:endParaRPr lang="de-DE"/>
          </a:p>
        </p:txBody>
      </p:sp>
      <p:sp>
        <p:nvSpPr>
          <p:cNvPr id="6" name="Fußzeilenplatzhalter 5"/>
          <p:cNvSpPr>
            <a:spLocks noGrp="1"/>
          </p:cNvSpPr>
          <p:nvPr>
            <p:ph type="ftr" sz="quarter" idx="11"/>
          </p:nvPr>
        </p:nvSpPr>
        <p:spPr/>
        <p:txBody>
          <a:bodyPr/>
          <a:lstStyle>
            <a:extLst/>
          </a:lstStyle>
          <a:p>
            <a:endParaRPr lang="de-DE"/>
          </a:p>
        </p:txBody>
      </p:sp>
      <p:sp>
        <p:nvSpPr>
          <p:cNvPr id="7" name="Foliennummernplatzhalter 6"/>
          <p:cNvSpPr>
            <a:spLocks noGrp="1"/>
          </p:cNvSpPr>
          <p:nvPr>
            <p:ph type="sldNum" sz="quarter" idx="12"/>
          </p:nvPr>
        </p:nvSpPr>
        <p:spPr/>
        <p:txBody>
          <a:bodyPr/>
          <a:lstStyle>
            <a:extLst/>
          </a:lstStyle>
          <a:p>
            <a:fld id="{7781DAA9-0F95-4D78-BF4C-109E58A35546}" type="slidenum">
              <a:rPr lang="de-DE" smtClean="0"/>
              <a:t>‹Nr.›</a:t>
            </a:fld>
            <a:endParaRPr lang="de-DE"/>
          </a:p>
        </p:txBody>
      </p:sp>
      <p:sp>
        <p:nvSpPr>
          <p:cNvPr id="3" name="Bildplatzhalt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de-DE" smtClean="0"/>
              <a:t>Bild durch Klicken auf Symbol hinzufügen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Abgerundetes Rechtec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Abgerundetes Rechteck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elplatzhalt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de-DE" smtClean="0"/>
              <a:t>Titelmasterformat durch Klicken bearbeiten</a:t>
            </a:r>
            <a:endParaRPr kumimoji="0" lang="en-US"/>
          </a:p>
        </p:txBody>
      </p:sp>
      <p:sp>
        <p:nvSpPr>
          <p:cNvPr id="4" name="Textplatzhalt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25" name="Datumsplatzhalt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3B01D4D-0A60-4726-9645-FC058BDBF392}" type="datetimeFigureOut">
              <a:rPr lang="de-DE" smtClean="0"/>
              <a:t>21.10.2014</a:t>
            </a:fld>
            <a:endParaRPr lang="de-DE"/>
          </a:p>
        </p:txBody>
      </p:sp>
      <p:sp>
        <p:nvSpPr>
          <p:cNvPr id="18" name="Fußzeilenplatzhalt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de-DE"/>
          </a:p>
        </p:txBody>
      </p:sp>
      <p:sp>
        <p:nvSpPr>
          <p:cNvPr id="5" name="Foliennummernplatzhalt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781DAA9-0F95-4D78-BF4C-109E58A35546}"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imst3plus.aau.at/imst-wiki/index.php/Hauptseit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1726_Kogler_Langfassungkorr.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file:///F:\1A_TP_IMST_Herbstworkshop_2011\Pr&#228;sentationen%20Breuss\Projektentwicklung\pu_tipps.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C2_QualiTraining_D_web.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Projekthandbuch%20leer.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22376" y="764704"/>
            <a:ext cx="7810064" cy="2664296"/>
          </a:xfrm>
        </p:spPr>
        <p:txBody>
          <a:bodyPr>
            <a:normAutofit fontScale="90000"/>
          </a:bodyPr>
          <a:lstStyle/>
          <a:p>
            <a:r>
              <a:rPr lang="de-DE" sz="4400" dirty="0"/>
              <a:t>SMART </a:t>
            </a:r>
            <a:r>
              <a:rPr lang="de-DE" sz="4400" dirty="0" smtClean="0"/>
              <a:t/>
            </a:r>
            <a:br>
              <a:rPr lang="de-DE" sz="4400" dirty="0" smtClean="0"/>
            </a:br>
            <a:r>
              <a:rPr lang="de-DE" sz="4400" dirty="0" smtClean="0"/>
              <a:t>und </a:t>
            </a:r>
            <a:br>
              <a:rPr lang="de-DE" sz="4400" dirty="0" smtClean="0"/>
            </a:br>
            <a:r>
              <a:rPr lang="de-DE" sz="4400" dirty="0" err="1" smtClean="0"/>
              <a:t>QualiTraining</a:t>
            </a:r>
            <a:r>
              <a:rPr lang="de-DE" sz="6600" dirty="0"/>
              <a:t/>
            </a:r>
            <a:br>
              <a:rPr lang="de-DE" sz="6600" dirty="0"/>
            </a:br>
            <a:endParaRPr lang="de-DE" sz="6600" dirty="0"/>
          </a:p>
        </p:txBody>
      </p:sp>
      <p:sp>
        <p:nvSpPr>
          <p:cNvPr id="3" name="Untertitel 2"/>
          <p:cNvSpPr>
            <a:spLocks noGrp="1"/>
          </p:cNvSpPr>
          <p:nvPr>
            <p:ph type="subTitle" idx="1"/>
          </p:nvPr>
        </p:nvSpPr>
        <p:spPr>
          <a:xfrm>
            <a:off x="722376" y="3685032"/>
            <a:ext cx="8026088" cy="1472160"/>
          </a:xfrm>
        </p:spPr>
        <p:txBody>
          <a:bodyPr>
            <a:normAutofit lnSpcReduction="10000"/>
          </a:bodyPr>
          <a:lstStyle/>
          <a:p>
            <a:r>
              <a:rPr lang="de-DE" dirty="0" smtClean="0"/>
              <a:t>Projekte entwickeln </a:t>
            </a:r>
            <a:r>
              <a:rPr lang="de-DE" dirty="0"/>
              <a:t/>
            </a:r>
            <a:br>
              <a:rPr lang="de-DE" dirty="0"/>
            </a:br>
            <a:r>
              <a:rPr lang="de-DE" dirty="0"/>
              <a:t>und </a:t>
            </a:r>
            <a:br>
              <a:rPr lang="de-DE" dirty="0"/>
            </a:br>
            <a:r>
              <a:rPr lang="de-DE" dirty="0" smtClean="0"/>
              <a:t>evaluieren</a:t>
            </a:r>
          </a:p>
          <a:p>
            <a:endParaRPr lang="de-DE" dirty="0"/>
          </a:p>
          <a:p>
            <a:r>
              <a:rPr lang="de-DE" dirty="0" smtClean="0"/>
              <a:t>Salzburg, </a:t>
            </a:r>
            <a:r>
              <a:rPr lang="de-DE" dirty="0" smtClean="0"/>
              <a:t>23.10.2014</a:t>
            </a:r>
            <a:endParaRPr lang="de-DE" dirty="0"/>
          </a:p>
          <a:p>
            <a:endParaRPr lang="de-DE" dirty="0"/>
          </a:p>
        </p:txBody>
      </p:sp>
    </p:spTree>
    <p:extLst>
      <p:ext uri="{BB962C8B-B14F-4D97-AF65-F5344CB8AC3E}">
        <p14:creationId xmlns:p14="http://schemas.microsoft.com/office/powerpoint/2010/main" val="333783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5805264"/>
            <a:ext cx="8219256" cy="432048"/>
          </a:xfrm>
        </p:spPr>
        <p:txBody>
          <a:bodyPr>
            <a:normAutofit fontScale="90000"/>
          </a:bodyPr>
          <a:lstStyle/>
          <a:p>
            <a:r>
              <a:rPr lang="de-DE" dirty="0" smtClean="0"/>
              <a:t>Was wird evaluiert?</a:t>
            </a:r>
            <a:endParaRPr lang="de-DE" dirty="0"/>
          </a:p>
        </p:txBody>
      </p:sp>
      <p:sp>
        <p:nvSpPr>
          <p:cNvPr id="3" name="Inhaltsplatzhalter 2"/>
          <p:cNvSpPr>
            <a:spLocks noGrp="1"/>
          </p:cNvSpPr>
          <p:nvPr>
            <p:ph idx="1"/>
          </p:nvPr>
        </p:nvSpPr>
        <p:spPr>
          <a:xfrm>
            <a:off x="502920" y="530352"/>
            <a:ext cx="8183880" cy="5058888"/>
          </a:xfrm>
        </p:spPr>
        <p:txBody>
          <a:bodyPr>
            <a:normAutofit lnSpcReduction="10000"/>
          </a:bodyPr>
          <a:lstStyle/>
          <a:p>
            <a:pPr marL="0" indent="0">
              <a:buNone/>
            </a:pPr>
            <a:r>
              <a:rPr lang="de-DE" dirty="0"/>
              <a:t> </a:t>
            </a:r>
            <a:r>
              <a:rPr lang="de-DE" dirty="0" smtClean="0"/>
              <a:t>  </a:t>
            </a:r>
            <a:r>
              <a:rPr lang="de-DE" b="1" dirty="0" smtClean="0"/>
              <a:t>Input</a:t>
            </a:r>
          </a:p>
          <a:p>
            <a:pPr marL="347472" lvl="1" indent="0">
              <a:buNone/>
            </a:pPr>
            <a:r>
              <a:rPr lang="de-DE" dirty="0" smtClean="0"/>
              <a:t>-Qualifikation von Lehrkräften</a:t>
            </a:r>
          </a:p>
          <a:p>
            <a:pPr marL="347472" lvl="1" indent="0">
              <a:buNone/>
            </a:pPr>
            <a:r>
              <a:rPr lang="de-DE" dirty="0" smtClean="0"/>
              <a:t>-Voraussetzungen der Schüler/innen</a:t>
            </a:r>
          </a:p>
          <a:p>
            <a:pPr marL="347472" lvl="1" indent="0">
              <a:buNone/>
            </a:pPr>
            <a:r>
              <a:rPr lang="de-DE" dirty="0" smtClean="0"/>
              <a:t>-Verfügbare Materialien (z.B. Lehrbücher)</a:t>
            </a:r>
          </a:p>
          <a:p>
            <a:pPr marL="347472" lvl="1" indent="0">
              <a:buNone/>
            </a:pPr>
            <a:r>
              <a:rPr lang="de-DE" dirty="0" smtClean="0"/>
              <a:t>-Gesetze, Lehrpläne</a:t>
            </a:r>
          </a:p>
          <a:p>
            <a:pPr marL="347472" lvl="1" indent="0">
              <a:buNone/>
            </a:pPr>
            <a:r>
              <a:rPr lang="de-DE" sz="2800" b="1" dirty="0" smtClean="0"/>
              <a:t>Prozess</a:t>
            </a:r>
          </a:p>
          <a:p>
            <a:pPr marL="347472" lvl="1" indent="0">
              <a:buNone/>
            </a:pPr>
            <a:r>
              <a:rPr lang="de-DE" dirty="0" smtClean="0"/>
              <a:t>-Aktivitäten</a:t>
            </a:r>
          </a:p>
          <a:p>
            <a:pPr marL="347472" lvl="1" indent="0">
              <a:buNone/>
            </a:pPr>
            <a:r>
              <a:rPr lang="de-DE" dirty="0" smtClean="0"/>
              <a:t>-Beziehungen</a:t>
            </a:r>
          </a:p>
          <a:p>
            <a:pPr marL="347472" lvl="1" indent="0">
              <a:buNone/>
            </a:pPr>
            <a:r>
              <a:rPr lang="de-DE" dirty="0" smtClean="0"/>
              <a:t>-Entscheidungen</a:t>
            </a:r>
          </a:p>
          <a:p>
            <a:pPr marL="347472" lvl="1" indent="0">
              <a:buNone/>
            </a:pPr>
            <a:r>
              <a:rPr lang="de-DE" b="1" dirty="0" smtClean="0"/>
              <a:t>Output</a:t>
            </a:r>
          </a:p>
          <a:p>
            <a:pPr marL="347472" lvl="1" indent="0">
              <a:buNone/>
            </a:pPr>
            <a:r>
              <a:rPr lang="de-DE" dirty="0" smtClean="0"/>
              <a:t>-Leistungen der Schüler/innen</a:t>
            </a:r>
          </a:p>
          <a:p>
            <a:pPr marL="347472" lvl="1" indent="0">
              <a:buNone/>
            </a:pPr>
            <a:r>
              <a:rPr lang="de-DE" dirty="0" smtClean="0"/>
              <a:t>-Zufriedenheit</a:t>
            </a:r>
          </a:p>
          <a:p>
            <a:pPr marL="347472" lvl="1" indent="0">
              <a:buNone/>
            </a:pPr>
            <a:r>
              <a:rPr lang="de-DE" dirty="0" smtClean="0"/>
              <a:t>-Image der Schule </a:t>
            </a:r>
            <a:r>
              <a:rPr lang="de-DE" sz="1600" dirty="0" smtClean="0"/>
              <a:t>(Zehetmeier, 2009) </a:t>
            </a:r>
          </a:p>
          <a:p>
            <a:pPr marL="347472" lvl="1" indent="0">
              <a:buNone/>
            </a:pPr>
            <a:endParaRPr lang="de-DE" dirty="0"/>
          </a:p>
          <a:p>
            <a:pPr lvl="1"/>
            <a:endParaRPr lang="de-DE" dirty="0" smtClean="0"/>
          </a:p>
          <a:p>
            <a:pPr lvl="1"/>
            <a:endParaRPr lang="de-DE" dirty="0"/>
          </a:p>
          <a:p>
            <a:pPr marL="347472" lvl="1" indent="0">
              <a:buNone/>
            </a:pPr>
            <a:endParaRPr lang="de-DE" dirty="0" smtClean="0"/>
          </a:p>
        </p:txBody>
      </p:sp>
    </p:spTree>
    <p:extLst>
      <p:ext uri="{BB962C8B-B14F-4D97-AF65-F5344CB8AC3E}">
        <p14:creationId xmlns:p14="http://schemas.microsoft.com/office/powerpoint/2010/main" val="1323082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877272"/>
            <a:ext cx="8183880" cy="432048"/>
          </a:xfrm>
        </p:spPr>
        <p:txBody>
          <a:bodyPr>
            <a:normAutofit fontScale="90000"/>
          </a:bodyPr>
          <a:lstStyle/>
          <a:p>
            <a:r>
              <a:rPr lang="de-DE" sz="2700" dirty="0"/>
              <a:t>Evaluationskonzept</a:t>
            </a:r>
            <a:r>
              <a:rPr lang="de-DE" dirty="0"/>
              <a:t> </a:t>
            </a:r>
            <a:r>
              <a:rPr lang="de-DE" sz="2700" dirty="0"/>
              <a:t>1</a:t>
            </a:r>
          </a:p>
        </p:txBody>
      </p:sp>
      <p:sp>
        <p:nvSpPr>
          <p:cNvPr id="3" name="Inhaltsplatzhalter 2"/>
          <p:cNvSpPr>
            <a:spLocks noGrp="1"/>
          </p:cNvSpPr>
          <p:nvPr>
            <p:ph idx="1"/>
          </p:nvPr>
        </p:nvSpPr>
        <p:spPr>
          <a:xfrm>
            <a:off x="502920" y="530352"/>
            <a:ext cx="8183880" cy="5058888"/>
          </a:xfrm>
        </p:spPr>
        <p:txBody>
          <a:bodyPr/>
          <a:lstStyle/>
          <a:p>
            <a:r>
              <a:rPr lang="de-DE" b="1" dirty="0" smtClean="0"/>
              <a:t>Thema</a:t>
            </a:r>
          </a:p>
          <a:p>
            <a:pPr marL="0" indent="0">
              <a:buNone/>
            </a:pPr>
            <a:r>
              <a:rPr lang="de-DE" dirty="0" smtClean="0"/>
              <a:t>	- Worum geht es?</a:t>
            </a:r>
          </a:p>
          <a:p>
            <a:pPr marL="0" indent="0">
              <a:buNone/>
            </a:pPr>
            <a:r>
              <a:rPr lang="de-DE" dirty="0" smtClean="0"/>
              <a:t>	- Was nehmen wir uns vor?</a:t>
            </a:r>
          </a:p>
          <a:p>
            <a:r>
              <a:rPr lang="de-DE" b="1" dirty="0" smtClean="0"/>
              <a:t>Begründungen und Ziele</a:t>
            </a:r>
          </a:p>
          <a:p>
            <a:pPr marL="0" indent="0">
              <a:buNone/>
            </a:pPr>
            <a:r>
              <a:rPr lang="de-DE" dirty="0"/>
              <a:t>	</a:t>
            </a:r>
            <a:r>
              <a:rPr lang="de-DE" dirty="0" smtClean="0"/>
              <a:t>- Warum machen wir das alles?</a:t>
            </a:r>
          </a:p>
          <a:p>
            <a:pPr marL="0" indent="0">
              <a:buNone/>
            </a:pPr>
            <a:r>
              <a:rPr lang="de-DE" dirty="0"/>
              <a:t>	</a:t>
            </a:r>
            <a:r>
              <a:rPr lang="de-DE" dirty="0" smtClean="0"/>
              <a:t>- Was wollen wir erreichen?</a:t>
            </a:r>
          </a:p>
          <a:p>
            <a:pPr marL="0" indent="0">
              <a:buNone/>
            </a:pPr>
            <a:r>
              <a:rPr lang="de-DE" dirty="0"/>
              <a:t>	</a:t>
            </a:r>
            <a:r>
              <a:rPr lang="de-DE" dirty="0" smtClean="0"/>
              <a:t>- Was soll sich verändern?</a:t>
            </a:r>
          </a:p>
          <a:p>
            <a:r>
              <a:rPr lang="de-DE" b="1" dirty="0" smtClean="0"/>
              <a:t>Evaluationsfragen</a:t>
            </a:r>
          </a:p>
          <a:p>
            <a:pPr lvl="1"/>
            <a:r>
              <a:rPr lang="de-DE" dirty="0" smtClean="0"/>
              <a:t>- Was wollen wir wissen?</a:t>
            </a:r>
          </a:p>
          <a:p>
            <a:pPr lvl="1"/>
            <a:r>
              <a:rPr lang="de-DE" dirty="0" smtClean="0"/>
              <a:t>- Was wollen wir besser verstehen?</a:t>
            </a:r>
          </a:p>
          <a:p>
            <a:pPr lvl="1"/>
            <a:r>
              <a:rPr lang="de-DE" dirty="0" smtClean="0"/>
              <a:t>- Was wollen wir belegen?</a:t>
            </a:r>
            <a:endParaRPr lang="de-DE" dirty="0"/>
          </a:p>
        </p:txBody>
      </p:sp>
    </p:spTree>
    <p:extLst>
      <p:ext uri="{BB962C8B-B14F-4D97-AF65-F5344CB8AC3E}">
        <p14:creationId xmlns:p14="http://schemas.microsoft.com/office/powerpoint/2010/main" val="19568601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877272"/>
            <a:ext cx="8183880" cy="432048"/>
          </a:xfrm>
        </p:spPr>
        <p:txBody>
          <a:bodyPr>
            <a:normAutofit fontScale="90000"/>
          </a:bodyPr>
          <a:lstStyle/>
          <a:p>
            <a:r>
              <a:rPr lang="de-DE" sz="2800" dirty="0" smtClean="0"/>
              <a:t>Evaluationskonzept 2</a:t>
            </a:r>
            <a:endParaRPr lang="de-DE" sz="2800" dirty="0"/>
          </a:p>
        </p:txBody>
      </p:sp>
      <p:sp>
        <p:nvSpPr>
          <p:cNvPr id="3" name="Inhaltsplatzhalter 2"/>
          <p:cNvSpPr>
            <a:spLocks noGrp="1"/>
          </p:cNvSpPr>
          <p:nvPr>
            <p:ph idx="1"/>
          </p:nvPr>
        </p:nvSpPr>
        <p:spPr>
          <a:xfrm>
            <a:off x="502920" y="530352"/>
            <a:ext cx="8183880" cy="4482824"/>
          </a:xfrm>
        </p:spPr>
        <p:txBody>
          <a:bodyPr>
            <a:normAutofit lnSpcReduction="10000"/>
          </a:bodyPr>
          <a:lstStyle/>
          <a:p>
            <a:pPr marL="0" indent="0">
              <a:buNone/>
            </a:pPr>
            <a:endParaRPr lang="de-DE" dirty="0" smtClean="0"/>
          </a:p>
          <a:p>
            <a:pPr marL="0" indent="0">
              <a:buNone/>
            </a:pPr>
            <a:r>
              <a:rPr lang="de-DE" dirty="0" smtClean="0"/>
              <a:t>Nützliche Fragen:</a:t>
            </a:r>
          </a:p>
          <a:p>
            <a:endParaRPr lang="de-DE" dirty="0"/>
          </a:p>
          <a:p>
            <a:r>
              <a:rPr lang="de-DE" dirty="0" smtClean="0"/>
              <a:t>Welche Daten brauchen wir?</a:t>
            </a:r>
          </a:p>
          <a:p>
            <a:r>
              <a:rPr lang="de-DE" dirty="0" smtClean="0"/>
              <a:t>Wen müssen wir fragen, damit wir sie bekommen?</a:t>
            </a:r>
          </a:p>
          <a:p>
            <a:r>
              <a:rPr lang="de-DE" dirty="0" smtClean="0"/>
              <a:t>Wie können wir diese Daten erheben?</a:t>
            </a:r>
          </a:p>
          <a:p>
            <a:r>
              <a:rPr lang="de-DE" dirty="0" smtClean="0"/>
              <a:t>Warum wählen wir gerade diese Methode?</a:t>
            </a:r>
          </a:p>
          <a:p>
            <a:pPr marL="0" indent="0">
              <a:buNone/>
            </a:pPr>
            <a:endParaRPr lang="de-DE" dirty="0"/>
          </a:p>
          <a:p>
            <a:pPr marL="0" indent="0">
              <a:buNone/>
            </a:pPr>
            <a:r>
              <a:rPr lang="de-DE" sz="2000" dirty="0" smtClean="0"/>
              <a:t>(Zehetmeier 2009)</a:t>
            </a:r>
            <a:endParaRPr lang="de-DE" sz="2000" dirty="0"/>
          </a:p>
        </p:txBody>
      </p:sp>
    </p:spTree>
    <p:extLst>
      <p:ext uri="{BB962C8B-B14F-4D97-AF65-F5344CB8AC3E}">
        <p14:creationId xmlns:p14="http://schemas.microsoft.com/office/powerpoint/2010/main" val="3213085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877272"/>
            <a:ext cx="8183880" cy="432048"/>
          </a:xfrm>
        </p:spPr>
        <p:txBody>
          <a:bodyPr>
            <a:normAutofit fontScale="90000"/>
          </a:bodyPr>
          <a:lstStyle/>
          <a:p>
            <a:r>
              <a:rPr lang="de-DE" sz="2800" dirty="0" smtClean="0"/>
              <a:t>Methoden, Instrumente</a:t>
            </a:r>
            <a:endParaRPr lang="de-DE" sz="2800" dirty="0"/>
          </a:p>
        </p:txBody>
      </p:sp>
      <p:sp>
        <p:nvSpPr>
          <p:cNvPr id="3" name="Inhaltsplatzhalter 2"/>
          <p:cNvSpPr>
            <a:spLocks noGrp="1"/>
          </p:cNvSpPr>
          <p:nvPr>
            <p:ph idx="1"/>
          </p:nvPr>
        </p:nvSpPr>
        <p:spPr>
          <a:xfrm>
            <a:off x="502920" y="530352"/>
            <a:ext cx="8183880" cy="4842864"/>
          </a:xfrm>
        </p:spPr>
        <p:txBody>
          <a:bodyPr>
            <a:noAutofit/>
          </a:bodyPr>
          <a:lstStyle/>
          <a:p>
            <a:r>
              <a:rPr lang="de-DE" dirty="0" smtClean="0"/>
              <a:t>Beobachtung von Gruppen/Prozessen</a:t>
            </a:r>
            <a:br>
              <a:rPr lang="de-DE" dirty="0" smtClean="0"/>
            </a:br>
            <a:endParaRPr lang="de-DE" dirty="0" smtClean="0"/>
          </a:p>
          <a:p>
            <a:r>
              <a:rPr lang="de-DE" dirty="0"/>
              <a:t>Analyse von schriftlichen Dokumenten (</a:t>
            </a:r>
            <a:r>
              <a:rPr lang="de-DE" dirty="0" smtClean="0"/>
              <a:t>Aufsätzen, </a:t>
            </a:r>
            <a:r>
              <a:rPr lang="de-DE" dirty="0"/>
              <a:t>Portfolios, </a:t>
            </a:r>
            <a:r>
              <a:rPr lang="de-DE" dirty="0" smtClean="0"/>
              <a:t>Tagebüchern)</a:t>
            </a:r>
            <a:br>
              <a:rPr lang="de-DE" dirty="0" smtClean="0"/>
            </a:br>
            <a:endParaRPr lang="de-DE" dirty="0" smtClean="0"/>
          </a:p>
          <a:p>
            <a:r>
              <a:rPr lang="de-DE" dirty="0" smtClean="0"/>
              <a:t>Interviews</a:t>
            </a:r>
            <a:br>
              <a:rPr lang="de-DE" dirty="0" smtClean="0"/>
            </a:br>
            <a:endParaRPr lang="de-DE" dirty="0" smtClean="0"/>
          </a:p>
          <a:p>
            <a:r>
              <a:rPr lang="de-DE" dirty="0" smtClean="0"/>
              <a:t>Datenerhebung: vorher – nachher</a:t>
            </a:r>
          </a:p>
          <a:p>
            <a:pPr lvl="1"/>
            <a:r>
              <a:rPr lang="de-DE" dirty="0" smtClean="0"/>
              <a:t>Umfrage </a:t>
            </a:r>
            <a:r>
              <a:rPr lang="de-DE" dirty="0"/>
              <a:t>(Fragebogen</a:t>
            </a:r>
            <a:r>
              <a:rPr lang="de-DE" dirty="0" smtClean="0"/>
              <a:t>)</a:t>
            </a:r>
          </a:p>
          <a:p>
            <a:pPr lvl="1"/>
            <a:r>
              <a:rPr lang="de-DE" dirty="0" smtClean="0"/>
              <a:t>Test</a:t>
            </a:r>
            <a:br>
              <a:rPr lang="de-DE" dirty="0" smtClean="0"/>
            </a:br>
            <a:endParaRPr lang="de-DE" dirty="0" smtClean="0"/>
          </a:p>
          <a:p>
            <a:pPr marL="0" indent="0">
              <a:buNone/>
            </a:pPr>
            <a:r>
              <a:rPr lang="de-DE" dirty="0" smtClean="0"/>
              <a:t/>
            </a:r>
            <a:br>
              <a:rPr lang="de-DE" dirty="0" smtClean="0"/>
            </a:br>
            <a:endParaRPr lang="de-DE" dirty="0" smtClean="0"/>
          </a:p>
          <a:p>
            <a:pPr marL="0" indent="0">
              <a:buNone/>
            </a:pPr>
            <a:r>
              <a:rPr lang="de-DE" sz="3200" dirty="0" smtClean="0"/>
              <a:t/>
            </a:r>
            <a:br>
              <a:rPr lang="de-DE" sz="3200" dirty="0" smtClean="0"/>
            </a:br>
            <a:endParaRPr lang="de-DE" sz="3200" dirty="0"/>
          </a:p>
        </p:txBody>
      </p:sp>
    </p:spTree>
    <p:extLst>
      <p:ext uri="{BB962C8B-B14F-4D97-AF65-F5344CB8AC3E}">
        <p14:creationId xmlns:p14="http://schemas.microsoft.com/office/powerpoint/2010/main" val="4063615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373216"/>
            <a:ext cx="8183880" cy="661824"/>
          </a:xfrm>
        </p:spPr>
        <p:txBody>
          <a:bodyPr>
            <a:normAutofit/>
          </a:bodyPr>
          <a:lstStyle/>
          <a:p>
            <a:r>
              <a:rPr lang="de-DE" sz="2800" dirty="0" smtClean="0"/>
              <a:t>Methoden, Instrumente</a:t>
            </a:r>
            <a:endParaRPr lang="de-DE" sz="2800" dirty="0"/>
          </a:p>
        </p:txBody>
      </p:sp>
      <p:sp>
        <p:nvSpPr>
          <p:cNvPr id="3" name="Inhaltsplatzhalter 2"/>
          <p:cNvSpPr>
            <a:spLocks noGrp="1"/>
          </p:cNvSpPr>
          <p:nvPr>
            <p:ph idx="1"/>
          </p:nvPr>
        </p:nvSpPr>
        <p:spPr>
          <a:xfrm>
            <a:off x="502920" y="530352"/>
            <a:ext cx="8183880" cy="4698848"/>
          </a:xfrm>
        </p:spPr>
        <p:txBody>
          <a:bodyPr/>
          <a:lstStyle/>
          <a:p>
            <a:pPr marL="0" indent="0">
              <a:buNone/>
            </a:pPr>
            <a:r>
              <a:rPr lang="de-DE" dirty="0" smtClean="0"/>
              <a:t>IMST fordert für den Endbericht:</a:t>
            </a:r>
            <a:br>
              <a:rPr lang="de-DE" dirty="0" smtClean="0"/>
            </a:br>
            <a:endParaRPr lang="de-DE" dirty="0" smtClean="0"/>
          </a:p>
          <a:p>
            <a:r>
              <a:rPr lang="de-DE" dirty="0" smtClean="0"/>
              <a:t>Überprüfen </a:t>
            </a:r>
            <a:r>
              <a:rPr lang="de-DE" dirty="0"/>
              <a:t>der </a:t>
            </a:r>
            <a:r>
              <a:rPr lang="de-DE" dirty="0" smtClean="0"/>
              <a:t>Relevanz eigener </a:t>
            </a:r>
            <a:r>
              <a:rPr lang="de-DE" dirty="0"/>
              <a:t>Ansätze </a:t>
            </a:r>
            <a:r>
              <a:rPr lang="de-DE" dirty="0" smtClean="0"/>
              <a:t>und Erkenntnisse anhand von Fachliteratur</a:t>
            </a:r>
          </a:p>
          <a:p>
            <a:pPr marL="0" indent="0">
              <a:buNone/>
            </a:pPr>
            <a:endParaRPr lang="de-DE" dirty="0" smtClean="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3018018"/>
            <a:ext cx="2708938" cy="2040630"/>
          </a:xfrm>
          <a:prstGeom prst="rect">
            <a:avLst/>
          </a:prstGeom>
        </p:spPr>
      </p:pic>
    </p:spTree>
    <p:extLst>
      <p:ext uri="{BB962C8B-B14F-4D97-AF65-F5344CB8AC3E}">
        <p14:creationId xmlns:p14="http://schemas.microsoft.com/office/powerpoint/2010/main" val="1948439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805264"/>
            <a:ext cx="8183880" cy="432048"/>
          </a:xfrm>
        </p:spPr>
        <p:txBody>
          <a:bodyPr>
            <a:normAutofit fontScale="90000"/>
          </a:bodyPr>
          <a:lstStyle/>
          <a:p>
            <a:r>
              <a:rPr lang="de-DE" sz="2800" dirty="0" smtClean="0"/>
              <a:t>Beispiele</a:t>
            </a:r>
            <a:endParaRPr lang="de-DE" sz="2800" dirty="0"/>
          </a:p>
        </p:txBody>
      </p:sp>
      <p:sp>
        <p:nvSpPr>
          <p:cNvPr id="3" name="Inhaltsplatzhalter 2"/>
          <p:cNvSpPr>
            <a:spLocks noGrp="1"/>
          </p:cNvSpPr>
          <p:nvPr>
            <p:ph idx="1"/>
          </p:nvPr>
        </p:nvSpPr>
        <p:spPr>
          <a:xfrm>
            <a:off x="502920" y="530352"/>
            <a:ext cx="8183880" cy="5130896"/>
          </a:xfrm>
        </p:spPr>
        <p:txBody>
          <a:bodyPr>
            <a:normAutofit/>
          </a:bodyPr>
          <a:lstStyle/>
          <a:p>
            <a:pPr marL="0" indent="0">
              <a:buNone/>
            </a:pPr>
            <a:r>
              <a:rPr lang="de-DE" sz="2000" dirty="0" smtClean="0">
                <a:hlinkClick r:id="rId2"/>
              </a:rPr>
              <a:t>http</a:t>
            </a:r>
            <a:r>
              <a:rPr lang="de-DE" sz="2000" dirty="0">
                <a:hlinkClick r:id="rId2"/>
              </a:rPr>
              <a:t>://</a:t>
            </a:r>
            <a:r>
              <a:rPr lang="de-DE" sz="2000" dirty="0" smtClean="0">
                <a:hlinkClick r:id="rId2"/>
              </a:rPr>
              <a:t>imst3plus.aau.at/imst-wiki/index.php/Hauptseite</a:t>
            </a:r>
            <a:endParaRPr lang="de-DE" sz="20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052736"/>
            <a:ext cx="7430197" cy="4642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1166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733256"/>
            <a:ext cx="8183880" cy="504056"/>
          </a:xfrm>
        </p:spPr>
        <p:txBody>
          <a:bodyPr>
            <a:normAutofit/>
          </a:bodyPr>
          <a:lstStyle/>
          <a:p>
            <a:r>
              <a:rPr lang="de-DE" sz="2000" dirty="0" smtClean="0"/>
              <a:t>Beispiel 1: ID 1303 Sylvia </a:t>
            </a:r>
            <a:r>
              <a:rPr lang="de-DE" sz="2000" dirty="0" err="1" smtClean="0"/>
              <a:t>Nösterer-Scheiner</a:t>
            </a:r>
            <a:endParaRPr lang="de-DE" sz="2000" dirty="0"/>
          </a:p>
        </p:txBody>
      </p:sp>
      <p:sp>
        <p:nvSpPr>
          <p:cNvPr id="3" name="Inhaltsplatzhalter 2"/>
          <p:cNvSpPr>
            <a:spLocks noGrp="1"/>
          </p:cNvSpPr>
          <p:nvPr>
            <p:ph idx="1"/>
          </p:nvPr>
        </p:nvSpPr>
        <p:spPr>
          <a:xfrm>
            <a:off x="502920" y="530352"/>
            <a:ext cx="8183880" cy="4914872"/>
          </a:xfrm>
        </p:spPr>
        <p:txBody>
          <a:bodyPr>
            <a:normAutofit fontScale="47500" lnSpcReduction="20000"/>
          </a:bodyPr>
          <a:lstStyle/>
          <a:p>
            <a:pPr marL="0" indent="0">
              <a:buNone/>
            </a:pPr>
            <a:r>
              <a:rPr lang="de-DE" sz="3600" b="1" dirty="0" smtClean="0">
                <a:latin typeface="Arial"/>
              </a:rPr>
              <a:t>„2.2 </a:t>
            </a:r>
            <a:r>
              <a:rPr lang="de-DE" sz="3600" b="1" dirty="0">
                <a:latin typeface="Arial"/>
              </a:rPr>
              <a:t>Methoden</a:t>
            </a:r>
          </a:p>
          <a:p>
            <a:pPr marL="0" indent="0">
              <a:buNone/>
            </a:pPr>
            <a:endParaRPr lang="de-DE" dirty="0" smtClean="0">
              <a:latin typeface="Arial"/>
            </a:endParaRPr>
          </a:p>
          <a:p>
            <a:pPr marL="0" indent="0">
              <a:buNone/>
            </a:pPr>
            <a:r>
              <a:rPr lang="de-DE" dirty="0" smtClean="0">
                <a:latin typeface="Arial"/>
              </a:rPr>
              <a:t>Neben </a:t>
            </a:r>
            <a:r>
              <a:rPr lang="de-DE" dirty="0">
                <a:latin typeface="Arial"/>
              </a:rPr>
              <a:t>der das gesamte Projekt begleitenden Führung eines gemeinsamen</a:t>
            </a:r>
          </a:p>
          <a:p>
            <a:pPr marL="0" indent="0">
              <a:buNone/>
            </a:pPr>
            <a:r>
              <a:rPr lang="de-DE" b="1" dirty="0">
                <a:latin typeface="Arial"/>
              </a:rPr>
              <a:t>Forschungstagebuchs </a:t>
            </a:r>
            <a:r>
              <a:rPr lang="de-DE" dirty="0">
                <a:latin typeface="Arial"/>
              </a:rPr>
              <a:t>wurde von uns Lehrerinnen in zwei vergleichbaren Settings</a:t>
            </a:r>
          </a:p>
          <a:p>
            <a:pPr marL="0" indent="0">
              <a:buNone/>
            </a:pPr>
            <a:r>
              <a:rPr lang="de-DE" dirty="0">
                <a:latin typeface="Arial"/>
              </a:rPr>
              <a:t>(Schreibwerkstatt und Fotoworkshop) eine </a:t>
            </a:r>
            <a:r>
              <a:rPr lang="de-DE" b="1" dirty="0">
                <a:latin typeface="Arial"/>
              </a:rPr>
              <a:t>fokussierte Beobachtung </a:t>
            </a:r>
            <a:r>
              <a:rPr lang="de-DE" dirty="0">
                <a:latin typeface="Arial"/>
              </a:rPr>
              <a:t>der einzelnen</a:t>
            </a:r>
          </a:p>
          <a:p>
            <a:pPr marL="0" indent="0">
              <a:buNone/>
            </a:pPr>
            <a:r>
              <a:rPr lang="de-DE" dirty="0">
                <a:latin typeface="Arial"/>
              </a:rPr>
              <a:t>Gruppen bezüglich sozialer Interaktionen durchgeführt. Die daraus erstellten</a:t>
            </a:r>
          </a:p>
          <a:p>
            <a:pPr marL="0" indent="0">
              <a:buNone/>
            </a:pPr>
            <a:r>
              <a:rPr lang="de-DE" b="1" dirty="0">
                <a:latin typeface="Arial"/>
              </a:rPr>
              <a:t>Soziogramme</a:t>
            </a:r>
            <a:r>
              <a:rPr lang="de-DE" dirty="0">
                <a:latin typeface="Arial"/>
              </a:rPr>
              <a:t> und die folglich gewonnenen Erkenntnisse werden gesondert in</a:t>
            </a:r>
          </a:p>
          <a:p>
            <a:pPr marL="0" indent="0">
              <a:buNone/>
            </a:pPr>
            <a:r>
              <a:rPr lang="de-DE" dirty="0">
                <a:latin typeface="Arial"/>
              </a:rPr>
              <a:t>Abschnitt 3.3. (Gruppendynamik Soziogramme) dargestellt.</a:t>
            </a:r>
          </a:p>
          <a:p>
            <a:pPr marL="0" indent="0">
              <a:buNone/>
            </a:pPr>
            <a:endParaRPr lang="de-DE" dirty="0" smtClean="0">
              <a:latin typeface="Arial"/>
            </a:endParaRPr>
          </a:p>
          <a:p>
            <a:pPr marL="0" indent="0">
              <a:buNone/>
            </a:pPr>
            <a:r>
              <a:rPr lang="de-DE" dirty="0" smtClean="0">
                <a:latin typeface="Arial"/>
              </a:rPr>
              <a:t>Mittels </a:t>
            </a:r>
            <a:r>
              <a:rPr lang="de-DE" dirty="0">
                <a:latin typeface="Arial"/>
              </a:rPr>
              <a:t>wiederholter </a:t>
            </a:r>
            <a:r>
              <a:rPr lang="de-DE" b="1" dirty="0">
                <a:latin typeface="Arial"/>
              </a:rPr>
              <a:t>Feedbackrunden</a:t>
            </a:r>
            <a:r>
              <a:rPr lang="de-DE" dirty="0">
                <a:latin typeface="Arial"/>
              </a:rPr>
              <a:t> (Cluster-Verfahren) nach „Meilensteinen“ des</a:t>
            </a:r>
          </a:p>
          <a:p>
            <a:pPr marL="0" indent="0">
              <a:buNone/>
            </a:pPr>
            <a:r>
              <a:rPr lang="de-DE" dirty="0">
                <a:latin typeface="Arial"/>
              </a:rPr>
              <a:t>Projekts mit den Schülerinnen und Schülern (inklusive Visualisierung der Ergebnisse</a:t>
            </a:r>
          </a:p>
          <a:p>
            <a:pPr marL="0" indent="0">
              <a:buNone/>
            </a:pPr>
            <a:r>
              <a:rPr lang="de-DE" dirty="0">
                <a:latin typeface="Arial"/>
              </a:rPr>
              <a:t>zur Dokumentation des Projektverlaufs in der Klasse) konnten wir Lehrerinnen</a:t>
            </a:r>
          </a:p>
          <a:p>
            <a:pPr marL="0" indent="0">
              <a:buNone/>
            </a:pPr>
            <a:r>
              <a:rPr lang="de-DE" dirty="0">
                <a:latin typeface="Arial"/>
              </a:rPr>
              <a:t>schnell und konkret auf aktuelle Wünsche und Schwierigkeiten eingehen.</a:t>
            </a:r>
          </a:p>
          <a:p>
            <a:pPr marL="0" indent="0">
              <a:buNone/>
            </a:pPr>
            <a:endParaRPr lang="de-DE" dirty="0">
              <a:latin typeface="Arial"/>
            </a:endParaRPr>
          </a:p>
          <a:p>
            <a:pPr marL="0" indent="0">
              <a:buNone/>
            </a:pPr>
            <a:r>
              <a:rPr lang="de-DE" dirty="0" smtClean="0">
                <a:latin typeface="Arial"/>
              </a:rPr>
              <a:t>Neben </a:t>
            </a:r>
            <a:r>
              <a:rPr lang="de-DE" dirty="0">
                <a:latin typeface="Arial"/>
              </a:rPr>
              <a:t>der Einladung </a:t>
            </a:r>
            <a:r>
              <a:rPr lang="de-DE" b="1" dirty="0">
                <a:latin typeface="Arial"/>
              </a:rPr>
              <a:t>externer Expertinnen und Experten </a:t>
            </a:r>
            <a:r>
              <a:rPr lang="de-DE" dirty="0">
                <a:latin typeface="Arial"/>
              </a:rPr>
              <a:t>für verschiedene</a:t>
            </a:r>
          </a:p>
          <a:p>
            <a:pPr marL="0" indent="0">
              <a:buNone/>
            </a:pPr>
            <a:r>
              <a:rPr lang="de-DE" dirty="0">
                <a:latin typeface="Arial"/>
              </a:rPr>
              <a:t>didaktisch-methodische Bereiche und konkreter Assistenzen wurden wir durch einen</a:t>
            </a:r>
          </a:p>
          <a:p>
            <a:pPr marL="0" indent="0">
              <a:buNone/>
            </a:pPr>
            <a:r>
              <a:rPr lang="de-DE" b="1" dirty="0">
                <a:latin typeface="Arial"/>
              </a:rPr>
              <a:t>Gender-Experten hospitiert, beraten</a:t>
            </a:r>
            <a:r>
              <a:rPr lang="de-DE" dirty="0">
                <a:latin typeface="Arial"/>
              </a:rPr>
              <a:t> und gestalteten gemeinsam einen Workshop.</a:t>
            </a:r>
          </a:p>
          <a:p>
            <a:pPr marL="0" indent="0">
              <a:buNone/>
            </a:pPr>
            <a:r>
              <a:rPr lang="de-DE" dirty="0">
                <a:latin typeface="Arial"/>
              </a:rPr>
              <a:t>Eine Zusammenfassung seiner Expertise folgt im Abschnitt 3.2. (Genderaspekt).</a:t>
            </a:r>
          </a:p>
          <a:p>
            <a:pPr marL="0" indent="0">
              <a:buNone/>
            </a:pPr>
            <a:endParaRPr lang="de-DE" dirty="0" smtClean="0">
              <a:latin typeface="Arial"/>
            </a:endParaRPr>
          </a:p>
          <a:p>
            <a:pPr marL="0" indent="0">
              <a:buNone/>
            </a:pPr>
            <a:r>
              <a:rPr lang="de-DE" dirty="0" smtClean="0">
                <a:latin typeface="Arial"/>
              </a:rPr>
              <a:t>Feedback </a:t>
            </a:r>
            <a:r>
              <a:rPr lang="de-DE" dirty="0">
                <a:latin typeface="Arial"/>
              </a:rPr>
              <a:t>mittels </a:t>
            </a:r>
            <a:r>
              <a:rPr lang="de-DE" b="1" dirty="0">
                <a:latin typeface="Arial"/>
              </a:rPr>
              <a:t>Fragebögen</a:t>
            </a:r>
            <a:r>
              <a:rPr lang="de-DE" dirty="0">
                <a:latin typeface="Arial"/>
              </a:rPr>
              <a:t> an die beteiligten Schülerinnen und Schüler nach</a:t>
            </a:r>
          </a:p>
          <a:p>
            <a:pPr marL="0" indent="0">
              <a:buNone/>
            </a:pPr>
            <a:r>
              <a:rPr lang="de-DE" dirty="0">
                <a:latin typeface="Arial"/>
              </a:rPr>
              <a:t>Beendigung der letzten Arbeitsphase ermöglichten uns eine </a:t>
            </a:r>
            <a:r>
              <a:rPr lang="de-DE" b="1" dirty="0">
                <a:latin typeface="Arial"/>
              </a:rPr>
              <a:t>Evaluierung des</a:t>
            </a:r>
          </a:p>
          <a:p>
            <a:pPr marL="0" indent="0">
              <a:buNone/>
            </a:pPr>
            <a:r>
              <a:rPr lang="de-DE" b="1" dirty="0">
                <a:latin typeface="Arial"/>
              </a:rPr>
              <a:t>Gesamtprojektes</a:t>
            </a:r>
            <a:r>
              <a:rPr lang="de-DE" dirty="0">
                <a:latin typeface="Arial"/>
              </a:rPr>
              <a:t>, Ergebnisse des Fragebogens werden gesondert in Abschnitt 3.4.</a:t>
            </a:r>
          </a:p>
          <a:p>
            <a:pPr marL="0" indent="0">
              <a:buNone/>
            </a:pPr>
            <a:r>
              <a:rPr lang="de-DE" dirty="0">
                <a:latin typeface="Arial"/>
              </a:rPr>
              <a:t>(Auswertung der Feedbackbögen der Schülerinnen und Schüler) dargestellt</a:t>
            </a:r>
            <a:r>
              <a:rPr lang="de-DE" dirty="0" smtClean="0">
                <a:latin typeface="Arial"/>
              </a:rPr>
              <a:t>.“ (</a:t>
            </a:r>
            <a:r>
              <a:rPr lang="de-DE" dirty="0" err="1" smtClean="0">
                <a:latin typeface="Arial"/>
              </a:rPr>
              <a:t>Hervorh</a:t>
            </a:r>
            <a:r>
              <a:rPr lang="de-DE" dirty="0" smtClean="0">
                <a:latin typeface="Arial"/>
              </a:rPr>
              <a:t>. Breuss)</a:t>
            </a:r>
            <a:endParaRPr lang="de-DE" dirty="0"/>
          </a:p>
        </p:txBody>
      </p:sp>
    </p:spTree>
    <p:extLst>
      <p:ext uri="{BB962C8B-B14F-4D97-AF65-F5344CB8AC3E}">
        <p14:creationId xmlns:p14="http://schemas.microsoft.com/office/powerpoint/2010/main" val="19100981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733256"/>
            <a:ext cx="8183880" cy="504056"/>
          </a:xfrm>
        </p:spPr>
        <p:txBody>
          <a:bodyPr>
            <a:normAutofit/>
          </a:bodyPr>
          <a:lstStyle/>
          <a:p>
            <a:r>
              <a:rPr lang="de-DE" sz="2000" dirty="0" smtClean="0"/>
              <a:t>Beispiel 2: ID 1417 Elfriede </a:t>
            </a:r>
            <a:r>
              <a:rPr lang="de-DE" sz="2000" dirty="0" err="1"/>
              <a:t>W</a:t>
            </a:r>
            <a:r>
              <a:rPr lang="de-DE" sz="2000" dirty="0" err="1" smtClean="0"/>
              <a:t>itschel</a:t>
            </a:r>
            <a:r>
              <a:rPr lang="de-DE" sz="2000" dirty="0" smtClean="0"/>
              <a:t> </a:t>
            </a:r>
            <a:endParaRPr lang="de-DE" sz="2000" dirty="0"/>
          </a:p>
        </p:txBody>
      </p:sp>
      <p:sp>
        <p:nvSpPr>
          <p:cNvPr id="3" name="Inhaltsplatzhalter 2"/>
          <p:cNvSpPr>
            <a:spLocks noGrp="1"/>
          </p:cNvSpPr>
          <p:nvPr>
            <p:ph idx="1"/>
          </p:nvPr>
        </p:nvSpPr>
        <p:spPr>
          <a:xfrm>
            <a:off x="502920" y="530352"/>
            <a:ext cx="8183880" cy="5202904"/>
          </a:xfrm>
        </p:spPr>
        <p:txBody>
          <a:bodyPr>
            <a:normAutofit fontScale="70000" lnSpcReduction="20000"/>
          </a:bodyPr>
          <a:lstStyle/>
          <a:p>
            <a:pPr marL="0" indent="0">
              <a:buNone/>
            </a:pPr>
            <a:r>
              <a:rPr lang="de-DE" sz="2600" b="1" dirty="0" smtClean="0">
                <a:latin typeface="Arial" pitchFamily="34" charset="0"/>
                <a:cs typeface="Arial" pitchFamily="34" charset="0"/>
              </a:rPr>
              <a:t>„</a:t>
            </a:r>
            <a:r>
              <a:rPr lang="de-DE" sz="2600" b="1" dirty="0">
                <a:latin typeface="Arial" pitchFamily="34" charset="0"/>
                <a:cs typeface="Arial" pitchFamily="34" charset="0"/>
              </a:rPr>
              <a:t>4.2 Zwei Fallstudien</a:t>
            </a:r>
          </a:p>
          <a:p>
            <a:pPr marL="0" indent="0">
              <a:buNone/>
            </a:pPr>
            <a:endParaRPr lang="de-DE" sz="2600" b="1" dirty="0">
              <a:latin typeface="Arial" pitchFamily="34" charset="0"/>
              <a:cs typeface="Arial" pitchFamily="34" charset="0"/>
            </a:endParaRPr>
          </a:p>
          <a:p>
            <a:pPr marL="0" indent="0">
              <a:buNone/>
            </a:pPr>
            <a:r>
              <a:rPr lang="de-DE" sz="2600" b="1" dirty="0">
                <a:latin typeface="Arial" pitchFamily="34" charset="0"/>
                <a:cs typeface="Arial" pitchFamily="34" charset="0"/>
              </a:rPr>
              <a:t>4.2.1 Begründung für die Wahl der Methode</a:t>
            </a:r>
          </a:p>
          <a:p>
            <a:pPr marL="0" indent="0">
              <a:buNone/>
            </a:pPr>
            <a:endParaRPr lang="de-DE" sz="2600" dirty="0">
              <a:latin typeface="Arial" pitchFamily="34" charset="0"/>
              <a:cs typeface="Arial" pitchFamily="34" charset="0"/>
            </a:endParaRPr>
          </a:p>
          <a:p>
            <a:pPr marL="0" indent="0">
              <a:buNone/>
            </a:pPr>
            <a:r>
              <a:rPr lang="de-DE" sz="2600" dirty="0">
                <a:latin typeface="Arial" pitchFamily="34" charset="0"/>
                <a:cs typeface="Arial" pitchFamily="34" charset="0"/>
              </a:rPr>
              <a:t>Die Lehrerrolle während der Freiarbeitsphasen erlaubt genaues Beobachten von Leseleistung.</a:t>
            </a:r>
          </a:p>
          <a:p>
            <a:pPr marL="0" indent="0">
              <a:buNone/>
            </a:pPr>
            <a:r>
              <a:rPr lang="de-DE" sz="2600" dirty="0" err="1">
                <a:latin typeface="Arial" pitchFamily="34" charset="0"/>
                <a:cs typeface="Arial" pitchFamily="34" charset="0"/>
              </a:rPr>
              <a:t>Baurmann</a:t>
            </a:r>
            <a:r>
              <a:rPr lang="de-DE" sz="2600" dirty="0">
                <a:latin typeface="Arial" pitchFamily="34" charset="0"/>
                <a:cs typeface="Arial" pitchFamily="34" charset="0"/>
              </a:rPr>
              <a:t> und Müller schlagen unterschiedliche Formen des Beobachtens vor, darunter die Möglichkeit, über Anweisungstexte, also Arbeitsanweisungen und Aufgabenstellungen, Informationen zum Leseverständnis insgesamt zu erhalten (vgl. 2005, S.9). </a:t>
            </a:r>
            <a:br>
              <a:rPr lang="de-DE" sz="2600" dirty="0">
                <a:latin typeface="Arial" pitchFamily="34" charset="0"/>
                <a:cs typeface="Arial" pitchFamily="34" charset="0"/>
              </a:rPr>
            </a:br>
            <a:r>
              <a:rPr lang="de-DE" sz="2600" dirty="0">
                <a:latin typeface="Arial" pitchFamily="34" charset="0"/>
                <a:cs typeface="Arial" pitchFamily="34" charset="0"/>
              </a:rPr>
              <a:t>Dies schien für uns ein praktikabler Weg zu sein, ein scheinbar lernschwaches Kind zu beobachten, aus der </a:t>
            </a:r>
            <a:r>
              <a:rPr lang="de-DE" sz="2600" b="1" dirty="0">
                <a:latin typeface="Arial" pitchFamily="34" charset="0"/>
                <a:cs typeface="Arial" pitchFamily="34" charset="0"/>
              </a:rPr>
              <a:t>Beobachtung</a:t>
            </a:r>
            <a:r>
              <a:rPr lang="de-DE" sz="2600" dirty="0">
                <a:latin typeface="Arial" pitchFamily="34" charset="0"/>
                <a:cs typeface="Arial" pitchFamily="34" charset="0"/>
              </a:rPr>
              <a:t> Daten zu gewinnen und diese Daten für das Erstellen eines Förderplans zu benutzen</a:t>
            </a:r>
            <a:r>
              <a:rPr lang="de-DE" sz="2600" dirty="0" smtClean="0">
                <a:latin typeface="Arial" pitchFamily="34" charset="0"/>
                <a:cs typeface="Arial" pitchFamily="34" charset="0"/>
              </a:rPr>
              <a:t>.</a:t>
            </a:r>
            <a:br>
              <a:rPr lang="de-DE" sz="2600" dirty="0" smtClean="0">
                <a:latin typeface="Arial" pitchFamily="34" charset="0"/>
                <a:cs typeface="Arial" pitchFamily="34" charset="0"/>
              </a:rPr>
            </a:br>
            <a:endParaRPr lang="de-DE" sz="2600" dirty="0">
              <a:latin typeface="Arial" pitchFamily="34" charset="0"/>
              <a:cs typeface="Arial" pitchFamily="34" charset="0"/>
            </a:endParaRPr>
          </a:p>
          <a:p>
            <a:pPr marL="0" indent="0">
              <a:buNone/>
            </a:pPr>
            <a:r>
              <a:rPr lang="de-DE" sz="2600" dirty="0">
                <a:latin typeface="Arial" pitchFamily="34" charset="0"/>
                <a:cs typeface="Arial" pitchFamily="34" charset="0"/>
              </a:rPr>
              <a:t>Hier bietet sich die </a:t>
            </a:r>
            <a:r>
              <a:rPr lang="de-DE" sz="2600" b="1" dirty="0">
                <a:latin typeface="Arial" pitchFamily="34" charset="0"/>
                <a:cs typeface="Arial" pitchFamily="34" charset="0"/>
              </a:rPr>
              <a:t>Methode der Fallstudie </a:t>
            </a:r>
            <a:r>
              <a:rPr lang="de-DE" sz="2600" dirty="0">
                <a:latin typeface="Arial" pitchFamily="34" charset="0"/>
                <a:cs typeface="Arial" pitchFamily="34" charset="0"/>
              </a:rPr>
              <a:t>an: Nicht um Verallgemeinerung geht es, sondern um besseres Verständnis eines genau beobachteten Falles, um eine differenzierte Förderdiagnostik. Stake geht sogar noch einen Schritt weiter, wenn er meint, dass die ausgesuchten Fälle uns à la </a:t>
            </a:r>
            <a:r>
              <a:rPr lang="de-DE" sz="2600" dirty="0" err="1">
                <a:latin typeface="Arial" pitchFamily="34" charset="0"/>
                <a:cs typeface="Arial" pitchFamily="34" charset="0"/>
              </a:rPr>
              <a:t>longue</a:t>
            </a:r>
            <a:r>
              <a:rPr lang="de-DE" sz="2600" dirty="0">
                <a:latin typeface="Arial" pitchFamily="34" charset="0"/>
                <a:cs typeface="Arial" pitchFamily="34" charset="0"/>
              </a:rPr>
              <a:t> sogar dazu veranlassen können, eventuelle Verallgemeinerungen nicht bestätigt zu sehen, sondern zu modifizieren (vgl. Stake 1995, S. 4).“</a:t>
            </a:r>
          </a:p>
          <a:p>
            <a:pPr marL="0" indent="0">
              <a:buNone/>
            </a:pPr>
            <a:endParaRPr lang="de-DE" sz="3300" dirty="0"/>
          </a:p>
        </p:txBody>
      </p:sp>
    </p:spTree>
    <p:extLst>
      <p:ext uri="{BB962C8B-B14F-4D97-AF65-F5344CB8AC3E}">
        <p14:creationId xmlns:p14="http://schemas.microsoft.com/office/powerpoint/2010/main" val="535689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877272"/>
            <a:ext cx="8183880" cy="360040"/>
          </a:xfrm>
        </p:spPr>
        <p:txBody>
          <a:bodyPr>
            <a:normAutofit fontScale="90000"/>
          </a:bodyPr>
          <a:lstStyle/>
          <a:p>
            <a:r>
              <a:rPr lang="de-DE" sz="2000" dirty="0">
                <a:solidFill>
                  <a:srgbClr val="F07F09">
                    <a:tint val="88000"/>
                    <a:satMod val="150000"/>
                  </a:srgbClr>
                </a:solidFill>
              </a:rPr>
              <a:t>Beispiel 2: ID 1417 Elfriede </a:t>
            </a:r>
            <a:r>
              <a:rPr lang="de-DE" sz="2000" dirty="0" err="1">
                <a:solidFill>
                  <a:srgbClr val="F07F09">
                    <a:tint val="88000"/>
                    <a:satMod val="150000"/>
                  </a:srgbClr>
                </a:solidFill>
              </a:rPr>
              <a:t>Witschel</a:t>
            </a:r>
            <a:r>
              <a:rPr lang="de-DE" sz="2000" dirty="0">
                <a:solidFill>
                  <a:srgbClr val="F07F09">
                    <a:tint val="88000"/>
                    <a:satMod val="150000"/>
                  </a:srgbClr>
                </a:solidFill>
              </a:rPr>
              <a:t> </a:t>
            </a:r>
            <a:endParaRPr lang="de-DE" dirty="0"/>
          </a:p>
        </p:txBody>
      </p:sp>
      <p:sp>
        <p:nvSpPr>
          <p:cNvPr id="3" name="Inhaltsplatzhalter 2"/>
          <p:cNvSpPr>
            <a:spLocks noGrp="1"/>
          </p:cNvSpPr>
          <p:nvPr>
            <p:ph idx="1"/>
          </p:nvPr>
        </p:nvSpPr>
        <p:spPr>
          <a:xfrm>
            <a:off x="502920" y="530352"/>
            <a:ext cx="8183880" cy="5346920"/>
          </a:xfrm>
        </p:spPr>
        <p:txBody>
          <a:bodyPr>
            <a:normAutofit fontScale="47500" lnSpcReduction="20000"/>
          </a:bodyPr>
          <a:lstStyle/>
          <a:p>
            <a:pPr marL="0" indent="0">
              <a:buNone/>
            </a:pPr>
            <a:r>
              <a:rPr lang="de-DE" sz="2900" b="1" dirty="0">
                <a:latin typeface="Arial" pitchFamily="34" charset="0"/>
                <a:cs typeface="Arial" pitchFamily="34" charset="0"/>
              </a:rPr>
              <a:t>4.2.2 Beschreibung der Fälle</a:t>
            </a:r>
          </a:p>
          <a:p>
            <a:pPr marL="0" indent="0">
              <a:buNone/>
            </a:pPr>
            <a:endParaRPr lang="de-DE" sz="2900" dirty="0" smtClean="0">
              <a:latin typeface="Arial" pitchFamily="34" charset="0"/>
              <a:cs typeface="Arial" pitchFamily="34" charset="0"/>
            </a:endParaRPr>
          </a:p>
          <a:p>
            <a:pPr marL="0" indent="0">
              <a:buNone/>
            </a:pPr>
            <a:r>
              <a:rPr lang="de-DE" sz="2900" dirty="0" smtClean="0">
                <a:latin typeface="Arial" pitchFamily="34" charset="0"/>
                <a:cs typeface="Arial" pitchFamily="34" charset="0"/>
              </a:rPr>
              <a:t>Bereits </a:t>
            </a:r>
            <a:r>
              <a:rPr lang="de-DE" sz="2900" dirty="0">
                <a:latin typeface="Arial" pitchFamily="34" charset="0"/>
                <a:cs typeface="Arial" pitchFamily="34" charset="0"/>
              </a:rPr>
              <a:t>in der ersten Teamsitzung im Oktober, in der auch Beobachtungen zum Arbeitsprozess</a:t>
            </a:r>
            <a:r>
              <a:rPr lang="de-DE" sz="2900" dirty="0" smtClean="0">
                <a:latin typeface="Arial" pitchFamily="34" charset="0"/>
                <a:cs typeface="Arial" pitchFamily="34" charset="0"/>
              </a:rPr>
              <a:t>, zu </a:t>
            </a:r>
            <a:r>
              <a:rPr lang="de-DE" sz="2900" dirty="0">
                <a:latin typeface="Arial" pitchFamily="34" charset="0"/>
                <a:cs typeface="Arial" pitchFamily="34" charset="0"/>
              </a:rPr>
              <a:t>Leistungen und zum Sozialverhalten der Schülerinnen und Schüler</a:t>
            </a:r>
          </a:p>
          <a:p>
            <a:pPr marL="0" indent="0">
              <a:buNone/>
            </a:pPr>
            <a:r>
              <a:rPr lang="de-DE" sz="2900" dirty="0">
                <a:latin typeface="Arial" pitchFamily="34" charset="0"/>
                <a:cs typeface="Arial" pitchFamily="34" charset="0"/>
              </a:rPr>
              <a:t>thematisiert wurden, stellte sich heraus, dass zwei Kinder, ein Junge und ein Mädchen,</a:t>
            </a:r>
          </a:p>
          <a:p>
            <a:pPr marL="0" indent="0">
              <a:buNone/>
            </a:pPr>
            <a:r>
              <a:rPr lang="de-DE" sz="2900" dirty="0">
                <a:latin typeface="Arial" pitchFamily="34" charset="0"/>
                <a:cs typeface="Arial" pitchFamily="34" charset="0"/>
              </a:rPr>
              <a:t>offensichtliche Leistungsschwächen zeigten und dass Maßnahmen zu setzen</a:t>
            </a:r>
          </a:p>
          <a:p>
            <a:pPr marL="0" indent="0">
              <a:buNone/>
            </a:pPr>
            <a:r>
              <a:rPr lang="de-DE" sz="2900" dirty="0">
                <a:latin typeface="Arial" pitchFamily="34" charset="0"/>
                <a:cs typeface="Arial" pitchFamily="34" charset="0"/>
              </a:rPr>
              <a:t>sein würden.</a:t>
            </a:r>
          </a:p>
          <a:p>
            <a:pPr marL="0" indent="0">
              <a:buNone/>
            </a:pPr>
            <a:r>
              <a:rPr lang="de-DE" sz="2900" dirty="0">
                <a:latin typeface="Arial" pitchFamily="34" charset="0"/>
                <a:cs typeface="Arial" pitchFamily="34" charset="0"/>
              </a:rPr>
              <a:t>G., so die übereinstimmenden Aussagen aller Teammitglieder, ist ein stiller, </a:t>
            </a:r>
            <a:r>
              <a:rPr lang="de-DE" sz="2900" dirty="0" smtClean="0">
                <a:latin typeface="Arial" pitchFamily="34" charset="0"/>
                <a:cs typeface="Arial" pitchFamily="34" charset="0"/>
              </a:rPr>
              <a:t>träumerischer Junge</a:t>
            </a:r>
            <a:r>
              <a:rPr lang="de-DE" sz="2900" dirty="0">
                <a:latin typeface="Arial" pitchFamily="34" charset="0"/>
                <a:cs typeface="Arial" pitchFamily="34" charset="0"/>
              </a:rPr>
              <a:t>, der während der Freiarbeitsphasen beschäftigt wirkt, meist allein </a:t>
            </a:r>
            <a:r>
              <a:rPr lang="de-DE" sz="2900" dirty="0" smtClean="0">
                <a:latin typeface="Arial" pitchFamily="34" charset="0"/>
                <a:cs typeface="Arial" pitchFamily="34" charset="0"/>
              </a:rPr>
              <a:t>arbeitet, nie </a:t>
            </a:r>
            <a:r>
              <a:rPr lang="de-DE" sz="2900" dirty="0">
                <a:latin typeface="Arial" pitchFamily="34" charset="0"/>
                <a:cs typeface="Arial" pitchFamily="34" charset="0"/>
              </a:rPr>
              <a:t>stört, allerdings keine Ergebnisse abgibt.</a:t>
            </a:r>
          </a:p>
          <a:p>
            <a:pPr marL="0" indent="0">
              <a:buNone/>
            </a:pPr>
            <a:r>
              <a:rPr lang="de-DE" sz="2900" dirty="0">
                <a:latin typeface="Arial" pitchFamily="34" charset="0"/>
                <a:cs typeface="Arial" pitchFamily="34" charset="0"/>
              </a:rPr>
              <a:t>T. dagegen wirkt aktiv, sie weist jedoch bereits zu diesem frühen Zeitpunkt Lerndefizite</a:t>
            </a:r>
          </a:p>
          <a:p>
            <a:pPr marL="0" indent="0">
              <a:buNone/>
            </a:pPr>
            <a:r>
              <a:rPr lang="de-DE" sz="2900" dirty="0">
                <a:latin typeface="Arial" pitchFamily="34" charset="0"/>
                <a:cs typeface="Arial" pitchFamily="34" charset="0"/>
              </a:rPr>
              <a:t>in Englisch und Mathematik auf.</a:t>
            </a:r>
          </a:p>
          <a:p>
            <a:pPr marL="0" indent="0">
              <a:buNone/>
            </a:pPr>
            <a:endParaRPr lang="de-DE" sz="2900" dirty="0" smtClean="0">
              <a:latin typeface="Arial" pitchFamily="34" charset="0"/>
              <a:cs typeface="Arial" pitchFamily="34" charset="0"/>
            </a:endParaRPr>
          </a:p>
          <a:p>
            <a:pPr marL="0" indent="0">
              <a:buNone/>
            </a:pPr>
            <a:r>
              <a:rPr lang="de-DE" sz="2900" dirty="0" smtClean="0">
                <a:latin typeface="Arial" pitchFamily="34" charset="0"/>
                <a:cs typeface="Arial" pitchFamily="34" charset="0"/>
              </a:rPr>
              <a:t>Mit </a:t>
            </a:r>
            <a:r>
              <a:rPr lang="de-DE" sz="2900" dirty="0">
                <a:latin typeface="Arial" pitchFamily="34" charset="0"/>
                <a:cs typeface="Arial" pitchFamily="34" charset="0"/>
              </a:rPr>
              <a:t>Hilfe des </a:t>
            </a:r>
            <a:r>
              <a:rPr lang="de-DE" sz="2900" b="1" i="1" dirty="0">
                <a:latin typeface="Arial" pitchFamily="34" charset="0"/>
                <a:cs typeface="Arial" pitchFamily="34" charset="0"/>
              </a:rPr>
              <a:t>Salzburger Lesescreenings </a:t>
            </a:r>
            <a:r>
              <a:rPr lang="de-DE" sz="2900" dirty="0">
                <a:latin typeface="Arial" pitchFamily="34" charset="0"/>
                <a:cs typeface="Arial" pitchFamily="34" charset="0"/>
              </a:rPr>
              <a:t>als Maßnahme zum Feststellen des </a:t>
            </a:r>
            <a:r>
              <a:rPr lang="de-DE" sz="2900" dirty="0" smtClean="0">
                <a:latin typeface="Arial" pitchFamily="34" charset="0"/>
                <a:cs typeface="Arial" pitchFamily="34" charset="0"/>
              </a:rPr>
              <a:t>Leseniveaus wurde </a:t>
            </a:r>
            <a:r>
              <a:rPr lang="de-DE" sz="2900" dirty="0">
                <a:latin typeface="Arial" pitchFamily="34" charset="0"/>
                <a:cs typeface="Arial" pitchFamily="34" charset="0"/>
              </a:rPr>
              <a:t>Ende November in Deutsch der Ist-Zustand im Bereich Lesen eruiert.</a:t>
            </a:r>
          </a:p>
          <a:p>
            <a:pPr marL="0" indent="0">
              <a:buNone/>
            </a:pPr>
            <a:r>
              <a:rPr lang="de-DE" sz="2900" dirty="0">
                <a:latin typeface="Arial" pitchFamily="34" charset="0"/>
                <a:cs typeface="Arial" pitchFamily="34" charset="0"/>
              </a:rPr>
              <a:t>Sowohl G. als auch T. gehören zu den „durchschnittlichen“ Lesern, zumindest was</a:t>
            </a:r>
          </a:p>
          <a:p>
            <a:pPr marL="0" indent="0">
              <a:buNone/>
            </a:pPr>
            <a:r>
              <a:rPr lang="de-DE" sz="2900" dirty="0">
                <a:latin typeface="Arial" pitchFamily="34" charset="0"/>
                <a:cs typeface="Arial" pitchFamily="34" charset="0"/>
              </a:rPr>
              <a:t>die Kompetenzen betrifft, die das </a:t>
            </a:r>
            <a:r>
              <a:rPr lang="de-DE" sz="2900" i="1" dirty="0">
                <a:latin typeface="Arial" pitchFamily="34" charset="0"/>
                <a:cs typeface="Arial" pitchFamily="34" charset="0"/>
              </a:rPr>
              <a:t>Salzburger Lesescreening </a:t>
            </a:r>
            <a:r>
              <a:rPr lang="de-DE" sz="2900" dirty="0">
                <a:latin typeface="Arial" pitchFamily="34" charset="0"/>
                <a:cs typeface="Arial" pitchFamily="34" charset="0"/>
              </a:rPr>
              <a:t>überprüft</a:t>
            </a:r>
            <a:r>
              <a:rPr lang="de-DE" sz="2900" dirty="0" smtClean="0">
                <a:latin typeface="Arial" pitchFamily="34" charset="0"/>
                <a:cs typeface="Arial" pitchFamily="34" charset="0"/>
              </a:rPr>
              <a:t>. </a:t>
            </a:r>
          </a:p>
          <a:p>
            <a:pPr marL="0" indent="0">
              <a:buNone/>
            </a:pPr>
            <a:endParaRPr lang="de-DE" sz="2900" dirty="0">
              <a:latin typeface="Arial" pitchFamily="34" charset="0"/>
              <a:cs typeface="Arial" pitchFamily="34" charset="0"/>
            </a:endParaRPr>
          </a:p>
          <a:p>
            <a:pPr marL="0" indent="0">
              <a:buNone/>
            </a:pPr>
            <a:r>
              <a:rPr lang="de-DE" sz="2900" dirty="0">
                <a:latin typeface="Arial" pitchFamily="34" charset="0"/>
                <a:cs typeface="Arial" pitchFamily="34" charset="0"/>
              </a:rPr>
              <a:t>Mehr oder weniger regelmäßig finden in Deutsch weitere Lesetests statt. Bei uns</a:t>
            </a:r>
          </a:p>
          <a:p>
            <a:pPr marL="0" indent="0">
              <a:buNone/>
            </a:pPr>
            <a:r>
              <a:rPr lang="de-DE" sz="2900" dirty="0">
                <a:latin typeface="Arial" pitchFamily="34" charset="0"/>
                <a:cs typeface="Arial" pitchFamily="34" charset="0"/>
              </a:rPr>
              <a:t>heißen sie „Lesetraining“, denn nicht der </a:t>
            </a:r>
            <a:r>
              <a:rPr lang="de-DE" sz="2900" b="1" dirty="0">
                <a:latin typeface="Arial" pitchFamily="34" charset="0"/>
                <a:cs typeface="Arial" pitchFamily="34" charset="0"/>
              </a:rPr>
              <a:t>Test</a:t>
            </a:r>
            <a:r>
              <a:rPr lang="de-DE" sz="2900" dirty="0">
                <a:latin typeface="Arial" pitchFamily="34" charset="0"/>
                <a:cs typeface="Arial" pitchFamily="34" charset="0"/>
              </a:rPr>
              <a:t> ist vordergründig wichtig, sondern die</a:t>
            </a:r>
          </a:p>
          <a:p>
            <a:pPr marL="0" indent="0">
              <a:buNone/>
            </a:pPr>
            <a:r>
              <a:rPr lang="de-DE" sz="2900" dirty="0">
                <a:latin typeface="Arial" pitchFamily="34" charset="0"/>
                <a:cs typeface="Arial" pitchFamily="34" charset="0"/>
              </a:rPr>
              <a:t>Übung. Gleichzeitig ermöglicht es die Übung der Lehrerin aber, so bemerkt auch</a:t>
            </a:r>
          </a:p>
          <a:p>
            <a:pPr marL="0" indent="0">
              <a:buNone/>
            </a:pPr>
            <a:r>
              <a:rPr lang="de-DE" sz="2900" dirty="0" err="1">
                <a:latin typeface="Arial" pitchFamily="34" charset="0"/>
                <a:cs typeface="Arial" pitchFamily="34" charset="0"/>
              </a:rPr>
              <a:t>Falschlehner</a:t>
            </a:r>
            <a:r>
              <a:rPr lang="de-DE" sz="2900" dirty="0">
                <a:latin typeface="Arial" pitchFamily="34" charset="0"/>
                <a:cs typeface="Arial" pitchFamily="34" charset="0"/>
              </a:rPr>
              <a:t>, Schwächen zu </a:t>
            </a:r>
            <a:r>
              <a:rPr lang="de-DE" sz="2900" dirty="0" err="1">
                <a:latin typeface="Arial" pitchFamily="34" charset="0"/>
                <a:cs typeface="Arial" pitchFamily="34" charset="0"/>
              </a:rPr>
              <a:t>diagnostizeren</a:t>
            </a:r>
            <a:r>
              <a:rPr lang="de-DE" sz="2900" dirty="0">
                <a:latin typeface="Arial" pitchFamily="34" charset="0"/>
                <a:cs typeface="Arial" pitchFamily="34" charset="0"/>
              </a:rPr>
              <a:t> (vgl. 2006, S. 43). Beide Kinder liegen</a:t>
            </a:r>
          </a:p>
          <a:p>
            <a:pPr marL="0" indent="0">
              <a:buNone/>
            </a:pPr>
            <a:r>
              <a:rPr lang="de-DE" sz="2900" dirty="0">
                <a:latin typeface="Arial" pitchFamily="34" charset="0"/>
                <a:cs typeface="Arial" pitchFamily="34" charset="0"/>
              </a:rPr>
              <a:t>bei den ersten </a:t>
            </a:r>
            <a:r>
              <a:rPr lang="de-DE" sz="2900" dirty="0" err="1">
                <a:latin typeface="Arial" pitchFamily="34" charset="0"/>
                <a:cs typeface="Arial" pitchFamily="34" charset="0"/>
              </a:rPr>
              <a:t>Cloze</a:t>
            </a:r>
            <a:r>
              <a:rPr lang="de-DE" sz="2900" dirty="0">
                <a:latin typeface="Arial" pitchFamily="34" charset="0"/>
                <a:cs typeface="Arial" pitchFamily="34" charset="0"/>
              </a:rPr>
              <a:t>-Tests im unteren Bereich.</a:t>
            </a:r>
          </a:p>
          <a:p>
            <a:endParaRPr lang="de-DE" dirty="0"/>
          </a:p>
        </p:txBody>
      </p:sp>
    </p:spTree>
    <p:extLst>
      <p:ext uri="{BB962C8B-B14F-4D97-AF65-F5344CB8AC3E}">
        <p14:creationId xmlns:p14="http://schemas.microsoft.com/office/powerpoint/2010/main" val="36632580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733256"/>
            <a:ext cx="8183880" cy="576064"/>
          </a:xfrm>
        </p:spPr>
        <p:txBody>
          <a:bodyPr>
            <a:normAutofit/>
          </a:bodyPr>
          <a:lstStyle/>
          <a:p>
            <a:r>
              <a:rPr lang="de-DE" sz="1800" dirty="0" smtClean="0"/>
              <a:t>Beispiel 3: ID 1726 Irmgard Kogler</a:t>
            </a:r>
            <a:endParaRPr lang="de-DE" sz="1800" dirty="0"/>
          </a:p>
        </p:txBody>
      </p:sp>
      <p:sp>
        <p:nvSpPr>
          <p:cNvPr id="3" name="Inhaltsplatzhalter 2"/>
          <p:cNvSpPr>
            <a:spLocks noGrp="1"/>
          </p:cNvSpPr>
          <p:nvPr>
            <p:ph idx="1"/>
          </p:nvPr>
        </p:nvSpPr>
        <p:spPr/>
        <p:txBody>
          <a:bodyPr>
            <a:normAutofit fontScale="62500" lnSpcReduction="20000"/>
          </a:bodyPr>
          <a:lstStyle/>
          <a:p>
            <a:pPr marL="0" indent="0">
              <a:buNone/>
            </a:pPr>
            <a:r>
              <a:rPr lang="de-DE" dirty="0" smtClean="0">
                <a:latin typeface="Arial" pitchFamily="34" charset="0"/>
                <a:cs typeface="Arial" pitchFamily="34" charset="0"/>
              </a:rPr>
              <a:t>Inhalt</a:t>
            </a:r>
          </a:p>
          <a:p>
            <a:pPr marL="0" indent="0">
              <a:buNone/>
            </a:pPr>
            <a:endParaRPr lang="de-DE" dirty="0">
              <a:latin typeface="Arial" pitchFamily="34" charset="0"/>
              <a:cs typeface="Arial" pitchFamily="34" charset="0"/>
            </a:endParaRPr>
          </a:p>
          <a:p>
            <a:pPr marL="0" indent="0">
              <a:buNone/>
            </a:pPr>
            <a:r>
              <a:rPr lang="de-DE" sz="2700" dirty="0">
                <a:latin typeface="Arial" pitchFamily="34" charset="0"/>
                <a:cs typeface="Arial" pitchFamily="34" charset="0"/>
              </a:rPr>
              <a:t>4 GENDER-PERSPEKTIVE UND FRÜHE SPRACHFÖRDERUNG</a:t>
            </a:r>
            <a:r>
              <a:rPr lang="de-DE" sz="2700" dirty="0" smtClean="0">
                <a:latin typeface="Arial" pitchFamily="34" charset="0"/>
                <a:cs typeface="Arial" pitchFamily="34" charset="0"/>
              </a:rPr>
              <a:t>……..……...10 </a:t>
            </a:r>
            <a:endParaRPr lang="de-DE" sz="2700" dirty="0">
              <a:latin typeface="Arial" pitchFamily="34" charset="0"/>
              <a:cs typeface="Arial" pitchFamily="34" charset="0"/>
            </a:endParaRPr>
          </a:p>
          <a:p>
            <a:pPr marL="0" indent="0">
              <a:buNone/>
            </a:pPr>
            <a:endParaRPr lang="de-DE" sz="2700" dirty="0" smtClean="0">
              <a:latin typeface="Arial" pitchFamily="34" charset="0"/>
              <a:cs typeface="Arial" pitchFamily="34" charset="0"/>
            </a:endParaRPr>
          </a:p>
          <a:p>
            <a:pPr marL="0" indent="0">
              <a:buNone/>
            </a:pPr>
            <a:r>
              <a:rPr lang="de-DE" sz="2700" dirty="0" smtClean="0">
                <a:latin typeface="Arial" pitchFamily="34" charset="0"/>
                <a:cs typeface="Arial" pitchFamily="34" charset="0"/>
              </a:rPr>
              <a:t>4.1 </a:t>
            </a:r>
            <a:r>
              <a:rPr lang="de-DE" sz="2700" dirty="0">
                <a:latin typeface="Arial" pitchFamily="34" charset="0"/>
                <a:cs typeface="Arial" pitchFamily="34" charset="0"/>
              </a:rPr>
              <a:t>Geschichte und Verwendungen des Gender-Begriffs……………..................10 </a:t>
            </a:r>
          </a:p>
          <a:p>
            <a:pPr marL="0" indent="0">
              <a:buNone/>
            </a:pPr>
            <a:r>
              <a:rPr lang="de-DE" sz="2700" dirty="0">
                <a:latin typeface="Arial" pitchFamily="34" charset="0"/>
                <a:cs typeface="Arial" pitchFamily="34" charset="0"/>
              </a:rPr>
              <a:t>4. 2 Geschlechtergerechter Sprachgebrauch……………………………………….11 </a:t>
            </a:r>
          </a:p>
          <a:p>
            <a:pPr marL="0" indent="0">
              <a:buNone/>
            </a:pPr>
            <a:r>
              <a:rPr lang="de-DE" sz="2700" dirty="0">
                <a:latin typeface="Arial" pitchFamily="34" charset="0"/>
                <a:cs typeface="Arial" pitchFamily="34" charset="0"/>
              </a:rPr>
              <a:t>4. 3 Beurteilungskriterien für Bilderbücher, Lieder, Sprüche und Reime </a:t>
            </a:r>
            <a:r>
              <a:rPr lang="de-DE" sz="2700" dirty="0" smtClean="0">
                <a:latin typeface="Arial" pitchFamily="34" charset="0"/>
                <a:cs typeface="Arial" pitchFamily="34" charset="0"/>
              </a:rPr>
              <a:t>.............12 </a:t>
            </a:r>
            <a:endParaRPr lang="de-DE" sz="2700" dirty="0">
              <a:latin typeface="Arial" pitchFamily="34" charset="0"/>
              <a:cs typeface="Arial" pitchFamily="34" charset="0"/>
            </a:endParaRPr>
          </a:p>
          <a:p>
            <a:pPr marL="0" indent="0">
              <a:buNone/>
            </a:pPr>
            <a:r>
              <a:rPr lang="de-DE" sz="2700" dirty="0">
                <a:latin typeface="Arial" pitchFamily="34" charset="0"/>
                <a:cs typeface="Arial" pitchFamily="34" charset="0"/>
              </a:rPr>
              <a:t>4.4 Maßnahmen und Ergebnisse </a:t>
            </a:r>
            <a:r>
              <a:rPr lang="de-DE" sz="2700" dirty="0" smtClean="0">
                <a:latin typeface="Arial" pitchFamily="34" charset="0"/>
                <a:cs typeface="Arial" pitchFamily="34" charset="0"/>
              </a:rPr>
              <a:t>…………………………………………………….13 </a:t>
            </a:r>
            <a:endParaRPr lang="de-DE" sz="2700" dirty="0">
              <a:latin typeface="Arial" pitchFamily="34" charset="0"/>
              <a:cs typeface="Arial" pitchFamily="34" charset="0"/>
            </a:endParaRPr>
          </a:p>
          <a:p>
            <a:pPr marL="0" indent="0">
              <a:buNone/>
            </a:pPr>
            <a:r>
              <a:rPr lang="de-DE" sz="2700" dirty="0">
                <a:latin typeface="Arial" pitchFamily="34" charset="0"/>
                <a:cs typeface="Arial" pitchFamily="34" charset="0"/>
              </a:rPr>
              <a:t>4.4.1 Externe Beobachtung</a:t>
            </a:r>
            <a:r>
              <a:rPr lang="de-DE" sz="2700" dirty="0" smtClean="0">
                <a:latin typeface="Arial" pitchFamily="34" charset="0"/>
                <a:cs typeface="Arial" pitchFamily="34" charset="0"/>
              </a:rPr>
              <a:t>….………….…………………………………………….14 </a:t>
            </a:r>
            <a:endParaRPr lang="de-DE" sz="2700" dirty="0">
              <a:latin typeface="Arial" pitchFamily="34" charset="0"/>
              <a:cs typeface="Arial" pitchFamily="34" charset="0"/>
            </a:endParaRPr>
          </a:p>
          <a:p>
            <a:pPr marL="0" indent="0">
              <a:buNone/>
            </a:pPr>
            <a:r>
              <a:rPr lang="de-DE" sz="2700" dirty="0">
                <a:latin typeface="Arial" pitchFamily="34" charset="0"/>
                <a:cs typeface="Arial" pitchFamily="34" charset="0"/>
              </a:rPr>
              <a:t>4.4.2 Analyse der Kinderliteratur im Übungskindergarten</a:t>
            </a:r>
            <a:r>
              <a:rPr lang="de-DE" sz="2700" dirty="0" smtClean="0">
                <a:latin typeface="Arial" pitchFamily="34" charset="0"/>
                <a:cs typeface="Arial" pitchFamily="34" charset="0"/>
              </a:rPr>
              <a:t>……………..................14 </a:t>
            </a:r>
            <a:endParaRPr lang="de-DE" sz="2700" dirty="0">
              <a:latin typeface="Arial" pitchFamily="34" charset="0"/>
              <a:cs typeface="Arial" pitchFamily="34" charset="0"/>
            </a:endParaRPr>
          </a:p>
          <a:p>
            <a:pPr marL="0" indent="0">
              <a:buNone/>
            </a:pPr>
            <a:endParaRPr lang="de-DE" sz="2700" dirty="0" smtClean="0">
              <a:latin typeface="Arial" pitchFamily="34" charset="0"/>
              <a:cs typeface="Arial" pitchFamily="34" charset="0"/>
            </a:endParaRPr>
          </a:p>
          <a:p>
            <a:pPr marL="0" indent="0">
              <a:buNone/>
            </a:pPr>
            <a:r>
              <a:rPr lang="de-DE" sz="2700" dirty="0" smtClean="0">
                <a:latin typeface="Arial" pitchFamily="34" charset="0"/>
                <a:cs typeface="Arial" pitchFamily="34" charset="0"/>
              </a:rPr>
              <a:t>5 </a:t>
            </a:r>
            <a:r>
              <a:rPr lang="de-DE" sz="2700" dirty="0">
                <a:latin typeface="Arial" pitchFamily="34" charset="0"/>
                <a:cs typeface="Arial" pitchFamily="34" charset="0"/>
              </a:rPr>
              <a:t>EVALUIERUNG UND AUSBLICK</a:t>
            </a:r>
            <a:r>
              <a:rPr lang="de-DE" sz="2700" dirty="0" smtClean="0">
                <a:latin typeface="Arial" pitchFamily="34" charset="0"/>
                <a:cs typeface="Arial" pitchFamily="34" charset="0"/>
              </a:rPr>
              <a:t>…………………………………………………..15 </a:t>
            </a:r>
            <a:endParaRPr lang="de-DE" sz="2700" dirty="0">
              <a:latin typeface="Arial" pitchFamily="34" charset="0"/>
              <a:cs typeface="Arial" pitchFamily="34" charset="0"/>
            </a:endParaRPr>
          </a:p>
          <a:p>
            <a:pPr marL="0" indent="0">
              <a:buNone/>
            </a:pPr>
            <a:endParaRPr lang="de-DE" sz="2700" dirty="0" smtClean="0">
              <a:latin typeface="Arial" pitchFamily="34" charset="0"/>
              <a:cs typeface="Arial" pitchFamily="34" charset="0"/>
            </a:endParaRPr>
          </a:p>
          <a:p>
            <a:pPr marL="0" indent="0">
              <a:buNone/>
            </a:pPr>
            <a:r>
              <a:rPr lang="de-DE" sz="2700" dirty="0" smtClean="0">
                <a:latin typeface="Arial" pitchFamily="34" charset="0"/>
                <a:cs typeface="Arial" pitchFamily="34" charset="0"/>
              </a:rPr>
              <a:t>5.1 </a:t>
            </a:r>
            <a:r>
              <a:rPr lang="de-DE" sz="2700" dirty="0">
                <a:latin typeface="Arial" pitchFamily="34" charset="0"/>
                <a:cs typeface="Arial" pitchFamily="34" charset="0"/>
              </a:rPr>
              <a:t>Bundesweite Ergebnisse der ersten </a:t>
            </a:r>
            <a:r>
              <a:rPr lang="de-DE" sz="2700" dirty="0" err="1">
                <a:latin typeface="Arial" pitchFamily="34" charset="0"/>
                <a:cs typeface="Arial" pitchFamily="34" charset="0"/>
              </a:rPr>
              <a:t>Sprachstandsfeststellung</a:t>
            </a:r>
            <a:r>
              <a:rPr lang="de-DE" sz="2700" dirty="0">
                <a:latin typeface="Arial" pitchFamily="34" charset="0"/>
                <a:cs typeface="Arial" pitchFamily="34" charset="0"/>
              </a:rPr>
              <a:t>………………15 </a:t>
            </a:r>
          </a:p>
          <a:p>
            <a:pPr marL="0" indent="0">
              <a:buNone/>
            </a:pPr>
            <a:r>
              <a:rPr lang="de-DE" sz="2700" dirty="0">
                <a:latin typeface="Arial" pitchFamily="34" charset="0"/>
                <a:cs typeface="Arial" pitchFamily="34" charset="0"/>
              </a:rPr>
              <a:t>5.2 </a:t>
            </a:r>
            <a:r>
              <a:rPr lang="de-DE" sz="2700" dirty="0">
                <a:latin typeface="Arial" pitchFamily="34" charset="0"/>
                <a:cs typeface="Arial" pitchFamily="34" charset="0"/>
                <a:hlinkClick r:id="rId2" action="ppaction://hlinkfile"/>
              </a:rPr>
              <a:t>Evaluierungsbericht</a:t>
            </a:r>
            <a:r>
              <a:rPr lang="de-DE" sz="2700" dirty="0">
                <a:latin typeface="Arial" pitchFamily="34" charset="0"/>
                <a:cs typeface="Arial" pitchFamily="34" charset="0"/>
              </a:rPr>
              <a:t>………………………………………………………………..17 </a:t>
            </a:r>
          </a:p>
          <a:p>
            <a:pPr marL="0" indent="0">
              <a:buNone/>
            </a:pPr>
            <a:r>
              <a:rPr lang="de-DE" sz="2700" dirty="0">
                <a:latin typeface="Arial" pitchFamily="34" charset="0"/>
                <a:cs typeface="Arial" pitchFamily="34" charset="0"/>
              </a:rPr>
              <a:t>5.3 Ausblick</a:t>
            </a:r>
            <a:r>
              <a:rPr lang="de-DE" sz="2700" dirty="0" smtClean="0">
                <a:latin typeface="Arial" pitchFamily="34" charset="0"/>
                <a:cs typeface="Arial" pitchFamily="34" charset="0"/>
              </a:rPr>
              <a:t>…………………………………………………………………………......26 </a:t>
            </a:r>
            <a:endParaRPr lang="de-DE" sz="2700" dirty="0">
              <a:latin typeface="Arial" pitchFamily="34" charset="0"/>
              <a:cs typeface="Arial" pitchFamily="34" charset="0"/>
            </a:endParaRPr>
          </a:p>
        </p:txBody>
      </p:sp>
    </p:spTree>
    <p:extLst>
      <p:ext uri="{BB962C8B-B14F-4D97-AF65-F5344CB8AC3E}">
        <p14:creationId xmlns:p14="http://schemas.microsoft.com/office/powerpoint/2010/main" val="141887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445224"/>
            <a:ext cx="8183880" cy="589816"/>
          </a:xfrm>
        </p:spPr>
        <p:txBody>
          <a:bodyPr/>
          <a:lstStyle/>
          <a:p>
            <a:pPr algn="l"/>
            <a:r>
              <a:rPr lang="de-DE" sz="2800" dirty="0" smtClean="0"/>
              <a:t>Projekt - Basics</a:t>
            </a:r>
            <a:endParaRPr lang="de-DE" sz="2800" dirty="0"/>
          </a:p>
        </p:txBody>
      </p:sp>
      <p:sp>
        <p:nvSpPr>
          <p:cNvPr id="3" name="Inhaltsplatzhalter 2"/>
          <p:cNvSpPr>
            <a:spLocks noGrp="1"/>
          </p:cNvSpPr>
          <p:nvPr>
            <p:ph idx="1"/>
          </p:nvPr>
        </p:nvSpPr>
        <p:spPr>
          <a:xfrm>
            <a:off x="502920" y="530352"/>
            <a:ext cx="8183880" cy="4986880"/>
          </a:xfrm>
        </p:spPr>
        <p:txBody>
          <a:bodyPr>
            <a:normAutofit fontScale="62500" lnSpcReduction="20000"/>
          </a:bodyPr>
          <a:lstStyle/>
          <a:p>
            <a:pPr>
              <a:buNone/>
            </a:pPr>
            <a:r>
              <a:rPr lang="de-AT" sz="4600" dirty="0"/>
              <a:t>Eine Gruppe von </a:t>
            </a:r>
            <a:r>
              <a:rPr lang="de-AT" sz="4600" dirty="0" smtClean="0"/>
              <a:t>Lernenden</a:t>
            </a:r>
            <a:br>
              <a:rPr lang="de-AT" sz="4600" dirty="0" smtClean="0"/>
            </a:br>
            <a:endParaRPr lang="de-AT" sz="4600" dirty="0"/>
          </a:p>
          <a:p>
            <a:pPr>
              <a:buNone/>
            </a:pPr>
            <a:endParaRPr lang="de-AT" sz="1200" dirty="0"/>
          </a:p>
          <a:p>
            <a:pPr lvl="1">
              <a:lnSpc>
                <a:spcPct val="120000"/>
              </a:lnSpc>
              <a:buFont typeface="Wingdings" pitchFamily="2" charset="2"/>
              <a:buChar char="§"/>
            </a:pPr>
            <a:r>
              <a:rPr lang="de-AT" sz="3500" dirty="0"/>
              <a:t>nimmt sich ein Thema </a:t>
            </a:r>
            <a:r>
              <a:rPr lang="de-AT" sz="3500" dirty="0" smtClean="0"/>
              <a:t>vor,</a:t>
            </a:r>
          </a:p>
          <a:p>
            <a:pPr lvl="1">
              <a:lnSpc>
                <a:spcPct val="120000"/>
              </a:lnSpc>
              <a:buFont typeface="Wingdings" pitchFamily="2" charset="2"/>
              <a:buChar char="§"/>
            </a:pPr>
            <a:r>
              <a:rPr lang="de-AT" sz="3500" dirty="0"/>
              <a:t>s</a:t>
            </a:r>
            <a:r>
              <a:rPr lang="de-AT" sz="3500" dirty="0" smtClean="0"/>
              <a:t>etzt sich ein Ziel,</a:t>
            </a:r>
          </a:p>
          <a:p>
            <a:pPr lvl="1">
              <a:lnSpc>
                <a:spcPct val="120000"/>
              </a:lnSpc>
              <a:buFont typeface="Wingdings" pitchFamily="2" charset="2"/>
              <a:buChar char="§"/>
            </a:pPr>
            <a:r>
              <a:rPr lang="de-AT" sz="3500" dirty="0"/>
              <a:t>v</a:t>
            </a:r>
            <a:r>
              <a:rPr lang="de-AT" sz="3500" dirty="0" smtClean="0"/>
              <a:t>erständigt sich über Subthemen und Aufgaben,</a:t>
            </a:r>
            <a:endParaRPr lang="de-AT" sz="3500" dirty="0"/>
          </a:p>
          <a:p>
            <a:pPr lvl="1">
              <a:lnSpc>
                <a:spcPct val="120000"/>
              </a:lnSpc>
              <a:buFont typeface="Wingdings" pitchFamily="2" charset="2"/>
              <a:buChar char="§"/>
            </a:pPr>
            <a:r>
              <a:rPr lang="de-AT" sz="3500" dirty="0"/>
              <a:t>entwickelt gemeinsam das </a:t>
            </a:r>
            <a:r>
              <a:rPr lang="de-AT" sz="3500" dirty="0" smtClean="0"/>
              <a:t>Arbeitsfeld,</a:t>
            </a:r>
            <a:endParaRPr lang="de-AT" sz="3500" dirty="0"/>
          </a:p>
          <a:p>
            <a:pPr lvl="1">
              <a:lnSpc>
                <a:spcPct val="120000"/>
              </a:lnSpc>
              <a:buFont typeface="Wingdings" pitchFamily="2" charset="2"/>
              <a:buChar char="§"/>
            </a:pPr>
            <a:r>
              <a:rPr lang="de-AT" sz="3500" dirty="0"/>
              <a:t>führt vorwiegend in Kleingruppen die geplanten Arbeiten </a:t>
            </a:r>
            <a:r>
              <a:rPr lang="de-AT" sz="3500" dirty="0" smtClean="0"/>
              <a:t>durch, </a:t>
            </a:r>
            <a:endParaRPr lang="de-AT" sz="3500" dirty="0"/>
          </a:p>
          <a:p>
            <a:pPr lvl="1">
              <a:lnSpc>
                <a:spcPct val="120000"/>
              </a:lnSpc>
              <a:buFont typeface="Wingdings" pitchFamily="2" charset="2"/>
              <a:buChar char="§"/>
            </a:pPr>
            <a:r>
              <a:rPr lang="de-AT" sz="3500" dirty="0" smtClean="0"/>
              <a:t>schließt </a:t>
            </a:r>
            <a:r>
              <a:rPr lang="de-AT" sz="3500" dirty="0"/>
              <a:t>das Projekt für die Gruppe und die soziale Umwelt sinnvoll ab.</a:t>
            </a:r>
          </a:p>
          <a:p>
            <a:pPr marL="0" indent="0">
              <a:buNone/>
            </a:pPr>
            <a:endParaRPr lang="de-DE" sz="1100" dirty="0" smtClean="0"/>
          </a:p>
          <a:p>
            <a:pPr marL="0" indent="0">
              <a:buNone/>
            </a:pPr>
            <a:endParaRPr lang="de-DE" sz="1100" dirty="0"/>
          </a:p>
          <a:p>
            <a:pPr marL="0" indent="0">
              <a:buNone/>
            </a:pPr>
            <a:endParaRPr lang="de-DE" sz="1100" dirty="0" smtClean="0"/>
          </a:p>
          <a:p>
            <a:pPr marL="0" indent="0">
              <a:buNone/>
            </a:pPr>
            <a:endParaRPr lang="de-DE" sz="2200" dirty="0"/>
          </a:p>
          <a:p>
            <a:pPr marL="0" indent="0">
              <a:buNone/>
            </a:pPr>
            <a:r>
              <a:rPr lang="de-DE" sz="2200" dirty="0" smtClean="0"/>
              <a:t>Kölbl, Doris (</a:t>
            </a:r>
            <a:r>
              <a:rPr lang="de-DE" sz="2200" dirty="0" err="1" smtClean="0"/>
              <a:t>Hg</a:t>
            </a:r>
            <a:r>
              <a:rPr lang="de-DE" sz="2200" dirty="0" smtClean="0"/>
              <a:t>.)(2001): </a:t>
            </a:r>
            <a:r>
              <a:rPr lang="de-DE" sz="2200" dirty="0" smtClean="0">
                <a:hlinkClick r:id="rId2" action="ppaction://hlinkfile"/>
              </a:rPr>
              <a:t>Projekt. Tipps zur Umsetzung mit Erlasstext</a:t>
            </a:r>
            <a:r>
              <a:rPr lang="de-DE" sz="2200" dirty="0" smtClean="0"/>
              <a:t>, 16</a:t>
            </a:r>
            <a:endParaRPr lang="de-DE" sz="2200" dirty="0"/>
          </a:p>
        </p:txBody>
      </p:sp>
    </p:spTree>
    <p:extLst>
      <p:ext uri="{BB962C8B-B14F-4D97-AF65-F5344CB8AC3E}">
        <p14:creationId xmlns:p14="http://schemas.microsoft.com/office/powerpoint/2010/main" val="7994054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373216"/>
            <a:ext cx="8183880" cy="663934"/>
          </a:xfrm>
        </p:spPr>
        <p:txBody>
          <a:bodyPr/>
          <a:lstStyle/>
          <a:p>
            <a:r>
              <a:rPr lang="de-DE" dirty="0">
                <a:solidFill>
                  <a:srgbClr val="F07F09">
                    <a:tint val="88000"/>
                    <a:satMod val="150000"/>
                  </a:srgbClr>
                </a:solidFill>
              </a:rPr>
              <a:t>SMART evaluieren </a:t>
            </a:r>
            <a:r>
              <a:rPr lang="de-DE">
                <a:solidFill>
                  <a:srgbClr val="F07F09">
                    <a:tint val="88000"/>
                    <a:satMod val="150000"/>
                  </a:srgbClr>
                </a:solidFill>
              </a:rPr>
              <a:t>mit </a:t>
            </a:r>
            <a:r>
              <a:rPr lang="de-DE" smtClean="0">
                <a:solidFill>
                  <a:srgbClr val="F07F09">
                    <a:tint val="88000"/>
                    <a:satMod val="150000"/>
                  </a:srgbClr>
                </a:solidFill>
              </a:rPr>
              <a:t>SWOT</a:t>
            </a:r>
            <a:endParaRPr lang="de-DE" dirty="0"/>
          </a:p>
        </p:txBody>
      </p:sp>
      <p:pic>
        <p:nvPicPr>
          <p:cNvPr id="6" name="Inhaltsplatzhalt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438343" y="1625600"/>
            <a:ext cx="4110212" cy="2198688"/>
          </a:xfrm>
        </p:spPr>
      </p:pic>
      <p:pic>
        <p:nvPicPr>
          <p:cNvPr id="12" name="Inhaltsplatzhalter 11"/>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046216" y="1284287"/>
            <a:ext cx="2868506" cy="2881314"/>
          </a:xfrm>
        </p:spPr>
      </p:pic>
    </p:spTree>
    <p:extLst>
      <p:ext uri="{BB962C8B-B14F-4D97-AF65-F5344CB8AC3E}">
        <p14:creationId xmlns:p14="http://schemas.microsoft.com/office/powerpoint/2010/main" val="2177077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502920" y="5445224"/>
            <a:ext cx="8183880" cy="589816"/>
          </a:xfrm>
        </p:spPr>
        <p:txBody>
          <a:bodyPr>
            <a:normAutofit/>
          </a:bodyPr>
          <a:lstStyle/>
          <a:p>
            <a:r>
              <a:rPr lang="de-DE" sz="2800" dirty="0" smtClean="0"/>
              <a:t>Projekt - Basics</a:t>
            </a:r>
            <a:endParaRPr lang="de-DE" sz="2800" dirty="0"/>
          </a:p>
        </p:txBody>
      </p:sp>
      <p:sp>
        <p:nvSpPr>
          <p:cNvPr id="5" name="Inhaltsplatzhalter 4"/>
          <p:cNvSpPr>
            <a:spLocks noGrp="1"/>
          </p:cNvSpPr>
          <p:nvPr>
            <p:ph idx="1"/>
          </p:nvPr>
        </p:nvSpPr>
        <p:spPr/>
        <p:txBody>
          <a:bodyPr>
            <a:normAutofit fontScale="92500" lnSpcReduction="10000"/>
          </a:bodyPr>
          <a:lstStyle/>
          <a:p>
            <a:pPr marL="0" indent="0">
              <a:lnSpc>
                <a:spcPct val="90000"/>
              </a:lnSpc>
              <a:spcBef>
                <a:spcPct val="30000"/>
              </a:spcBef>
              <a:spcAft>
                <a:spcPct val="30000"/>
              </a:spcAft>
              <a:buNone/>
            </a:pPr>
            <a:r>
              <a:rPr lang="de-AT" sz="3500" dirty="0" smtClean="0"/>
              <a:t>Zentrale Projektphasen </a:t>
            </a:r>
          </a:p>
          <a:p>
            <a:pPr marL="0" indent="0">
              <a:lnSpc>
                <a:spcPct val="90000"/>
              </a:lnSpc>
              <a:spcBef>
                <a:spcPct val="30000"/>
              </a:spcBef>
              <a:spcAft>
                <a:spcPct val="30000"/>
              </a:spcAft>
              <a:buNone/>
            </a:pPr>
            <a:endParaRPr lang="de-AT" dirty="0" smtClean="0"/>
          </a:p>
          <a:p>
            <a:pPr>
              <a:lnSpc>
                <a:spcPct val="90000"/>
              </a:lnSpc>
              <a:spcBef>
                <a:spcPct val="30000"/>
              </a:spcBef>
              <a:spcAft>
                <a:spcPct val="30000"/>
              </a:spcAft>
            </a:pPr>
            <a:r>
              <a:rPr lang="de-AT" dirty="0" smtClean="0"/>
              <a:t>Vorbereitung</a:t>
            </a:r>
            <a:endParaRPr lang="de-AT" dirty="0"/>
          </a:p>
          <a:p>
            <a:pPr>
              <a:lnSpc>
                <a:spcPct val="90000"/>
              </a:lnSpc>
              <a:spcBef>
                <a:spcPct val="30000"/>
              </a:spcBef>
              <a:spcAft>
                <a:spcPct val="30000"/>
              </a:spcAft>
            </a:pPr>
            <a:r>
              <a:rPr lang="de-AT" dirty="0"/>
              <a:t>Planung</a:t>
            </a:r>
          </a:p>
          <a:p>
            <a:pPr>
              <a:lnSpc>
                <a:spcPct val="90000"/>
              </a:lnSpc>
              <a:spcBef>
                <a:spcPct val="30000"/>
              </a:spcBef>
              <a:spcAft>
                <a:spcPct val="30000"/>
              </a:spcAft>
            </a:pPr>
            <a:r>
              <a:rPr lang="de-AT" dirty="0"/>
              <a:t>Durchführung</a:t>
            </a:r>
          </a:p>
          <a:p>
            <a:pPr>
              <a:lnSpc>
                <a:spcPct val="90000"/>
              </a:lnSpc>
              <a:spcBef>
                <a:spcPct val="30000"/>
              </a:spcBef>
              <a:spcAft>
                <a:spcPct val="30000"/>
              </a:spcAft>
            </a:pPr>
            <a:r>
              <a:rPr lang="de-AT" dirty="0"/>
              <a:t>Dokumentation / Präsentation</a:t>
            </a:r>
          </a:p>
          <a:p>
            <a:pPr>
              <a:lnSpc>
                <a:spcPct val="90000"/>
              </a:lnSpc>
              <a:spcBef>
                <a:spcPct val="30000"/>
              </a:spcBef>
              <a:spcAft>
                <a:spcPct val="30000"/>
              </a:spcAft>
            </a:pPr>
            <a:r>
              <a:rPr lang="de-AT" dirty="0"/>
              <a:t>Reflexion / Evaluation / Beurteilung</a:t>
            </a:r>
          </a:p>
          <a:p>
            <a:endParaRPr lang="de-DE" dirty="0"/>
          </a:p>
        </p:txBody>
      </p:sp>
    </p:spTree>
    <p:extLst>
      <p:ext uri="{BB962C8B-B14F-4D97-AF65-F5344CB8AC3E}">
        <p14:creationId xmlns:p14="http://schemas.microsoft.com/office/powerpoint/2010/main" val="3682383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dirty="0" smtClean="0"/>
              <a:t>Projekte SMART entwickeln</a:t>
            </a:r>
            <a:endParaRPr lang="de-DE" sz="2800" dirty="0"/>
          </a:p>
        </p:txBody>
      </p:sp>
      <p:sp>
        <p:nvSpPr>
          <p:cNvPr id="3" name="Inhaltsplatzhalter 2"/>
          <p:cNvSpPr>
            <a:spLocks noGrp="1"/>
          </p:cNvSpPr>
          <p:nvPr>
            <p:ph idx="1"/>
          </p:nvPr>
        </p:nvSpPr>
        <p:spPr/>
        <p:txBody>
          <a:bodyPr/>
          <a:lstStyle/>
          <a:p>
            <a:pPr marL="609600" indent="-609600" algn="ctr">
              <a:spcBef>
                <a:spcPts val="600"/>
              </a:spcBef>
              <a:spcAft>
                <a:spcPts val="600"/>
              </a:spcAft>
              <a:buNone/>
            </a:pPr>
            <a:r>
              <a:rPr lang="de-AT" dirty="0" smtClean="0"/>
              <a:t>SMART-Prinzip </a:t>
            </a:r>
            <a:endParaRPr lang="de-AT" sz="1400" dirty="0"/>
          </a:p>
          <a:p>
            <a:pPr marL="1009650" lvl="1" indent="-609600">
              <a:buNone/>
            </a:pPr>
            <a:r>
              <a:rPr lang="de-AT" b="1" dirty="0"/>
              <a:t>     </a:t>
            </a:r>
            <a:endParaRPr lang="de-AT" b="1" dirty="0" smtClean="0"/>
          </a:p>
          <a:p>
            <a:pPr marL="1009650" lvl="1" indent="-609600">
              <a:buNone/>
            </a:pPr>
            <a:r>
              <a:rPr lang="de-AT" sz="3600" b="1" dirty="0" smtClean="0"/>
              <a:t>  </a:t>
            </a:r>
            <a:r>
              <a:rPr lang="de-AT" sz="3600" b="1" dirty="0" smtClean="0">
                <a:solidFill>
                  <a:srgbClr val="FF0000"/>
                </a:solidFill>
              </a:rPr>
              <a:t>S</a:t>
            </a:r>
            <a:r>
              <a:rPr lang="de-AT" sz="3600" b="1" dirty="0" smtClean="0"/>
              <a:t> </a:t>
            </a:r>
            <a:r>
              <a:rPr lang="de-AT" sz="3600" dirty="0" err="1"/>
              <a:t>pezifisch</a:t>
            </a:r>
            <a:r>
              <a:rPr lang="de-AT" sz="3600" dirty="0"/>
              <a:t>	</a:t>
            </a:r>
          </a:p>
          <a:p>
            <a:pPr marL="1009650" lvl="1" indent="-609600">
              <a:buNone/>
            </a:pPr>
            <a:r>
              <a:rPr lang="de-AT" sz="3600" b="1" dirty="0"/>
              <a:t>  </a:t>
            </a:r>
            <a:r>
              <a:rPr lang="de-AT" sz="3600" b="1" dirty="0" smtClean="0">
                <a:solidFill>
                  <a:srgbClr val="FF0000"/>
                </a:solidFill>
              </a:rPr>
              <a:t>M</a:t>
            </a:r>
            <a:r>
              <a:rPr lang="de-AT" sz="3600" b="1" dirty="0" smtClean="0"/>
              <a:t> </a:t>
            </a:r>
            <a:r>
              <a:rPr lang="de-AT" sz="3600" dirty="0"/>
              <a:t>essbar	</a:t>
            </a:r>
          </a:p>
          <a:p>
            <a:pPr marL="1009650" lvl="1" indent="-609600">
              <a:buNone/>
            </a:pPr>
            <a:r>
              <a:rPr lang="de-AT" sz="3600" b="1" dirty="0"/>
              <a:t>  </a:t>
            </a:r>
            <a:r>
              <a:rPr lang="de-AT" sz="3600" b="1" dirty="0" smtClean="0">
                <a:solidFill>
                  <a:srgbClr val="FF0000"/>
                </a:solidFill>
              </a:rPr>
              <a:t>A</a:t>
            </a:r>
            <a:r>
              <a:rPr lang="de-AT" sz="3600" b="1" dirty="0" smtClean="0"/>
              <a:t> </a:t>
            </a:r>
            <a:r>
              <a:rPr lang="de-AT" sz="3600" dirty="0" err="1"/>
              <a:t>usführbar</a:t>
            </a:r>
            <a:r>
              <a:rPr lang="de-AT" sz="3600" dirty="0"/>
              <a:t>	</a:t>
            </a:r>
          </a:p>
          <a:p>
            <a:pPr marL="1009650" lvl="1" indent="-609600">
              <a:buNone/>
            </a:pPr>
            <a:r>
              <a:rPr lang="de-AT" sz="3600" b="1" dirty="0"/>
              <a:t> </a:t>
            </a:r>
            <a:r>
              <a:rPr lang="de-AT" sz="3600" b="1" dirty="0" smtClean="0"/>
              <a:t> </a:t>
            </a:r>
            <a:r>
              <a:rPr lang="de-AT" sz="3600" b="1" dirty="0" smtClean="0">
                <a:solidFill>
                  <a:srgbClr val="FF0000"/>
                </a:solidFill>
              </a:rPr>
              <a:t>R</a:t>
            </a:r>
            <a:r>
              <a:rPr lang="de-AT" sz="3600" b="1" dirty="0" smtClean="0"/>
              <a:t> </a:t>
            </a:r>
            <a:r>
              <a:rPr lang="de-AT" sz="3600" dirty="0" err="1"/>
              <a:t>elevant</a:t>
            </a:r>
            <a:r>
              <a:rPr lang="de-AT" sz="3600" dirty="0"/>
              <a:t>	</a:t>
            </a:r>
            <a:endParaRPr lang="de-AT" sz="3600" dirty="0" smtClean="0"/>
          </a:p>
          <a:p>
            <a:pPr marL="1009650" lvl="1" indent="-609600">
              <a:buNone/>
            </a:pPr>
            <a:r>
              <a:rPr lang="de-AT" sz="3600" b="1" dirty="0" smtClean="0"/>
              <a:t>  </a:t>
            </a:r>
            <a:r>
              <a:rPr lang="de-AT" sz="3600" b="1" dirty="0" smtClean="0">
                <a:solidFill>
                  <a:srgbClr val="FF0000"/>
                </a:solidFill>
              </a:rPr>
              <a:t>T</a:t>
            </a:r>
            <a:r>
              <a:rPr lang="de-AT" sz="3600" b="1" dirty="0" smtClean="0"/>
              <a:t> </a:t>
            </a:r>
            <a:r>
              <a:rPr lang="de-AT" sz="3600" dirty="0" err="1" smtClean="0"/>
              <a:t>ermingesetzt</a:t>
            </a:r>
            <a:r>
              <a:rPr lang="de-AT" sz="3600" dirty="0" smtClean="0"/>
              <a:t>	</a:t>
            </a:r>
          </a:p>
          <a:p>
            <a:pPr marL="1009650" lvl="1" indent="-609600">
              <a:buNone/>
            </a:pPr>
            <a:endParaRPr lang="de-AT" dirty="0"/>
          </a:p>
        </p:txBody>
      </p:sp>
    </p:spTree>
    <p:extLst>
      <p:ext uri="{BB962C8B-B14F-4D97-AF65-F5344CB8AC3E}">
        <p14:creationId xmlns:p14="http://schemas.microsoft.com/office/powerpoint/2010/main" val="771264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589240"/>
            <a:ext cx="8183880" cy="445800"/>
          </a:xfrm>
        </p:spPr>
        <p:txBody>
          <a:bodyPr>
            <a:noAutofit/>
          </a:bodyPr>
          <a:lstStyle/>
          <a:p>
            <a:r>
              <a:rPr lang="de-DE" sz="2800" dirty="0" smtClean="0"/>
              <a:t>Projekte SMART entwickeln</a:t>
            </a:r>
            <a:endParaRPr lang="de-DE" sz="2800"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2077320578"/>
              </p:ext>
            </p:extLst>
          </p:nvPr>
        </p:nvGraphicFramePr>
        <p:xfrm>
          <a:off x="503238" y="530225"/>
          <a:ext cx="8183562" cy="4942840"/>
        </p:xfrm>
        <a:graphic>
          <a:graphicData uri="http://schemas.openxmlformats.org/drawingml/2006/table">
            <a:tbl>
              <a:tblPr firstRow="1" bandRow="1">
                <a:tableStyleId>{5C22544A-7EE6-4342-B048-85BDC9FD1C3A}</a:tableStyleId>
              </a:tblPr>
              <a:tblGrid>
                <a:gridCol w="1692498"/>
                <a:gridCol w="4608512"/>
                <a:gridCol w="1882552"/>
              </a:tblGrid>
              <a:tr h="370840">
                <a:tc>
                  <a:txBody>
                    <a:bodyPr/>
                    <a:lstStyle/>
                    <a:p>
                      <a:endParaRPr lang="de-DE" dirty="0"/>
                    </a:p>
                  </a:txBody>
                  <a:tcPr/>
                </a:tc>
                <a:tc>
                  <a:txBody>
                    <a:bodyPr/>
                    <a:lstStyle/>
                    <a:p>
                      <a:pPr algn="ctr"/>
                      <a:r>
                        <a:rPr lang="de-DE" dirty="0" smtClean="0"/>
                        <a:t>SMART</a:t>
                      </a:r>
                      <a:endParaRPr lang="de-DE" dirty="0"/>
                    </a:p>
                  </a:txBody>
                  <a:tcPr/>
                </a:tc>
                <a:tc>
                  <a:txBody>
                    <a:bodyPr/>
                    <a:lstStyle/>
                    <a:p>
                      <a:endParaRPr lang="de-DE"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err="1" smtClean="0">
                          <a:solidFill>
                            <a:srgbClr val="FF0000"/>
                          </a:solidFill>
                        </a:rPr>
                        <a:t>S</a:t>
                      </a:r>
                      <a:r>
                        <a:rPr lang="de-DE" dirty="0" err="1" smtClean="0"/>
                        <a:t>pecific</a:t>
                      </a:r>
                      <a:endParaRPr lang="de-DE" dirty="0" smtClean="0"/>
                    </a:p>
                    <a:p>
                      <a:endParaRPr lang="de-DE"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Ziele, Kriterien für die Zielerreichung, Aufgaben, Umsetzung sind konkret („spezifisch“) im Projektplan definiert</a:t>
                      </a:r>
                    </a:p>
                    <a:p>
                      <a:endParaRPr lang="de-DE"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rgbClr val="FF0000"/>
                          </a:solidFill>
                        </a:rPr>
                        <a:t>S</a:t>
                      </a:r>
                      <a:r>
                        <a:rPr lang="de-DE" dirty="0" smtClean="0"/>
                        <a:t>pezifisch</a:t>
                      </a:r>
                    </a:p>
                    <a:p>
                      <a:endParaRPr lang="de-DE" dirty="0"/>
                    </a:p>
                  </a:txBody>
                  <a:tcPr/>
                </a:tc>
              </a:tr>
              <a:tr h="370840">
                <a:tc>
                  <a:txBody>
                    <a:bodyPr/>
                    <a:lstStyle/>
                    <a:p>
                      <a:r>
                        <a:rPr lang="de-DE" b="1" dirty="0" err="1" smtClean="0">
                          <a:solidFill>
                            <a:srgbClr val="FF0000"/>
                          </a:solidFill>
                        </a:rPr>
                        <a:t>M</a:t>
                      </a:r>
                      <a:r>
                        <a:rPr lang="de-DE" b="1" dirty="0" err="1" smtClean="0"/>
                        <a:t>easurable</a:t>
                      </a:r>
                      <a:endParaRPr lang="de-DE" b="1" dirty="0"/>
                    </a:p>
                  </a:txBody>
                  <a:tcPr/>
                </a:tc>
                <a:tc>
                  <a:txBody>
                    <a:bodyPr/>
                    <a:lstStyle/>
                    <a:p>
                      <a:r>
                        <a:rPr lang="de-DE" b="1" dirty="0" smtClean="0"/>
                        <a:t>Durchführung erfolgt auf Basis definierter </a:t>
                      </a:r>
                      <a:r>
                        <a:rPr lang="de-DE" b="1" dirty="0" smtClean="0">
                          <a:hlinkClick r:id="rId2" action="ppaction://hlinkfile"/>
                        </a:rPr>
                        <a:t>Qualitätskriterien</a:t>
                      </a:r>
                      <a:endParaRPr lang="de-DE" b="1" dirty="0"/>
                    </a:p>
                  </a:txBody>
                  <a:tcPr/>
                </a:tc>
                <a:tc>
                  <a:txBody>
                    <a:bodyPr/>
                    <a:lstStyle/>
                    <a:p>
                      <a:r>
                        <a:rPr lang="de-DE" b="1" dirty="0" smtClean="0">
                          <a:solidFill>
                            <a:srgbClr val="FF0000"/>
                          </a:solidFill>
                        </a:rPr>
                        <a:t>M</a:t>
                      </a:r>
                      <a:r>
                        <a:rPr lang="de-DE" b="1" dirty="0" smtClean="0"/>
                        <a:t>essbar</a:t>
                      </a:r>
                      <a:endParaRPr lang="de-DE" b="1" dirty="0"/>
                    </a:p>
                  </a:txBody>
                  <a:tcPr/>
                </a:tc>
              </a:tr>
              <a:tr h="370840">
                <a:tc>
                  <a:txBody>
                    <a:bodyPr/>
                    <a:lstStyle/>
                    <a:p>
                      <a:r>
                        <a:rPr lang="de-DE" dirty="0" err="1" smtClean="0">
                          <a:solidFill>
                            <a:srgbClr val="FF0000"/>
                          </a:solidFill>
                        </a:rPr>
                        <a:t>A</a:t>
                      </a:r>
                      <a:r>
                        <a:rPr lang="de-DE" dirty="0" err="1" smtClean="0"/>
                        <a:t>ttainable</a:t>
                      </a:r>
                      <a:endParaRPr lang="de-DE" dirty="0"/>
                    </a:p>
                  </a:txBody>
                  <a:tcPr/>
                </a:tc>
                <a:tc>
                  <a:txBody>
                    <a:bodyPr/>
                    <a:lstStyle/>
                    <a:p>
                      <a:r>
                        <a:rPr lang="de-DE" dirty="0" smtClean="0"/>
                        <a:t>Unter den vorgegebenen Rahmenbedingungen</a:t>
                      </a:r>
                      <a:r>
                        <a:rPr lang="de-DE" baseline="0" dirty="0" smtClean="0"/>
                        <a:t> machbar (Ressourcen)</a:t>
                      </a:r>
                      <a:endParaRPr lang="de-DE" dirty="0"/>
                    </a:p>
                  </a:txBody>
                  <a:tcPr/>
                </a:tc>
                <a:tc>
                  <a:txBody>
                    <a:bodyPr/>
                    <a:lstStyle/>
                    <a:p>
                      <a:r>
                        <a:rPr lang="de-DE" dirty="0" smtClean="0">
                          <a:solidFill>
                            <a:srgbClr val="FF0000"/>
                          </a:solidFill>
                        </a:rPr>
                        <a:t>A</a:t>
                      </a:r>
                      <a:r>
                        <a:rPr lang="de-DE" dirty="0" smtClean="0"/>
                        <a:t>usführbar</a:t>
                      </a:r>
                      <a:endParaRPr lang="de-DE" dirty="0"/>
                    </a:p>
                  </a:txBody>
                  <a:tcPr/>
                </a:tc>
              </a:tr>
              <a:tr h="370840">
                <a:tc>
                  <a:txBody>
                    <a:bodyPr/>
                    <a:lstStyle/>
                    <a:p>
                      <a:r>
                        <a:rPr lang="de-DE" dirty="0" smtClean="0">
                          <a:solidFill>
                            <a:srgbClr val="FF0000"/>
                          </a:solidFill>
                        </a:rPr>
                        <a:t>R</a:t>
                      </a:r>
                      <a:r>
                        <a:rPr lang="de-DE" dirty="0" smtClean="0"/>
                        <a:t>elevant</a:t>
                      </a:r>
                      <a:endParaRPr lang="de-DE" dirty="0"/>
                    </a:p>
                  </a:txBody>
                  <a:tcPr/>
                </a:tc>
                <a:tc>
                  <a:txBody>
                    <a:bodyPr/>
                    <a:lstStyle/>
                    <a:p>
                      <a:r>
                        <a:rPr lang="de-DE" dirty="0" smtClean="0"/>
                        <a:t>Aktuell,</a:t>
                      </a:r>
                      <a:r>
                        <a:rPr lang="de-DE" baseline="0" dirty="0" smtClean="0"/>
                        <a:t> nachhaltig, übertragbar; Kohäsion zwischen Zielen und Evaluierungskriterien</a:t>
                      </a:r>
                      <a:endParaRPr lang="de-DE" dirty="0"/>
                    </a:p>
                  </a:txBody>
                  <a:tcPr/>
                </a:tc>
                <a:tc>
                  <a:txBody>
                    <a:bodyPr/>
                    <a:lstStyle/>
                    <a:p>
                      <a:r>
                        <a:rPr lang="de-DE" dirty="0" smtClean="0">
                          <a:solidFill>
                            <a:srgbClr val="FF0000"/>
                          </a:solidFill>
                        </a:rPr>
                        <a:t>R</a:t>
                      </a:r>
                      <a:r>
                        <a:rPr lang="de-DE" dirty="0" smtClean="0"/>
                        <a:t>elevant</a:t>
                      </a:r>
                      <a:endParaRPr lang="de-DE" dirty="0"/>
                    </a:p>
                  </a:txBody>
                  <a:tcPr/>
                </a:tc>
              </a:tr>
              <a:tr h="370840">
                <a:tc>
                  <a:txBody>
                    <a:bodyPr/>
                    <a:lstStyle/>
                    <a:p>
                      <a:r>
                        <a:rPr lang="de-DE" dirty="0" smtClean="0">
                          <a:solidFill>
                            <a:srgbClr val="FF0000"/>
                          </a:solidFill>
                        </a:rPr>
                        <a:t>T</a:t>
                      </a:r>
                      <a:r>
                        <a:rPr lang="de-DE" dirty="0" smtClean="0"/>
                        <a:t>ime-</a:t>
                      </a:r>
                      <a:r>
                        <a:rPr lang="de-DE" dirty="0" err="1" smtClean="0"/>
                        <a:t>bound</a:t>
                      </a:r>
                      <a:endParaRPr lang="de-DE" dirty="0"/>
                    </a:p>
                  </a:txBody>
                  <a:tcPr/>
                </a:tc>
                <a:tc>
                  <a:txBody>
                    <a:bodyPr/>
                    <a:lstStyle/>
                    <a:p>
                      <a:r>
                        <a:rPr lang="de-DE" dirty="0" smtClean="0"/>
                        <a:t>Projekte haben einen Anfang und ein Ende; Etappenziele sind realistisch; Termine werden eingehalten</a:t>
                      </a:r>
                      <a:endParaRPr lang="de-DE" dirty="0"/>
                    </a:p>
                  </a:txBody>
                  <a:tcPr/>
                </a:tc>
                <a:tc>
                  <a:txBody>
                    <a:bodyPr/>
                    <a:lstStyle/>
                    <a:p>
                      <a:r>
                        <a:rPr lang="de-DE" dirty="0" smtClean="0">
                          <a:solidFill>
                            <a:srgbClr val="FF0000"/>
                          </a:solidFill>
                        </a:rPr>
                        <a:t>T</a:t>
                      </a:r>
                      <a:r>
                        <a:rPr lang="de-DE" dirty="0" smtClean="0"/>
                        <a:t>ermingesetzt</a:t>
                      </a:r>
                      <a:endParaRPr lang="de-DE" dirty="0"/>
                    </a:p>
                  </a:txBody>
                  <a:tcPr/>
                </a:tc>
              </a:tr>
            </a:tbl>
          </a:graphicData>
        </a:graphic>
      </p:graphicFrame>
    </p:spTree>
    <p:extLst>
      <p:ext uri="{BB962C8B-B14F-4D97-AF65-F5344CB8AC3E}">
        <p14:creationId xmlns:p14="http://schemas.microsoft.com/office/powerpoint/2010/main" val="2071827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157192"/>
            <a:ext cx="8183880" cy="877848"/>
          </a:xfrm>
        </p:spPr>
        <p:txBody>
          <a:bodyPr>
            <a:normAutofit fontScale="90000"/>
          </a:bodyPr>
          <a:lstStyle/>
          <a:p>
            <a:r>
              <a:rPr lang="de-DE" sz="2800" dirty="0" smtClean="0"/>
              <a:t>Dokumente sammeln: Projektmappe, Logbuch, Schatzkiste</a:t>
            </a:r>
            <a:endParaRPr lang="de-DE" sz="2800" dirty="0"/>
          </a:p>
        </p:txBody>
      </p:sp>
      <p:sp>
        <p:nvSpPr>
          <p:cNvPr id="3" name="Inhaltsplatzhalter 2"/>
          <p:cNvSpPr>
            <a:spLocks noGrp="1"/>
          </p:cNvSpPr>
          <p:nvPr>
            <p:ph idx="1"/>
          </p:nvPr>
        </p:nvSpPr>
        <p:spPr>
          <a:xfrm>
            <a:off x="502920" y="530352"/>
            <a:ext cx="8183880" cy="4482824"/>
          </a:xfrm>
        </p:spPr>
        <p:txBody>
          <a:bodyPr>
            <a:normAutofit/>
          </a:bodyPr>
          <a:lstStyle/>
          <a:p>
            <a:pPr marL="609600" indent="-609600">
              <a:spcBef>
                <a:spcPts val="600"/>
              </a:spcBef>
              <a:spcAft>
                <a:spcPts val="600"/>
              </a:spcAft>
              <a:buFont typeface="Wingdings" pitchFamily="2" charset="2"/>
              <a:buChar char="Ø"/>
            </a:pPr>
            <a:r>
              <a:rPr lang="de-AT" dirty="0"/>
              <a:t>Thema und Zielbeschreibung</a:t>
            </a:r>
          </a:p>
          <a:p>
            <a:pPr marL="609600" indent="-609600">
              <a:spcBef>
                <a:spcPts val="600"/>
              </a:spcBef>
              <a:spcAft>
                <a:spcPts val="600"/>
              </a:spcAft>
              <a:buFont typeface="Wingdings" pitchFamily="2" charset="2"/>
              <a:buChar char="Ø"/>
            </a:pPr>
            <a:r>
              <a:rPr lang="de-AT" dirty="0"/>
              <a:t>Projektstrukturplan mit Arbeitspaketen</a:t>
            </a:r>
          </a:p>
          <a:p>
            <a:pPr marL="609600" indent="-609600">
              <a:spcBef>
                <a:spcPts val="600"/>
              </a:spcBef>
              <a:spcAft>
                <a:spcPts val="600"/>
              </a:spcAft>
              <a:buFont typeface="Wingdings" pitchFamily="2" charset="2"/>
              <a:buChar char="Ø"/>
            </a:pPr>
            <a:r>
              <a:rPr lang="de-AT" dirty="0">
                <a:hlinkClick r:id="rId2" action="ppaction://hlinkfile"/>
              </a:rPr>
              <a:t>Projektablaufplan</a:t>
            </a:r>
            <a:r>
              <a:rPr lang="de-AT" dirty="0"/>
              <a:t> mit </a:t>
            </a:r>
            <a:r>
              <a:rPr lang="de-AT" dirty="0" smtClean="0"/>
              <a:t>Meilensteinen</a:t>
            </a:r>
            <a:endParaRPr lang="de-AT" dirty="0"/>
          </a:p>
          <a:p>
            <a:pPr marL="609600" indent="-609600">
              <a:spcBef>
                <a:spcPts val="600"/>
              </a:spcBef>
              <a:spcAft>
                <a:spcPts val="600"/>
              </a:spcAft>
              <a:buFont typeface="Wingdings" pitchFamily="2" charset="2"/>
              <a:buChar char="Ø"/>
            </a:pPr>
            <a:r>
              <a:rPr lang="de-AT" dirty="0"/>
              <a:t>Gruppenfahrplan</a:t>
            </a:r>
          </a:p>
          <a:p>
            <a:pPr marL="609600" indent="-609600">
              <a:spcBef>
                <a:spcPts val="600"/>
              </a:spcBef>
              <a:spcAft>
                <a:spcPts val="600"/>
              </a:spcAft>
              <a:buFont typeface="Wingdings" pitchFamily="2" charset="2"/>
              <a:buChar char="Ø"/>
            </a:pPr>
            <a:r>
              <a:rPr lang="de-AT" dirty="0"/>
              <a:t>Protokolle, Zwischenbilanzen</a:t>
            </a:r>
          </a:p>
          <a:p>
            <a:pPr marL="609600" indent="-609600">
              <a:spcBef>
                <a:spcPts val="600"/>
              </a:spcBef>
              <a:spcAft>
                <a:spcPts val="600"/>
              </a:spcAft>
              <a:buFont typeface="Wingdings" pitchFamily="2" charset="2"/>
              <a:buChar char="Ø"/>
            </a:pPr>
            <a:r>
              <a:rPr lang="de-AT" dirty="0"/>
              <a:t>Fotos, Bilder, Grafiken</a:t>
            </a:r>
            <a:endParaRPr lang="de-AT" sz="2400" dirty="0"/>
          </a:p>
          <a:p>
            <a:pPr marL="609600" indent="-609600">
              <a:spcBef>
                <a:spcPts val="600"/>
              </a:spcBef>
              <a:spcAft>
                <a:spcPts val="600"/>
              </a:spcAft>
              <a:buFont typeface="Wingdings" pitchFamily="2" charset="2"/>
              <a:buChar char="Ø"/>
            </a:pPr>
            <a:r>
              <a:rPr lang="de-AT" dirty="0" smtClean="0"/>
              <a:t>Ergebnisse</a:t>
            </a:r>
            <a:endParaRPr lang="de-AT" dirty="0"/>
          </a:p>
          <a:p>
            <a:endParaRPr lang="de-DE" dirty="0"/>
          </a:p>
        </p:txBody>
      </p:sp>
    </p:spTree>
    <p:extLst>
      <p:ext uri="{BB962C8B-B14F-4D97-AF65-F5344CB8AC3E}">
        <p14:creationId xmlns:p14="http://schemas.microsoft.com/office/powerpoint/2010/main" val="24330852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5733256"/>
            <a:ext cx="8183880" cy="432048"/>
          </a:xfrm>
        </p:spPr>
        <p:txBody>
          <a:bodyPr>
            <a:normAutofit fontScale="90000"/>
          </a:bodyPr>
          <a:lstStyle/>
          <a:p>
            <a:r>
              <a:rPr lang="de-DE" dirty="0" smtClean="0"/>
              <a:t>Evaluation – was ist das?</a:t>
            </a:r>
            <a:endParaRPr lang="de-DE" dirty="0"/>
          </a:p>
        </p:txBody>
      </p:sp>
      <p:sp>
        <p:nvSpPr>
          <p:cNvPr id="3" name="Inhaltsplatzhalter 2"/>
          <p:cNvSpPr>
            <a:spLocks noGrp="1"/>
          </p:cNvSpPr>
          <p:nvPr>
            <p:ph idx="1"/>
          </p:nvPr>
        </p:nvSpPr>
        <p:spPr>
          <a:xfrm>
            <a:off x="502920" y="530352"/>
            <a:ext cx="8183880" cy="4986880"/>
          </a:xfrm>
        </p:spPr>
        <p:txBody>
          <a:bodyPr>
            <a:normAutofit lnSpcReduction="10000"/>
          </a:bodyPr>
          <a:lstStyle/>
          <a:p>
            <a:pPr marL="0" indent="0">
              <a:buNone/>
            </a:pPr>
            <a:r>
              <a:rPr lang="de-DE" b="1" dirty="0" smtClean="0"/>
              <a:t>Evaluation umfasst</a:t>
            </a:r>
          </a:p>
          <a:p>
            <a:r>
              <a:rPr lang="de-DE" dirty="0" smtClean="0"/>
              <a:t>Sammlung</a:t>
            </a:r>
          </a:p>
          <a:p>
            <a:r>
              <a:rPr lang="de-DE" dirty="0" smtClean="0"/>
              <a:t>Analyse</a:t>
            </a:r>
          </a:p>
          <a:p>
            <a:r>
              <a:rPr lang="de-DE" dirty="0" smtClean="0"/>
              <a:t>Bewertung</a:t>
            </a:r>
          </a:p>
          <a:p>
            <a:pPr marL="0" indent="0">
              <a:buNone/>
            </a:pPr>
            <a:r>
              <a:rPr lang="de-DE" dirty="0"/>
              <a:t>v</a:t>
            </a:r>
            <a:r>
              <a:rPr lang="de-DE" dirty="0" smtClean="0"/>
              <a:t>on Daten.</a:t>
            </a:r>
          </a:p>
          <a:p>
            <a:pPr marL="0" indent="0">
              <a:buNone/>
            </a:pPr>
            <a:endParaRPr lang="de-DE" b="1" dirty="0" smtClean="0"/>
          </a:p>
          <a:p>
            <a:pPr marL="0" indent="0">
              <a:buNone/>
            </a:pPr>
            <a:r>
              <a:rPr lang="de-DE" b="1" dirty="0" smtClean="0"/>
              <a:t>Ziele</a:t>
            </a:r>
          </a:p>
          <a:p>
            <a:r>
              <a:rPr lang="de-DE" dirty="0" smtClean="0"/>
              <a:t>Gewinn von Erkenntnissen</a:t>
            </a:r>
            <a:r>
              <a:rPr lang="de-DE" dirty="0" smtClean="0">
                <a:latin typeface="Arial"/>
                <a:cs typeface="Arial"/>
              </a:rPr>
              <a:t>→ </a:t>
            </a:r>
            <a:r>
              <a:rPr lang="de-DE" b="1" dirty="0" smtClean="0">
                <a:latin typeface="Arial"/>
                <a:cs typeface="Arial"/>
              </a:rPr>
              <a:t>Verständnis</a:t>
            </a:r>
          </a:p>
          <a:p>
            <a:r>
              <a:rPr lang="de-DE" dirty="0" smtClean="0">
                <a:latin typeface="Arial"/>
                <a:cs typeface="Arial"/>
              </a:rPr>
              <a:t>Bewertung bestehender Praxis</a:t>
            </a:r>
            <a:r>
              <a:rPr lang="de-DE" dirty="0">
                <a:latin typeface="Arial"/>
                <a:cs typeface="Arial"/>
              </a:rPr>
              <a:t> </a:t>
            </a:r>
            <a:r>
              <a:rPr lang="de-DE" dirty="0" smtClean="0">
                <a:latin typeface="Arial"/>
                <a:cs typeface="Arial"/>
              </a:rPr>
              <a:t>→ </a:t>
            </a:r>
            <a:r>
              <a:rPr lang="de-DE" b="1" dirty="0" smtClean="0">
                <a:latin typeface="Arial"/>
                <a:cs typeface="Arial"/>
              </a:rPr>
              <a:t>Legitimation</a:t>
            </a:r>
          </a:p>
          <a:p>
            <a:r>
              <a:rPr lang="de-DE" dirty="0" smtClean="0">
                <a:latin typeface="Arial"/>
                <a:cs typeface="Arial"/>
              </a:rPr>
              <a:t>Reflexion und Veränderungen → </a:t>
            </a:r>
            <a:r>
              <a:rPr lang="de-DE" b="1" dirty="0" smtClean="0">
                <a:latin typeface="Arial"/>
                <a:cs typeface="Arial"/>
              </a:rPr>
              <a:t>Optimierung</a:t>
            </a:r>
            <a:br>
              <a:rPr lang="de-DE" b="1" dirty="0" smtClean="0">
                <a:latin typeface="Arial"/>
                <a:cs typeface="Arial"/>
              </a:rPr>
            </a:br>
            <a:r>
              <a:rPr lang="de-DE" b="1" dirty="0" smtClean="0">
                <a:latin typeface="Arial"/>
                <a:cs typeface="Arial"/>
              </a:rPr>
              <a:t/>
            </a:r>
            <a:br>
              <a:rPr lang="de-DE" b="1" dirty="0" smtClean="0">
                <a:latin typeface="Arial"/>
                <a:cs typeface="Arial"/>
              </a:rPr>
            </a:br>
            <a:r>
              <a:rPr lang="de-DE" sz="1800" dirty="0" smtClean="0">
                <a:latin typeface="Arial"/>
                <a:cs typeface="Arial"/>
              </a:rPr>
              <a:t>(Zehetmeier, 2009)</a:t>
            </a:r>
            <a:endParaRPr lang="de-DE" sz="1800" dirty="0" smtClean="0"/>
          </a:p>
          <a:p>
            <a:endParaRPr lang="de-DE" dirty="0" smtClean="0"/>
          </a:p>
          <a:p>
            <a:endParaRPr lang="de-DE" dirty="0"/>
          </a:p>
        </p:txBody>
      </p:sp>
    </p:spTree>
    <p:extLst>
      <p:ext uri="{BB962C8B-B14F-4D97-AF65-F5344CB8AC3E}">
        <p14:creationId xmlns:p14="http://schemas.microsoft.com/office/powerpoint/2010/main" val="3332425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589240"/>
            <a:ext cx="8183880" cy="445800"/>
          </a:xfrm>
        </p:spPr>
        <p:txBody>
          <a:bodyPr>
            <a:normAutofit fontScale="90000"/>
          </a:bodyPr>
          <a:lstStyle/>
          <a:p>
            <a:r>
              <a:rPr lang="de-DE" sz="2800" dirty="0" smtClean="0"/>
              <a:t>Typologie</a:t>
            </a:r>
            <a:endParaRPr lang="de-DE" sz="2800" dirty="0"/>
          </a:p>
        </p:txBody>
      </p:sp>
      <p:sp>
        <p:nvSpPr>
          <p:cNvPr id="3" name="Inhaltsplatzhalter 2"/>
          <p:cNvSpPr>
            <a:spLocks noGrp="1"/>
          </p:cNvSpPr>
          <p:nvPr>
            <p:ph idx="1"/>
          </p:nvPr>
        </p:nvSpPr>
        <p:spPr/>
        <p:txBody>
          <a:bodyPr/>
          <a:lstStyle/>
          <a:p>
            <a:pPr marL="0" indent="0" algn="ctr">
              <a:buNone/>
            </a:pPr>
            <a:r>
              <a:rPr lang="de-DE" dirty="0" smtClean="0"/>
              <a:t>Typen von Evaluation</a:t>
            </a:r>
          </a:p>
          <a:p>
            <a:pPr marL="0" indent="0" algn="ctr">
              <a:buNone/>
            </a:pP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782704080"/>
              </p:ext>
            </p:extLst>
          </p:nvPr>
        </p:nvGraphicFramePr>
        <p:xfrm>
          <a:off x="1547664" y="1397000"/>
          <a:ext cx="6072336" cy="3909201"/>
        </p:xfrm>
        <a:graphic>
          <a:graphicData uri="http://schemas.openxmlformats.org/drawingml/2006/table">
            <a:tbl>
              <a:tblPr firstRow="1" bandRow="1">
                <a:tableStyleId>{5C22544A-7EE6-4342-B048-85BDC9FD1C3A}</a:tableStyleId>
              </a:tblPr>
              <a:tblGrid>
                <a:gridCol w="1816784"/>
                <a:gridCol w="2080126"/>
                <a:gridCol w="2175426"/>
              </a:tblGrid>
              <a:tr h="494816">
                <a:tc>
                  <a:txBody>
                    <a:bodyPr/>
                    <a:lstStyle/>
                    <a:p>
                      <a:endParaRPr lang="de-DE" dirty="0"/>
                    </a:p>
                  </a:txBody>
                  <a:tcPr/>
                </a:tc>
                <a:tc>
                  <a:txBody>
                    <a:bodyPr/>
                    <a:lstStyle/>
                    <a:p>
                      <a:r>
                        <a:rPr lang="de-DE" dirty="0" smtClean="0"/>
                        <a:t>formativ</a:t>
                      </a:r>
                      <a:endParaRPr lang="de-DE" dirty="0"/>
                    </a:p>
                  </a:txBody>
                  <a:tcPr/>
                </a:tc>
                <a:tc>
                  <a:txBody>
                    <a:bodyPr/>
                    <a:lstStyle/>
                    <a:p>
                      <a:r>
                        <a:rPr lang="de-DE" dirty="0" err="1" smtClean="0"/>
                        <a:t>summativ</a:t>
                      </a:r>
                      <a:endParaRPr lang="de-DE" dirty="0"/>
                    </a:p>
                  </a:txBody>
                  <a:tcPr/>
                </a:tc>
              </a:tr>
              <a:tr h="854065">
                <a:tc>
                  <a:txBody>
                    <a:bodyPr/>
                    <a:lstStyle/>
                    <a:p>
                      <a:r>
                        <a:rPr lang="de-DE" b="1" dirty="0" smtClean="0"/>
                        <a:t>Zeitpunkt</a:t>
                      </a:r>
                      <a:endParaRPr lang="de-DE" b="1" dirty="0"/>
                    </a:p>
                  </a:txBody>
                  <a:tcPr/>
                </a:tc>
                <a:tc>
                  <a:txBody>
                    <a:bodyPr/>
                    <a:lstStyle/>
                    <a:p>
                      <a:r>
                        <a:rPr lang="de-DE" dirty="0" smtClean="0"/>
                        <a:t>während der Maßnahme</a:t>
                      </a:r>
                      <a:endParaRPr lang="de-DE" dirty="0"/>
                    </a:p>
                  </a:txBody>
                  <a:tcPr/>
                </a:tc>
                <a:tc>
                  <a:txBody>
                    <a:bodyPr/>
                    <a:lstStyle/>
                    <a:p>
                      <a:r>
                        <a:rPr lang="de-DE" dirty="0" smtClean="0"/>
                        <a:t>nach der Maßnahme</a:t>
                      </a:r>
                      <a:endParaRPr lang="de-DE" dirty="0"/>
                    </a:p>
                  </a:txBody>
                  <a:tcPr/>
                </a:tc>
              </a:tr>
              <a:tr h="494816">
                <a:tc>
                  <a:txBody>
                    <a:bodyPr/>
                    <a:lstStyle/>
                    <a:p>
                      <a:r>
                        <a:rPr lang="de-DE" b="1" dirty="0" smtClean="0"/>
                        <a:t>Fokus</a:t>
                      </a:r>
                      <a:endParaRPr lang="de-DE" b="1" dirty="0"/>
                    </a:p>
                  </a:txBody>
                  <a:tcPr/>
                </a:tc>
                <a:tc>
                  <a:txBody>
                    <a:bodyPr/>
                    <a:lstStyle/>
                    <a:p>
                      <a:r>
                        <a:rPr lang="de-DE" dirty="0" smtClean="0"/>
                        <a:t>Prozess</a:t>
                      </a:r>
                    </a:p>
                    <a:p>
                      <a:endParaRPr lang="de-DE" dirty="0"/>
                    </a:p>
                  </a:txBody>
                  <a:tcPr/>
                </a:tc>
                <a:tc>
                  <a:txBody>
                    <a:bodyPr/>
                    <a:lstStyle/>
                    <a:p>
                      <a:r>
                        <a:rPr lang="de-DE" dirty="0" smtClean="0"/>
                        <a:t>Produkt</a:t>
                      </a:r>
                      <a:endParaRPr lang="de-DE" dirty="0"/>
                    </a:p>
                  </a:txBody>
                  <a:tcPr/>
                </a:tc>
              </a:tr>
              <a:tr h="494816">
                <a:tc>
                  <a:txBody>
                    <a:bodyPr/>
                    <a:lstStyle/>
                    <a:p>
                      <a:r>
                        <a:rPr lang="de-DE" b="1" dirty="0" smtClean="0"/>
                        <a:t>Ziel</a:t>
                      </a:r>
                      <a:endParaRPr lang="de-DE" b="1" dirty="0"/>
                    </a:p>
                  </a:txBody>
                  <a:tcPr/>
                </a:tc>
                <a:tc>
                  <a:txBody>
                    <a:bodyPr/>
                    <a:lstStyle/>
                    <a:p>
                      <a:r>
                        <a:rPr lang="de-DE" dirty="0" smtClean="0"/>
                        <a:t>Optimierung</a:t>
                      </a:r>
                    </a:p>
                    <a:p>
                      <a:endParaRPr lang="de-DE" dirty="0"/>
                    </a:p>
                  </a:txBody>
                  <a:tcPr/>
                </a:tc>
                <a:tc>
                  <a:txBody>
                    <a:bodyPr/>
                    <a:lstStyle/>
                    <a:p>
                      <a:r>
                        <a:rPr lang="de-DE" dirty="0" smtClean="0"/>
                        <a:t>Legitimation</a:t>
                      </a:r>
                      <a:endParaRPr lang="de-DE" dirty="0"/>
                    </a:p>
                  </a:txBody>
                  <a:tcPr/>
                </a:tc>
              </a:tr>
              <a:tr h="494816">
                <a:tc>
                  <a:txBody>
                    <a:bodyPr/>
                    <a:lstStyle/>
                    <a:p>
                      <a:r>
                        <a:rPr lang="de-DE" b="1" dirty="0" smtClean="0"/>
                        <a:t>Stichproben</a:t>
                      </a:r>
                      <a:endParaRPr lang="de-DE" b="1" dirty="0"/>
                    </a:p>
                  </a:txBody>
                  <a:tcPr/>
                </a:tc>
                <a:tc>
                  <a:txBody>
                    <a:bodyPr/>
                    <a:lstStyle/>
                    <a:p>
                      <a:r>
                        <a:rPr lang="de-DE" dirty="0" smtClean="0"/>
                        <a:t>klein</a:t>
                      </a:r>
                    </a:p>
                    <a:p>
                      <a:endParaRPr lang="de-DE" dirty="0"/>
                    </a:p>
                  </a:txBody>
                  <a:tcPr/>
                </a:tc>
                <a:tc>
                  <a:txBody>
                    <a:bodyPr/>
                    <a:lstStyle/>
                    <a:p>
                      <a:r>
                        <a:rPr lang="de-DE" dirty="0" smtClean="0"/>
                        <a:t>groß</a:t>
                      </a:r>
                      <a:endParaRPr lang="de-DE" dirty="0"/>
                    </a:p>
                  </a:txBody>
                  <a:tcPr/>
                </a:tc>
              </a:tr>
              <a:tr h="494816">
                <a:tc>
                  <a:txBody>
                    <a:bodyPr/>
                    <a:lstStyle/>
                    <a:p>
                      <a:r>
                        <a:rPr lang="de-DE" b="1" dirty="0" smtClean="0"/>
                        <a:t>Auswertung</a:t>
                      </a:r>
                      <a:endParaRPr lang="de-DE" b="1" dirty="0"/>
                    </a:p>
                  </a:txBody>
                  <a:tcPr/>
                </a:tc>
                <a:tc>
                  <a:txBody>
                    <a:bodyPr/>
                    <a:lstStyle/>
                    <a:p>
                      <a:r>
                        <a:rPr lang="de-DE" dirty="0" smtClean="0"/>
                        <a:t>qualitativ</a:t>
                      </a:r>
                    </a:p>
                    <a:p>
                      <a:endParaRPr lang="de-DE" dirty="0"/>
                    </a:p>
                  </a:txBody>
                  <a:tcPr/>
                </a:tc>
                <a:tc>
                  <a:txBody>
                    <a:bodyPr/>
                    <a:lstStyle/>
                    <a:p>
                      <a:r>
                        <a:rPr lang="de-DE" dirty="0" smtClean="0"/>
                        <a:t>quantitativ</a:t>
                      </a:r>
                      <a:endParaRPr lang="de-DE" dirty="0"/>
                    </a:p>
                  </a:txBody>
                  <a:tcPr/>
                </a:tc>
              </a:tr>
            </a:tbl>
          </a:graphicData>
        </a:graphic>
      </p:graphicFrame>
    </p:spTree>
    <p:extLst>
      <p:ext uri="{BB962C8B-B14F-4D97-AF65-F5344CB8AC3E}">
        <p14:creationId xmlns:p14="http://schemas.microsoft.com/office/powerpoint/2010/main" val="749738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02920" y="5805264"/>
            <a:ext cx="8183880" cy="360040"/>
          </a:xfrm>
        </p:spPr>
        <p:txBody>
          <a:bodyPr>
            <a:normAutofit fontScale="90000"/>
          </a:bodyPr>
          <a:lstStyle/>
          <a:p>
            <a:r>
              <a:rPr lang="de-DE" sz="2800" dirty="0" smtClean="0"/>
              <a:t>Evaluieren – wer, was, wie?</a:t>
            </a:r>
            <a:endParaRPr lang="de-DE" sz="2800" dirty="0"/>
          </a:p>
        </p:txBody>
      </p:sp>
      <p:pic>
        <p:nvPicPr>
          <p:cNvPr id="4" name="Inhaltsplatzhalt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7664" y="908720"/>
            <a:ext cx="6080815" cy="425378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0182424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anymed">
  <a:themeElements>
    <a:clrScheme name="Ganymed">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anymed">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anymed">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Words>888</Words>
  <Application>Microsoft Office PowerPoint</Application>
  <PresentationFormat>Bildschirmpräsentation (4:3)</PresentationFormat>
  <Paragraphs>212</Paragraphs>
  <Slides>20</Slides>
  <Notes>0</Notes>
  <HiddenSlides>0</HiddenSlides>
  <MMClips>0</MMClips>
  <ScaleCrop>false</ScaleCrop>
  <HeadingPairs>
    <vt:vector size="4" baseType="variant">
      <vt:variant>
        <vt:lpstr>Design</vt:lpstr>
      </vt:variant>
      <vt:variant>
        <vt:i4>1</vt:i4>
      </vt:variant>
      <vt:variant>
        <vt:lpstr>Folientitel</vt:lpstr>
      </vt:variant>
      <vt:variant>
        <vt:i4>20</vt:i4>
      </vt:variant>
    </vt:vector>
  </HeadingPairs>
  <TitlesOfParts>
    <vt:vector size="21" baseType="lpstr">
      <vt:lpstr>Ganymed</vt:lpstr>
      <vt:lpstr>SMART  und  QualiTraining </vt:lpstr>
      <vt:lpstr>Projekt - Basics</vt:lpstr>
      <vt:lpstr>Projekt - Basics</vt:lpstr>
      <vt:lpstr>Projekte SMART entwickeln</vt:lpstr>
      <vt:lpstr>Projekte SMART entwickeln</vt:lpstr>
      <vt:lpstr>Dokumente sammeln: Projektmappe, Logbuch, Schatzkiste</vt:lpstr>
      <vt:lpstr>Evaluation – was ist das?</vt:lpstr>
      <vt:lpstr>Typologie</vt:lpstr>
      <vt:lpstr>Evaluieren – wer, was, wie?</vt:lpstr>
      <vt:lpstr>Was wird evaluiert?</vt:lpstr>
      <vt:lpstr>Evaluationskonzept 1</vt:lpstr>
      <vt:lpstr>Evaluationskonzept 2</vt:lpstr>
      <vt:lpstr>Methoden, Instrumente</vt:lpstr>
      <vt:lpstr>Methoden, Instrumente</vt:lpstr>
      <vt:lpstr>Beispiele</vt:lpstr>
      <vt:lpstr>Beispiel 1: ID 1303 Sylvia Nösterer-Scheiner</vt:lpstr>
      <vt:lpstr>Beispiel 2: ID 1417 Elfriede Witschel </vt:lpstr>
      <vt:lpstr>Beispiel 2: ID 1417 Elfriede Witschel </vt:lpstr>
      <vt:lpstr>Beispiel 3: ID 1726 Irmgard Kogler</vt:lpstr>
      <vt:lpstr>SMART evaluieren mit SWOT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SMART  und  QualiTraining </dc:title>
  <dc:creator>Mag. Marlies Breuss</dc:creator>
  <cp:lastModifiedBy>Mag. Marlies Breuss</cp:lastModifiedBy>
  <cp:revision>33</cp:revision>
  <dcterms:created xsi:type="dcterms:W3CDTF">2011-10-31T06:12:32Z</dcterms:created>
  <dcterms:modified xsi:type="dcterms:W3CDTF">2014-10-21T06:01:30Z</dcterms:modified>
</cp:coreProperties>
</file>