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handoutMasterIdLst>
    <p:handoutMasterId r:id="rId27"/>
  </p:handoutMasterIdLst>
  <p:sldIdLst>
    <p:sldId id="256" r:id="rId2"/>
    <p:sldId id="282" r:id="rId3"/>
    <p:sldId id="259" r:id="rId4"/>
    <p:sldId id="290" r:id="rId5"/>
    <p:sldId id="285" r:id="rId6"/>
    <p:sldId id="286" r:id="rId7"/>
    <p:sldId id="288" r:id="rId8"/>
    <p:sldId id="289" r:id="rId9"/>
    <p:sldId id="291" r:id="rId10"/>
    <p:sldId id="284" r:id="rId11"/>
    <p:sldId id="283" r:id="rId12"/>
    <p:sldId id="293" r:id="rId13"/>
    <p:sldId id="294" r:id="rId14"/>
    <p:sldId id="295" r:id="rId15"/>
    <p:sldId id="297" r:id="rId16"/>
    <p:sldId id="260" r:id="rId17"/>
    <p:sldId id="299" r:id="rId18"/>
    <p:sldId id="300" r:id="rId19"/>
    <p:sldId id="278" r:id="rId20"/>
    <p:sldId id="269" r:id="rId21"/>
    <p:sldId id="277" r:id="rId22"/>
    <p:sldId id="264" r:id="rId23"/>
    <p:sldId id="272" r:id="rId24"/>
    <p:sldId id="273" r:id="rId25"/>
  </p:sldIdLst>
  <p:sldSz cx="9144000" cy="6858000" type="screen4x3"/>
  <p:notesSz cx="6669088"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21E"/>
    <a:srgbClr val="9FC838"/>
    <a:srgbClr val="33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3" autoAdjust="0"/>
    <p:restoredTop sz="85644" autoAdjust="0"/>
  </p:normalViewPr>
  <p:slideViewPr>
    <p:cSldViewPr>
      <p:cViewPr>
        <p:scale>
          <a:sx n="104" d="100"/>
          <a:sy n="104" d="100"/>
        </p:scale>
        <p:origin x="-110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6F3AFB58-9FD2-4E2F-85B7-5F2689E1F6AF}" type="datetimeFigureOut">
              <a:rPr lang="de-AT" smtClean="0"/>
              <a:t>30.11.2013</a:t>
            </a:fld>
            <a:endParaRPr lang="de-AT"/>
          </a:p>
        </p:txBody>
      </p:sp>
      <p:sp>
        <p:nvSpPr>
          <p:cNvPr id="4" name="Fußzeilenplatzhalt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323B1142-541F-4B63-8FAE-51C9F07021A9}" type="slidenum">
              <a:rPr lang="de-AT" smtClean="0"/>
              <a:t>‹Nr.›</a:t>
            </a:fld>
            <a:endParaRPr lang="de-AT"/>
          </a:p>
        </p:txBody>
      </p:sp>
    </p:spTree>
    <p:extLst>
      <p:ext uri="{BB962C8B-B14F-4D97-AF65-F5344CB8AC3E}">
        <p14:creationId xmlns:p14="http://schemas.microsoft.com/office/powerpoint/2010/main" val="178384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85601510-D3CC-4EDC-8AEE-EBC7577A6C4A}" type="datetimeFigureOut">
              <a:rPr lang="de-DE" smtClean="0"/>
              <a:t>30.11.2013</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BFA94FDC-4633-47FE-AD01-FD475C738DC4}" type="slidenum">
              <a:rPr lang="de-DE" smtClean="0"/>
              <a:t>‹Nr.›</a:t>
            </a:fld>
            <a:endParaRPr lang="de-DE"/>
          </a:p>
        </p:txBody>
      </p:sp>
    </p:spTree>
    <p:extLst>
      <p:ext uri="{BB962C8B-B14F-4D97-AF65-F5344CB8AC3E}">
        <p14:creationId xmlns:p14="http://schemas.microsoft.com/office/powerpoint/2010/main" val="60723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mst.ac.at/texte/index/bereich_id:15/seite_id:16"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imst.ac.at/texte/index/bereich_id:11/seite_id:44" TargetMode="External"/><Relationship Id="rId5" Type="http://schemas.openxmlformats.org/officeDocument/2006/relationships/hyperlink" Target="https://www.imst.ac.at/texte/index/bereich_id:12/seite_id:56" TargetMode="External"/><Relationship Id="rId4" Type="http://schemas.openxmlformats.org/officeDocument/2006/relationships/hyperlink" Target="https://www.imst.ac.at/texte/index/bereich_id:19/seite_id:6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1</a:t>
            </a:fld>
            <a:endParaRPr lang="de-DE"/>
          </a:p>
        </p:txBody>
      </p:sp>
    </p:spTree>
    <p:extLst>
      <p:ext uri="{BB962C8B-B14F-4D97-AF65-F5344CB8AC3E}">
        <p14:creationId xmlns:p14="http://schemas.microsoft.com/office/powerpoint/2010/main" val="1483994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Große geschlechtsspezifische Unterschiede bestehen in der Fächerwahl und zwar sowohl was den Schul- als auch den Hochschulbereich betrifft. So werden wirtschaftsberufliche und sozialberufliche Schulen hauptsächlich von Mädchen besucht (wirtschaftsberufliche 88,6%, sozialberufliche 80,7%), während bei den technisch gewerblichen Schulen mit 74,3% Burschen überrepräsentiert sind. Kaufmännische Schulen werden wiederum zu rund 59,6% von Mädchen besucht und nur bei land- und forstwirtschaftlichen Schulen ist das Verhältnis ungefähr ausgeglichen. </a:t>
            </a:r>
          </a:p>
          <a:p>
            <a:endParaRPr lang="de-AT" dirty="0" smtClean="0"/>
          </a:p>
          <a:p>
            <a:r>
              <a:rPr lang="de-AT" dirty="0" smtClean="0"/>
              <a:t>Noch deutlicher ist die geschlechtsspezifische Ungleichverteilung bei den Lehrberufen. </a:t>
            </a:r>
            <a:r>
              <a:rPr lang="de-AT" b="1" dirty="0" smtClean="0"/>
              <a:t>Drei</a:t>
            </a:r>
            <a:r>
              <a:rPr lang="de-AT" dirty="0" smtClean="0"/>
              <a:t> der zehn häufigsten Lehrabschlüsse (Einzelhandel, Bürokaufmann/</a:t>
            </a:r>
            <a:r>
              <a:rPr lang="de-AT" dirty="0" err="1" smtClean="0"/>
              <a:t>kauffrau</a:t>
            </a:r>
            <a:r>
              <a:rPr lang="de-AT" dirty="0" smtClean="0"/>
              <a:t> und Friseur/Friseurin) werden hauptsächlich von Frauen gewählt (Frauenanteile zwischen 74,0% und 94,4%), während die Lehrberufe Kraftfahrzeugtechnik, Metalltechnik, Maschinenbau, Maurer/Maurerin und Tischlerei fast nur von jungen Männern gewählt werden</a:t>
            </a:r>
            <a:br>
              <a:rPr lang="de-AT" dirty="0" smtClean="0"/>
            </a:br>
            <a:r>
              <a:rPr lang="de-AT" dirty="0" smtClean="0"/>
              <a:t>Q: Statistik Austria</a:t>
            </a:r>
            <a:endParaRPr lang="de-AT" dirty="0"/>
          </a:p>
        </p:txBody>
      </p:sp>
      <p:sp>
        <p:nvSpPr>
          <p:cNvPr id="4" name="Foliennummernplatzhalter 3"/>
          <p:cNvSpPr>
            <a:spLocks noGrp="1"/>
          </p:cNvSpPr>
          <p:nvPr>
            <p:ph type="sldNum" sz="quarter" idx="10"/>
          </p:nvPr>
        </p:nvSpPr>
        <p:spPr/>
        <p:txBody>
          <a:bodyPr/>
          <a:lstStyle/>
          <a:p>
            <a:fld id="{BFA94FDC-4633-47FE-AD01-FD475C738DC4}" type="slidenum">
              <a:rPr lang="de-DE" smtClean="0"/>
              <a:t>10</a:t>
            </a:fld>
            <a:endParaRPr lang="de-DE"/>
          </a:p>
        </p:txBody>
      </p:sp>
    </p:spTree>
    <p:extLst>
      <p:ext uri="{BB962C8B-B14F-4D97-AF65-F5344CB8AC3E}">
        <p14:creationId xmlns:p14="http://schemas.microsoft.com/office/powerpoint/2010/main" val="1696931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11</a:t>
            </a:fld>
            <a:endParaRPr lang="de-DE"/>
          </a:p>
        </p:txBody>
      </p:sp>
    </p:spTree>
    <p:extLst>
      <p:ext uri="{BB962C8B-B14F-4D97-AF65-F5344CB8AC3E}">
        <p14:creationId xmlns:p14="http://schemas.microsoft.com/office/powerpoint/2010/main" val="415037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12</a:t>
            </a:fld>
            <a:endParaRPr lang="de-DE"/>
          </a:p>
        </p:txBody>
      </p:sp>
    </p:spTree>
    <p:extLst>
      <p:ext uri="{BB962C8B-B14F-4D97-AF65-F5344CB8AC3E}">
        <p14:creationId xmlns:p14="http://schemas.microsoft.com/office/powerpoint/2010/main" val="165015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13</a:t>
            </a:fld>
            <a:endParaRPr lang="de-DE"/>
          </a:p>
        </p:txBody>
      </p:sp>
    </p:spTree>
    <p:extLst>
      <p:ext uri="{BB962C8B-B14F-4D97-AF65-F5344CB8AC3E}">
        <p14:creationId xmlns:p14="http://schemas.microsoft.com/office/powerpoint/2010/main" val="85885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14</a:t>
            </a:fld>
            <a:endParaRPr lang="de-DE"/>
          </a:p>
        </p:txBody>
      </p:sp>
    </p:spTree>
    <p:extLst>
      <p:ext uri="{BB962C8B-B14F-4D97-AF65-F5344CB8AC3E}">
        <p14:creationId xmlns:p14="http://schemas.microsoft.com/office/powerpoint/2010/main" val="243379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15</a:t>
            </a:fld>
            <a:endParaRPr lang="de-DE"/>
          </a:p>
        </p:txBody>
      </p:sp>
    </p:spTree>
    <p:extLst>
      <p:ext uri="{BB962C8B-B14F-4D97-AF65-F5344CB8AC3E}">
        <p14:creationId xmlns:p14="http://schemas.microsoft.com/office/powerpoint/2010/main" val="3500957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Siehe Unterrichtsbeobachtung!</a:t>
            </a:r>
            <a:endParaRPr lang="de-AT" dirty="0"/>
          </a:p>
        </p:txBody>
      </p:sp>
      <p:sp>
        <p:nvSpPr>
          <p:cNvPr id="4" name="Foliennummernplatzhalter 3"/>
          <p:cNvSpPr>
            <a:spLocks noGrp="1"/>
          </p:cNvSpPr>
          <p:nvPr>
            <p:ph type="sldNum" sz="quarter" idx="10"/>
          </p:nvPr>
        </p:nvSpPr>
        <p:spPr/>
        <p:txBody>
          <a:bodyPr/>
          <a:lstStyle/>
          <a:p>
            <a:fld id="{BFA94FDC-4633-47FE-AD01-FD475C738DC4}" type="slidenum">
              <a:rPr lang="de-DE" smtClean="0"/>
              <a:t>16</a:t>
            </a:fld>
            <a:endParaRPr lang="de-DE"/>
          </a:p>
        </p:txBody>
      </p:sp>
    </p:spTree>
    <p:extLst>
      <p:ext uri="{BB962C8B-B14F-4D97-AF65-F5344CB8AC3E}">
        <p14:creationId xmlns:p14="http://schemas.microsoft.com/office/powerpoint/2010/main" val="279179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Siehe </a:t>
            </a:r>
            <a:r>
              <a:rPr lang="de-AT" smtClean="0"/>
              <a:t>Unterrichtsbeobachtung Genderanalyse</a:t>
            </a:r>
            <a:endParaRPr lang="de-AT" dirty="0"/>
          </a:p>
        </p:txBody>
      </p:sp>
      <p:sp>
        <p:nvSpPr>
          <p:cNvPr id="4" name="Foliennummernplatzhalter 3"/>
          <p:cNvSpPr>
            <a:spLocks noGrp="1"/>
          </p:cNvSpPr>
          <p:nvPr>
            <p:ph type="sldNum" sz="quarter" idx="10"/>
          </p:nvPr>
        </p:nvSpPr>
        <p:spPr/>
        <p:txBody>
          <a:bodyPr/>
          <a:lstStyle/>
          <a:p>
            <a:fld id="{BFA94FDC-4633-47FE-AD01-FD475C738DC4}" type="slidenum">
              <a:rPr lang="de-DE" smtClean="0"/>
              <a:t>17</a:t>
            </a:fld>
            <a:endParaRPr lang="de-DE"/>
          </a:p>
        </p:txBody>
      </p:sp>
    </p:spTree>
    <p:extLst>
      <p:ext uri="{BB962C8B-B14F-4D97-AF65-F5344CB8AC3E}">
        <p14:creationId xmlns:p14="http://schemas.microsoft.com/office/powerpoint/2010/main" val="590832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19</a:t>
            </a:fld>
            <a:endParaRPr lang="de-DE"/>
          </a:p>
        </p:txBody>
      </p:sp>
    </p:spTree>
    <p:extLst>
      <p:ext uri="{BB962C8B-B14F-4D97-AF65-F5344CB8AC3E}">
        <p14:creationId xmlns:p14="http://schemas.microsoft.com/office/powerpoint/2010/main" val="3288750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20</a:t>
            </a:fld>
            <a:endParaRPr lang="de-DE"/>
          </a:p>
        </p:txBody>
      </p:sp>
    </p:spTree>
    <p:extLst>
      <p:ext uri="{BB962C8B-B14F-4D97-AF65-F5344CB8AC3E}">
        <p14:creationId xmlns:p14="http://schemas.microsoft.com/office/powerpoint/2010/main" val="247575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2</a:t>
            </a:fld>
            <a:endParaRPr lang="de-DE"/>
          </a:p>
        </p:txBody>
      </p:sp>
    </p:spTree>
    <p:extLst>
      <p:ext uri="{BB962C8B-B14F-4D97-AF65-F5344CB8AC3E}">
        <p14:creationId xmlns:p14="http://schemas.microsoft.com/office/powerpoint/2010/main" val="656643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21</a:t>
            </a:fld>
            <a:endParaRPr lang="de-DE"/>
          </a:p>
        </p:txBody>
      </p:sp>
    </p:spTree>
    <p:extLst>
      <p:ext uri="{BB962C8B-B14F-4D97-AF65-F5344CB8AC3E}">
        <p14:creationId xmlns:p14="http://schemas.microsoft.com/office/powerpoint/2010/main" val="1013240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22</a:t>
            </a:fld>
            <a:endParaRPr lang="de-DE"/>
          </a:p>
        </p:txBody>
      </p:sp>
    </p:spTree>
    <p:extLst>
      <p:ext uri="{BB962C8B-B14F-4D97-AF65-F5344CB8AC3E}">
        <p14:creationId xmlns:p14="http://schemas.microsoft.com/office/powerpoint/2010/main" val="326419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23</a:t>
            </a:fld>
            <a:endParaRPr lang="de-DE"/>
          </a:p>
        </p:txBody>
      </p:sp>
    </p:spTree>
    <p:extLst>
      <p:ext uri="{BB962C8B-B14F-4D97-AF65-F5344CB8AC3E}">
        <p14:creationId xmlns:p14="http://schemas.microsoft.com/office/powerpoint/2010/main" val="28539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FA94FDC-4633-47FE-AD01-FD475C738DC4}" type="slidenum">
              <a:rPr lang="de-DE" smtClean="0"/>
              <a:t>24</a:t>
            </a:fld>
            <a:endParaRPr lang="de-DE"/>
          </a:p>
        </p:txBody>
      </p:sp>
    </p:spTree>
    <p:extLst>
      <p:ext uri="{BB962C8B-B14F-4D97-AF65-F5344CB8AC3E}">
        <p14:creationId xmlns:p14="http://schemas.microsoft.com/office/powerpoint/2010/main" val="314318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smtClean="0"/>
              <a:t>Regionale Netzwerke</a:t>
            </a:r>
          </a:p>
          <a:p>
            <a:r>
              <a:rPr lang="de-AT" dirty="0" smtClean="0"/>
              <a:t>Keine Benachrichtigungen </a:t>
            </a:r>
          </a:p>
          <a:p>
            <a:r>
              <a:rPr lang="de-AT" dirty="0" smtClean="0">
                <a:effectLst/>
              </a:rPr>
              <a:t>Das eher schlechte Abschneiden von Österreich in internationalen Vergleichsstudien von Bildungssystemen (z.B. TIMS, PISA) gibt unter anderem Hinweise darauf, dass </a:t>
            </a:r>
            <a:r>
              <a:rPr lang="de-AT" dirty="0" err="1" smtClean="0">
                <a:effectLst/>
              </a:rPr>
              <a:t>LehrerInnen</a:t>
            </a:r>
            <a:r>
              <a:rPr lang="de-AT" dirty="0" smtClean="0">
                <a:effectLst/>
              </a:rPr>
              <a:t> zu wenig kontinuierlich Anforderungen, Anreize und Unterstützung für qualitätsvolle Arbeit erhalten. Im Programm Regionale Entwicklung und Vernetzung wird versucht, Kontexte dafür zu schaffen.</a:t>
            </a:r>
          </a:p>
          <a:p>
            <a:r>
              <a:rPr lang="de-AT" dirty="0" smtClean="0">
                <a:effectLst/>
              </a:rPr>
              <a:t>Die Unterstützung bezieht sich auf Entwicklungen und Vernetzungen im Bereich der MINDT-Fächer in den österreichischen Bundesländern. Die Regionalen Netzwerke waren unter anderem Impulsgeberinnen für die Einrichtung von Bezirksnetzwerken (BN) und Regionalen </a:t>
            </a:r>
            <a:r>
              <a:rPr lang="de-AT" dirty="0" err="1" smtClean="0">
                <a:effectLst/>
              </a:rPr>
              <a:t>Fachdidaktikzentren</a:t>
            </a:r>
            <a:r>
              <a:rPr lang="de-AT" dirty="0" smtClean="0">
                <a:effectLst/>
              </a:rPr>
              <a:t> – Regional Educational Competence Centers (RECC). Es entwickelt sich in den Bundesländern eine regionale Struktur für Kommunikation und Austausch, Aus- und Weiterbildung, Forschung und Entwicklung.</a:t>
            </a:r>
          </a:p>
          <a:p>
            <a:endParaRPr lang="de-AT" dirty="0" smtClean="0">
              <a:effectLst/>
            </a:endParaRPr>
          </a:p>
          <a:p>
            <a:r>
              <a:rPr lang="de-AT" b="1" dirty="0" smtClean="0"/>
              <a:t>Netzwerk- und Themenprogramme</a:t>
            </a:r>
          </a:p>
          <a:p>
            <a:r>
              <a:rPr lang="de-AT" dirty="0" smtClean="0">
                <a:effectLst/>
                <a:hlinkClick r:id="rId3" action="ppaction://hlinkfile"/>
              </a:rPr>
              <a:t>Netzwerkprogramm</a:t>
            </a:r>
            <a:r>
              <a:rPr lang="de-AT" dirty="0" smtClean="0">
                <a:effectLst/>
              </a:rPr>
              <a:t/>
            </a:r>
            <a:br>
              <a:rPr lang="de-AT" dirty="0" smtClean="0">
                <a:effectLst/>
              </a:rPr>
            </a:br>
            <a:r>
              <a:rPr lang="de-AT" dirty="0" smtClean="0">
                <a:effectLst/>
                <a:hlinkClick r:id="rId4" action="ppaction://hlinkfile"/>
              </a:rPr>
              <a:t>Informatik kreativ unterrichten</a:t>
            </a:r>
            <a:r>
              <a:rPr lang="de-AT" dirty="0" smtClean="0">
                <a:effectLst/>
              </a:rPr>
              <a:t/>
            </a:r>
            <a:br>
              <a:rPr lang="de-AT" dirty="0" smtClean="0">
                <a:effectLst/>
              </a:rPr>
            </a:br>
            <a:r>
              <a:rPr lang="de-AT" dirty="0" smtClean="0">
                <a:effectLst/>
                <a:hlinkClick r:id="rId5" action="ppaction://hlinkfile"/>
              </a:rPr>
              <a:t>Kompetent durch praktische Arbeit</a:t>
            </a:r>
            <a:r>
              <a:rPr lang="de-AT" dirty="0" smtClean="0">
                <a:effectLst/>
              </a:rPr>
              <a:t/>
            </a:r>
            <a:br>
              <a:rPr lang="de-AT" dirty="0" smtClean="0">
                <a:effectLst/>
              </a:rPr>
            </a:br>
            <a:r>
              <a:rPr lang="de-AT" dirty="0" smtClean="0">
                <a:effectLst/>
                <a:hlinkClick r:id="rId6" action="ppaction://hlinkfile"/>
              </a:rPr>
              <a:t>Kompetenzen im mathematischen und naturwissenschaftlichen </a:t>
            </a:r>
            <a:endParaRPr lang="de-AT" dirty="0" smtClean="0">
              <a:effectLst/>
            </a:endParaRPr>
          </a:p>
          <a:p>
            <a:endParaRPr lang="de-AT" dirty="0" smtClean="0">
              <a:effectLst/>
            </a:endParaRPr>
          </a:p>
          <a:p>
            <a:endParaRPr lang="de-AT" dirty="0"/>
          </a:p>
        </p:txBody>
      </p:sp>
      <p:sp>
        <p:nvSpPr>
          <p:cNvPr id="4" name="Foliennummernplatzhalter 3"/>
          <p:cNvSpPr>
            <a:spLocks noGrp="1"/>
          </p:cNvSpPr>
          <p:nvPr>
            <p:ph type="sldNum" sz="quarter" idx="10"/>
          </p:nvPr>
        </p:nvSpPr>
        <p:spPr/>
        <p:txBody>
          <a:bodyPr/>
          <a:lstStyle/>
          <a:p>
            <a:fld id="{BFA94FDC-4633-47FE-AD01-FD475C738DC4}" type="slidenum">
              <a:rPr lang="de-DE" smtClean="0"/>
              <a:t>3</a:t>
            </a:fld>
            <a:endParaRPr lang="de-DE"/>
          </a:p>
        </p:txBody>
      </p:sp>
    </p:spTree>
    <p:extLst>
      <p:ext uri="{BB962C8B-B14F-4D97-AF65-F5344CB8AC3E}">
        <p14:creationId xmlns:p14="http://schemas.microsoft.com/office/powerpoint/2010/main" val="169693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FA94FDC-4633-47FE-AD01-FD475C738DC4}" type="slidenum">
              <a:rPr lang="de-DE" smtClean="0"/>
              <a:t>4</a:t>
            </a:fld>
            <a:endParaRPr lang="de-DE"/>
          </a:p>
        </p:txBody>
      </p:sp>
    </p:spTree>
    <p:extLst>
      <p:ext uri="{BB962C8B-B14F-4D97-AF65-F5344CB8AC3E}">
        <p14:creationId xmlns:p14="http://schemas.microsoft.com/office/powerpoint/2010/main" val="169693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FA94FDC-4633-47FE-AD01-FD475C738DC4}" type="slidenum">
              <a:rPr lang="de-DE" smtClean="0"/>
              <a:t>5</a:t>
            </a:fld>
            <a:endParaRPr lang="de-DE"/>
          </a:p>
        </p:txBody>
      </p:sp>
    </p:spTree>
    <p:extLst>
      <p:ext uri="{BB962C8B-B14F-4D97-AF65-F5344CB8AC3E}">
        <p14:creationId xmlns:p14="http://schemas.microsoft.com/office/powerpoint/2010/main" val="169693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FA94FDC-4633-47FE-AD01-FD475C738DC4}" type="slidenum">
              <a:rPr lang="de-DE" smtClean="0"/>
              <a:t>6</a:t>
            </a:fld>
            <a:endParaRPr lang="de-DE"/>
          </a:p>
        </p:txBody>
      </p:sp>
    </p:spTree>
    <p:extLst>
      <p:ext uri="{BB962C8B-B14F-4D97-AF65-F5344CB8AC3E}">
        <p14:creationId xmlns:p14="http://schemas.microsoft.com/office/powerpoint/2010/main" val="169693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FA94FDC-4633-47FE-AD01-FD475C738DC4}" type="slidenum">
              <a:rPr lang="de-DE" smtClean="0"/>
              <a:t>7</a:t>
            </a:fld>
            <a:endParaRPr lang="de-DE"/>
          </a:p>
        </p:txBody>
      </p:sp>
    </p:spTree>
    <p:extLst>
      <p:ext uri="{BB962C8B-B14F-4D97-AF65-F5344CB8AC3E}">
        <p14:creationId xmlns:p14="http://schemas.microsoft.com/office/powerpoint/2010/main" val="169693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de-DE" sz="1200" dirty="0" smtClean="0"/>
              <a:t> PISA (Programm zur internationalen Schülerbewertung)</a:t>
            </a:r>
            <a:endParaRPr lang="de-AT" dirty="0"/>
          </a:p>
        </p:txBody>
      </p:sp>
      <p:sp>
        <p:nvSpPr>
          <p:cNvPr id="4" name="Foliennummernplatzhalter 3"/>
          <p:cNvSpPr>
            <a:spLocks noGrp="1"/>
          </p:cNvSpPr>
          <p:nvPr>
            <p:ph type="sldNum" sz="quarter" idx="10"/>
          </p:nvPr>
        </p:nvSpPr>
        <p:spPr/>
        <p:txBody>
          <a:bodyPr/>
          <a:lstStyle/>
          <a:p>
            <a:fld id="{BFA94FDC-4633-47FE-AD01-FD475C738DC4}" type="slidenum">
              <a:rPr lang="de-DE" smtClean="0"/>
              <a:t>8</a:t>
            </a:fld>
            <a:endParaRPr lang="de-DE"/>
          </a:p>
        </p:txBody>
      </p:sp>
    </p:spTree>
    <p:extLst>
      <p:ext uri="{BB962C8B-B14F-4D97-AF65-F5344CB8AC3E}">
        <p14:creationId xmlns:p14="http://schemas.microsoft.com/office/powerpoint/2010/main" val="169693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Große geschlechtsspezifische Unterschiede bestehen in der Fächerwahl und zwar sowohl was den Schul- als auch den Hochschulbereich betrifft. So werden wirtschaftsberufliche und sozialberufliche Schulen hauptsächlich von Mädchen besucht (wirtschaftsberufliche 88,6%, sozialberufliche 80,7%), während bei den technisch gewerblichen Schulen mit 74,3% Burschen überrepräsentiert sind. Kaufmännische Schulen werden wiederum zu rund 59,6% von Mädchen besucht und nur bei land- und forstwirtschaftlichen Schulen ist das Verhältnis ungefähr ausgeglichen. </a:t>
            </a:r>
          </a:p>
          <a:p>
            <a:endParaRPr lang="de-AT" dirty="0" smtClean="0"/>
          </a:p>
          <a:p>
            <a:r>
              <a:rPr lang="de-AT" dirty="0" smtClean="0"/>
              <a:t>Noch deutlicher ist die geschlechtsspezifische Ungleichverteilung bei den Lehrberufen. </a:t>
            </a:r>
            <a:r>
              <a:rPr lang="de-AT" b="1" dirty="0" smtClean="0"/>
              <a:t>Drei</a:t>
            </a:r>
            <a:r>
              <a:rPr lang="de-AT" dirty="0" smtClean="0"/>
              <a:t> der zehn häufigsten Lehrabschlüsse (Einzelhandel, Bürokaufmann/</a:t>
            </a:r>
            <a:r>
              <a:rPr lang="de-AT" dirty="0" err="1" smtClean="0"/>
              <a:t>kauffrau</a:t>
            </a:r>
            <a:r>
              <a:rPr lang="de-AT" dirty="0" smtClean="0"/>
              <a:t> und Friseur/Friseurin) werden hauptsächlich von Frauen gewählt (Frauenanteile zwischen 74,0% und 94,4%), während die Lehrberufe Kraftfahrzeugtechnik, Metalltechnik, Maschinenbau, Maurer/Maurerin und Tischlerei fast nur von jungen Männern gewählt werden</a:t>
            </a:r>
            <a:br>
              <a:rPr lang="de-AT" dirty="0" smtClean="0"/>
            </a:br>
            <a:r>
              <a:rPr lang="de-AT" dirty="0" smtClean="0"/>
              <a:t>Q: Statistik Austria</a:t>
            </a:r>
            <a:endParaRPr lang="de-AT" dirty="0"/>
          </a:p>
        </p:txBody>
      </p:sp>
      <p:sp>
        <p:nvSpPr>
          <p:cNvPr id="4" name="Foliennummernplatzhalter 3"/>
          <p:cNvSpPr>
            <a:spLocks noGrp="1"/>
          </p:cNvSpPr>
          <p:nvPr>
            <p:ph type="sldNum" sz="quarter" idx="10"/>
          </p:nvPr>
        </p:nvSpPr>
        <p:spPr/>
        <p:txBody>
          <a:bodyPr/>
          <a:lstStyle/>
          <a:p>
            <a:fld id="{BFA94FDC-4633-47FE-AD01-FD475C738DC4}" type="slidenum">
              <a:rPr lang="de-DE" smtClean="0"/>
              <a:t>9</a:t>
            </a:fld>
            <a:endParaRPr lang="de-DE"/>
          </a:p>
        </p:txBody>
      </p:sp>
    </p:spTree>
    <p:extLst>
      <p:ext uri="{BB962C8B-B14F-4D97-AF65-F5344CB8AC3E}">
        <p14:creationId xmlns:p14="http://schemas.microsoft.com/office/powerpoint/2010/main" val="1696931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1" name="Rechteck 10"/>
          <p:cNvSpPr/>
          <p:nvPr userDrawn="1"/>
        </p:nvSpPr>
        <p:spPr>
          <a:xfrm>
            <a:off x="0" y="0"/>
            <a:ext cx="1187624" cy="6858000"/>
          </a:xfrm>
          <a:prstGeom prst="rect">
            <a:avLst/>
          </a:prstGeom>
          <a:gradFill flip="none" rotWithShape="1">
            <a:gsLst>
              <a:gs pos="0">
                <a:srgbClr val="DDE21E"/>
              </a:gs>
              <a:gs pos="47000">
                <a:srgbClr val="DDE21E"/>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l"/>
            <a:r>
              <a:rPr lang="de-DE" sz="2800" b="0" dirty="0" smtClean="0"/>
              <a:t>   IMST-</a:t>
            </a:r>
            <a:r>
              <a:rPr lang="de-DE" sz="2800" b="0" dirty="0" err="1" smtClean="0"/>
              <a:t>Gender_Diversitäten</a:t>
            </a:r>
            <a:r>
              <a:rPr lang="de-DE" sz="2800" b="0" baseline="0" dirty="0" smtClean="0"/>
              <a:t> Netzwerk</a:t>
            </a:r>
            <a:br>
              <a:rPr lang="de-DE" sz="2800" b="0" baseline="0" dirty="0" smtClean="0"/>
            </a:br>
            <a:endParaRPr lang="de-DE" sz="2800" b="0" baseline="0" dirty="0" smtClean="0"/>
          </a:p>
        </p:txBody>
      </p:sp>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dirty="0" smtClean="0"/>
              <a:t>Herbst-Workshop Salzburg 2013/14</a:t>
            </a:r>
          </a:p>
        </p:txBody>
      </p:sp>
      <p:sp>
        <p:nvSpPr>
          <p:cNvPr id="6" name="Foliennummernplatzhalter 5"/>
          <p:cNvSpPr>
            <a:spLocks noGrp="1"/>
          </p:cNvSpPr>
          <p:nvPr>
            <p:ph type="sldNum" sz="quarter" idx="12"/>
          </p:nvPr>
        </p:nvSpPr>
        <p:spPr/>
        <p:txBody>
          <a:bodyPr/>
          <a:lstStyle/>
          <a:p>
            <a:fld id="{BD20B132-D0C8-4DBF-86D5-31F5032204C2}" type="slidenum">
              <a:rPr lang="de-DE" smtClean="0"/>
              <a:t>‹Nr.›</a:t>
            </a:fld>
            <a:endParaRPr lang="de-DE"/>
          </a:p>
        </p:txBody>
      </p:sp>
      <p:pic>
        <p:nvPicPr>
          <p:cNvPr id="8" name="Picture 7" descr="IMST_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75" y="116632"/>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auto">
          <a:xfrm>
            <a:off x="0" y="1229419"/>
            <a:ext cx="9144000" cy="73025"/>
          </a:xfrm>
          <a:prstGeom prst="rect">
            <a:avLst/>
          </a:prstGeom>
          <a:gradFill flip="none" rotWithShape="1">
            <a:gsLst>
              <a:gs pos="21650">
                <a:srgbClr val="DDE21E">
                  <a:alpha val="80000"/>
                </a:srgbClr>
              </a:gs>
              <a:gs pos="0">
                <a:srgbClr val="DDE21E"/>
              </a:gs>
              <a:gs pos="79600">
                <a:srgbClr val="DDE21E">
                  <a:alpha val="40000"/>
                </a:srgbClr>
              </a:gs>
              <a:gs pos="50000">
                <a:srgbClr val="DDE21E">
                  <a:alpha val="60000"/>
                </a:srgbClr>
              </a:gs>
              <a:gs pos="100000">
                <a:srgbClr val="DDE21E">
                  <a:alpha val="15000"/>
                </a:srgbClr>
              </a:gs>
            </a:gsLst>
            <a:lin ang="0" scaled="1"/>
            <a:tileRect/>
          </a:gradFill>
          <a:ln w="9525">
            <a:noFill/>
            <a:miter lim="800000"/>
            <a:headEnd/>
            <a:tailEnd/>
          </a:ln>
        </p:spPr>
        <p:txBody>
          <a:bodyPr wrap="none" anchor="ctr"/>
          <a:lstStyle/>
          <a:p>
            <a:endParaRPr lang="de-DE"/>
          </a:p>
        </p:txBody>
      </p:sp>
    </p:spTree>
    <p:extLst>
      <p:ext uri="{BB962C8B-B14F-4D97-AF65-F5344CB8AC3E}">
        <p14:creationId xmlns:p14="http://schemas.microsoft.com/office/powerpoint/2010/main" val="2660174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2A021A3-880A-4A30-8DDA-8EC4E85F679F}" type="datetime1">
              <a:rPr lang="de-DE" smtClean="0"/>
              <a:t>30.11.2013</a:t>
            </a:fld>
            <a:endParaRPr lang="de-DE"/>
          </a:p>
        </p:txBody>
      </p:sp>
      <p:sp>
        <p:nvSpPr>
          <p:cNvPr id="5" name="Fußzeilenplatzhalter 4"/>
          <p:cNvSpPr>
            <a:spLocks noGrp="1"/>
          </p:cNvSpPr>
          <p:nvPr>
            <p:ph type="ftr" sz="quarter" idx="11"/>
          </p:nvPr>
        </p:nvSpPr>
        <p:spPr/>
        <p:txBody>
          <a:bodyPr/>
          <a:lstStyle/>
          <a:p>
            <a:r>
              <a:rPr lang="de-DE" dirty="0" smtClean="0"/>
              <a:t>Herbst-Workshop Salzburg 2013/14</a:t>
            </a:r>
          </a:p>
        </p:txBody>
      </p:sp>
      <p:sp>
        <p:nvSpPr>
          <p:cNvPr id="6" name="Foliennummernplatzhalter 5"/>
          <p:cNvSpPr>
            <a:spLocks noGrp="1"/>
          </p:cNvSpPr>
          <p:nvPr>
            <p:ph type="sldNum" sz="quarter" idx="12"/>
          </p:nvPr>
        </p:nvSpPr>
        <p:spPr/>
        <p:txBody>
          <a:bodyPr/>
          <a:lstStyle/>
          <a:p>
            <a:fld id="{BD20B132-D0C8-4DBF-86D5-31F5032204C2}" type="slidenum">
              <a:rPr lang="de-DE" smtClean="0"/>
              <a:t>‹Nr.›</a:t>
            </a:fld>
            <a:endParaRPr lang="de-DE"/>
          </a:p>
        </p:txBody>
      </p:sp>
    </p:spTree>
    <p:extLst>
      <p:ext uri="{BB962C8B-B14F-4D97-AF65-F5344CB8AC3E}">
        <p14:creationId xmlns:p14="http://schemas.microsoft.com/office/powerpoint/2010/main" val="102179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AF55D683-B1DA-4051-8A0C-BBD4B74AD540}" type="datetime1">
              <a:rPr lang="de-DE" smtClean="0"/>
              <a:t>30.11.2013</a:t>
            </a:fld>
            <a:endParaRPr lang="de-DE"/>
          </a:p>
        </p:txBody>
      </p:sp>
      <p:sp>
        <p:nvSpPr>
          <p:cNvPr id="5" name="Fußzeilenplatzhalter 4"/>
          <p:cNvSpPr>
            <a:spLocks noGrp="1"/>
          </p:cNvSpPr>
          <p:nvPr>
            <p:ph type="ftr" sz="quarter" idx="11"/>
          </p:nvPr>
        </p:nvSpPr>
        <p:spPr/>
        <p:txBody>
          <a:bodyPr/>
          <a:lstStyle/>
          <a:p>
            <a:r>
              <a:rPr lang="de-DE" dirty="0" smtClean="0"/>
              <a:t>Herbst-Workshop Salzburg 2013/14</a:t>
            </a:r>
          </a:p>
        </p:txBody>
      </p:sp>
      <p:sp>
        <p:nvSpPr>
          <p:cNvPr id="6" name="Foliennummernplatzhalter 5"/>
          <p:cNvSpPr>
            <a:spLocks noGrp="1"/>
          </p:cNvSpPr>
          <p:nvPr>
            <p:ph type="sldNum" sz="quarter" idx="12"/>
          </p:nvPr>
        </p:nvSpPr>
        <p:spPr/>
        <p:txBody>
          <a:bodyPr/>
          <a:lstStyle/>
          <a:p>
            <a:fld id="{BD20B132-D0C8-4DBF-86D5-31F5032204C2}" type="slidenum">
              <a:rPr lang="de-DE" smtClean="0"/>
              <a:t>‹Nr.›</a:t>
            </a:fld>
            <a:endParaRPr lang="de-DE"/>
          </a:p>
        </p:txBody>
      </p:sp>
    </p:spTree>
    <p:extLst>
      <p:ext uri="{BB962C8B-B14F-4D97-AF65-F5344CB8AC3E}">
        <p14:creationId xmlns:p14="http://schemas.microsoft.com/office/powerpoint/2010/main" val="106327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06896" y="125760"/>
            <a:ext cx="8085584" cy="1143000"/>
          </a:xfrm>
        </p:spPr>
        <p:txBody>
          <a:bodyPr>
            <a:normAutofit/>
          </a:bodyPr>
          <a:lstStyle>
            <a:lvl1pPr algn="r">
              <a:defRPr sz="2400"/>
            </a:lvl1pPr>
          </a:lstStyle>
          <a:p>
            <a:r>
              <a:rPr lang="de-DE" dirty="0" smtClean="0"/>
              <a:t>Titelmasterformat durch Klicken bearbeiten</a:t>
            </a:r>
            <a:endParaRPr lang="de-AT" dirty="0"/>
          </a:p>
        </p:txBody>
      </p:sp>
      <p:sp>
        <p:nvSpPr>
          <p:cNvPr id="3" name="Inhaltsplatzhalter 2"/>
          <p:cNvSpPr>
            <a:spLocks noGrp="1"/>
          </p:cNvSpPr>
          <p:nvPr>
            <p:ph idx="1"/>
          </p:nvPr>
        </p:nvSpPr>
        <p:spPr>
          <a:xfrm>
            <a:off x="806896" y="1600200"/>
            <a:ext cx="8085584" cy="45259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ußzeilenplatzhalter 4"/>
          <p:cNvSpPr>
            <a:spLocks noGrp="1"/>
          </p:cNvSpPr>
          <p:nvPr>
            <p:ph type="ftr" sz="quarter" idx="11"/>
          </p:nvPr>
        </p:nvSpPr>
        <p:spPr/>
        <p:txBody>
          <a:bodyPr/>
          <a:lstStyle/>
          <a:p>
            <a:r>
              <a:rPr lang="de-DE" dirty="0" smtClean="0"/>
              <a:t>Herbst-Workshop Salzburg 2013/14</a:t>
            </a:r>
            <a:endParaRPr lang="de-DE" dirty="0"/>
          </a:p>
        </p:txBody>
      </p:sp>
      <p:sp>
        <p:nvSpPr>
          <p:cNvPr id="6" name="Foliennummernplatzhalter 5"/>
          <p:cNvSpPr>
            <a:spLocks noGrp="1"/>
          </p:cNvSpPr>
          <p:nvPr>
            <p:ph type="sldNum" sz="quarter" idx="12"/>
          </p:nvPr>
        </p:nvSpPr>
        <p:spPr/>
        <p:txBody>
          <a:bodyPr/>
          <a:lstStyle/>
          <a:p>
            <a:fld id="{BD20B132-D0C8-4DBF-86D5-31F5032204C2}" type="slidenum">
              <a:rPr lang="de-DE" smtClean="0"/>
              <a:t>‹Nr.›</a:t>
            </a:fld>
            <a:endParaRPr lang="de-DE"/>
          </a:p>
        </p:txBody>
      </p:sp>
      <p:sp>
        <p:nvSpPr>
          <p:cNvPr id="7" name="Rechteck 6"/>
          <p:cNvSpPr/>
          <p:nvPr userDrawn="1"/>
        </p:nvSpPr>
        <p:spPr>
          <a:xfrm>
            <a:off x="0" y="0"/>
            <a:ext cx="1187624" cy="6858000"/>
          </a:xfrm>
          <a:prstGeom prst="rect">
            <a:avLst/>
          </a:prstGeom>
          <a:gradFill flip="none" rotWithShape="1">
            <a:gsLst>
              <a:gs pos="0">
                <a:srgbClr val="DDE21E"/>
              </a:gs>
              <a:gs pos="47000">
                <a:srgbClr val="DDE21E"/>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l"/>
            <a:r>
              <a:rPr lang="de-DE" sz="2800" b="0" dirty="0" smtClean="0"/>
              <a:t>   IMST-</a:t>
            </a:r>
            <a:r>
              <a:rPr lang="de-DE" sz="2800" b="0" dirty="0" err="1" smtClean="0"/>
              <a:t>Gender_Diversitäten</a:t>
            </a:r>
            <a:r>
              <a:rPr lang="de-DE" sz="2800" b="0" baseline="0" dirty="0" smtClean="0"/>
              <a:t> Netzwerk</a:t>
            </a:r>
            <a:br>
              <a:rPr lang="de-DE" sz="2800" b="0" baseline="0" dirty="0" smtClean="0"/>
            </a:br>
            <a:endParaRPr lang="de-DE" sz="2800" b="0" baseline="0" dirty="0" smtClean="0"/>
          </a:p>
        </p:txBody>
      </p:sp>
      <p:pic>
        <p:nvPicPr>
          <p:cNvPr id="8" name="Picture 7" descr="IMST_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75" y="116632"/>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a:spLocks noChangeArrowheads="1"/>
          </p:cNvSpPr>
          <p:nvPr userDrawn="1"/>
        </p:nvSpPr>
        <p:spPr bwMode="auto">
          <a:xfrm>
            <a:off x="0" y="1229419"/>
            <a:ext cx="9144000" cy="73025"/>
          </a:xfrm>
          <a:prstGeom prst="rect">
            <a:avLst/>
          </a:prstGeom>
          <a:gradFill flip="none" rotWithShape="1">
            <a:gsLst>
              <a:gs pos="21650">
                <a:srgbClr val="DDE21E">
                  <a:alpha val="80000"/>
                </a:srgbClr>
              </a:gs>
              <a:gs pos="0">
                <a:srgbClr val="DDE21E"/>
              </a:gs>
              <a:gs pos="79600">
                <a:srgbClr val="DDE21E">
                  <a:alpha val="40000"/>
                </a:srgbClr>
              </a:gs>
              <a:gs pos="50000">
                <a:srgbClr val="DDE21E">
                  <a:alpha val="60000"/>
                </a:srgbClr>
              </a:gs>
              <a:gs pos="100000">
                <a:srgbClr val="DDE21E">
                  <a:alpha val="15000"/>
                </a:srgbClr>
              </a:gs>
            </a:gsLst>
            <a:lin ang="10800000" scaled="0"/>
            <a:tileRect/>
          </a:gradFill>
          <a:ln w="9525">
            <a:noFill/>
            <a:miter lim="800000"/>
            <a:headEnd/>
            <a:tailEnd/>
          </a:ln>
        </p:spPr>
        <p:txBody>
          <a:bodyPr wrap="none" anchor="ctr"/>
          <a:lstStyle/>
          <a:p>
            <a:endParaRPr lang="de-DE"/>
          </a:p>
        </p:txBody>
      </p:sp>
      <p:sp>
        <p:nvSpPr>
          <p:cNvPr id="4" name="Datumsplatzhalter 3"/>
          <p:cNvSpPr>
            <a:spLocks noGrp="1"/>
          </p:cNvSpPr>
          <p:nvPr>
            <p:ph type="dt" sz="half" idx="10"/>
          </p:nvPr>
        </p:nvSpPr>
        <p:spPr/>
        <p:txBody>
          <a:bodyPr/>
          <a:lstStyle/>
          <a:p>
            <a:endParaRPr lang="de-DE" dirty="0"/>
          </a:p>
        </p:txBody>
      </p:sp>
    </p:spTree>
    <p:extLst>
      <p:ext uri="{BB962C8B-B14F-4D97-AF65-F5344CB8AC3E}">
        <p14:creationId xmlns:p14="http://schemas.microsoft.com/office/powerpoint/2010/main" val="3188557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149C24F-9109-4201-9F41-4DD68C1C3565}" type="datetime1">
              <a:rPr lang="de-DE" smtClean="0"/>
              <a:t>30.11.2013</a:t>
            </a:fld>
            <a:endParaRPr lang="de-DE"/>
          </a:p>
        </p:txBody>
      </p:sp>
      <p:sp>
        <p:nvSpPr>
          <p:cNvPr id="5" name="Fußzeilenplatzhalter 4"/>
          <p:cNvSpPr>
            <a:spLocks noGrp="1"/>
          </p:cNvSpPr>
          <p:nvPr>
            <p:ph type="ftr" sz="quarter" idx="11"/>
          </p:nvPr>
        </p:nvSpPr>
        <p:spPr/>
        <p:txBody>
          <a:bodyPr/>
          <a:lstStyle/>
          <a:p>
            <a:r>
              <a:rPr lang="de-DE" dirty="0" smtClean="0"/>
              <a:t>Herbst-Workshop Salzburg 2013/14</a:t>
            </a:r>
          </a:p>
        </p:txBody>
      </p:sp>
      <p:sp>
        <p:nvSpPr>
          <p:cNvPr id="6" name="Foliennummernplatzhalter 5"/>
          <p:cNvSpPr>
            <a:spLocks noGrp="1"/>
          </p:cNvSpPr>
          <p:nvPr>
            <p:ph type="sldNum" sz="quarter" idx="12"/>
          </p:nvPr>
        </p:nvSpPr>
        <p:spPr/>
        <p:txBody>
          <a:bodyPr/>
          <a:lstStyle/>
          <a:p>
            <a:fld id="{BD20B132-D0C8-4DBF-86D5-31F5032204C2}" type="slidenum">
              <a:rPr lang="de-DE" smtClean="0"/>
              <a:t>‹Nr.›</a:t>
            </a:fld>
            <a:endParaRPr lang="de-DE"/>
          </a:p>
        </p:txBody>
      </p:sp>
    </p:spTree>
    <p:extLst>
      <p:ext uri="{BB962C8B-B14F-4D97-AF65-F5344CB8AC3E}">
        <p14:creationId xmlns:p14="http://schemas.microsoft.com/office/powerpoint/2010/main" val="2674772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877575E3-34AA-4BB8-9B45-3E5F38CC0787}" type="datetime1">
              <a:rPr lang="de-DE" smtClean="0"/>
              <a:t>30.11.2013</a:t>
            </a:fld>
            <a:endParaRPr lang="de-DE"/>
          </a:p>
        </p:txBody>
      </p:sp>
      <p:sp>
        <p:nvSpPr>
          <p:cNvPr id="6" name="Fußzeilenplatzhalter 5"/>
          <p:cNvSpPr>
            <a:spLocks noGrp="1"/>
          </p:cNvSpPr>
          <p:nvPr>
            <p:ph type="ftr" sz="quarter" idx="11"/>
          </p:nvPr>
        </p:nvSpPr>
        <p:spPr/>
        <p:txBody>
          <a:bodyPr/>
          <a:lstStyle/>
          <a:p>
            <a:r>
              <a:rPr lang="de-DE" dirty="0" smtClean="0"/>
              <a:t>Herbst-Workshop Salzburg 2013/14</a:t>
            </a:r>
          </a:p>
        </p:txBody>
      </p:sp>
      <p:sp>
        <p:nvSpPr>
          <p:cNvPr id="7" name="Foliennummernplatzhalter 6"/>
          <p:cNvSpPr>
            <a:spLocks noGrp="1"/>
          </p:cNvSpPr>
          <p:nvPr>
            <p:ph type="sldNum" sz="quarter" idx="12"/>
          </p:nvPr>
        </p:nvSpPr>
        <p:spPr/>
        <p:txBody>
          <a:bodyPr/>
          <a:lstStyle/>
          <a:p>
            <a:fld id="{BD20B132-D0C8-4DBF-86D5-31F5032204C2}" type="slidenum">
              <a:rPr lang="de-DE" smtClean="0"/>
              <a:t>‹Nr.›</a:t>
            </a:fld>
            <a:endParaRPr lang="de-DE"/>
          </a:p>
        </p:txBody>
      </p:sp>
    </p:spTree>
    <p:extLst>
      <p:ext uri="{BB962C8B-B14F-4D97-AF65-F5344CB8AC3E}">
        <p14:creationId xmlns:p14="http://schemas.microsoft.com/office/powerpoint/2010/main" val="16353105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6F3F0C64-ED34-444D-968A-A5FBF0A98E39}" type="datetime1">
              <a:rPr lang="de-DE" smtClean="0"/>
              <a:t>30.11.2013</a:t>
            </a:fld>
            <a:endParaRPr lang="de-DE"/>
          </a:p>
        </p:txBody>
      </p:sp>
      <p:sp>
        <p:nvSpPr>
          <p:cNvPr id="8" name="Fußzeilenplatzhalter 7"/>
          <p:cNvSpPr>
            <a:spLocks noGrp="1"/>
          </p:cNvSpPr>
          <p:nvPr>
            <p:ph type="ftr" sz="quarter" idx="11"/>
          </p:nvPr>
        </p:nvSpPr>
        <p:spPr/>
        <p:txBody>
          <a:bodyPr/>
          <a:lstStyle/>
          <a:p>
            <a:r>
              <a:rPr lang="de-DE" dirty="0" smtClean="0"/>
              <a:t>Herbst-Workshop Salzburg 2013/14</a:t>
            </a:r>
          </a:p>
        </p:txBody>
      </p:sp>
      <p:sp>
        <p:nvSpPr>
          <p:cNvPr id="9" name="Foliennummernplatzhalter 8"/>
          <p:cNvSpPr>
            <a:spLocks noGrp="1"/>
          </p:cNvSpPr>
          <p:nvPr>
            <p:ph type="sldNum" sz="quarter" idx="12"/>
          </p:nvPr>
        </p:nvSpPr>
        <p:spPr/>
        <p:txBody>
          <a:bodyPr/>
          <a:lstStyle/>
          <a:p>
            <a:fld id="{BD20B132-D0C8-4DBF-86D5-31F5032204C2}" type="slidenum">
              <a:rPr lang="de-DE" smtClean="0"/>
              <a:t>‹Nr.›</a:t>
            </a:fld>
            <a:endParaRPr lang="de-DE"/>
          </a:p>
        </p:txBody>
      </p:sp>
    </p:spTree>
    <p:extLst>
      <p:ext uri="{BB962C8B-B14F-4D97-AF65-F5344CB8AC3E}">
        <p14:creationId xmlns:p14="http://schemas.microsoft.com/office/powerpoint/2010/main" val="174254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68F6D51C-14F5-4AA1-8CDC-FFB2A2906953}" type="datetime1">
              <a:rPr lang="de-DE" smtClean="0"/>
              <a:t>30.11.2013</a:t>
            </a:fld>
            <a:endParaRPr lang="de-DE"/>
          </a:p>
        </p:txBody>
      </p:sp>
      <p:sp>
        <p:nvSpPr>
          <p:cNvPr id="4" name="Fußzeilenplatzhalter 3"/>
          <p:cNvSpPr>
            <a:spLocks noGrp="1"/>
          </p:cNvSpPr>
          <p:nvPr>
            <p:ph type="ftr" sz="quarter" idx="11"/>
          </p:nvPr>
        </p:nvSpPr>
        <p:spPr/>
        <p:txBody>
          <a:bodyPr/>
          <a:lstStyle/>
          <a:p>
            <a:r>
              <a:rPr lang="de-DE" dirty="0" smtClean="0"/>
              <a:t>Herbst-Workshop Salzburg 2013/14</a:t>
            </a:r>
          </a:p>
        </p:txBody>
      </p:sp>
      <p:sp>
        <p:nvSpPr>
          <p:cNvPr id="5" name="Foliennummernplatzhalter 4"/>
          <p:cNvSpPr>
            <a:spLocks noGrp="1"/>
          </p:cNvSpPr>
          <p:nvPr>
            <p:ph type="sldNum" sz="quarter" idx="12"/>
          </p:nvPr>
        </p:nvSpPr>
        <p:spPr/>
        <p:txBody>
          <a:bodyPr/>
          <a:lstStyle/>
          <a:p>
            <a:fld id="{BD20B132-D0C8-4DBF-86D5-31F5032204C2}" type="slidenum">
              <a:rPr lang="de-DE" smtClean="0"/>
              <a:t>‹Nr.›</a:t>
            </a:fld>
            <a:endParaRPr lang="de-DE"/>
          </a:p>
        </p:txBody>
      </p:sp>
    </p:spTree>
    <p:extLst>
      <p:ext uri="{BB962C8B-B14F-4D97-AF65-F5344CB8AC3E}">
        <p14:creationId xmlns:p14="http://schemas.microsoft.com/office/powerpoint/2010/main" val="3363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664683E-1584-43A5-A0CA-0062A31E4220}" type="datetime1">
              <a:rPr lang="de-DE" smtClean="0"/>
              <a:t>30.11.2013</a:t>
            </a:fld>
            <a:endParaRPr lang="de-DE"/>
          </a:p>
        </p:txBody>
      </p:sp>
      <p:sp>
        <p:nvSpPr>
          <p:cNvPr id="3" name="Fußzeilenplatzhalter 2"/>
          <p:cNvSpPr>
            <a:spLocks noGrp="1"/>
          </p:cNvSpPr>
          <p:nvPr>
            <p:ph type="ftr" sz="quarter" idx="11"/>
          </p:nvPr>
        </p:nvSpPr>
        <p:spPr/>
        <p:txBody>
          <a:bodyPr/>
          <a:lstStyle/>
          <a:p>
            <a:r>
              <a:rPr lang="de-DE" dirty="0" smtClean="0"/>
              <a:t>Herbst-Workshop Salzburg 2013/14</a:t>
            </a:r>
          </a:p>
        </p:txBody>
      </p:sp>
      <p:sp>
        <p:nvSpPr>
          <p:cNvPr id="4" name="Foliennummernplatzhalter 3"/>
          <p:cNvSpPr>
            <a:spLocks noGrp="1"/>
          </p:cNvSpPr>
          <p:nvPr>
            <p:ph type="sldNum" sz="quarter" idx="12"/>
          </p:nvPr>
        </p:nvSpPr>
        <p:spPr/>
        <p:txBody>
          <a:bodyPr/>
          <a:lstStyle/>
          <a:p>
            <a:fld id="{BD20B132-D0C8-4DBF-86D5-31F5032204C2}" type="slidenum">
              <a:rPr lang="de-DE" smtClean="0"/>
              <a:t>‹Nr.›</a:t>
            </a:fld>
            <a:endParaRPr lang="de-DE"/>
          </a:p>
        </p:txBody>
      </p:sp>
    </p:spTree>
    <p:extLst>
      <p:ext uri="{BB962C8B-B14F-4D97-AF65-F5344CB8AC3E}">
        <p14:creationId xmlns:p14="http://schemas.microsoft.com/office/powerpoint/2010/main" val="110752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9B42B87-55E7-4F6D-8DAA-35CA517E27FA}" type="datetime1">
              <a:rPr lang="de-DE" smtClean="0"/>
              <a:t>30.11.2013</a:t>
            </a:fld>
            <a:endParaRPr lang="de-DE"/>
          </a:p>
        </p:txBody>
      </p:sp>
      <p:sp>
        <p:nvSpPr>
          <p:cNvPr id="6" name="Fußzeilenplatzhalter 5"/>
          <p:cNvSpPr>
            <a:spLocks noGrp="1"/>
          </p:cNvSpPr>
          <p:nvPr>
            <p:ph type="ftr" sz="quarter" idx="11"/>
          </p:nvPr>
        </p:nvSpPr>
        <p:spPr/>
        <p:txBody>
          <a:bodyPr/>
          <a:lstStyle/>
          <a:p>
            <a:r>
              <a:rPr lang="de-DE" dirty="0" smtClean="0"/>
              <a:t>Herbst-Workshop Salzburg 2013/14</a:t>
            </a:r>
          </a:p>
        </p:txBody>
      </p:sp>
      <p:sp>
        <p:nvSpPr>
          <p:cNvPr id="7" name="Foliennummernplatzhalter 6"/>
          <p:cNvSpPr>
            <a:spLocks noGrp="1"/>
          </p:cNvSpPr>
          <p:nvPr>
            <p:ph type="sldNum" sz="quarter" idx="12"/>
          </p:nvPr>
        </p:nvSpPr>
        <p:spPr/>
        <p:txBody>
          <a:bodyPr/>
          <a:lstStyle/>
          <a:p>
            <a:fld id="{BD20B132-D0C8-4DBF-86D5-31F5032204C2}" type="slidenum">
              <a:rPr lang="de-DE" smtClean="0"/>
              <a:t>‹Nr.›</a:t>
            </a:fld>
            <a:endParaRPr lang="de-DE"/>
          </a:p>
        </p:txBody>
      </p:sp>
    </p:spTree>
    <p:extLst>
      <p:ext uri="{BB962C8B-B14F-4D97-AF65-F5344CB8AC3E}">
        <p14:creationId xmlns:p14="http://schemas.microsoft.com/office/powerpoint/2010/main" val="24269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6A512F1-CE6B-486E-8F32-D77E25D45667}" type="datetime1">
              <a:rPr lang="de-DE" smtClean="0"/>
              <a:t>30.11.2013</a:t>
            </a:fld>
            <a:endParaRPr lang="de-DE"/>
          </a:p>
        </p:txBody>
      </p:sp>
      <p:sp>
        <p:nvSpPr>
          <p:cNvPr id="6" name="Fußzeilenplatzhalter 5"/>
          <p:cNvSpPr>
            <a:spLocks noGrp="1"/>
          </p:cNvSpPr>
          <p:nvPr>
            <p:ph type="ftr" sz="quarter" idx="11"/>
          </p:nvPr>
        </p:nvSpPr>
        <p:spPr/>
        <p:txBody>
          <a:bodyPr/>
          <a:lstStyle/>
          <a:p>
            <a:r>
              <a:rPr lang="de-DE" dirty="0" smtClean="0"/>
              <a:t>Herbst-Workshop Salzburg 2013/14</a:t>
            </a:r>
          </a:p>
        </p:txBody>
      </p:sp>
      <p:sp>
        <p:nvSpPr>
          <p:cNvPr id="7" name="Foliennummernplatzhalter 6"/>
          <p:cNvSpPr>
            <a:spLocks noGrp="1"/>
          </p:cNvSpPr>
          <p:nvPr>
            <p:ph type="sldNum" sz="quarter" idx="12"/>
          </p:nvPr>
        </p:nvSpPr>
        <p:spPr/>
        <p:txBody>
          <a:bodyPr/>
          <a:lstStyle/>
          <a:p>
            <a:fld id="{BD20B132-D0C8-4DBF-86D5-31F5032204C2}" type="slidenum">
              <a:rPr lang="de-DE" smtClean="0"/>
              <a:t>‹Nr.›</a:t>
            </a:fld>
            <a:endParaRPr lang="de-DE"/>
          </a:p>
        </p:txBody>
      </p:sp>
    </p:spTree>
    <p:extLst>
      <p:ext uri="{BB962C8B-B14F-4D97-AF65-F5344CB8AC3E}">
        <p14:creationId xmlns:p14="http://schemas.microsoft.com/office/powerpoint/2010/main" val="35241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EB6E1-FBC7-47FC-972F-50F5FCEF6417}" type="datetime1">
              <a:rPr lang="de-DE" smtClean="0"/>
              <a:t>30.11.2013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Herbst-Workshop Salzburg 2013/14</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B132-D0C8-4DBF-86D5-31F5032204C2}" type="slidenum">
              <a:rPr lang="de-DE" smtClean="0"/>
              <a:t>‹Nr.›</a:t>
            </a:fld>
            <a:endParaRPr lang="de-DE"/>
          </a:p>
        </p:txBody>
      </p:sp>
    </p:spTree>
    <p:extLst>
      <p:ext uri="{BB962C8B-B14F-4D97-AF65-F5344CB8AC3E}">
        <p14:creationId xmlns:p14="http://schemas.microsoft.com/office/powerpoint/2010/main" val="492000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mukk.gv.at/medienpool/17309/mat_abdulhussain.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www.imst.ac.at/gd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imst.ac.at/imst-wiki/index.php/Hauptseit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rge.schule-hamburg.de/Inhalt/LAU.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61864" y="1412776"/>
            <a:ext cx="7270576" cy="1368152"/>
          </a:xfrm>
        </p:spPr>
        <p:txBody>
          <a:bodyPr>
            <a:noAutofit/>
          </a:bodyPr>
          <a:lstStyle/>
          <a:p>
            <a:pPr algn="r"/>
            <a:r>
              <a:rPr lang="de-DE" sz="3600" i="1" dirty="0" smtClean="0">
                <a:solidFill>
                  <a:srgbClr val="336600"/>
                </a:solidFill>
                <a:latin typeface="Calibri" pitchFamily="34" charset="0"/>
                <a:cs typeface="Calibri" pitchFamily="34" charset="0"/>
              </a:rPr>
              <a:t>Was immer wir sind, wir sind es nicht immer und nicht alle zugleich</a:t>
            </a:r>
            <a:endParaRPr lang="de-DE" sz="3600" dirty="0">
              <a:solidFill>
                <a:srgbClr val="336600"/>
              </a:solidFill>
              <a:latin typeface="Calibri" pitchFamily="34" charset="0"/>
              <a:cs typeface="Calibri" pitchFamily="34" charset="0"/>
            </a:endParaRPr>
          </a:p>
        </p:txBody>
      </p:sp>
      <p:sp>
        <p:nvSpPr>
          <p:cNvPr id="3" name="Untertitel 2"/>
          <p:cNvSpPr>
            <a:spLocks noGrp="1"/>
          </p:cNvSpPr>
          <p:nvPr>
            <p:ph type="subTitle" idx="1"/>
          </p:nvPr>
        </p:nvSpPr>
        <p:spPr>
          <a:xfrm>
            <a:off x="1619672" y="5924872"/>
            <a:ext cx="5608712" cy="816496"/>
          </a:xfrm>
        </p:spPr>
        <p:txBody>
          <a:bodyPr>
            <a:normAutofit fontScale="92500" lnSpcReduction="10000"/>
          </a:bodyPr>
          <a:lstStyle/>
          <a:p>
            <a:pPr algn="l"/>
            <a:r>
              <a:rPr lang="de-DE" sz="2400" dirty="0">
                <a:solidFill>
                  <a:srgbClr val="336600"/>
                </a:solidFill>
                <a:latin typeface="Calibri" pitchFamily="34" charset="0"/>
                <a:cs typeface="Calibri" pitchFamily="34" charset="0"/>
              </a:rPr>
              <a:t>g</a:t>
            </a:r>
            <a:r>
              <a:rPr lang="de-DE" sz="2400" dirty="0" smtClean="0">
                <a:solidFill>
                  <a:srgbClr val="336600"/>
                </a:solidFill>
                <a:latin typeface="Calibri" pitchFamily="34" charset="0"/>
                <a:cs typeface="Calibri" pitchFamily="34" charset="0"/>
              </a:rPr>
              <a:t>ender.netzwerk@uni-klu.ac.at</a:t>
            </a:r>
          </a:p>
          <a:p>
            <a:pPr algn="l"/>
            <a:r>
              <a:rPr lang="de-DE" sz="2400" dirty="0" smtClean="0">
                <a:solidFill>
                  <a:srgbClr val="336600"/>
                </a:solidFill>
                <a:latin typeface="Calibri" pitchFamily="34" charset="0"/>
                <a:cs typeface="Calibri" pitchFamily="34" charset="0"/>
              </a:rPr>
              <a:t>http://imst.ac.at /</a:t>
            </a:r>
            <a:r>
              <a:rPr lang="de-DE" sz="2400" dirty="0" err="1" smtClean="0">
                <a:solidFill>
                  <a:srgbClr val="336600"/>
                </a:solidFill>
                <a:latin typeface="Calibri" pitchFamily="34" charset="0"/>
                <a:cs typeface="Calibri" pitchFamily="34" charset="0"/>
              </a:rPr>
              <a:t>gdn</a:t>
            </a:r>
            <a:endParaRPr lang="de-DE" sz="2400" dirty="0" smtClean="0">
              <a:solidFill>
                <a:srgbClr val="336600"/>
              </a:solidFill>
              <a:latin typeface="Calibri" pitchFamily="34" charset="0"/>
              <a:cs typeface="Calibri" pitchFamily="34" charset="0"/>
            </a:endParaRPr>
          </a:p>
          <a:p>
            <a:pPr algn="l"/>
            <a:endParaRPr lang="de-DE" dirty="0"/>
          </a:p>
        </p:txBody>
      </p:sp>
      <p:sp>
        <p:nvSpPr>
          <p:cNvPr id="5" name="Textfeld 4"/>
          <p:cNvSpPr txBox="1"/>
          <p:nvPr/>
        </p:nvSpPr>
        <p:spPr>
          <a:xfrm>
            <a:off x="6794623" y="2929332"/>
            <a:ext cx="1728192" cy="584775"/>
          </a:xfrm>
          <a:prstGeom prst="rect">
            <a:avLst/>
          </a:prstGeom>
          <a:noFill/>
        </p:spPr>
        <p:txBody>
          <a:bodyPr wrap="square" rtlCol="0">
            <a:spAutoFit/>
          </a:bodyPr>
          <a:lstStyle/>
          <a:p>
            <a:pPr algn="just"/>
            <a:r>
              <a:rPr lang="de-DE" sz="1000" dirty="0" smtClean="0">
                <a:solidFill>
                  <a:schemeClr val="tx1">
                    <a:lumMod val="50000"/>
                    <a:lumOff val="50000"/>
                  </a:schemeClr>
                </a:solidFill>
              </a:rPr>
              <a:t>(</a:t>
            </a:r>
            <a:r>
              <a:rPr lang="de-DE" sz="1000" dirty="0" smtClean="0"/>
              <a:t>M.A. </a:t>
            </a:r>
            <a:r>
              <a:rPr lang="de-DE" sz="1000" dirty="0" err="1" smtClean="0"/>
              <a:t>Kreienbaum</a:t>
            </a:r>
            <a:r>
              <a:rPr lang="de-DE" sz="1000" dirty="0" smtClean="0"/>
              <a:t>, T. </a:t>
            </a:r>
            <a:r>
              <a:rPr lang="de-DE" sz="1000" dirty="0" err="1" smtClean="0"/>
              <a:t>Urbank</a:t>
            </a:r>
            <a:r>
              <a:rPr lang="de-DE" sz="1000" dirty="0" smtClean="0"/>
              <a:t>, Jungen und </a:t>
            </a:r>
            <a:r>
              <a:rPr lang="de-DE" sz="1000" dirty="0" smtClean="0">
                <a:cs typeface="Calibri" pitchFamily="34" charset="0"/>
              </a:rPr>
              <a:t>Mädchen</a:t>
            </a:r>
            <a:r>
              <a:rPr lang="de-DE" sz="1000" dirty="0" smtClean="0"/>
              <a:t> in der Schule. Berlin 2006</a:t>
            </a:r>
            <a:r>
              <a:rPr lang="de-DE" sz="1200" dirty="0" smtClean="0"/>
              <a:t>)</a:t>
            </a:r>
            <a:endParaRPr lang="de-DE" sz="1200" dirty="0"/>
          </a:p>
        </p:txBody>
      </p:sp>
      <p:grpSp>
        <p:nvGrpSpPr>
          <p:cNvPr id="6" name="Gruppieren 5"/>
          <p:cNvGrpSpPr/>
          <p:nvPr/>
        </p:nvGrpSpPr>
        <p:grpSpPr>
          <a:xfrm>
            <a:off x="1691680" y="3008984"/>
            <a:ext cx="4320480" cy="2808312"/>
            <a:chOff x="1979712" y="2924944"/>
            <a:chExt cx="3888432" cy="252028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924944"/>
              <a:ext cx="388843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2924945"/>
              <a:ext cx="2232248" cy="383988"/>
            </a:xfrm>
            <a:prstGeom prst="rect">
              <a:avLst/>
            </a:prstGeom>
          </p:spPr>
        </p:pic>
      </p:grpSp>
    </p:spTree>
    <p:extLst>
      <p:ext uri="{BB962C8B-B14F-4D97-AF65-F5344CB8AC3E}">
        <p14:creationId xmlns:p14="http://schemas.microsoft.com/office/powerpoint/2010/main" val="3704303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dirty="0"/>
          </a:p>
        </p:txBody>
      </p:sp>
      <p:sp>
        <p:nvSpPr>
          <p:cNvPr id="2" name="Titel 1"/>
          <p:cNvSpPr>
            <a:spLocks noGrp="1"/>
          </p:cNvSpPr>
          <p:nvPr>
            <p:ph type="title"/>
          </p:nvPr>
        </p:nvSpPr>
        <p:spPr>
          <a:xfrm>
            <a:off x="1187624" y="0"/>
            <a:ext cx="7499176" cy="1229419"/>
          </a:xfrm>
        </p:spPr>
        <p:txBody>
          <a:bodyPr/>
          <a:lstStyle/>
          <a:p>
            <a:pPr algn="r"/>
            <a:r>
              <a:rPr lang="en-US" sz="2400" b="1" dirty="0" smtClean="0">
                <a:solidFill>
                  <a:srgbClr val="336600"/>
                </a:solidFill>
                <a:latin typeface="Calibri" pitchFamily="34" charset="0"/>
                <a:cs typeface="Calibri" pitchFamily="34" charset="0"/>
              </a:rPr>
              <a:t>IMST: GENDER &amp; DIVERSITY</a:t>
            </a:r>
            <a:br>
              <a:rPr lang="en-US" sz="2400" b="1" dirty="0" smtClean="0">
                <a:solidFill>
                  <a:srgbClr val="336600"/>
                </a:solidFill>
                <a:latin typeface="Calibri" pitchFamily="34" charset="0"/>
                <a:cs typeface="Calibri" pitchFamily="34" charset="0"/>
              </a:rPr>
            </a:br>
            <a:r>
              <a:rPr lang="en-US" sz="2400" b="1" dirty="0" err="1" smtClean="0">
                <a:solidFill>
                  <a:srgbClr val="336600"/>
                </a:solidFill>
                <a:latin typeface="Calibri" pitchFamily="34" charset="0"/>
                <a:cs typeface="Calibri" pitchFamily="34" charset="0"/>
              </a:rPr>
              <a:t>Vorgeschichte</a:t>
            </a:r>
            <a:endParaRPr lang="en-US" sz="2400" b="1" dirty="0">
              <a:solidFill>
                <a:srgbClr val="336600"/>
              </a:solidFill>
              <a:latin typeface="Calibri" pitchFamily="34" charset="0"/>
              <a:cs typeface="Calibri" pitchFamily="34"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2" y="1604416"/>
            <a:ext cx="4296375" cy="4267796"/>
          </a:xfrm>
          <a:prstGeom prst="rect">
            <a:avLst/>
          </a:prstGeom>
        </p:spPr>
      </p:pic>
    </p:spTree>
    <p:extLst>
      <p:ext uri="{BB962C8B-B14F-4D97-AF65-F5344CB8AC3E}">
        <p14:creationId xmlns:p14="http://schemas.microsoft.com/office/powerpoint/2010/main" val="1802255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pPr algn="r"/>
            <a:r>
              <a:rPr lang="en-US" sz="2400" b="1" dirty="0" err="1" smtClean="0">
                <a:solidFill>
                  <a:srgbClr val="336600"/>
                </a:solidFill>
                <a:latin typeface="Calibri" pitchFamily="34" charset="0"/>
                <a:cs typeface="Calibri" pitchFamily="34" charset="0"/>
              </a:rPr>
              <a:t>Genderkompetenter</a:t>
            </a:r>
            <a:r>
              <a:rPr lang="en-US" sz="2400" b="1" dirty="0" smtClean="0">
                <a:solidFill>
                  <a:srgbClr val="336600"/>
                </a:solidFill>
                <a:latin typeface="Calibri" pitchFamily="34" charset="0"/>
                <a:cs typeface="Calibri" pitchFamily="34" charset="0"/>
              </a:rPr>
              <a:t> </a:t>
            </a:r>
            <a:r>
              <a:rPr lang="en-US" sz="2400" b="1" dirty="0" err="1" smtClean="0">
                <a:solidFill>
                  <a:srgbClr val="336600"/>
                </a:solidFill>
                <a:latin typeface="Calibri" pitchFamily="34" charset="0"/>
                <a:cs typeface="Calibri" pitchFamily="34" charset="0"/>
              </a:rPr>
              <a:t>Unterricht</a:t>
            </a:r>
            <a:r>
              <a:rPr lang="en-US" sz="2400" b="1" dirty="0" smtClean="0">
                <a:solidFill>
                  <a:srgbClr val="336600"/>
                </a:solidFill>
                <a:latin typeface="Calibri" pitchFamily="34" charset="0"/>
                <a:cs typeface="Calibri" pitchFamily="34" charset="0"/>
              </a:rPr>
              <a:t/>
            </a:r>
            <a:br>
              <a:rPr lang="en-US" sz="2400" b="1" dirty="0" smtClean="0">
                <a:solidFill>
                  <a:srgbClr val="336600"/>
                </a:solidFill>
                <a:latin typeface="Calibri" pitchFamily="34" charset="0"/>
                <a:cs typeface="Calibri" pitchFamily="34" charset="0"/>
              </a:rPr>
            </a:br>
            <a:r>
              <a:rPr lang="en-US" b="1" dirty="0" err="1" smtClean="0">
                <a:solidFill>
                  <a:srgbClr val="336600"/>
                </a:solidFill>
                <a:latin typeface="Calibri" pitchFamily="34" charset="0"/>
                <a:cs typeface="Calibri" pitchFamily="34" charset="0"/>
              </a:rPr>
              <a:t>Ausgangslage</a:t>
            </a:r>
            <a:endParaRPr lang="en-US" sz="2400" b="1" dirty="0">
              <a:solidFill>
                <a:srgbClr val="336600"/>
              </a:solidFill>
              <a:latin typeface="Calibri" pitchFamily="34" charset="0"/>
              <a:cs typeface="Calibri" pitchFamily="34" charset="0"/>
            </a:endParaRPr>
          </a:p>
        </p:txBody>
      </p:sp>
      <p:sp>
        <p:nvSpPr>
          <p:cNvPr id="3" name="Inhaltsplatzhalter 2"/>
          <p:cNvSpPr>
            <a:spLocks noGrp="1"/>
          </p:cNvSpPr>
          <p:nvPr>
            <p:ph idx="1"/>
          </p:nvPr>
        </p:nvSpPr>
        <p:spPr>
          <a:xfrm>
            <a:off x="1187624" y="1600200"/>
            <a:ext cx="7704856" cy="4525963"/>
          </a:xfrm>
        </p:spPr>
        <p:txBody>
          <a:bodyPr>
            <a:normAutofit lnSpcReduction="10000"/>
          </a:bodyPr>
          <a:lstStyle/>
          <a:p>
            <a:pPr marL="0" indent="0">
              <a:buNone/>
            </a:pPr>
            <a:r>
              <a:rPr lang="de-DE" sz="2000" b="1" dirty="0" smtClean="0">
                <a:latin typeface="Calibri" pitchFamily="34" charset="0"/>
                <a:cs typeface="Calibri" pitchFamily="34" charset="0"/>
              </a:rPr>
              <a:t>Wir leben (</a:t>
            </a:r>
            <a:r>
              <a:rPr lang="de-DE" sz="2000" b="1" smtClean="0">
                <a:latin typeface="Calibri" pitchFamily="34" charset="0"/>
                <a:cs typeface="Calibri" pitchFamily="34" charset="0"/>
              </a:rPr>
              <a:t>noch immer) </a:t>
            </a:r>
            <a:r>
              <a:rPr lang="de-DE" sz="2000" b="1" dirty="0" smtClean="0">
                <a:latin typeface="Calibri" pitchFamily="34" charset="0"/>
                <a:cs typeface="Calibri" pitchFamily="34" charset="0"/>
              </a:rPr>
              <a:t>in einer Gesellschaft, die</a:t>
            </a:r>
            <a:endParaRPr lang="de-DE" sz="2000" b="1" dirty="0">
              <a:latin typeface="Calibri" pitchFamily="34" charset="0"/>
              <a:cs typeface="Calibri" pitchFamily="34" charset="0"/>
            </a:endParaRPr>
          </a:p>
          <a:p>
            <a:r>
              <a:rPr lang="de-DE" sz="2000" dirty="0" smtClean="0">
                <a:latin typeface="Calibri" pitchFamily="34" charset="0"/>
                <a:cs typeface="Calibri" pitchFamily="34" charset="0"/>
              </a:rPr>
              <a:t>männlich/weiblich dual/bipolar kategorisiert, </a:t>
            </a:r>
          </a:p>
          <a:p>
            <a:r>
              <a:rPr lang="de-DE" sz="2000" dirty="0" smtClean="0">
                <a:latin typeface="Calibri" pitchFamily="34" charset="0"/>
                <a:cs typeface="Calibri" pitchFamily="34" charset="0"/>
              </a:rPr>
              <a:t>Rollenklischees und Stereotype verfestigt und</a:t>
            </a:r>
          </a:p>
          <a:p>
            <a:r>
              <a:rPr lang="de-DE" sz="2000" dirty="0" smtClean="0">
                <a:latin typeface="Calibri" pitchFamily="34" charset="0"/>
                <a:cs typeface="Calibri" pitchFamily="34" charset="0"/>
              </a:rPr>
              <a:t>(Geschlechter-) Hierarchien subtil rechtfertigt.    </a:t>
            </a:r>
            <a:br>
              <a:rPr lang="de-DE" sz="2000" dirty="0" smtClean="0">
                <a:latin typeface="Calibri" pitchFamily="34" charset="0"/>
                <a:cs typeface="Calibri" pitchFamily="34" charset="0"/>
              </a:rPr>
            </a:br>
            <a:endParaRPr lang="de-DE" sz="2000" dirty="0" smtClean="0">
              <a:latin typeface="Calibri" pitchFamily="34" charset="0"/>
              <a:cs typeface="Calibri" pitchFamily="34" charset="0"/>
            </a:endParaRPr>
          </a:p>
          <a:p>
            <a:pPr marL="0" indent="0">
              <a:buNone/>
            </a:pPr>
            <a:r>
              <a:rPr lang="de-DE" sz="2000" dirty="0" smtClean="0">
                <a:latin typeface="Calibri" pitchFamily="34" charset="0"/>
                <a:cs typeface="Calibri" pitchFamily="34" charset="0"/>
              </a:rPr>
              <a:t>Aber:</a:t>
            </a:r>
            <a:br>
              <a:rPr lang="de-DE" sz="2000" dirty="0" smtClean="0">
                <a:latin typeface="Calibri" pitchFamily="34" charset="0"/>
                <a:cs typeface="Calibri" pitchFamily="34" charset="0"/>
              </a:rPr>
            </a:br>
            <a:r>
              <a:rPr lang="de-AT" sz="2000" dirty="0" smtClean="0"/>
              <a:t>In </a:t>
            </a:r>
            <a:r>
              <a:rPr lang="de-AT" sz="2000" dirty="0"/>
              <a:t>der aktuellen Diskussion um Gender Mainstreaming gelten </a:t>
            </a:r>
            <a:r>
              <a:rPr lang="de-AT" sz="2000" dirty="0" smtClean="0"/>
              <a:t>die auf </a:t>
            </a:r>
            <a:r>
              <a:rPr lang="de-AT" sz="2000" dirty="0"/>
              <a:t>Basis des biologischen </a:t>
            </a:r>
            <a:r>
              <a:rPr lang="de-AT" sz="2000" dirty="0" smtClean="0"/>
              <a:t>Geschlechts </a:t>
            </a:r>
            <a:r>
              <a:rPr lang="de-AT" sz="2000" dirty="0"/>
              <a:t>(</a:t>
            </a:r>
            <a:r>
              <a:rPr lang="de-AT" sz="2000" dirty="0" err="1"/>
              <a:t>sex</a:t>
            </a:r>
            <a:r>
              <a:rPr lang="de-AT" sz="2000" dirty="0"/>
              <a:t>) </a:t>
            </a:r>
            <a:r>
              <a:rPr lang="de-AT" sz="2000" dirty="0" smtClean="0"/>
              <a:t>aufgesetzten sozialen </a:t>
            </a:r>
            <a:r>
              <a:rPr lang="de-AT" sz="2000" dirty="0"/>
              <a:t>und kulturellen Zuschreibungen an Männer und Frauen (</a:t>
            </a:r>
            <a:r>
              <a:rPr lang="de-AT" sz="2000" dirty="0" err="1"/>
              <a:t>gender</a:t>
            </a:r>
            <a:r>
              <a:rPr lang="de-AT" sz="2000" dirty="0"/>
              <a:t>) als konstruiert und </a:t>
            </a:r>
            <a:r>
              <a:rPr lang="de-AT" sz="2000" dirty="0" smtClean="0"/>
              <a:t>veränderbar</a:t>
            </a:r>
          </a:p>
          <a:p>
            <a:pPr marL="0" indent="0">
              <a:buNone/>
            </a:pPr>
            <a:endParaRPr lang="de-AT" sz="2000" dirty="0"/>
          </a:p>
          <a:p>
            <a:pPr marL="0" indent="0">
              <a:buNone/>
            </a:pPr>
            <a:r>
              <a:rPr lang="de-AT" sz="2000" dirty="0" smtClean="0">
                <a:sym typeface="Wingdings" panose="05000000000000000000" pitchFamily="2" charset="2"/>
              </a:rPr>
              <a:t> Folgerungen für die gendersensible Didaktik</a:t>
            </a:r>
            <a:endParaRPr lang="de-AT" sz="2000" dirty="0"/>
          </a:p>
          <a:p>
            <a:pPr marL="0" indent="0">
              <a:buNone/>
            </a:pPr>
            <a:endParaRPr lang="de-AT" sz="2000" dirty="0">
              <a:latin typeface="Calibri" pitchFamily="34" charset="0"/>
              <a:cs typeface="Calibri" pitchFamily="34" charset="0"/>
            </a:endParaRPr>
          </a:p>
          <a:p>
            <a:pPr marL="0" indent="0">
              <a:buNone/>
            </a:pPr>
            <a:r>
              <a:rPr lang="de-DE" sz="2000" dirty="0" smtClean="0">
                <a:latin typeface="Calibri" pitchFamily="34" charset="0"/>
                <a:cs typeface="Calibri" pitchFamily="34" charset="0"/>
              </a:rPr>
              <a:t> </a:t>
            </a:r>
          </a:p>
        </p:txBody>
      </p:sp>
    </p:spTree>
    <p:extLst>
      <p:ext uri="{BB962C8B-B14F-4D97-AF65-F5344CB8AC3E}">
        <p14:creationId xmlns:p14="http://schemas.microsoft.com/office/powerpoint/2010/main" val="1681612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pPr algn="r"/>
            <a:r>
              <a:rPr lang="en-US" sz="2400" b="1" dirty="0" err="1" smtClean="0">
                <a:solidFill>
                  <a:srgbClr val="336600"/>
                </a:solidFill>
                <a:latin typeface="Calibri" pitchFamily="34" charset="0"/>
                <a:cs typeface="Calibri" pitchFamily="34" charset="0"/>
              </a:rPr>
              <a:t>Genderkompetenter</a:t>
            </a:r>
            <a:r>
              <a:rPr lang="en-US" sz="2400" b="1" dirty="0" smtClean="0">
                <a:solidFill>
                  <a:srgbClr val="336600"/>
                </a:solidFill>
                <a:latin typeface="Calibri" pitchFamily="34" charset="0"/>
                <a:cs typeface="Calibri" pitchFamily="34" charset="0"/>
              </a:rPr>
              <a:t> </a:t>
            </a:r>
            <a:r>
              <a:rPr lang="en-US" sz="2400" b="1" dirty="0" err="1" smtClean="0">
                <a:solidFill>
                  <a:srgbClr val="336600"/>
                </a:solidFill>
                <a:latin typeface="Calibri" pitchFamily="34" charset="0"/>
                <a:cs typeface="Calibri" pitchFamily="34" charset="0"/>
              </a:rPr>
              <a:t>Unterricht</a:t>
            </a:r>
            <a:r>
              <a:rPr lang="en-US" sz="2400" b="1" dirty="0" smtClean="0">
                <a:solidFill>
                  <a:srgbClr val="336600"/>
                </a:solidFill>
                <a:latin typeface="Calibri" pitchFamily="34" charset="0"/>
                <a:cs typeface="Calibri" pitchFamily="34" charset="0"/>
              </a:rPr>
              <a:t/>
            </a:r>
            <a:br>
              <a:rPr lang="en-US" sz="2400" b="1" dirty="0" smtClean="0">
                <a:solidFill>
                  <a:srgbClr val="336600"/>
                </a:solidFill>
                <a:latin typeface="Calibri" pitchFamily="34" charset="0"/>
                <a:cs typeface="Calibri" pitchFamily="34" charset="0"/>
              </a:rPr>
            </a:br>
            <a:r>
              <a:rPr lang="en-US" b="1" dirty="0" err="1" smtClean="0">
                <a:solidFill>
                  <a:srgbClr val="336600"/>
                </a:solidFill>
                <a:latin typeface="Calibri" pitchFamily="34" charset="0"/>
                <a:cs typeface="Calibri" pitchFamily="34" charset="0"/>
              </a:rPr>
              <a:t>Folgerungen</a:t>
            </a:r>
            <a:r>
              <a:rPr lang="en-US" b="1" dirty="0" smtClean="0">
                <a:solidFill>
                  <a:srgbClr val="336600"/>
                </a:solidFill>
                <a:latin typeface="Calibri" pitchFamily="34" charset="0"/>
                <a:cs typeface="Calibri" pitchFamily="34" charset="0"/>
              </a:rPr>
              <a:t> </a:t>
            </a:r>
            <a:r>
              <a:rPr lang="en-US" b="1" dirty="0" err="1" smtClean="0">
                <a:solidFill>
                  <a:srgbClr val="336600"/>
                </a:solidFill>
                <a:latin typeface="Calibri" pitchFamily="34" charset="0"/>
                <a:cs typeface="Calibri" pitchFamily="34" charset="0"/>
              </a:rPr>
              <a:t>für</a:t>
            </a:r>
            <a:r>
              <a:rPr lang="en-US" b="1" dirty="0" smtClean="0">
                <a:solidFill>
                  <a:srgbClr val="336600"/>
                </a:solidFill>
                <a:latin typeface="Calibri" pitchFamily="34" charset="0"/>
                <a:cs typeface="Calibri" pitchFamily="34" charset="0"/>
              </a:rPr>
              <a:t> </a:t>
            </a:r>
            <a:r>
              <a:rPr lang="en-US" b="1" dirty="0" err="1" smtClean="0">
                <a:solidFill>
                  <a:srgbClr val="336600"/>
                </a:solidFill>
                <a:latin typeface="Calibri" pitchFamily="34" charset="0"/>
                <a:cs typeface="Calibri" pitchFamily="34" charset="0"/>
              </a:rPr>
              <a:t>gender_diversitätensensible</a:t>
            </a:r>
            <a:r>
              <a:rPr lang="en-US" b="1" dirty="0" smtClean="0">
                <a:solidFill>
                  <a:srgbClr val="336600"/>
                </a:solidFill>
                <a:latin typeface="Calibri" pitchFamily="34" charset="0"/>
                <a:cs typeface="Calibri" pitchFamily="34" charset="0"/>
              </a:rPr>
              <a:t> </a:t>
            </a:r>
            <a:r>
              <a:rPr lang="en-US" b="1" dirty="0" err="1" smtClean="0">
                <a:solidFill>
                  <a:srgbClr val="336600"/>
                </a:solidFill>
                <a:latin typeface="Calibri" pitchFamily="34" charset="0"/>
                <a:cs typeface="Calibri" pitchFamily="34" charset="0"/>
              </a:rPr>
              <a:t>Didaktik</a:t>
            </a:r>
            <a:endParaRPr lang="en-US" sz="2400" b="1" dirty="0">
              <a:solidFill>
                <a:srgbClr val="336600"/>
              </a:solidFill>
              <a:latin typeface="Calibri" pitchFamily="34" charset="0"/>
              <a:cs typeface="Calibri" pitchFamily="34" charset="0"/>
            </a:endParaRPr>
          </a:p>
        </p:txBody>
      </p:sp>
      <p:sp>
        <p:nvSpPr>
          <p:cNvPr id="3" name="Inhaltsplatzhalter 2"/>
          <p:cNvSpPr>
            <a:spLocks noGrp="1"/>
          </p:cNvSpPr>
          <p:nvPr>
            <p:ph idx="1"/>
          </p:nvPr>
        </p:nvSpPr>
        <p:spPr>
          <a:xfrm>
            <a:off x="1187624" y="1600200"/>
            <a:ext cx="7704856" cy="4525963"/>
          </a:xfrm>
        </p:spPr>
        <p:txBody>
          <a:bodyPr>
            <a:normAutofit lnSpcReduction="10000"/>
          </a:bodyPr>
          <a:lstStyle/>
          <a:p>
            <a:r>
              <a:rPr lang="de-AT" sz="2000" dirty="0" smtClean="0"/>
              <a:t>Das </a:t>
            </a:r>
            <a:r>
              <a:rPr lang="de-AT" sz="2000" dirty="0"/>
              <a:t>Ziel einer </a:t>
            </a:r>
            <a:r>
              <a:rPr lang="de-AT" sz="2000" dirty="0" err="1" smtClean="0"/>
              <a:t>gender_diversitätensensiblen</a:t>
            </a:r>
            <a:r>
              <a:rPr lang="de-AT" sz="2000" dirty="0" smtClean="0"/>
              <a:t> </a:t>
            </a:r>
            <a:r>
              <a:rPr lang="de-AT" sz="2000" dirty="0"/>
              <a:t>Didaktik orientiert sich an dem Erreichen von </a:t>
            </a:r>
            <a:r>
              <a:rPr lang="de-AT" sz="2000" dirty="0" smtClean="0"/>
              <a:t>Geschlechtergerechtigkeit </a:t>
            </a:r>
            <a:r>
              <a:rPr lang="de-AT" sz="2000" dirty="0"/>
              <a:t>und der Möglichkeit einer individuellen Entfaltung ohne </a:t>
            </a:r>
            <a:r>
              <a:rPr lang="de-AT" sz="2000" dirty="0" smtClean="0"/>
              <a:t>geschlechts-(</a:t>
            </a:r>
            <a:r>
              <a:rPr lang="de-AT" sz="2000" dirty="0" err="1" smtClean="0"/>
              <a:t>stereo</a:t>
            </a:r>
            <a:r>
              <a:rPr lang="de-AT" sz="2000" dirty="0" smtClean="0"/>
              <a:t>)typische Reduzierungen</a:t>
            </a:r>
            <a:r>
              <a:rPr lang="de-AT" sz="2000" dirty="0"/>
              <a:t/>
            </a:r>
            <a:br>
              <a:rPr lang="de-AT" sz="2000" dirty="0"/>
            </a:br>
            <a:endParaRPr lang="de-AT" sz="2000" dirty="0"/>
          </a:p>
          <a:p>
            <a:r>
              <a:rPr lang="de-AT" sz="2000" dirty="0"/>
              <a:t>Dazu ist es notwendig, </a:t>
            </a:r>
            <a:r>
              <a:rPr lang="de-AT" sz="2000" dirty="0" smtClean="0"/>
              <a:t>den </a:t>
            </a:r>
            <a:r>
              <a:rPr lang="de-AT" sz="2000" dirty="0"/>
              <a:t>Blickwinkel der Gleichstellung von Männern und Frauen in allen Bereichen und auf allen Ebenen der Bildungsarbeit </a:t>
            </a:r>
            <a:r>
              <a:rPr lang="de-AT" sz="2000" dirty="0" smtClean="0"/>
              <a:t>einzunehmen sowie</a:t>
            </a:r>
            <a:r>
              <a:rPr lang="de-AT" sz="2000" dirty="0"/>
              <a:t/>
            </a:r>
            <a:br>
              <a:rPr lang="de-AT" sz="2000" dirty="0"/>
            </a:br>
            <a:r>
              <a:rPr lang="de-AT" sz="2000" dirty="0" smtClean="0"/>
              <a:t> </a:t>
            </a:r>
            <a:endParaRPr lang="de-AT" sz="2000" dirty="0"/>
          </a:p>
          <a:p>
            <a:r>
              <a:rPr lang="de-AT" sz="2000" dirty="0" smtClean="0"/>
              <a:t>eine </a:t>
            </a:r>
            <a:r>
              <a:rPr lang="de-AT" sz="2000" dirty="0"/>
              <a:t>Haltung, die tradierte patriarchale </a:t>
            </a:r>
            <a:r>
              <a:rPr lang="de-AT" sz="2000" dirty="0" smtClean="0"/>
              <a:t>Wahrnehmungsmuster</a:t>
            </a:r>
            <a:r>
              <a:rPr lang="de-AT" sz="2000" dirty="0"/>
              <a:t>, </a:t>
            </a:r>
            <a:r>
              <a:rPr lang="de-AT" sz="2000" dirty="0" smtClean="0"/>
              <a:t>Werthaltungen </a:t>
            </a:r>
            <a:r>
              <a:rPr lang="de-AT" sz="2000" dirty="0"/>
              <a:t>und Vorgehensweisen in Frage stellt und in Folge vorherrschende Geschlechterrollen verändern </a:t>
            </a:r>
            <a:r>
              <a:rPr lang="de-AT" sz="2000" dirty="0" smtClean="0"/>
              <a:t>will</a:t>
            </a:r>
            <a:endParaRPr lang="de-AT" sz="2000" dirty="0"/>
          </a:p>
          <a:p>
            <a:endParaRPr lang="de-AT" sz="2000" dirty="0"/>
          </a:p>
          <a:p>
            <a:pPr marL="0" indent="0">
              <a:buNone/>
            </a:pPr>
            <a:endParaRPr lang="de-AT" sz="2000" dirty="0">
              <a:latin typeface="Calibri" pitchFamily="34" charset="0"/>
              <a:cs typeface="Calibri" pitchFamily="34" charset="0"/>
            </a:endParaRPr>
          </a:p>
          <a:p>
            <a:pPr marL="0" indent="0">
              <a:buNone/>
            </a:pPr>
            <a:r>
              <a:rPr lang="de-DE" sz="2000" dirty="0" smtClean="0">
                <a:latin typeface="Calibri" pitchFamily="34" charset="0"/>
                <a:cs typeface="Calibri" pitchFamily="34" charset="0"/>
              </a:rPr>
              <a:t> </a:t>
            </a:r>
          </a:p>
        </p:txBody>
      </p:sp>
    </p:spTree>
    <p:extLst>
      <p:ext uri="{BB962C8B-B14F-4D97-AF65-F5344CB8AC3E}">
        <p14:creationId xmlns:p14="http://schemas.microsoft.com/office/powerpoint/2010/main" val="1080828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pPr algn="r"/>
            <a:r>
              <a:rPr lang="en-US" sz="2400" b="1" dirty="0" err="1" smtClean="0">
                <a:solidFill>
                  <a:srgbClr val="336600"/>
                </a:solidFill>
                <a:latin typeface="Calibri" pitchFamily="34" charset="0"/>
                <a:cs typeface="Calibri" pitchFamily="34" charset="0"/>
              </a:rPr>
              <a:t>Genderkompetenter</a:t>
            </a:r>
            <a:r>
              <a:rPr lang="en-US" sz="2400" b="1" dirty="0" smtClean="0">
                <a:solidFill>
                  <a:srgbClr val="336600"/>
                </a:solidFill>
                <a:latin typeface="Calibri" pitchFamily="34" charset="0"/>
                <a:cs typeface="Calibri" pitchFamily="34" charset="0"/>
              </a:rPr>
              <a:t> </a:t>
            </a:r>
            <a:r>
              <a:rPr lang="en-US" sz="2400" b="1" dirty="0" err="1" smtClean="0">
                <a:solidFill>
                  <a:srgbClr val="336600"/>
                </a:solidFill>
                <a:latin typeface="Calibri" pitchFamily="34" charset="0"/>
                <a:cs typeface="Calibri" pitchFamily="34" charset="0"/>
              </a:rPr>
              <a:t>Unterricht</a:t>
            </a:r>
            <a:r>
              <a:rPr lang="en-US" sz="2400" b="1" dirty="0" smtClean="0">
                <a:solidFill>
                  <a:srgbClr val="336600"/>
                </a:solidFill>
                <a:latin typeface="Calibri" pitchFamily="34" charset="0"/>
                <a:cs typeface="Calibri" pitchFamily="34" charset="0"/>
              </a:rPr>
              <a:t/>
            </a:r>
            <a:br>
              <a:rPr lang="en-US" sz="2400" b="1" dirty="0" smtClean="0">
                <a:solidFill>
                  <a:srgbClr val="336600"/>
                </a:solidFill>
                <a:latin typeface="Calibri" pitchFamily="34" charset="0"/>
                <a:cs typeface="Calibri" pitchFamily="34" charset="0"/>
              </a:rPr>
            </a:br>
            <a:r>
              <a:rPr lang="en-US" b="1" dirty="0" err="1" smtClean="0">
                <a:solidFill>
                  <a:srgbClr val="336600"/>
                </a:solidFill>
                <a:latin typeface="Calibri" pitchFamily="34" charset="0"/>
                <a:cs typeface="Calibri" pitchFamily="34" charset="0"/>
              </a:rPr>
              <a:t>Folgerungen</a:t>
            </a:r>
            <a:r>
              <a:rPr lang="en-US" b="1" dirty="0" smtClean="0">
                <a:solidFill>
                  <a:srgbClr val="336600"/>
                </a:solidFill>
                <a:latin typeface="Calibri" pitchFamily="34" charset="0"/>
                <a:cs typeface="Calibri" pitchFamily="34" charset="0"/>
              </a:rPr>
              <a:t> </a:t>
            </a:r>
            <a:r>
              <a:rPr lang="en-US" b="1" dirty="0" err="1" smtClean="0">
                <a:solidFill>
                  <a:srgbClr val="336600"/>
                </a:solidFill>
                <a:latin typeface="Calibri" pitchFamily="34" charset="0"/>
                <a:cs typeface="Calibri" pitchFamily="34" charset="0"/>
              </a:rPr>
              <a:t>für</a:t>
            </a:r>
            <a:r>
              <a:rPr lang="en-US" b="1" dirty="0" smtClean="0">
                <a:solidFill>
                  <a:srgbClr val="336600"/>
                </a:solidFill>
                <a:latin typeface="Calibri" pitchFamily="34" charset="0"/>
                <a:cs typeface="Calibri" pitchFamily="34" charset="0"/>
              </a:rPr>
              <a:t> </a:t>
            </a:r>
            <a:r>
              <a:rPr lang="en-US" b="1" dirty="0" err="1" smtClean="0">
                <a:solidFill>
                  <a:srgbClr val="336600"/>
                </a:solidFill>
                <a:latin typeface="Calibri" pitchFamily="34" charset="0"/>
                <a:cs typeface="Calibri" pitchFamily="34" charset="0"/>
              </a:rPr>
              <a:t>gender_diversitätensensible</a:t>
            </a:r>
            <a:r>
              <a:rPr lang="en-US" b="1" dirty="0" smtClean="0">
                <a:solidFill>
                  <a:srgbClr val="336600"/>
                </a:solidFill>
                <a:latin typeface="Calibri" pitchFamily="34" charset="0"/>
                <a:cs typeface="Calibri" pitchFamily="34" charset="0"/>
              </a:rPr>
              <a:t> </a:t>
            </a:r>
            <a:r>
              <a:rPr lang="en-US" b="1" dirty="0" err="1" smtClean="0">
                <a:solidFill>
                  <a:srgbClr val="336600"/>
                </a:solidFill>
                <a:latin typeface="Calibri" pitchFamily="34" charset="0"/>
                <a:cs typeface="Calibri" pitchFamily="34" charset="0"/>
              </a:rPr>
              <a:t>Didaktik</a:t>
            </a:r>
            <a:endParaRPr lang="en-US" sz="2400" b="1" dirty="0">
              <a:solidFill>
                <a:srgbClr val="336600"/>
              </a:solidFill>
              <a:latin typeface="Calibri" pitchFamily="34" charset="0"/>
              <a:cs typeface="Calibri" pitchFamily="34" charset="0"/>
            </a:endParaRPr>
          </a:p>
        </p:txBody>
      </p:sp>
      <p:sp>
        <p:nvSpPr>
          <p:cNvPr id="3" name="Inhaltsplatzhalter 2"/>
          <p:cNvSpPr>
            <a:spLocks noGrp="1"/>
          </p:cNvSpPr>
          <p:nvPr>
            <p:ph idx="1"/>
          </p:nvPr>
        </p:nvSpPr>
        <p:spPr>
          <a:xfrm>
            <a:off x="1187624" y="1600200"/>
            <a:ext cx="7704856" cy="4525963"/>
          </a:xfrm>
        </p:spPr>
        <p:txBody>
          <a:bodyPr>
            <a:normAutofit/>
          </a:bodyPr>
          <a:lstStyle/>
          <a:p>
            <a:pPr marL="0" indent="0">
              <a:buNone/>
            </a:pPr>
            <a:r>
              <a:rPr lang="de-AT" sz="2000" dirty="0" smtClean="0"/>
              <a:t>Geschlechter- und </a:t>
            </a:r>
            <a:r>
              <a:rPr lang="de-AT" sz="2000" dirty="0" err="1" smtClean="0"/>
              <a:t>diversity</a:t>
            </a:r>
            <a:r>
              <a:rPr lang="de-AT" sz="2000" dirty="0" smtClean="0"/>
              <a:t>-sensibler Unterricht</a:t>
            </a:r>
          </a:p>
          <a:p>
            <a:pPr marL="0" indent="0">
              <a:buNone/>
            </a:pPr>
            <a:endParaRPr lang="de-AT" sz="2000" dirty="0" smtClean="0"/>
          </a:p>
          <a:p>
            <a:r>
              <a:rPr lang="de-AT" sz="2000" dirty="0" smtClean="0"/>
              <a:t>ermutigt zur (Selbst-)Reflexion und Individualität </a:t>
            </a:r>
          </a:p>
          <a:p>
            <a:r>
              <a:rPr lang="de-AT" sz="2000" dirty="0" smtClean="0"/>
              <a:t>fördert Gleichstellung</a:t>
            </a:r>
          </a:p>
          <a:p>
            <a:r>
              <a:rPr lang="de-AT" sz="2000" dirty="0" smtClean="0"/>
              <a:t>hinterfragt stereotype Vorstellungen, Normen und Wertvorstellungen</a:t>
            </a:r>
          </a:p>
          <a:p>
            <a:r>
              <a:rPr lang="de-AT" sz="2000" dirty="0"/>
              <a:t>z</a:t>
            </a:r>
            <a:r>
              <a:rPr lang="de-AT" sz="2000" dirty="0" smtClean="0"/>
              <a:t>ielt auf Chancengerechtigkeit</a:t>
            </a:r>
          </a:p>
          <a:p>
            <a:r>
              <a:rPr lang="de-AT" sz="2000" dirty="0" smtClean="0"/>
              <a:t> ...</a:t>
            </a:r>
          </a:p>
          <a:p>
            <a:r>
              <a:rPr lang="de-AT" sz="2000" dirty="0"/>
              <a:t>e</a:t>
            </a:r>
            <a:r>
              <a:rPr lang="de-AT" sz="2000" dirty="0" smtClean="0"/>
              <a:t>rmöglicht allen Schülerinnen und Schülern den Zugang zu Wissens- und Erfahrungsfeldern ungeachtet des Geschlechts und der Herkunft</a:t>
            </a:r>
          </a:p>
          <a:p>
            <a:r>
              <a:rPr lang="de-AT" sz="2000" dirty="0" smtClean="0"/>
              <a:t>…</a:t>
            </a:r>
          </a:p>
          <a:p>
            <a:r>
              <a:rPr lang="de-AT" sz="2000" dirty="0"/>
              <a:t>n</a:t>
            </a:r>
            <a:r>
              <a:rPr lang="de-AT" sz="2000" dirty="0" smtClean="0"/>
              <a:t>immt die Vielfalt als Bereicherung wahr</a:t>
            </a:r>
          </a:p>
          <a:p>
            <a:r>
              <a:rPr lang="de-AT" sz="2000" dirty="0" smtClean="0"/>
              <a:t>…</a:t>
            </a:r>
          </a:p>
        </p:txBody>
      </p:sp>
    </p:spTree>
    <p:extLst>
      <p:ext uri="{BB962C8B-B14F-4D97-AF65-F5344CB8AC3E}">
        <p14:creationId xmlns:p14="http://schemas.microsoft.com/office/powerpoint/2010/main" val="3119259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704856" cy="1196752"/>
          </a:xfrm>
        </p:spPr>
        <p:txBody>
          <a:bodyPr/>
          <a:lstStyle/>
          <a:p>
            <a:pPr algn="r"/>
            <a:r>
              <a:rPr lang="de-DE" sz="2500" b="1" dirty="0" smtClean="0">
                <a:solidFill>
                  <a:srgbClr val="336600"/>
                </a:solidFill>
                <a:latin typeface="Calibri" pitchFamily="34" charset="0"/>
                <a:cs typeface="Calibri" pitchFamily="34" charset="0"/>
              </a:rPr>
              <a:t>Auseinandersetzung </a:t>
            </a:r>
            <a:br>
              <a:rPr lang="de-DE" sz="2500" b="1" dirty="0" smtClean="0">
                <a:solidFill>
                  <a:srgbClr val="336600"/>
                </a:solidFill>
                <a:latin typeface="Calibri" pitchFamily="34" charset="0"/>
                <a:cs typeface="Calibri" pitchFamily="34" charset="0"/>
              </a:rPr>
            </a:br>
            <a:r>
              <a:rPr lang="de-DE" sz="2500" b="1" dirty="0" smtClean="0">
                <a:solidFill>
                  <a:srgbClr val="336600"/>
                </a:solidFill>
                <a:latin typeface="Calibri" pitchFamily="34" charset="0"/>
                <a:cs typeface="Calibri" pitchFamily="34" charset="0"/>
              </a:rPr>
              <a:t>mit Geschlechteraspekten und Vielfalt </a:t>
            </a:r>
            <a:r>
              <a:rPr lang="de-DE" sz="2500" b="1" dirty="0">
                <a:solidFill>
                  <a:srgbClr val="336600"/>
                </a:solidFill>
                <a:latin typeface="Calibri" pitchFamily="34" charset="0"/>
                <a:cs typeface="Calibri" pitchFamily="34" charset="0"/>
              </a:rPr>
              <a:t>im </a:t>
            </a:r>
            <a:r>
              <a:rPr lang="de-DE" sz="2500" b="1" dirty="0" smtClean="0">
                <a:solidFill>
                  <a:srgbClr val="336600"/>
                </a:solidFill>
                <a:latin typeface="Calibri" pitchFamily="34" charset="0"/>
                <a:cs typeface="Calibri" pitchFamily="34" charset="0"/>
              </a:rPr>
              <a:t>Unterricht</a:t>
            </a:r>
            <a:endParaRPr lang="de-DE" sz="2500" b="1" dirty="0">
              <a:solidFill>
                <a:srgbClr val="336600"/>
              </a:solidFill>
              <a:latin typeface="Calibri" pitchFamily="34" charset="0"/>
              <a:cs typeface="Calibri" pitchFamily="34" charset="0"/>
            </a:endParaRPr>
          </a:p>
        </p:txBody>
      </p:sp>
      <p:sp>
        <p:nvSpPr>
          <p:cNvPr id="3" name="Inhaltsplatzhalter 2"/>
          <p:cNvSpPr>
            <a:spLocks noGrp="1"/>
          </p:cNvSpPr>
          <p:nvPr>
            <p:ph idx="1"/>
          </p:nvPr>
        </p:nvSpPr>
        <p:spPr>
          <a:xfrm>
            <a:off x="1187624" y="1628800"/>
            <a:ext cx="7691408" cy="4824536"/>
          </a:xfrm>
        </p:spPr>
        <p:txBody>
          <a:bodyPr>
            <a:noAutofit/>
          </a:bodyPr>
          <a:lstStyle/>
          <a:p>
            <a:r>
              <a:rPr lang="de-DE" sz="1800" b="1" dirty="0">
                <a:latin typeface="Calibri" pitchFamily="34" charset="0"/>
                <a:cs typeface="Calibri" pitchFamily="34" charset="0"/>
              </a:rPr>
              <a:t>Reflektieren</a:t>
            </a:r>
            <a:r>
              <a:rPr lang="de-DE" sz="1800" dirty="0">
                <a:latin typeface="Calibri" pitchFamily="34" charset="0"/>
                <a:cs typeface="Calibri" pitchFamily="34" charset="0"/>
              </a:rPr>
              <a:t> des eigenen „</a:t>
            </a:r>
            <a:r>
              <a:rPr lang="de-DE" sz="1800" dirty="0" err="1">
                <a:latin typeface="Calibri" pitchFamily="34" charset="0"/>
                <a:cs typeface="Calibri" pitchFamily="34" charset="0"/>
              </a:rPr>
              <a:t>doing</a:t>
            </a:r>
            <a:r>
              <a:rPr lang="de-DE" sz="1800" dirty="0">
                <a:latin typeface="Calibri" pitchFamily="34" charset="0"/>
                <a:cs typeface="Calibri" pitchFamily="34" charset="0"/>
              </a:rPr>
              <a:t> </a:t>
            </a:r>
            <a:r>
              <a:rPr lang="de-DE" sz="1800" dirty="0" err="1" smtClean="0">
                <a:latin typeface="Calibri" pitchFamily="34" charset="0"/>
                <a:cs typeface="Calibri" pitchFamily="34" charset="0"/>
              </a:rPr>
              <a:t>gender</a:t>
            </a:r>
            <a:r>
              <a:rPr lang="de-DE" sz="1800" dirty="0" smtClean="0">
                <a:latin typeface="Calibri" pitchFamily="34" charset="0"/>
                <a:cs typeface="Calibri" pitchFamily="34" charset="0"/>
              </a:rPr>
              <a:t>“</a:t>
            </a:r>
          </a:p>
          <a:p>
            <a:r>
              <a:rPr lang="de-DE" sz="1800" b="1" dirty="0" smtClean="0">
                <a:latin typeface="Calibri" pitchFamily="34" charset="0"/>
                <a:cs typeface="Calibri" pitchFamily="34" charset="0"/>
              </a:rPr>
              <a:t>Hinterfragen </a:t>
            </a:r>
            <a:r>
              <a:rPr lang="de-DE" sz="1800" dirty="0" smtClean="0">
                <a:latin typeface="Calibri" pitchFamily="34" charset="0"/>
                <a:cs typeface="Calibri" pitchFamily="34" charset="0"/>
              </a:rPr>
              <a:t>von Geschlechterstereotypen</a:t>
            </a:r>
          </a:p>
          <a:p>
            <a:r>
              <a:rPr lang="de-DE" sz="1800" b="1" dirty="0" smtClean="0">
                <a:latin typeface="Calibri" pitchFamily="34" charset="0"/>
                <a:cs typeface="Calibri" pitchFamily="34" charset="0"/>
              </a:rPr>
              <a:t>Erkennen von Heterogenität</a:t>
            </a:r>
            <a:r>
              <a:rPr lang="de-DE" sz="1800" dirty="0" smtClean="0">
                <a:latin typeface="Calibri" pitchFamily="34" charset="0"/>
                <a:cs typeface="Calibri" pitchFamily="34" charset="0"/>
              </a:rPr>
              <a:t> in der Klasse </a:t>
            </a:r>
          </a:p>
          <a:p>
            <a:pPr marL="342900" lvl="1" indent="-342900">
              <a:buFont typeface="Arial" panose="020B0604020202020204" pitchFamily="34" charset="0"/>
              <a:buChar char="•"/>
            </a:pPr>
            <a:r>
              <a:rPr lang="de-DE" sz="1800" dirty="0">
                <a:latin typeface="Calibri" pitchFamily="34" charset="0"/>
                <a:cs typeface="Calibri" pitchFamily="34" charset="0"/>
              </a:rPr>
              <a:t>Individualität beachten und </a:t>
            </a:r>
            <a:r>
              <a:rPr lang="de-DE" sz="1800" b="1" dirty="0">
                <a:latin typeface="Calibri" pitchFamily="34" charset="0"/>
                <a:cs typeface="Calibri" pitchFamily="34" charset="0"/>
              </a:rPr>
              <a:t>Vielfalt als Bereicherung </a:t>
            </a:r>
            <a:r>
              <a:rPr lang="de-DE" sz="1800" dirty="0">
                <a:latin typeface="Calibri" pitchFamily="34" charset="0"/>
                <a:cs typeface="Calibri" pitchFamily="34" charset="0"/>
              </a:rPr>
              <a:t>erkennen</a:t>
            </a:r>
          </a:p>
          <a:p>
            <a:r>
              <a:rPr lang="de-DE" sz="1800" dirty="0" smtClean="0">
                <a:latin typeface="Calibri" pitchFamily="34" charset="0"/>
                <a:cs typeface="Calibri" pitchFamily="34" charset="0"/>
              </a:rPr>
              <a:t>Achten auf </a:t>
            </a:r>
            <a:r>
              <a:rPr lang="de-DE" sz="1800" dirty="0">
                <a:latin typeface="Calibri" pitchFamily="34" charset="0"/>
                <a:cs typeface="Calibri" pitchFamily="34" charset="0"/>
              </a:rPr>
              <a:t>abwechslungsreiche </a:t>
            </a:r>
            <a:r>
              <a:rPr lang="de-DE" sz="1800" b="1" dirty="0" smtClean="0">
                <a:latin typeface="Calibri" pitchFamily="34" charset="0"/>
                <a:cs typeface="Calibri" pitchFamily="34" charset="0"/>
              </a:rPr>
              <a:t>Unterrichtsgestaltung </a:t>
            </a:r>
            <a:r>
              <a:rPr lang="de-DE" sz="1800" dirty="0" smtClean="0">
                <a:latin typeface="Calibri" pitchFamily="34" charset="0"/>
                <a:cs typeface="Calibri" pitchFamily="34" charset="0"/>
              </a:rPr>
              <a:t>(Methoden, Materialien, Lernsettings usw.)</a:t>
            </a:r>
          </a:p>
          <a:p>
            <a:r>
              <a:rPr lang="de-DE" sz="1800" b="1" dirty="0" smtClean="0">
                <a:latin typeface="Calibri" pitchFamily="34" charset="0"/>
                <a:cs typeface="Calibri" pitchFamily="34" charset="0"/>
              </a:rPr>
              <a:t>Sensibilität</a:t>
            </a:r>
            <a:r>
              <a:rPr lang="de-DE" sz="1800" dirty="0" smtClean="0">
                <a:latin typeface="Calibri" pitchFamily="34" charset="0"/>
                <a:cs typeface="Calibri" pitchFamily="34" charset="0"/>
              </a:rPr>
              <a:t> </a:t>
            </a:r>
            <a:r>
              <a:rPr lang="de-DE" sz="1800" dirty="0">
                <a:latin typeface="Calibri" pitchFamily="34" charset="0"/>
                <a:cs typeface="Calibri" pitchFamily="34" charset="0"/>
              </a:rPr>
              <a:t>entwickeln für und identifizieren von Situationen, in denen Stereotype verstärkt werden, in Bezug auf</a:t>
            </a:r>
          </a:p>
          <a:p>
            <a:pPr lvl="1">
              <a:buFont typeface="Arial" panose="020B0604020202020204" pitchFamily="34" charset="0"/>
              <a:buChar char="•"/>
            </a:pPr>
            <a:r>
              <a:rPr lang="de-DE" sz="1800" dirty="0">
                <a:latin typeface="Calibri" pitchFamily="34" charset="0"/>
                <a:cs typeface="Calibri" pitchFamily="34" charset="0"/>
              </a:rPr>
              <a:t>Themen und Lehrinhalte (z. B. Fachkulturen)</a:t>
            </a:r>
          </a:p>
          <a:p>
            <a:pPr lvl="1">
              <a:buFont typeface="Arial" panose="020B0604020202020204" pitchFamily="34" charset="0"/>
              <a:buChar char="•"/>
            </a:pPr>
            <a:r>
              <a:rPr lang="de-DE" sz="1800" dirty="0">
                <a:latin typeface="Calibri" pitchFamily="34" charset="0"/>
                <a:cs typeface="Calibri" pitchFamily="34" charset="0"/>
              </a:rPr>
              <a:t>Unterrichtsmaterialien, Schulbücher, Medien, </a:t>
            </a:r>
          </a:p>
          <a:p>
            <a:pPr lvl="1">
              <a:buFont typeface="Arial" panose="020B0604020202020204" pitchFamily="34" charset="0"/>
              <a:buChar char="•"/>
            </a:pPr>
            <a:r>
              <a:rPr lang="de-DE" sz="1800" dirty="0">
                <a:latin typeface="Calibri" pitchFamily="34" charset="0"/>
                <a:cs typeface="Calibri" pitchFamily="34" charset="0"/>
              </a:rPr>
              <a:t>Sprache</a:t>
            </a:r>
          </a:p>
          <a:p>
            <a:pPr lvl="1">
              <a:buFont typeface="Arial" panose="020B0604020202020204" pitchFamily="34" charset="0"/>
              <a:buChar char="•"/>
            </a:pPr>
            <a:r>
              <a:rPr lang="de-DE" sz="1800" dirty="0">
                <a:latin typeface="Calibri" pitchFamily="34" charset="0"/>
                <a:cs typeface="Calibri" pitchFamily="34" charset="0"/>
              </a:rPr>
              <a:t>Interaktion und Kommunikation (</a:t>
            </a:r>
            <a:r>
              <a:rPr lang="de-DE" sz="1800" dirty="0" smtClean="0">
                <a:latin typeface="Calibri" pitchFamily="34" charset="0"/>
                <a:cs typeface="Calibri" pitchFamily="34" charset="0"/>
              </a:rPr>
              <a:t>Settings)</a:t>
            </a:r>
            <a:endParaRPr lang="de-DE" sz="1800" dirty="0">
              <a:latin typeface="Calibri" pitchFamily="34" charset="0"/>
              <a:cs typeface="Calibri" pitchFamily="34" charset="0"/>
            </a:endParaRPr>
          </a:p>
          <a:p>
            <a:pPr marL="342900" lvl="1" indent="-342900">
              <a:buFont typeface="Courier New" pitchFamily="49" charset="0"/>
              <a:buChar char="o"/>
            </a:pPr>
            <a:endParaRPr lang="de-DE" sz="1800" dirty="0">
              <a:latin typeface="Calibri" pitchFamily="34" charset="0"/>
              <a:cs typeface="Calibri" pitchFamily="34" charset="0"/>
            </a:endParaRPr>
          </a:p>
          <a:p>
            <a:endParaRPr lang="de-DE" sz="1800" dirty="0"/>
          </a:p>
        </p:txBody>
      </p:sp>
    </p:spTree>
    <p:extLst>
      <p:ext uri="{BB962C8B-B14F-4D97-AF65-F5344CB8AC3E}">
        <p14:creationId xmlns:p14="http://schemas.microsoft.com/office/powerpoint/2010/main" val="3553950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pPr algn="r"/>
            <a:r>
              <a:rPr lang="en-US" sz="2500" b="1" dirty="0" smtClean="0">
                <a:solidFill>
                  <a:srgbClr val="336600"/>
                </a:solidFill>
                <a:latin typeface="Calibri" pitchFamily="34" charset="0"/>
                <a:cs typeface="Calibri" pitchFamily="34" charset="0"/>
              </a:rPr>
              <a:t>Gender Mainstreaming und Gender Sensitivity </a:t>
            </a:r>
            <a:br>
              <a:rPr lang="en-US" sz="2500" b="1" dirty="0" smtClean="0">
                <a:solidFill>
                  <a:srgbClr val="336600"/>
                </a:solidFill>
                <a:latin typeface="Calibri" pitchFamily="34" charset="0"/>
                <a:cs typeface="Calibri" pitchFamily="34" charset="0"/>
              </a:rPr>
            </a:br>
            <a:r>
              <a:rPr lang="en-US" sz="2500" b="1" dirty="0" err="1" smtClean="0">
                <a:solidFill>
                  <a:srgbClr val="336600"/>
                </a:solidFill>
                <a:latin typeface="Calibri" pitchFamily="34" charset="0"/>
                <a:cs typeface="Calibri" pitchFamily="34" charset="0"/>
              </a:rPr>
              <a:t>im</a:t>
            </a:r>
            <a:r>
              <a:rPr lang="en-US" sz="2500" b="1" dirty="0" smtClean="0">
                <a:solidFill>
                  <a:srgbClr val="336600"/>
                </a:solidFill>
                <a:latin typeface="Calibri" pitchFamily="34" charset="0"/>
                <a:cs typeface="Calibri" pitchFamily="34" charset="0"/>
              </a:rPr>
              <a:t> </a:t>
            </a:r>
            <a:r>
              <a:rPr lang="en-US" sz="2500" b="1" dirty="0" err="1" smtClean="0">
                <a:solidFill>
                  <a:srgbClr val="336600"/>
                </a:solidFill>
                <a:latin typeface="Calibri" pitchFamily="34" charset="0"/>
                <a:cs typeface="Calibri" pitchFamily="34" charset="0"/>
              </a:rPr>
              <a:t>Projekt</a:t>
            </a:r>
            <a:r>
              <a:rPr lang="en-US" sz="2500" b="1" dirty="0" smtClean="0">
                <a:solidFill>
                  <a:srgbClr val="336600"/>
                </a:solidFill>
                <a:latin typeface="Calibri" pitchFamily="34" charset="0"/>
                <a:cs typeface="Calibri" pitchFamily="34" charset="0"/>
              </a:rPr>
              <a:t> IMST</a:t>
            </a:r>
            <a:endParaRPr lang="en-US" sz="2500" b="1" dirty="0">
              <a:solidFill>
                <a:srgbClr val="336600"/>
              </a:solidFill>
              <a:latin typeface="Calibri" pitchFamily="34" charset="0"/>
              <a:cs typeface="Calibri" pitchFamily="34" charset="0"/>
            </a:endParaRPr>
          </a:p>
        </p:txBody>
      </p:sp>
      <p:sp>
        <p:nvSpPr>
          <p:cNvPr id="3" name="Inhaltsplatzhalter 2"/>
          <p:cNvSpPr>
            <a:spLocks noGrp="1"/>
          </p:cNvSpPr>
          <p:nvPr>
            <p:ph idx="1"/>
          </p:nvPr>
        </p:nvSpPr>
        <p:spPr>
          <a:xfrm>
            <a:off x="1187624" y="1639341"/>
            <a:ext cx="7616298" cy="4525963"/>
          </a:xfrm>
        </p:spPr>
        <p:txBody>
          <a:bodyPr>
            <a:normAutofit/>
          </a:bodyPr>
          <a:lstStyle/>
          <a:p>
            <a:pPr>
              <a:buFont typeface="Courier New" pitchFamily="49" charset="0"/>
              <a:buChar char="o"/>
            </a:pPr>
            <a:r>
              <a:rPr lang="de-DE" sz="2000" dirty="0">
                <a:latin typeface="Calibri" pitchFamily="34" charset="0"/>
                <a:cs typeface="Calibri" pitchFamily="34" charset="0"/>
              </a:rPr>
              <a:t>D</a:t>
            </a:r>
            <a:r>
              <a:rPr lang="de-DE" sz="2000" dirty="0" smtClean="0">
                <a:latin typeface="Calibri" pitchFamily="34" charset="0"/>
                <a:cs typeface="Calibri" pitchFamily="34" charset="0"/>
              </a:rPr>
              <a:t>urchgehendes </a:t>
            </a:r>
            <a:r>
              <a:rPr lang="de-DE" sz="2000" b="1" dirty="0" smtClean="0">
                <a:latin typeface="Calibri" pitchFamily="34" charset="0"/>
                <a:cs typeface="Calibri" pitchFamily="34" charset="0"/>
              </a:rPr>
              <a:t>Prinzip, Grundsäule, Querschnittsthemen</a:t>
            </a:r>
            <a:r>
              <a:rPr lang="de-DE" sz="2000" dirty="0" smtClean="0">
                <a:latin typeface="Calibri" pitchFamily="34" charset="0"/>
                <a:cs typeface="Calibri" pitchFamily="34" charset="0"/>
              </a:rPr>
              <a:t> bei IMST</a:t>
            </a:r>
            <a:br>
              <a:rPr lang="de-DE" sz="2000" dirty="0" smtClean="0">
                <a:latin typeface="Calibri" pitchFamily="34" charset="0"/>
                <a:cs typeface="Calibri" pitchFamily="34" charset="0"/>
              </a:rPr>
            </a:br>
            <a:endParaRPr lang="de-DE" sz="2000" dirty="0" smtClean="0">
              <a:latin typeface="Calibri" pitchFamily="34" charset="0"/>
              <a:cs typeface="Calibri" pitchFamily="34" charset="0"/>
            </a:endParaRPr>
          </a:p>
          <a:p>
            <a:pPr>
              <a:buFont typeface="Courier New" pitchFamily="49" charset="0"/>
              <a:buChar char="o"/>
            </a:pPr>
            <a:r>
              <a:rPr lang="de-DE" sz="2000" dirty="0" smtClean="0">
                <a:latin typeface="Calibri" pitchFamily="34" charset="0"/>
                <a:cs typeface="Calibri" pitchFamily="34" charset="0"/>
              </a:rPr>
              <a:t>Verankerung in allen Maßnahmen und auf </a:t>
            </a:r>
            <a:r>
              <a:rPr lang="de-DE" sz="2000" b="1" dirty="0" smtClean="0">
                <a:latin typeface="Calibri" pitchFamily="34" charset="0"/>
                <a:cs typeface="Calibri" pitchFamily="34" charset="0"/>
              </a:rPr>
              <a:t>allen Ebenen</a:t>
            </a:r>
            <a:br>
              <a:rPr lang="de-DE" sz="2000" b="1" dirty="0" smtClean="0">
                <a:latin typeface="Calibri" pitchFamily="34" charset="0"/>
                <a:cs typeface="Calibri" pitchFamily="34" charset="0"/>
              </a:rPr>
            </a:br>
            <a:endParaRPr lang="de-DE" sz="2000" dirty="0">
              <a:latin typeface="Calibri" pitchFamily="34" charset="0"/>
              <a:cs typeface="Calibri" pitchFamily="34" charset="0"/>
            </a:endParaRPr>
          </a:p>
          <a:p>
            <a:pPr>
              <a:buFont typeface="Courier New" pitchFamily="49" charset="0"/>
              <a:buChar char="o"/>
            </a:pPr>
            <a:r>
              <a:rPr lang="de-DE" sz="2000" b="1" dirty="0" smtClean="0">
                <a:latin typeface="Calibri" pitchFamily="34" charset="0"/>
                <a:cs typeface="Calibri" pitchFamily="34" charset="0"/>
              </a:rPr>
              <a:t>Sensibilisierung aller </a:t>
            </a:r>
            <a:r>
              <a:rPr lang="de-DE" sz="2000" dirty="0" smtClean="0">
                <a:latin typeface="Calibri" pitchFamily="34" charset="0"/>
                <a:cs typeface="Calibri" pitchFamily="34" charset="0"/>
              </a:rPr>
              <a:t>bei IMST beteiligten Personen (</a:t>
            </a:r>
            <a:r>
              <a:rPr lang="de-DE" sz="2000" dirty="0" err="1" smtClean="0">
                <a:latin typeface="Calibri" pitchFamily="34" charset="0"/>
                <a:cs typeface="Calibri" pitchFamily="34" charset="0"/>
              </a:rPr>
              <a:t>ProjektteilnehmerInnen</a:t>
            </a:r>
            <a:r>
              <a:rPr lang="de-DE" sz="2000" dirty="0" smtClean="0">
                <a:latin typeface="Calibri" pitchFamily="34" charset="0"/>
                <a:cs typeface="Calibri" pitchFamily="34" charset="0"/>
              </a:rPr>
              <a:t>, TP, Netzwerke, IMST- </a:t>
            </a:r>
            <a:r>
              <a:rPr lang="de-DE" sz="2000" dirty="0" err="1" smtClean="0">
                <a:latin typeface="Calibri" pitchFamily="34" charset="0"/>
                <a:cs typeface="Calibri" pitchFamily="34" charset="0"/>
              </a:rPr>
              <a:t>MitarbeiterInnen</a:t>
            </a:r>
            <a:r>
              <a:rPr lang="de-DE" sz="2000" dirty="0" smtClean="0">
                <a:latin typeface="Calibri" pitchFamily="34" charset="0"/>
                <a:cs typeface="Calibri" pitchFamily="34" charset="0"/>
              </a:rPr>
              <a:t>) </a:t>
            </a:r>
            <a:br>
              <a:rPr lang="de-DE" sz="2000" dirty="0" smtClean="0">
                <a:latin typeface="Calibri" pitchFamily="34" charset="0"/>
                <a:cs typeface="Calibri" pitchFamily="34" charset="0"/>
              </a:rPr>
            </a:br>
            <a:endParaRPr lang="de-DE" sz="2000" dirty="0" smtClean="0">
              <a:latin typeface="Calibri" pitchFamily="34" charset="0"/>
              <a:cs typeface="Calibri" pitchFamily="34" charset="0"/>
            </a:endParaRPr>
          </a:p>
          <a:p>
            <a:pPr marL="0" indent="0">
              <a:buNone/>
            </a:pPr>
            <a:endParaRPr lang="de-DE" sz="2000" dirty="0">
              <a:latin typeface="Calibri" pitchFamily="34" charset="0"/>
              <a:cs typeface="Calibri" pitchFamily="34" charset="0"/>
            </a:endParaRPr>
          </a:p>
          <a:p>
            <a:pPr marL="0" indent="0">
              <a:buNone/>
            </a:pPr>
            <a:endParaRPr lang="de-DE" sz="2000" dirty="0">
              <a:latin typeface="Calibri" pitchFamily="34" charset="0"/>
              <a:cs typeface="Calibri" pitchFamily="34" charset="0"/>
            </a:endParaRPr>
          </a:p>
          <a:p>
            <a:pPr marL="0" indent="0">
              <a:buNone/>
            </a:pPr>
            <a:endParaRPr lang="de-DE" sz="2000" dirty="0" smtClean="0">
              <a:latin typeface="Calibri" pitchFamily="34" charset="0"/>
              <a:cs typeface="Calibri" pitchFamily="34" charset="0"/>
            </a:endParaRPr>
          </a:p>
        </p:txBody>
      </p:sp>
      <p:sp>
        <p:nvSpPr>
          <p:cNvPr id="8" name="Rechteck 7"/>
          <p:cNvSpPr/>
          <p:nvPr/>
        </p:nvSpPr>
        <p:spPr>
          <a:xfrm rot="5400000">
            <a:off x="4283968" y="1412776"/>
            <a:ext cx="1584176" cy="7344816"/>
          </a:xfrm>
          <a:prstGeom prst="rect">
            <a:avLst/>
          </a:prstGeom>
          <a:gradFill flip="none" rotWithShape="1">
            <a:gsLst>
              <a:gs pos="0">
                <a:schemeClr val="bg1"/>
              </a:gs>
              <a:gs pos="19000">
                <a:srgbClr val="DDE21E"/>
              </a:gs>
              <a:gs pos="80000">
                <a:srgbClr val="DDE21E"/>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err="1" smtClean="0">
                <a:solidFill>
                  <a:schemeClr val="tx1"/>
                </a:solidFill>
                <a:latin typeface="Calibri" pitchFamily="34" charset="0"/>
                <a:cs typeface="Calibri" pitchFamily="34" charset="0"/>
              </a:rPr>
              <a:t>Gender_Diversitätssensibilität</a:t>
            </a:r>
            <a:r>
              <a:rPr lang="de-DE" sz="2400" dirty="0" smtClean="0">
                <a:solidFill>
                  <a:schemeClr val="tx1"/>
                </a:solidFill>
                <a:latin typeface="Calibri" pitchFamily="34" charset="0"/>
                <a:cs typeface="Calibri" pitchFamily="34" charset="0"/>
              </a:rPr>
              <a:t> =</a:t>
            </a:r>
          </a:p>
          <a:p>
            <a:pPr algn="ctr"/>
            <a:endParaRPr lang="de-DE" sz="2400" dirty="0">
              <a:solidFill>
                <a:schemeClr val="tx1"/>
              </a:solidFill>
              <a:latin typeface="Calibri" pitchFamily="34" charset="0"/>
              <a:cs typeface="Calibri" pitchFamily="34" charset="0"/>
            </a:endParaRPr>
          </a:p>
          <a:p>
            <a:pPr algn="ctr"/>
            <a:r>
              <a:rPr lang="de-DE" sz="2400" dirty="0" smtClean="0">
                <a:solidFill>
                  <a:schemeClr val="tx1"/>
                </a:solidFill>
                <a:latin typeface="Calibri" pitchFamily="34" charset="0"/>
                <a:cs typeface="Calibri" pitchFamily="34" charset="0"/>
              </a:rPr>
              <a:t>ein </a:t>
            </a:r>
            <a:r>
              <a:rPr lang="de-DE" sz="2400" dirty="0">
                <a:solidFill>
                  <a:schemeClr val="tx1"/>
                </a:solidFill>
                <a:latin typeface="Calibri" pitchFamily="34" charset="0"/>
                <a:cs typeface="Calibri" pitchFamily="34" charset="0"/>
              </a:rPr>
              <a:t>Kriterium von </a:t>
            </a:r>
            <a:r>
              <a:rPr lang="de-DE" sz="2400" b="1" dirty="0">
                <a:solidFill>
                  <a:schemeClr val="tx1"/>
                </a:solidFill>
                <a:latin typeface="Calibri" pitchFamily="34" charset="0"/>
                <a:cs typeface="Calibri" pitchFamily="34" charset="0"/>
              </a:rPr>
              <a:t>Unterrichtsqualität </a:t>
            </a:r>
            <a:r>
              <a:rPr lang="de-DE" sz="2400" b="1" dirty="0" smtClean="0">
                <a:solidFill>
                  <a:schemeClr val="tx1"/>
                </a:solidFill>
                <a:latin typeface="Calibri" pitchFamily="34" charset="0"/>
                <a:cs typeface="Calibri" pitchFamily="34" charset="0"/>
              </a:rPr>
              <a:t/>
            </a:r>
            <a:br>
              <a:rPr lang="de-DE" sz="2400" b="1" dirty="0" smtClean="0">
                <a:solidFill>
                  <a:schemeClr val="tx1"/>
                </a:solidFill>
                <a:latin typeface="Calibri" pitchFamily="34" charset="0"/>
                <a:cs typeface="Calibri" pitchFamily="34" charset="0"/>
              </a:rPr>
            </a:br>
            <a:r>
              <a:rPr lang="de-DE" sz="2400" dirty="0" smtClean="0">
                <a:solidFill>
                  <a:schemeClr val="tx1"/>
                </a:solidFill>
                <a:latin typeface="Calibri" pitchFamily="34" charset="0"/>
                <a:cs typeface="Calibri" pitchFamily="34" charset="0"/>
              </a:rPr>
              <a:t>und </a:t>
            </a:r>
            <a:r>
              <a:rPr lang="de-DE" sz="2400" dirty="0">
                <a:solidFill>
                  <a:schemeClr val="tx1"/>
                </a:solidFill>
                <a:latin typeface="Calibri" pitchFamily="34" charset="0"/>
                <a:cs typeface="Calibri" pitchFamily="34" charset="0"/>
              </a:rPr>
              <a:t>ein Aspekt von </a:t>
            </a:r>
            <a:r>
              <a:rPr lang="de-DE" sz="2400" b="1" dirty="0">
                <a:solidFill>
                  <a:schemeClr val="tx1"/>
                </a:solidFill>
                <a:latin typeface="Calibri" pitchFamily="34" charset="0"/>
                <a:cs typeface="Calibri" pitchFamily="34" charset="0"/>
              </a:rPr>
              <a:t>professionellem Handeln</a:t>
            </a:r>
            <a:r>
              <a:rPr lang="de-DE" sz="2400" dirty="0" smtClean="0">
                <a:solidFill>
                  <a:schemeClr val="tx1"/>
                </a:solidFill>
                <a:latin typeface="Calibri" pitchFamily="34" charset="0"/>
                <a:cs typeface="Calibri" pitchFamily="34" charset="0"/>
              </a:rPr>
              <a:t>!</a:t>
            </a:r>
          </a:p>
        </p:txBody>
      </p:sp>
    </p:spTree>
    <p:extLst>
      <p:ext uri="{BB962C8B-B14F-4D97-AF65-F5344CB8AC3E}">
        <p14:creationId xmlns:p14="http://schemas.microsoft.com/office/powerpoint/2010/main" val="1961966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pPr algn="r"/>
            <a:r>
              <a:rPr lang="en-US" sz="2500" b="1" dirty="0" err="1" smtClean="0">
                <a:solidFill>
                  <a:srgbClr val="336600"/>
                </a:solidFill>
                <a:latin typeface="Calibri" pitchFamily="34" charset="0"/>
                <a:cs typeface="Calibri" pitchFamily="34" charset="0"/>
              </a:rPr>
              <a:t>Gender_Diversitäten-Sensibilität</a:t>
            </a:r>
            <a:r>
              <a:rPr lang="en-US" sz="2500" b="1" dirty="0" smtClean="0">
                <a:solidFill>
                  <a:srgbClr val="336600"/>
                </a:solidFill>
                <a:latin typeface="Calibri" pitchFamily="34" charset="0"/>
                <a:cs typeface="Calibri" pitchFamily="34" charset="0"/>
              </a:rPr>
              <a:t> </a:t>
            </a:r>
            <a:br>
              <a:rPr lang="en-US" sz="2500" b="1" dirty="0" smtClean="0">
                <a:solidFill>
                  <a:srgbClr val="336600"/>
                </a:solidFill>
                <a:latin typeface="Calibri" pitchFamily="34" charset="0"/>
                <a:cs typeface="Calibri" pitchFamily="34" charset="0"/>
              </a:rPr>
            </a:br>
            <a:r>
              <a:rPr lang="en-US" sz="2500" b="1" dirty="0" smtClean="0">
                <a:solidFill>
                  <a:srgbClr val="336600"/>
                </a:solidFill>
                <a:latin typeface="Calibri" pitchFamily="34" charset="0"/>
                <a:cs typeface="Calibri" pitchFamily="34" charset="0"/>
              </a:rPr>
              <a:t>in </a:t>
            </a:r>
            <a:r>
              <a:rPr lang="en-US" sz="2500" b="1" dirty="0" err="1" smtClean="0">
                <a:solidFill>
                  <a:srgbClr val="336600"/>
                </a:solidFill>
                <a:latin typeface="Calibri" pitchFamily="34" charset="0"/>
                <a:cs typeface="Calibri" pitchFamily="34" charset="0"/>
              </a:rPr>
              <a:t>Projekten</a:t>
            </a:r>
            <a:r>
              <a:rPr lang="en-US" sz="2500" b="1" dirty="0" smtClean="0">
                <a:solidFill>
                  <a:srgbClr val="336600"/>
                </a:solidFill>
                <a:latin typeface="Calibri" pitchFamily="34" charset="0"/>
                <a:cs typeface="Calibri" pitchFamily="34" charset="0"/>
              </a:rPr>
              <a:t> 1</a:t>
            </a:r>
            <a:endParaRPr lang="en-US" sz="2500" b="1" dirty="0">
              <a:solidFill>
                <a:srgbClr val="336600"/>
              </a:solidFill>
              <a:latin typeface="Calibri" pitchFamily="34" charset="0"/>
              <a:cs typeface="Calibri" pitchFamily="34" charset="0"/>
            </a:endParaRPr>
          </a:p>
        </p:txBody>
      </p:sp>
      <p:sp>
        <p:nvSpPr>
          <p:cNvPr id="3" name="Inhaltsplatzhalter 2"/>
          <p:cNvSpPr>
            <a:spLocks noGrp="1"/>
          </p:cNvSpPr>
          <p:nvPr>
            <p:ph idx="1"/>
          </p:nvPr>
        </p:nvSpPr>
        <p:spPr>
          <a:xfrm>
            <a:off x="1187624" y="1639341"/>
            <a:ext cx="7616298" cy="4525963"/>
          </a:xfrm>
        </p:spPr>
        <p:txBody>
          <a:bodyPr>
            <a:normAutofit/>
          </a:bodyPr>
          <a:lstStyle/>
          <a:p>
            <a:pPr marL="0" indent="0">
              <a:buNone/>
            </a:pPr>
            <a:r>
              <a:rPr lang="de-DE" sz="2000" dirty="0" smtClean="0">
                <a:latin typeface="Calibri" pitchFamily="34" charset="0"/>
                <a:cs typeface="Calibri" pitchFamily="34" charset="0"/>
              </a:rPr>
              <a:t>Einbeziehung und Handhabung gender- und </a:t>
            </a:r>
            <a:r>
              <a:rPr lang="de-DE" sz="2000" dirty="0" err="1" smtClean="0">
                <a:latin typeface="Calibri" pitchFamily="34" charset="0"/>
                <a:cs typeface="Calibri" pitchFamily="34" charset="0"/>
              </a:rPr>
              <a:t>diversitätenspezifischer</a:t>
            </a:r>
            <a:r>
              <a:rPr lang="de-DE" sz="2000" dirty="0" smtClean="0">
                <a:latin typeface="Calibri" pitchFamily="34" charset="0"/>
                <a:cs typeface="Calibri" pitchFamily="34" charset="0"/>
              </a:rPr>
              <a:t> Thematiken</a:t>
            </a:r>
            <a:br>
              <a:rPr lang="de-DE" sz="2000" dirty="0" smtClean="0">
                <a:latin typeface="Calibri" pitchFamily="34" charset="0"/>
                <a:cs typeface="Calibri" pitchFamily="34" charset="0"/>
              </a:rPr>
            </a:br>
            <a:endParaRPr lang="de-DE" sz="2000" dirty="0" smtClean="0">
              <a:latin typeface="Calibri" pitchFamily="34" charset="0"/>
              <a:cs typeface="Calibri" pitchFamily="34" charset="0"/>
            </a:endParaRPr>
          </a:p>
          <a:p>
            <a:r>
              <a:rPr lang="de-DE" sz="2000" dirty="0" smtClean="0">
                <a:latin typeface="Calibri" pitchFamily="34" charset="0"/>
                <a:cs typeface="Calibri" pitchFamily="34" charset="0"/>
              </a:rPr>
              <a:t>Soziopolitische Hintergründe und Bezüge im Hinblick auf Stereotype und Geschlechterklischees</a:t>
            </a:r>
          </a:p>
          <a:p>
            <a:r>
              <a:rPr lang="de-DE" sz="2000" dirty="0" smtClean="0">
                <a:latin typeface="Calibri" pitchFamily="34" charset="0"/>
                <a:cs typeface="Calibri" pitchFamily="34" charset="0"/>
              </a:rPr>
              <a:t>Kommunikationsmöglichkeiten, verbal/nonverbal</a:t>
            </a:r>
          </a:p>
          <a:p>
            <a:r>
              <a:rPr lang="de-DE" sz="2000" dirty="0" smtClean="0">
                <a:latin typeface="Calibri" pitchFamily="34" charset="0"/>
                <a:cs typeface="Calibri" pitchFamily="34" charset="0"/>
              </a:rPr>
              <a:t>Interaktion zwischen Lehrenden und Lernenden</a:t>
            </a:r>
          </a:p>
          <a:p>
            <a:r>
              <a:rPr lang="de-DE" sz="2000" dirty="0" smtClean="0">
                <a:latin typeface="Calibri" pitchFamily="34" charset="0"/>
                <a:cs typeface="Calibri" pitchFamily="34" charset="0"/>
              </a:rPr>
              <a:t>Unterrichtklima „</a:t>
            </a:r>
            <a:r>
              <a:rPr lang="de-DE" sz="2000" dirty="0" err="1" smtClean="0">
                <a:latin typeface="Calibri" pitchFamily="34" charset="0"/>
                <a:cs typeface="Calibri" pitchFamily="34" charset="0"/>
              </a:rPr>
              <a:t>doing</a:t>
            </a:r>
            <a:r>
              <a:rPr lang="de-DE" sz="2000" dirty="0" smtClean="0">
                <a:latin typeface="Calibri" pitchFamily="34" charset="0"/>
                <a:cs typeface="Calibri" pitchFamily="34" charset="0"/>
              </a:rPr>
              <a:t>/</a:t>
            </a:r>
            <a:r>
              <a:rPr lang="de-DE" sz="2000" dirty="0" err="1" smtClean="0">
                <a:latin typeface="Calibri" pitchFamily="34" charset="0"/>
                <a:cs typeface="Calibri" pitchFamily="34" charset="0"/>
              </a:rPr>
              <a:t>undoing</a:t>
            </a:r>
            <a:r>
              <a:rPr lang="de-DE" sz="2000" dirty="0">
                <a:latin typeface="Calibri" pitchFamily="34" charset="0"/>
                <a:cs typeface="Calibri" pitchFamily="34" charset="0"/>
              </a:rPr>
              <a:t> </a:t>
            </a:r>
            <a:r>
              <a:rPr lang="de-DE" sz="2000" dirty="0" err="1" smtClean="0">
                <a:latin typeface="Calibri" pitchFamily="34" charset="0"/>
                <a:cs typeface="Calibri" pitchFamily="34" charset="0"/>
              </a:rPr>
              <a:t>gender.diversity</a:t>
            </a:r>
            <a:r>
              <a:rPr lang="de-DE" sz="2000" dirty="0" smtClean="0">
                <a:latin typeface="Calibri" pitchFamily="34" charset="0"/>
                <a:cs typeface="Calibri" pitchFamily="34" charset="0"/>
              </a:rPr>
              <a:t>“</a:t>
            </a:r>
          </a:p>
          <a:p>
            <a:r>
              <a:rPr lang="de-DE" sz="2000" dirty="0" smtClean="0">
                <a:latin typeface="Calibri" pitchFamily="34" charset="0"/>
                <a:cs typeface="Calibri" pitchFamily="34" charset="0"/>
              </a:rPr>
              <a:t>Heterogenität der Lerngruppe</a:t>
            </a:r>
          </a:p>
          <a:p>
            <a:r>
              <a:rPr lang="de-DE" sz="2000" dirty="0" smtClean="0">
                <a:latin typeface="Calibri" pitchFamily="34" charset="0"/>
                <a:cs typeface="Calibri" pitchFamily="34" charset="0"/>
              </a:rPr>
              <a:t>Verwendete Unterrichtsmittel, -materialien</a:t>
            </a:r>
          </a:p>
          <a:p>
            <a:r>
              <a:rPr lang="de-DE" sz="2000" dirty="0" smtClean="0">
                <a:latin typeface="Calibri" pitchFamily="34" charset="0"/>
                <a:cs typeface="Calibri" pitchFamily="34" charset="0"/>
              </a:rPr>
              <a:t>Multizugänge zu den Inhalten (z.B. ‚geschlechtsneutrale‘ Werkstücke)</a:t>
            </a:r>
            <a:br>
              <a:rPr lang="de-DE" sz="2000" dirty="0" smtClean="0">
                <a:latin typeface="Calibri" pitchFamily="34" charset="0"/>
                <a:cs typeface="Calibri" pitchFamily="34" charset="0"/>
              </a:rPr>
            </a:br>
            <a:endParaRPr lang="de-DE" sz="2000" dirty="0" smtClean="0">
              <a:latin typeface="Calibri" pitchFamily="34" charset="0"/>
              <a:cs typeface="Calibri" pitchFamily="34" charset="0"/>
            </a:endParaRPr>
          </a:p>
          <a:p>
            <a:pPr marL="0" indent="0">
              <a:buNone/>
            </a:pPr>
            <a:endParaRPr lang="de-DE" sz="2000" dirty="0">
              <a:latin typeface="Calibri" pitchFamily="34" charset="0"/>
              <a:cs typeface="Calibri" pitchFamily="34" charset="0"/>
            </a:endParaRPr>
          </a:p>
          <a:p>
            <a:pPr marL="0" indent="0">
              <a:buNone/>
            </a:pPr>
            <a:endParaRPr lang="de-DE" sz="2000" dirty="0">
              <a:latin typeface="Calibri" pitchFamily="34" charset="0"/>
              <a:cs typeface="Calibri" pitchFamily="34" charset="0"/>
            </a:endParaRPr>
          </a:p>
          <a:p>
            <a:pPr marL="0" indent="0">
              <a:buNone/>
            </a:pPr>
            <a:endParaRPr lang="de-DE" sz="2000" dirty="0" smtClean="0">
              <a:latin typeface="Calibri" pitchFamily="34" charset="0"/>
              <a:cs typeface="Calibri" pitchFamily="34" charset="0"/>
            </a:endParaRPr>
          </a:p>
        </p:txBody>
      </p:sp>
    </p:spTree>
    <p:extLst>
      <p:ext uri="{BB962C8B-B14F-4D97-AF65-F5344CB8AC3E}">
        <p14:creationId xmlns:p14="http://schemas.microsoft.com/office/powerpoint/2010/main" val="2679439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pPr algn="r"/>
            <a:r>
              <a:rPr lang="en-US" sz="2500" b="1" dirty="0" err="1" smtClean="0">
                <a:solidFill>
                  <a:srgbClr val="336600"/>
                </a:solidFill>
                <a:latin typeface="Calibri" pitchFamily="34" charset="0"/>
                <a:cs typeface="Calibri" pitchFamily="34" charset="0"/>
              </a:rPr>
              <a:t>Gender_Diversitäten-Sensibilität</a:t>
            </a:r>
            <a:r>
              <a:rPr lang="en-US" sz="2500" b="1" dirty="0" smtClean="0">
                <a:solidFill>
                  <a:srgbClr val="336600"/>
                </a:solidFill>
                <a:latin typeface="Calibri" pitchFamily="34" charset="0"/>
                <a:cs typeface="Calibri" pitchFamily="34" charset="0"/>
              </a:rPr>
              <a:t> </a:t>
            </a:r>
            <a:br>
              <a:rPr lang="en-US" sz="2500" b="1" dirty="0" smtClean="0">
                <a:solidFill>
                  <a:srgbClr val="336600"/>
                </a:solidFill>
                <a:latin typeface="Calibri" pitchFamily="34" charset="0"/>
                <a:cs typeface="Calibri" pitchFamily="34" charset="0"/>
              </a:rPr>
            </a:br>
            <a:r>
              <a:rPr lang="en-US" sz="2500" b="1" dirty="0" smtClean="0">
                <a:solidFill>
                  <a:srgbClr val="336600"/>
                </a:solidFill>
                <a:latin typeface="Calibri" pitchFamily="34" charset="0"/>
                <a:cs typeface="Calibri" pitchFamily="34" charset="0"/>
              </a:rPr>
              <a:t>in </a:t>
            </a:r>
            <a:r>
              <a:rPr lang="en-US" sz="2500" b="1" dirty="0" err="1" smtClean="0">
                <a:solidFill>
                  <a:srgbClr val="336600"/>
                </a:solidFill>
                <a:latin typeface="Calibri" pitchFamily="34" charset="0"/>
                <a:cs typeface="Calibri" pitchFamily="34" charset="0"/>
              </a:rPr>
              <a:t>Projekten</a:t>
            </a:r>
            <a:r>
              <a:rPr lang="en-US" sz="2500" b="1" dirty="0" smtClean="0">
                <a:solidFill>
                  <a:srgbClr val="336600"/>
                </a:solidFill>
                <a:latin typeface="Calibri" pitchFamily="34" charset="0"/>
                <a:cs typeface="Calibri" pitchFamily="34" charset="0"/>
              </a:rPr>
              <a:t> 2</a:t>
            </a:r>
            <a:endParaRPr lang="en-US" sz="2500" b="1" dirty="0">
              <a:solidFill>
                <a:srgbClr val="336600"/>
              </a:solidFill>
              <a:latin typeface="Calibri" pitchFamily="34" charset="0"/>
              <a:cs typeface="Calibri" pitchFamily="34" charset="0"/>
            </a:endParaRPr>
          </a:p>
        </p:txBody>
      </p:sp>
      <p:sp>
        <p:nvSpPr>
          <p:cNvPr id="3" name="Inhaltsplatzhalter 2"/>
          <p:cNvSpPr>
            <a:spLocks noGrp="1"/>
          </p:cNvSpPr>
          <p:nvPr>
            <p:ph idx="1"/>
          </p:nvPr>
        </p:nvSpPr>
        <p:spPr>
          <a:xfrm>
            <a:off x="1187624" y="1639341"/>
            <a:ext cx="7616298" cy="4525963"/>
          </a:xfrm>
        </p:spPr>
        <p:txBody>
          <a:bodyPr>
            <a:normAutofit fontScale="77500" lnSpcReduction="20000"/>
          </a:bodyPr>
          <a:lstStyle/>
          <a:p>
            <a:pPr marL="0" indent="0">
              <a:buNone/>
            </a:pPr>
            <a:r>
              <a:rPr lang="de-DE" sz="2000" dirty="0" smtClean="0">
                <a:latin typeface="Calibri" pitchFamily="34" charset="0"/>
                <a:cs typeface="Calibri" pitchFamily="34" charset="0"/>
              </a:rPr>
              <a:t>Auf Gender (g) und Diversitäten (d) hin prüfen:</a:t>
            </a:r>
          </a:p>
          <a:p>
            <a:pPr marL="0" indent="0">
              <a:buNone/>
            </a:pPr>
            <a:endParaRPr lang="de-DE" sz="2000" dirty="0" smtClean="0">
              <a:latin typeface="Calibri" pitchFamily="34" charset="0"/>
              <a:cs typeface="Calibri" pitchFamily="34" charset="0"/>
            </a:endParaRPr>
          </a:p>
          <a:p>
            <a:pPr>
              <a:buFont typeface="Wingdings" panose="05000000000000000000" pitchFamily="2" charset="2"/>
              <a:buChar char="Ø"/>
            </a:pPr>
            <a:r>
              <a:rPr lang="de-DE" sz="2600" dirty="0" smtClean="0">
                <a:latin typeface="Calibri" pitchFamily="34" charset="0"/>
                <a:cs typeface="Calibri" pitchFamily="34" charset="0"/>
              </a:rPr>
              <a:t>Inhalte (Für wen, g/d ?)</a:t>
            </a:r>
          </a:p>
          <a:p>
            <a:pPr>
              <a:buFont typeface="Wingdings" panose="05000000000000000000" pitchFamily="2" charset="2"/>
              <a:buChar char="Ø"/>
            </a:pPr>
            <a:r>
              <a:rPr lang="de-DE" sz="2600" dirty="0" smtClean="0">
                <a:latin typeface="Calibri" pitchFamily="34" charset="0"/>
                <a:cs typeface="Calibri" pitchFamily="34" charset="0"/>
              </a:rPr>
              <a:t>Handlungsmöglichkeiten von g/d</a:t>
            </a:r>
          </a:p>
          <a:p>
            <a:pPr>
              <a:buFont typeface="Wingdings" panose="05000000000000000000" pitchFamily="2" charset="2"/>
              <a:buChar char="Ø"/>
            </a:pPr>
            <a:r>
              <a:rPr lang="de-DE" sz="2600" dirty="0" smtClean="0">
                <a:latin typeface="Calibri" pitchFamily="34" charset="0"/>
                <a:cs typeface="Calibri" pitchFamily="34" charset="0"/>
              </a:rPr>
              <a:t>Didaktik und Methodik (Individualisierung g/d)</a:t>
            </a:r>
          </a:p>
          <a:p>
            <a:pPr>
              <a:buFont typeface="Wingdings" panose="05000000000000000000" pitchFamily="2" charset="2"/>
              <a:buChar char="Ø"/>
            </a:pPr>
            <a:r>
              <a:rPr lang="de-DE" sz="2600" dirty="0" smtClean="0">
                <a:latin typeface="Calibri" pitchFamily="34" charset="0"/>
                <a:cs typeface="Calibri" pitchFamily="34" charset="0"/>
              </a:rPr>
              <a:t>Rahmenbedingungen / Setting für g/d (!)</a:t>
            </a:r>
          </a:p>
          <a:p>
            <a:pPr>
              <a:buFont typeface="Wingdings" panose="05000000000000000000" pitchFamily="2" charset="2"/>
              <a:buChar char="Ø"/>
            </a:pPr>
            <a:r>
              <a:rPr lang="de-DE" sz="2600" dirty="0" smtClean="0">
                <a:latin typeface="Calibri" pitchFamily="34" charset="0"/>
                <a:cs typeface="Calibri" pitchFamily="34" charset="0"/>
              </a:rPr>
              <a:t>Themen- und gruppenbezogen sowie situativ </a:t>
            </a:r>
            <a:r>
              <a:rPr lang="de-DE" sz="2600" dirty="0" err="1" smtClean="0">
                <a:latin typeface="Calibri" pitchFamily="34" charset="0"/>
                <a:cs typeface="Calibri" pitchFamily="34" charset="0"/>
              </a:rPr>
              <a:t>doing</a:t>
            </a:r>
            <a:r>
              <a:rPr lang="de-DE" sz="2600" dirty="0" smtClean="0">
                <a:latin typeface="Calibri" pitchFamily="34" charset="0"/>
                <a:cs typeface="Calibri" pitchFamily="34" charset="0"/>
              </a:rPr>
              <a:t>/</a:t>
            </a:r>
            <a:r>
              <a:rPr lang="de-DE" sz="2600" dirty="0" err="1" smtClean="0">
                <a:latin typeface="Calibri" pitchFamily="34" charset="0"/>
                <a:cs typeface="Calibri" pitchFamily="34" charset="0"/>
              </a:rPr>
              <a:t>undoing</a:t>
            </a:r>
            <a:r>
              <a:rPr lang="de-DE" sz="2600" dirty="0" smtClean="0">
                <a:latin typeface="Calibri" pitchFamily="34" charset="0"/>
                <a:cs typeface="Calibri" pitchFamily="34" charset="0"/>
              </a:rPr>
              <a:t>  g/d</a:t>
            </a:r>
          </a:p>
          <a:p>
            <a:pPr>
              <a:buFont typeface="Wingdings" panose="05000000000000000000" pitchFamily="2" charset="2"/>
              <a:buChar char="Ø"/>
            </a:pPr>
            <a:r>
              <a:rPr lang="de-DE" sz="2600" dirty="0" smtClean="0">
                <a:latin typeface="Calibri" pitchFamily="34" charset="0"/>
                <a:cs typeface="Calibri" pitchFamily="34" charset="0"/>
              </a:rPr>
              <a:t>4 R-Methode:</a:t>
            </a:r>
          </a:p>
          <a:p>
            <a:pPr lvl="1">
              <a:buFont typeface="Wingdings" panose="05000000000000000000" pitchFamily="2" charset="2"/>
              <a:buChar char="Ø"/>
            </a:pPr>
            <a:r>
              <a:rPr lang="de-DE" sz="2600" dirty="0" smtClean="0">
                <a:latin typeface="Calibri" pitchFamily="34" charset="0"/>
                <a:cs typeface="Calibri" pitchFamily="34" charset="0"/>
              </a:rPr>
              <a:t>Repräsentanz (Wer kommt vor?)</a:t>
            </a:r>
          </a:p>
          <a:p>
            <a:pPr lvl="1">
              <a:buFont typeface="Wingdings" panose="05000000000000000000" pitchFamily="2" charset="2"/>
              <a:buChar char="Ø"/>
            </a:pPr>
            <a:r>
              <a:rPr lang="de-DE" sz="2600" dirty="0" smtClean="0">
                <a:latin typeface="Calibri" pitchFamily="34" charset="0"/>
                <a:cs typeface="Calibri" pitchFamily="34" charset="0"/>
              </a:rPr>
              <a:t>Ressourcen (g/d als </a:t>
            </a:r>
            <a:r>
              <a:rPr lang="de-DE" sz="2600" dirty="0" err="1" smtClean="0">
                <a:latin typeface="Calibri" pitchFamily="34" charset="0"/>
                <a:cs typeface="Calibri" pitchFamily="34" charset="0"/>
              </a:rPr>
              <a:t>Nutzer.innen</a:t>
            </a:r>
            <a:r>
              <a:rPr lang="de-DE" sz="2600" dirty="0" smtClean="0">
                <a:latin typeface="Calibri" pitchFamily="34" charset="0"/>
                <a:cs typeface="Calibri" pitchFamily="34" charset="0"/>
              </a:rPr>
              <a:t>)</a:t>
            </a:r>
          </a:p>
          <a:p>
            <a:pPr lvl="1">
              <a:buFont typeface="Wingdings" panose="05000000000000000000" pitchFamily="2" charset="2"/>
              <a:buChar char="Ø"/>
            </a:pPr>
            <a:r>
              <a:rPr lang="de-DE" sz="2600" dirty="0" smtClean="0">
                <a:latin typeface="Calibri" pitchFamily="34" charset="0"/>
                <a:cs typeface="Calibri" pitchFamily="34" charset="0"/>
              </a:rPr>
              <a:t>Realitäten (Was läuft ab in Bezug auf g/d)</a:t>
            </a:r>
          </a:p>
          <a:p>
            <a:pPr lvl="1">
              <a:buFont typeface="Wingdings" panose="05000000000000000000" pitchFamily="2" charset="2"/>
              <a:buChar char="Ø"/>
            </a:pPr>
            <a:r>
              <a:rPr lang="de-DE" sz="2600" dirty="0" smtClean="0">
                <a:latin typeface="Calibri" pitchFamily="34" charset="0"/>
                <a:cs typeface="Calibri" pitchFamily="34" charset="0"/>
              </a:rPr>
              <a:t>„Rechte“ / Regelungen (Wie wirken sie sich auf g/d aus?)</a:t>
            </a:r>
          </a:p>
          <a:p>
            <a:pPr marL="457200" lvl="1" indent="0">
              <a:buNone/>
            </a:pPr>
            <a:r>
              <a:rPr lang="de-DE" sz="2000" dirty="0" smtClean="0">
                <a:latin typeface="Calibri" pitchFamily="34" charset="0"/>
                <a:cs typeface="Calibri" pitchFamily="34" charset="0"/>
              </a:rPr>
              <a:t/>
            </a:r>
            <a:br>
              <a:rPr lang="de-DE" sz="2000" dirty="0" smtClean="0">
                <a:latin typeface="Calibri" pitchFamily="34" charset="0"/>
                <a:cs typeface="Calibri" pitchFamily="34" charset="0"/>
              </a:rPr>
            </a:br>
            <a:endParaRPr lang="de-DE" sz="2000" dirty="0" smtClean="0">
              <a:latin typeface="Calibri" pitchFamily="34" charset="0"/>
              <a:cs typeface="Calibri" pitchFamily="34" charset="0"/>
            </a:endParaRPr>
          </a:p>
          <a:p>
            <a:pPr marL="0" indent="0">
              <a:buNone/>
            </a:pPr>
            <a:endParaRPr lang="de-DE" sz="2000" dirty="0">
              <a:latin typeface="Calibri" pitchFamily="34" charset="0"/>
              <a:cs typeface="Calibri" pitchFamily="34" charset="0"/>
            </a:endParaRPr>
          </a:p>
          <a:p>
            <a:pPr marL="0" indent="0">
              <a:buNone/>
            </a:pPr>
            <a:endParaRPr lang="de-DE" sz="2000" dirty="0">
              <a:latin typeface="Calibri" pitchFamily="34" charset="0"/>
              <a:cs typeface="Calibri" pitchFamily="34" charset="0"/>
            </a:endParaRPr>
          </a:p>
          <a:p>
            <a:pPr marL="0" indent="0">
              <a:buNone/>
            </a:pPr>
            <a:endParaRPr lang="de-DE" sz="2000" dirty="0" smtClean="0">
              <a:latin typeface="Calibri" pitchFamily="34" charset="0"/>
              <a:cs typeface="Calibri" pitchFamily="34" charset="0"/>
            </a:endParaRPr>
          </a:p>
        </p:txBody>
      </p:sp>
    </p:spTree>
    <p:extLst>
      <p:ext uri="{BB962C8B-B14F-4D97-AF65-F5344CB8AC3E}">
        <p14:creationId xmlns:p14="http://schemas.microsoft.com/office/powerpoint/2010/main" val="403170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336600"/>
                </a:solidFill>
                <a:latin typeface="Calibri" pitchFamily="34" charset="0"/>
                <a:cs typeface="Calibri" pitchFamily="34" charset="0"/>
              </a:rPr>
              <a:t>Umgang mit Diversitäten</a:t>
            </a:r>
            <a:endParaRPr lang="de-AT" dirty="0"/>
          </a:p>
        </p:txBody>
      </p:sp>
      <p:sp>
        <p:nvSpPr>
          <p:cNvPr id="3" name="Inhaltsplatzhalter 2"/>
          <p:cNvSpPr>
            <a:spLocks noGrp="1"/>
          </p:cNvSpPr>
          <p:nvPr>
            <p:ph idx="1"/>
          </p:nvPr>
        </p:nvSpPr>
        <p:spPr/>
        <p:txBody>
          <a:bodyPr/>
          <a:lstStyle/>
          <a:p>
            <a:endParaRPr lang="de-AT" dirty="0"/>
          </a:p>
        </p:txBody>
      </p:sp>
      <p:sp>
        <p:nvSpPr>
          <p:cNvPr id="4" name="Fußzeilenplatzhalter 3"/>
          <p:cNvSpPr>
            <a:spLocks noGrp="1"/>
          </p:cNvSpPr>
          <p:nvPr>
            <p:ph type="ftr" sz="quarter" idx="11"/>
          </p:nvPr>
        </p:nvSpPr>
        <p:spPr/>
        <p:txBody>
          <a:bodyPr/>
          <a:lstStyle/>
          <a:p>
            <a:r>
              <a:rPr lang="de-DE" smtClean="0"/>
              <a:t>Herbst-Workshop Salzburg 2013/14</a:t>
            </a:r>
            <a:endParaRPr lang="de-DE" dirty="0"/>
          </a:p>
        </p:txBody>
      </p:sp>
      <p:grpSp>
        <p:nvGrpSpPr>
          <p:cNvPr id="5" name="Gruppieren 4"/>
          <p:cNvGrpSpPr/>
          <p:nvPr/>
        </p:nvGrpSpPr>
        <p:grpSpPr>
          <a:xfrm>
            <a:off x="1075953" y="2132856"/>
            <a:ext cx="3280023" cy="2446956"/>
            <a:chOff x="1691680" y="1456440"/>
            <a:chExt cx="6336704" cy="5655282"/>
          </a:xfrm>
        </p:grpSpPr>
        <p:sp>
          <p:nvSpPr>
            <p:cNvPr id="6" name="Rechteck 5"/>
            <p:cNvSpPr/>
            <p:nvPr/>
          </p:nvSpPr>
          <p:spPr>
            <a:xfrm>
              <a:off x="1691680" y="5617954"/>
              <a:ext cx="6336704" cy="1493768"/>
            </a:xfrm>
            <a:prstGeom prst="rect">
              <a:avLst/>
            </a:prstGeom>
          </p:spPr>
          <p:txBody>
            <a:bodyPr wrap="square">
              <a:spAutoFit/>
            </a:bodyPr>
            <a:lstStyle/>
            <a:p>
              <a:pPr algn="ctr"/>
              <a:r>
                <a:rPr lang="de-AT" sz="1200" b="1" dirty="0"/>
                <a:t>"Zum Ziele einer gerechten Auslese lautet die Prüfungsaufgabe für sie alle gleich: Klettern </a:t>
              </a:r>
              <a:r>
                <a:rPr lang="de-AT" sz="1200" b="1" dirty="0" smtClean="0"/>
                <a:t>Sie </a:t>
              </a:r>
              <a:r>
                <a:rPr lang="de-AT" sz="1200" b="1" dirty="0"/>
                <a:t>auf den Baum!"</a:t>
              </a:r>
            </a:p>
          </p:txBody>
        </p:sp>
        <p:pic>
          <p:nvPicPr>
            <p:cNvPr id="7" name="Inhaltsplatzhalt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722" y="1456440"/>
              <a:ext cx="6032404" cy="4132800"/>
            </a:xfrm>
            <a:prstGeom prst="rect">
              <a:avLst/>
            </a:prstGeom>
          </p:spPr>
        </p:pic>
      </p:grpSp>
      <p:grpSp>
        <p:nvGrpSpPr>
          <p:cNvPr id="8" name="Gruppieren 7"/>
          <p:cNvGrpSpPr/>
          <p:nvPr/>
        </p:nvGrpSpPr>
        <p:grpSpPr>
          <a:xfrm>
            <a:off x="4499992" y="3140968"/>
            <a:ext cx="4644008" cy="3096140"/>
            <a:chOff x="1904722" y="1456440"/>
            <a:chExt cx="6032404" cy="4915623"/>
          </a:xfrm>
        </p:grpSpPr>
        <p:pic>
          <p:nvPicPr>
            <p:cNvPr id="9" name="Inhaltsplatzhalt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722" y="1456440"/>
              <a:ext cx="6032404" cy="4132800"/>
            </a:xfrm>
            <a:prstGeom prst="rect">
              <a:avLst/>
            </a:prstGeom>
          </p:spPr>
        </p:pic>
        <p:sp>
          <p:nvSpPr>
            <p:cNvPr id="10" name="Rechteck 9"/>
            <p:cNvSpPr/>
            <p:nvPr/>
          </p:nvSpPr>
          <p:spPr>
            <a:xfrm>
              <a:off x="1979713" y="5590230"/>
              <a:ext cx="5832648" cy="781833"/>
            </a:xfrm>
            <a:prstGeom prst="rect">
              <a:avLst/>
            </a:prstGeom>
          </p:spPr>
          <p:txBody>
            <a:bodyPr wrap="square">
              <a:spAutoFit/>
            </a:bodyPr>
            <a:lstStyle/>
            <a:p>
              <a:pPr algn="ctr"/>
              <a:r>
                <a:rPr lang="de-AT" sz="1400" b="1" dirty="0" smtClean="0"/>
                <a:t>„</a:t>
              </a:r>
              <a:r>
                <a:rPr lang="de-AT" sz="1200" b="1" dirty="0" smtClean="0"/>
                <a:t>Erkunden </a:t>
              </a:r>
              <a:r>
                <a:rPr lang="de-AT" sz="1200" b="1" dirty="0"/>
                <a:t>Sie den Baum </a:t>
              </a:r>
              <a:r>
                <a:rPr lang="de-AT" sz="1200" b="1" dirty="0" smtClean="0"/>
                <a:t>und beschreiben </a:t>
              </a:r>
              <a:r>
                <a:rPr lang="de-AT" sz="1200" b="1" dirty="0"/>
                <a:t>Sie ihn aus ihrer jeweiligen Perspektive</a:t>
              </a:r>
              <a:r>
                <a:rPr lang="de-AT" sz="1200" b="1" dirty="0" smtClean="0"/>
                <a:t>.“</a:t>
              </a:r>
              <a:endParaRPr lang="de-AT" sz="1200" b="1" dirty="0"/>
            </a:p>
          </p:txBody>
        </p:sp>
        <p:sp>
          <p:nvSpPr>
            <p:cNvPr id="11" name="Ellipse 10"/>
            <p:cNvSpPr/>
            <p:nvPr/>
          </p:nvSpPr>
          <p:spPr>
            <a:xfrm>
              <a:off x="5258572" y="2341822"/>
              <a:ext cx="2160240" cy="52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smtClean="0">
                  <a:solidFill>
                    <a:schemeClr val="tx1"/>
                  </a:solidFill>
                  <a:latin typeface="Arial Narrow" panose="020B0606020202030204" pitchFamily="34" charset="0"/>
                </a:rPr>
                <a:t>Erkunden Sie den Baum!</a:t>
              </a:r>
              <a:endParaRPr lang="de-AT" sz="1200" dirty="0">
                <a:solidFill>
                  <a:schemeClr val="tx1"/>
                </a:solidFill>
                <a:latin typeface="Arial Narrow" panose="020B0606020202030204" pitchFamily="34" charset="0"/>
              </a:endParaRPr>
            </a:p>
          </p:txBody>
        </p:sp>
      </p:grpSp>
      <p:cxnSp>
        <p:nvCxnSpPr>
          <p:cNvPr id="13" name="Gerader Verbinder 12"/>
          <p:cNvCxnSpPr/>
          <p:nvPr/>
        </p:nvCxnSpPr>
        <p:spPr>
          <a:xfrm>
            <a:off x="1227415" y="2158777"/>
            <a:ext cx="2977098" cy="2232248"/>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4" name="Gerader Verbinder 13"/>
          <p:cNvCxnSpPr/>
          <p:nvPr/>
        </p:nvCxnSpPr>
        <p:spPr>
          <a:xfrm flipV="1">
            <a:off x="1227415" y="2158777"/>
            <a:ext cx="2977098" cy="2244672"/>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0884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DE" sz="2800" b="1" dirty="0" smtClean="0">
                <a:solidFill>
                  <a:srgbClr val="336600"/>
                </a:solidFill>
                <a:latin typeface="Calibri" pitchFamily="34" charset="0"/>
                <a:cs typeface="Calibri" pitchFamily="34" charset="0"/>
              </a:rPr>
              <a:t>Umgang mit Diversitäten</a:t>
            </a:r>
            <a:endParaRPr lang="de-AT" sz="2800" b="1" dirty="0">
              <a:solidFill>
                <a:srgbClr val="336600"/>
              </a:solidFill>
              <a:latin typeface="Calibri" pitchFamily="34" charset="0"/>
              <a:cs typeface="Calibri" pitchFamily="34" charset="0"/>
            </a:endParaRPr>
          </a:p>
        </p:txBody>
      </p:sp>
      <p:pic>
        <p:nvPicPr>
          <p:cNvPr id="9" name="Inhaltsplatzhalt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484784"/>
            <a:ext cx="4536504" cy="4608512"/>
          </a:xfrm>
        </p:spPr>
      </p:pic>
      <p:sp>
        <p:nvSpPr>
          <p:cNvPr id="10" name="Textfeld 9"/>
          <p:cNvSpPr txBox="1"/>
          <p:nvPr/>
        </p:nvSpPr>
        <p:spPr>
          <a:xfrm>
            <a:off x="5652120" y="1628800"/>
            <a:ext cx="3312368" cy="3477875"/>
          </a:xfrm>
          <a:prstGeom prst="rect">
            <a:avLst/>
          </a:prstGeom>
          <a:noFill/>
        </p:spPr>
        <p:txBody>
          <a:bodyPr wrap="square" rtlCol="0">
            <a:spAutoFit/>
          </a:bodyPr>
          <a:lstStyle/>
          <a:p>
            <a:pPr algn="r"/>
            <a:r>
              <a:rPr lang="de-AT" sz="2000" dirty="0" smtClean="0">
                <a:latin typeface="Calibri" pitchFamily="34" charset="0"/>
                <a:cs typeface="Calibri" pitchFamily="34" charset="0"/>
              </a:rPr>
              <a:t>„Ziel </a:t>
            </a:r>
            <a:r>
              <a:rPr lang="de-AT" sz="2000" dirty="0">
                <a:latin typeface="Calibri" pitchFamily="34" charset="0"/>
                <a:cs typeface="Calibri" pitchFamily="34" charset="0"/>
              </a:rPr>
              <a:t>von </a:t>
            </a:r>
            <a:r>
              <a:rPr lang="de-AT" sz="2000" dirty="0" err="1">
                <a:latin typeface="Calibri" pitchFamily="34" charset="0"/>
                <a:cs typeface="Calibri" pitchFamily="34" charset="0"/>
              </a:rPr>
              <a:t>Diversity</a:t>
            </a:r>
            <a:r>
              <a:rPr lang="de-AT" sz="2000" dirty="0">
                <a:latin typeface="Calibri" pitchFamily="34" charset="0"/>
                <a:cs typeface="Calibri" pitchFamily="34" charset="0"/>
              </a:rPr>
              <a:t> Management ist es, durch die Förderung von Chancengleichheit und den </a:t>
            </a:r>
            <a:r>
              <a:rPr lang="de-AT" sz="2000" b="1" dirty="0">
                <a:latin typeface="Calibri" pitchFamily="34" charset="0"/>
                <a:cs typeface="Calibri" pitchFamily="34" charset="0"/>
              </a:rPr>
              <a:t>kompetenten Umgang mit Vielfalt personelle Kompetenz </a:t>
            </a:r>
            <a:r>
              <a:rPr lang="de-AT" sz="2000" dirty="0">
                <a:latin typeface="Calibri" pitchFamily="34" charset="0"/>
                <a:cs typeface="Calibri" pitchFamily="34" charset="0"/>
              </a:rPr>
              <a:t>und Ressourcen in Organisationen optimal zu nutzen</a:t>
            </a:r>
            <a:r>
              <a:rPr lang="de-AT" sz="2000" dirty="0" smtClean="0">
                <a:latin typeface="Calibri" pitchFamily="34" charset="0"/>
                <a:cs typeface="Calibri" pitchFamily="34" charset="0"/>
              </a:rPr>
              <a:t>.“</a:t>
            </a:r>
            <a:r>
              <a:rPr lang="de-AT" sz="2000" dirty="0">
                <a:latin typeface="Calibri" pitchFamily="34" charset="0"/>
                <a:cs typeface="Calibri" pitchFamily="34" charset="0"/>
              </a:rPr>
              <a:t/>
            </a:r>
            <a:br>
              <a:rPr lang="de-AT" sz="2000" dirty="0">
                <a:latin typeface="Calibri" pitchFamily="34" charset="0"/>
                <a:cs typeface="Calibri" pitchFamily="34" charset="0"/>
              </a:rPr>
            </a:br>
            <a:r>
              <a:rPr lang="de-AT" sz="2000" dirty="0">
                <a:latin typeface="Calibri" pitchFamily="34" charset="0"/>
                <a:cs typeface="Calibri" pitchFamily="34" charset="0"/>
              </a:rPr>
              <a:t/>
            </a:r>
            <a:br>
              <a:rPr lang="de-AT" sz="2000" dirty="0">
                <a:latin typeface="Calibri" pitchFamily="34" charset="0"/>
                <a:cs typeface="Calibri" pitchFamily="34" charset="0"/>
              </a:rPr>
            </a:br>
            <a:r>
              <a:rPr lang="de-AT" sz="1000" dirty="0" smtClean="0">
                <a:latin typeface="Calibri" pitchFamily="34" charset="0"/>
                <a:cs typeface="Calibri" pitchFamily="34" charset="0"/>
              </a:rPr>
              <a:t>(Quelle: ASD- Austrian </a:t>
            </a:r>
            <a:r>
              <a:rPr lang="de-AT" sz="1000" dirty="0" err="1" smtClean="0">
                <a:latin typeface="Calibri" pitchFamily="34" charset="0"/>
                <a:cs typeface="Calibri" pitchFamily="34" charset="0"/>
              </a:rPr>
              <a:t>Sociaty</a:t>
            </a:r>
            <a:r>
              <a:rPr lang="de-AT" sz="1000" dirty="0" smtClean="0">
                <a:latin typeface="Calibri" pitchFamily="34" charset="0"/>
                <a:cs typeface="Calibri" pitchFamily="34" charset="0"/>
              </a:rPr>
              <a:t> </a:t>
            </a:r>
            <a:r>
              <a:rPr lang="de-AT" sz="1000" dirty="0" err="1" smtClean="0">
                <a:latin typeface="Calibri" pitchFamily="34" charset="0"/>
                <a:cs typeface="Calibri" pitchFamily="34" charset="0"/>
              </a:rPr>
              <a:t>for</a:t>
            </a:r>
            <a:r>
              <a:rPr lang="de-AT" sz="1000" dirty="0" smtClean="0">
                <a:latin typeface="Calibri" pitchFamily="34" charset="0"/>
                <a:cs typeface="Calibri" pitchFamily="34" charset="0"/>
              </a:rPr>
              <a:t> </a:t>
            </a:r>
            <a:r>
              <a:rPr lang="de-AT" sz="1000" dirty="0" err="1" smtClean="0">
                <a:latin typeface="Calibri" pitchFamily="34" charset="0"/>
                <a:cs typeface="Calibri" pitchFamily="34" charset="0"/>
              </a:rPr>
              <a:t>Diversity</a:t>
            </a:r>
            <a:endParaRPr lang="de-AT" sz="1000" dirty="0" smtClean="0">
              <a:latin typeface="Calibri" pitchFamily="34" charset="0"/>
              <a:cs typeface="Calibri" pitchFamily="34" charset="0"/>
            </a:endParaRPr>
          </a:p>
          <a:p>
            <a:pPr algn="r"/>
            <a:r>
              <a:rPr lang="de-AT" sz="1000" dirty="0" smtClean="0">
                <a:latin typeface="Calibri" pitchFamily="34" charset="0"/>
                <a:cs typeface="Calibri" pitchFamily="34" charset="0"/>
              </a:rPr>
              <a:t>www.societyfordiversity.at)</a:t>
            </a:r>
            <a:endParaRPr lang="de-AT" sz="1000" dirty="0">
              <a:latin typeface="Calibri" pitchFamily="34" charset="0"/>
              <a:cs typeface="Calibri" pitchFamily="34" charset="0"/>
            </a:endParaRPr>
          </a:p>
        </p:txBody>
      </p:sp>
      <p:sp>
        <p:nvSpPr>
          <p:cNvPr id="3" name="Textfeld 2"/>
          <p:cNvSpPr txBox="1"/>
          <p:nvPr/>
        </p:nvSpPr>
        <p:spPr>
          <a:xfrm>
            <a:off x="2195736" y="6110129"/>
            <a:ext cx="2736304" cy="246221"/>
          </a:xfrm>
          <a:prstGeom prst="rect">
            <a:avLst/>
          </a:prstGeom>
          <a:noFill/>
        </p:spPr>
        <p:txBody>
          <a:bodyPr wrap="square" rtlCol="0">
            <a:spAutoFit/>
          </a:bodyPr>
          <a:lstStyle/>
          <a:p>
            <a:r>
              <a:rPr lang="de-DE" sz="1000" dirty="0"/>
              <a:t>(Quelle: </a:t>
            </a:r>
            <a:r>
              <a:rPr lang="de-DE" sz="1000" dirty="0" smtClean="0"/>
              <a:t>www.mydoctor.kaiserpermanente.org)</a:t>
            </a:r>
            <a:endParaRPr lang="de-AT" sz="1000" dirty="0"/>
          </a:p>
        </p:txBody>
      </p:sp>
    </p:spTree>
    <p:extLst>
      <p:ext uri="{BB962C8B-B14F-4D97-AF65-F5344CB8AC3E}">
        <p14:creationId xmlns:p14="http://schemas.microsoft.com/office/powerpoint/2010/main" val="2401683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Fragen </a:t>
            </a:r>
            <a:endParaRPr lang="de-AT" dirty="0"/>
          </a:p>
        </p:txBody>
      </p:sp>
      <p:sp>
        <p:nvSpPr>
          <p:cNvPr id="3" name="Inhaltsplatzhalter 2"/>
          <p:cNvSpPr>
            <a:spLocks noGrp="1"/>
          </p:cNvSpPr>
          <p:nvPr>
            <p:ph idx="1"/>
          </p:nvPr>
        </p:nvSpPr>
        <p:spPr>
          <a:xfrm>
            <a:off x="827584" y="2708920"/>
            <a:ext cx="8085584" cy="3528391"/>
          </a:xfrm>
        </p:spPr>
        <p:txBody>
          <a:bodyPr>
            <a:normAutofit/>
          </a:bodyPr>
          <a:lstStyle/>
          <a:p>
            <a:pPr>
              <a:buFont typeface="Wingdings" panose="05000000000000000000" pitchFamily="2" charset="2"/>
              <a:buChar char="Ø"/>
            </a:pPr>
            <a:r>
              <a:rPr lang="de-AT" sz="2000" dirty="0" smtClean="0"/>
              <a:t>Warum ist IMST Gender </a:t>
            </a:r>
            <a:r>
              <a:rPr lang="de-AT" sz="2000" dirty="0"/>
              <a:t>und Diversität </a:t>
            </a:r>
            <a:r>
              <a:rPr lang="de-AT" sz="2000" dirty="0" smtClean="0"/>
              <a:t>so wichtig?</a:t>
            </a:r>
            <a:br>
              <a:rPr lang="de-AT" sz="2000" dirty="0" smtClean="0"/>
            </a:br>
            <a:endParaRPr lang="de-AT" sz="2000" dirty="0"/>
          </a:p>
          <a:p>
            <a:pPr>
              <a:buFont typeface="Wingdings" panose="05000000000000000000" pitchFamily="2" charset="2"/>
              <a:buChar char="Ø"/>
            </a:pPr>
            <a:r>
              <a:rPr lang="de-AT" sz="2000" dirty="0" smtClean="0"/>
              <a:t>Was </a:t>
            </a:r>
            <a:r>
              <a:rPr lang="de-AT" sz="2000" dirty="0"/>
              <a:t>ist genderkompetenter Unterricht</a:t>
            </a:r>
            <a:r>
              <a:rPr lang="de-AT" sz="2000" dirty="0" smtClean="0"/>
              <a:t>?</a:t>
            </a:r>
            <a:br>
              <a:rPr lang="de-AT" sz="2000" dirty="0" smtClean="0"/>
            </a:br>
            <a:endParaRPr lang="de-AT" sz="2000" dirty="0"/>
          </a:p>
          <a:p>
            <a:pPr>
              <a:buFont typeface="Wingdings" panose="05000000000000000000" pitchFamily="2" charset="2"/>
              <a:buChar char="Ø"/>
            </a:pPr>
            <a:r>
              <a:rPr lang="de-AT" sz="2000" dirty="0" smtClean="0"/>
              <a:t>Was </a:t>
            </a:r>
            <a:r>
              <a:rPr lang="de-AT" sz="2000" dirty="0"/>
              <a:t>kann alles in den Blick genommen werden bei den Projekten</a:t>
            </a:r>
            <a:r>
              <a:rPr lang="de-AT" sz="2000" dirty="0" smtClean="0"/>
              <a:t>?</a:t>
            </a:r>
            <a:br>
              <a:rPr lang="de-AT" sz="2000" dirty="0" smtClean="0"/>
            </a:br>
            <a:endParaRPr lang="de-AT" sz="2000" dirty="0"/>
          </a:p>
          <a:p>
            <a:pPr>
              <a:buFont typeface="Wingdings" panose="05000000000000000000" pitchFamily="2" charset="2"/>
              <a:buChar char="Ø"/>
            </a:pPr>
            <a:r>
              <a:rPr lang="de-AT" sz="2000" dirty="0" smtClean="0"/>
              <a:t>Wie umgehen mit gendergerechter Schreibung?</a:t>
            </a:r>
            <a:endParaRPr lang="de-AT" sz="2000" dirty="0"/>
          </a:p>
        </p:txBody>
      </p:sp>
    </p:spTree>
    <p:extLst>
      <p:ext uri="{BB962C8B-B14F-4D97-AF65-F5344CB8AC3E}">
        <p14:creationId xmlns:p14="http://schemas.microsoft.com/office/powerpoint/2010/main" val="1189475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704856" cy="1196752"/>
          </a:xfrm>
        </p:spPr>
        <p:txBody>
          <a:bodyPr/>
          <a:lstStyle/>
          <a:p>
            <a:pPr algn="r"/>
            <a:r>
              <a:rPr lang="de-DE" sz="2500" b="1" dirty="0" smtClean="0">
                <a:solidFill>
                  <a:srgbClr val="336600"/>
                </a:solidFill>
                <a:latin typeface="Calibri" pitchFamily="34" charset="0"/>
                <a:cs typeface="Calibri" pitchFamily="34" charset="0"/>
              </a:rPr>
              <a:t>Auseinandersetzung </a:t>
            </a:r>
            <a:br>
              <a:rPr lang="de-DE" sz="2500" b="1" dirty="0" smtClean="0">
                <a:solidFill>
                  <a:srgbClr val="336600"/>
                </a:solidFill>
                <a:latin typeface="Calibri" pitchFamily="34" charset="0"/>
                <a:cs typeface="Calibri" pitchFamily="34" charset="0"/>
              </a:rPr>
            </a:br>
            <a:r>
              <a:rPr lang="de-DE" sz="2500" b="1" dirty="0" smtClean="0">
                <a:solidFill>
                  <a:srgbClr val="336600"/>
                </a:solidFill>
                <a:latin typeface="Calibri" pitchFamily="34" charset="0"/>
                <a:cs typeface="Calibri" pitchFamily="34" charset="0"/>
              </a:rPr>
              <a:t>mit Geschlechteraspekten und Vielfalt </a:t>
            </a:r>
            <a:r>
              <a:rPr lang="de-DE" sz="2500" b="1" dirty="0">
                <a:solidFill>
                  <a:srgbClr val="336600"/>
                </a:solidFill>
                <a:latin typeface="Calibri" pitchFamily="34" charset="0"/>
                <a:cs typeface="Calibri" pitchFamily="34" charset="0"/>
              </a:rPr>
              <a:t>im </a:t>
            </a:r>
            <a:r>
              <a:rPr lang="de-DE" sz="2500" b="1" dirty="0" smtClean="0">
                <a:solidFill>
                  <a:srgbClr val="336600"/>
                </a:solidFill>
                <a:latin typeface="Calibri" pitchFamily="34" charset="0"/>
                <a:cs typeface="Calibri" pitchFamily="34" charset="0"/>
              </a:rPr>
              <a:t>Unterricht</a:t>
            </a:r>
            <a:endParaRPr lang="de-DE" sz="2500" b="1" dirty="0">
              <a:solidFill>
                <a:srgbClr val="336600"/>
              </a:solidFill>
              <a:latin typeface="Calibri" pitchFamily="34" charset="0"/>
              <a:cs typeface="Calibri" pitchFamily="34" charset="0"/>
            </a:endParaRPr>
          </a:p>
        </p:txBody>
      </p:sp>
      <p:sp>
        <p:nvSpPr>
          <p:cNvPr id="3" name="Inhaltsplatzhalter 2"/>
          <p:cNvSpPr>
            <a:spLocks noGrp="1"/>
          </p:cNvSpPr>
          <p:nvPr>
            <p:ph idx="1"/>
          </p:nvPr>
        </p:nvSpPr>
        <p:spPr>
          <a:xfrm>
            <a:off x="1187624" y="1628800"/>
            <a:ext cx="7691408" cy="4824536"/>
          </a:xfrm>
        </p:spPr>
        <p:txBody>
          <a:bodyPr>
            <a:noAutofit/>
          </a:bodyPr>
          <a:lstStyle/>
          <a:p>
            <a:pPr>
              <a:buFont typeface="Courier New" pitchFamily="49" charset="0"/>
              <a:buChar char="o"/>
            </a:pPr>
            <a:r>
              <a:rPr lang="de-DE" sz="1800" b="1" dirty="0">
                <a:latin typeface="Calibri" pitchFamily="34" charset="0"/>
                <a:cs typeface="Calibri" pitchFamily="34" charset="0"/>
              </a:rPr>
              <a:t>Reflektieren</a:t>
            </a:r>
            <a:r>
              <a:rPr lang="de-DE" sz="1800" dirty="0">
                <a:latin typeface="Calibri" pitchFamily="34" charset="0"/>
                <a:cs typeface="Calibri" pitchFamily="34" charset="0"/>
              </a:rPr>
              <a:t> des eigenen „</a:t>
            </a:r>
            <a:r>
              <a:rPr lang="de-DE" sz="1800" dirty="0" err="1">
                <a:latin typeface="Calibri" pitchFamily="34" charset="0"/>
                <a:cs typeface="Calibri" pitchFamily="34" charset="0"/>
              </a:rPr>
              <a:t>doing</a:t>
            </a:r>
            <a:r>
              <a:rPr lang="de-DE" sz="1800" dirty="0">
                <a:latin typeface="Calibri" pitchFamily="34" charset="0"/>
                <a:cs typeface="Calibri" pitchFamily="34" charset="0"/>
              </a:rPr>
              <a:t> </a:t>
            </a:r>
            <a:r>
              <a:rPr lang="de-DE" sz="1800" dirty="0" err="1" smtClean="0">
                <a:latin typeface="Calibri" pitchFamily="34" charset="0"/>
                <a:cs typeface="Calibri" pitchFamily="34" charset="0"/>
              </a:rPr>
              <a:t>gender</a:t>
            </a:r>
            <a:r>
              <a:rPr lang="de-DE" sz="1800" dirty="0" smtClean="0">
                <a:latin typeface="Calibri" pitchFamily="34" charset="0"/>
                <a:cs typeface="Calibri" pitchFamily="34" charset="0"/>
              </a:rPr>
              <a:t>“</a:t>
            </a:r>
          </a:p>
          <a:p>
            <a:pPr>
              <a:buFont typeface="Courier New" pitchFamily="49" charset="0"/>
              <a:buChar char="o"/>
            </a:pPr>
            <a:r>
              <a:rPr lang="de-DE" sz="1800" b="1" dirty="0" smtClean="0">
                <a:latin typeface="Calibri" pitchFamily="34" charset="0"/>
                <a:cs typeface="Calibri" pitchFamily="34" charset="0"/>
              </a:rPr>
              <a:t>Hinterfragen </a:t>
            </a:r>
            <a:r>
              <a:rPr lang="de-DE" sz="1800" dirty="0" smtClean="0">
                <a:latin typeface="Calibri" pitchFamily="34" charset="0"/>
                <a:cs typeface="Calibri" pitchFamily="34" charset="0"/>
              </a:rPr>
              <a:t>von Geschlechterstereotypen</a:t>
            </a:r>
          </a:p>
          <a:p>
            <a:pPr>
              <a:buFont typeface="Courier New" pitchFamily="49" charset="0"/>
              <a:buChar char="o"/>
            </a:pPr>
            <a:r>
              <a:rPr lang="de-DE" sz="1800" b="1" dirty="0" smtClean="0">
                <a:latin typeface="Calibri" pitchFamily="34" charset="0"/>
                <a:cs typeface="Calibri" pitchFamily="34" charset="0"/>
              </a:rPr>
              <a:t>Erkennen von Heterogenität</a:t>
            </a:r>
            <a:r>
              <a:rPr lang="de-DE" sz="1800" dirty="0" smtClean="0">
                <a:latin typeface="Calibri" pitchFamily="34" charset="0"/>
                <a:cs typeface="Calibri" pitchFamily="34" charset="0"/>
              </a:rPr>
              <a:t> in der Klasse </a:t>
            </a:r>
          </a:p>
          <a:p>
            <a:pPr marL="342900" lvl="1" indent="-342900">
              <a:buFont typeface="Courier New" pitchFamily="49" charset="0"/>
              <a:buChar char="o"/>
            </a:pPr>
            <a:r>
              <a:rPr lang="de-DE" sz="1800" dirty="0">
                <a:latin typeface="Calibri" pitchFamily="34" charset="0"/>
                <a:cs typeface="Calibri" pitchFamily="34" charset="0"/>
              </a:rPr>
              <a:t>Individualität beachten und </a:t>
            </a:r>
            <a:r>
              <a:rPr lang="de-DE" sz="1800" b="1" dirty="0">
                <a:latin typeface="Calibri" pitchFamily="34" charset="0"/>
                <a:cs typeface="Calibri" pitchFamily="34" charset="0"/>
              </a:rPr>
              <a:t>Vielfalt als Bereicherung </a:t>
            </a:r>
            <a:r>
              <a:rPr lang="de-DE" sz="1800" dirty="0">
                <a:latin typeface="Calibri" pitchFamily="34" charset="0"/>
                <a:cs typeface="Calibri" pitchFamily="34" charset="0"/>
              </a:rPr>
              <a:t>erkennen</a:t>
            </a:r>
          </a:p>
          <a:p>
            <a:pPr>
              <a:buFont typeface="Courier New" pitchFamily="49" charset="0"/>
              <a:buChar char="o"/>
            </a:pPr>
            <a:r>
              <a:rPr lang="de-DE" sz="1800" dirty="0" smtClean="0">
                <a:latin typeface="Calibri" pitchFamily="34" charset="0"/>
                <a:cs typeface="Calibri" pitchFamily="34" charset="0"/>
              </a:rPr>
              <a:t>Achten auf </a:t>
            </a:r>
            <a:r>
              <a:rPr lang="de-DE" sz="1800" dirty="0">
                <a:latin typeface="Calibri" pitchFamily="34" charset="0"/>
                <a:cs typeface="Calibri" pitchFamily="34" charset="0"/>
              </a:rPr>
              <a:t>abwechslungsreiche </a:t>
            </a:r>
            <a:r>
              <a:rPr lang="de-DE" sz="1800" b="1" dirty="0" smtClean="0">
                <a:latin typeface="Calibri" pitchFamily="34" charset="0"/>
                <a:cs typeface="Calibri" pitchFamily="34" charset="0"/>
              </a:rPr>
              <a:t>Unterrichtsgestaltung </a:t>
            </a:r>
            <a:r>
              <a:rPr lang="de-DE" sz="1800" dirty="0" smtClean="0">
                <a:latin typeface="Calibri" pitchFamily="34" charset="0"/>
                <a:cs typeface="Calibri" pitchFamily="34" charset="0"/>
              </a:rPr>
              <a:t>(Methoden, Materialien, Lernsettings usw.)</a:t>
            </a:r>
          </a:p>
          <a:p>
            <a:pPr>
              <a:buFont typeface="Courier New" pitchFamily="49" charset="0"/>
              <a:buChar char="o"/>
            </a:pPr>
            <a:r>
              <a:rPr lang="de-DE" sz="1800" b="1" dirty="0" smtClean="0">
                <a:latin typeface="Calibri" pitchFamily="34" charset="0"/>
                <a:cs typeface="Calibri" pitchFamily="34" charset="0"/>
              </a:rPr>
              <a:t>Sensibilität</a:t>
            </a:r>
            <a:r>
              <a:rPr lang="de-DE" sz="1800" dirty="0" smtClean="0">
                <a:latin typeface="Calibri" pitchFamily="34" charset="0"/>
                <a:cs typeface="Calibri" pitchFamily="34" charset="0"/>
              </a:rPr>
              <a:t> </a:t>
            </a:r>
            <a:r>
              <a:rPr lang="de-DE" sz="1800" dirty="0">
                <a:latin typeface="Calibri" pitchFamily="34" charset="0"/>
                <a:cs typeface="Calibri" pitchFamily="34" charset="0"/>
              </a:rPr>
              <a:t>entwickeln für und identifizieren von Situationen, in denen Stereotype verstärkt werden, in Bezug auf</a:t>
            </a:r>
          </a:p>
          <a:p>
            <a:pPr lvl="1"/>
            <a:r>
              <a:rPr lang="de-DE" sz="1800" dirty="0">
                <a:latin typeface="Calibri" pitchFamily="34" charset="0"/>
                <a:cs typeface="Calibri" pitchFamily="34" charset="0"/>
              </a:rPr>
              <a:t>Themen und Lehrinhalte (z. B. Fachkulturen)</a:t>
            </a:r>
          </a:p>
          <a:p>
            <a:pPr lvl="1"/>
            <a:r>
              <a:rPr lang="de-DE" sz="1800" dirty="0">
                <a:latin typeface="Calibri" pitchFamily="34" charset="0"/>
                <a:cs typeface="Calibri" pitchFamily="34" charset="0"/>
              </a:rPr>
              <a:t>Unterrichtsmaterialien, Schulbücher, Medien, </a:t>
            </a:r>
          </a:p>
          <a:p>
            <a:pPr lvl="1"/>
            <a:r>
              <a:rPr lang="de-DE" sz="1800" dirty="0">
                <a:latin typeface="Calibri" pitchFamily="34" charset="0"/>
                <a:cs typeface="Calibri" pitchFamily="34" charset="0"/>
              </a:rPr>
              <a:t>Sprache</a:t>
            </a:r>
          </a:p>
          <a:p>
            <a:pPr lvl="1"/>
            <a:r>
              <a:rPr lang="de-DE" sz="1800" dirty="0">
                <a:latin typeface="Calibri" pitchFamily="34" charset="0"/>
                <a:cs typeface="Calibri" pitchFamily="34" charset="0"/>
              </a:rPr>
              <a:t>Interaktion und Kommunikation (</a:t>
            </a:r>
            <a:r>
              <a:rPr lang="de-DE" sz="1800" dirty="0" smtClean="0">
                <a:latin typeface="Calibri" pitchFamily="34" charset="0"/>
                <a:cs typeface="Calibri" pitchFamily="34" charset="0"/>
              </a:rPr>
              <a:t>Settings)</a:t>
            </a:r>
            <a:endParaRPr lang="de-DE" sz="1800" dirty="0">
              <a:latin typeface="Calibri" pitchFamily="34" charset="0"/>
              <a:cs typeface="Calibri" pitchFamily="34" charset="0"/>
            </a:endParaRPr>
          </a:p>
          <a:p>
            <a:pPr marL="342900" lvl="1" indent="-342900">
              <a:buFont typeface="Courier New" pitchFamily="49" charset="0"/>
              <a:buChar char="o"/>
            </a:pPr>
            <a:endParaRPr lang="de-DE" sz="1800" dirty="0">
              <a:latin typeface="Calibri" pitchFamily="34" charset="0"/>
              <a:cs typeface="Calibri" pitchFamily="34" charset="0"/>
            </a:endParaRPr>
          </a:p>
          <a:p>
            <a:endParaRPr lang="de-DE" sz="1800" dirty="0"/>
          </a:p>
        </p:txBody>
      </p:sp>
    </p:spTree>
    <p:extLst>
      <p:ext uri="{BB962C8B-B14F-4D97-AF65-F5344CB8AC3E}">
        <p14:creationId xmlns:p14="http://schemas.microsoft.com/office/powerpoint/2010/main" val="1123374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endParaRPr lang="de-AT" dirty="0"/>
          </a:p>
          <a:p>
            <a:endParaRPr lang="de-AT" dirty="0"/>
          </a:p>
        </p:txBody>
      </p:sp>
      <p:sp>
        <p:nvSpPr>
          <p:cNvPr id="5" name="Textfeld 4"/>
          <p:cNvSpPr txBox="1"/>
          <p:nvPr/>
        </p:nvSpPr>
        <p:spPr>
          <a:xfrm>
            <a:off x="1403648" y="1556792"/>
            <a:ext cx="7272808" cy="4308872"/>
          </a:xfrm>
          <a:prstGeom prst="rect">
            <a:avLst/>
          </a:prstGeom>
          <a:noFill/>
        </p:spPr>
        <p:txBody>
          <a:bodyPr wrap="square" rtlCol="0">
            <a:spAutoFit/>
          </a:bodyPr>
          <a:lstStyle/>
          <a:p>
            <a:pPr algn="just"/>
            <a:endParaRPr lang="de-AT" i="1" dirty="0" smtClean="0">
              <a:latin typeface="Calibri" pitchFamily="34" charset="0"/>
              <a:cs typeface="Calibri" pitchFamily="34" charset="0"/>
            </a:endParaRPr>
          </a:p>
          <a:p>
            <a:pPr algn="just"/>
            <a:endParaRPr lang="de-AT" i="1" dirty="0">
              <a:latin typeface="Calibri" pitchFamily="34" charset="0"/>
              <a:cs typeface="Calibri" pitchFamily="34" charset="0"/>
            </a:endParaRPr>
          </a:p>
          <a:p>
            <a:pPr algn="just"/>
            <a:r>
              <a:rPr lang="de-AT" i="1" dirty="0" smtClean="0">
                <a:latin typeface="Calibri" pitchFamily="34" charset="0"/>
                <a:cs typeface="Calibri" pitchFamily="34" charset="0"/>
              </a:rPr>
              <a:t>„Lehrerinnen </a:t>
            </a:r>
            <a:r>
              <a:rPr lang="de-AT" i="1" dirty="0">
                <a:latin typeface="Calibri" pitchFamily="34" charset="0"/>
                <a:cs typeface="Calibri" pitchFamily="34" charset="0"/>
              </a:rPr>
              <a:t>und Lehrern kommt im Zuge der schulischen Sozialisation hier eine besondere Funktion zu. </a:t>
            </a:r>
            <a:endParaRPr lang="de-AT" i="1" dirty="0" smtClean="0">
              <a:latin typeface="Calibri" pitchFamily="34" charset="0"/>
              <a:cs typeface="Calibri" pitchFamily="34" charset="0"/>
            </a:endParaRPr>
          </a:p>
          <a:p>
            <a:pPr algn="just"/>
            <a:r>
              <a:rPr lang="de-AT" i="1" dirty="0" smtClean="0">
                <a:latin typeface="Calibri" pitchFamily="34" charset="0"/>
                <a:cs typeface="Calibri" pitchFamily="34" charset="0"/>
              </a:rPr>
              <a:t>Sie </a:t>
            </a:r>
            <a:r>
              <a:rPr lang="de-AT" b="1" i="1" dirty="0">
                <a:latin typeface="Calibri" pitchFamily="34" charset="0"/>
                <a:cs typeface="Calibri" pitchFamily="34" charset="0"/>
              </a:rPr>
              <a:t>interagieren mit </a:t>
            </a:r>
            <a:r>
              <a:rPr lang="de-AT" b="1" i="1" dirty="0" err="1">
                <a:latin typeface="Calibri" pitchFamily="34" charset="0"/>
                <a:cs typeface="Calibri" pitchFamily="34" charset="0"/>
              </a:rPr>
              <a:t>SchülerInnen</a:t>
            </a:r>
            <a:r>
              <a:rPr lang="de-AT" b="1" i="1" dirty="0">
                <a:latin typeface="Calibri" pitchFamily="34" charset="0"/>
                <a:cs typeface="Calibri" pitchFamily="34" charset="0"/>
              </a:rPr>
              <a:t> </a:t>
            </a:r>
            <a:r>
              <a:rPr lang="de-AT" i="1" dirty="0">
                <a:latin typeface="Calibri" pitchFamily="34" charset="0"/>
                <a:cs typeface="Calibri" pitchFamily="34" charset="0"/>
              </a:rPr>
              <a:t>und können klassische/traditionelle oder innovative Genderinszenierungen unterstützen. </a:t>
            </a:r>
            <a:r>
              <a:rPr lang="de-AT" i="1" dirty="0" smtClean="0">
                <a:latin typeface="Calibri" pitchFamily="34" charset="0"/>
                <a:cs typeface="Calibri" pitchFamily="34" charset="0"/>
              </a:rPr>
              <a:t>Sie </a:t>
            </a:r>
            <a:r>
              <a:rPr lang="de-AT" i="1" dirty="0">
                <a:latin typeface="Calibri" pitchFamily="34" charset="0"/>
                <a:cs typeface="Calibri" pitchFamily="34" charset="0"/>
              </a:rPr>
              <a:t>fungieren gleichzeitig aber auch selbst als </a:t>
            </a:r>
            <a:r>
              <a:rPr lang="de-AT" b="1" i="1" dirty="0">
                <a:latin typeface="Calibri" pitchFamily="34" charset="0"/>
                <a:cs typeface="Calibri" pitchFamily="34" charset="0"/>
              </a:rPr>
              <a:t>Rollenmodelle für Genderleben</a:t>
            </a:r>
            <a:r>
              <a:rPr lang="de-AT" i="1" dirty="0">
                <a:latin typeface="Calibri" pitchFamily="34" charset="0"/>
                <a:cs typeface="Calibri" pitchFamily="34" charset="0"/>
              </a:rPr>
              <a:t>, </a:t>
            </a:r>
            <a:r>
              <a:rPr lang="de-AT" i="1" dirty="0" smtClean="0">
                <a:latin typeface="Calibri" pitchFamily="34" charset="0"/>
                <a:cs typeface="Calibri" pitchFamily="34" charset="0"/>
              </a:rPr>
              <a:t>konstruieren </a:t>
            </a:r>
            <a:r>
              <a:rPr lang="de-AT" b="1" i="1" dirty="0">
                <a:latin typeface="Calibri" pitchFamily="34" charset="0"/>
                <a:cs typeface="Calibri" pitchFamily="34" charset="0"/>
              </a:rPr>
              <a:t>Gender in ihrer Wissensvermittlung</a:t>
            </a:r>
            <a:r>
              <a:rPr lang="de-AT" i="1" dirty="0">
                <a:latin typeface="Calibri" pitchFamily="34" charset="0"/>
                <a:cs typeface="Calibri" pitchFamily="34" charset="0"/>
              </a:rPr>
              <a:t> durch die Themen- und Materialauswahl (Stichwort Frauen- und Männerbilder in Schulbüchern) und geben durch die gewählte Methodik/Didaktik und die </a:t>
            </a:r>
            <a:r>
              <a:rPr lang="de-AT" b="1" i="1" dirty="0">
                <a:latin typeface="Calibri" pitchFamily="34" charset="0"/>
                <a:cs typeface="Calibri" pitchFamily="34" charset="0"/>
              </a:rPr>
              <a:t>Gestaltung der Lernumgebung</a:t>
            </a:r>
            <a:r>
              <a:rPr lang="de-AT" i="1" dirty="0">
                <a:latin typeface="Calibri" pitchFamily="34" charset="0"/>
                <a:cs typeface="Calibri" pitchFamily="34" charset="0"/>
              </a:rPr>
              <a:t> den Rahmen vor, in dem Handlungsspielräume erweitert oder begrenzt werden</a:t>
            </a:r>
            <a:r>
              <a:rPr lang="de-AT" i="1" dirty="0" smtClean="0">
                <a:latin typeface="Calibri" pitchFamily="34" charset="0"/>
                <a:cs typeface="Calibri" pitchFamily="34" charset="0"/>
              </a:rPr>
              <a:t>.“</a:t>
            </a:r>
          </a:p>
          <a:p>
            <a:pPr algn="just"/>
            <a:endParaRPr lang="de-AT" sz="1400" dirty="0">
              <a:latin typeface="Calibri" pitchFamily="34" charset="0"/>
              <a:cs typeface="Calibri" pitchFamily="34" charset="0"/>
            </a:endParaRPr>
          </a:p>
          <a:p>
            <a:pPr algn="just"/>
            <a:endParaRPr lang="de-AT" sz="1400" dirty="0" smtClean="0">
              <a:latin typeface="Calibri" pitchFamily="34" charset="0"/>
              <a:cs typeface="Calibri" pitchFamily="34" charset="0"/>
            </a:endParaRPr>
          </a:p>
          <a:p>
            <a:pPr algn="just"/>
            <a:r>
              <a:rPr lang="de-AT" sz="1000" dirty="0" smtClean="0">
                <a:latin typeface="Calibri" pitchFamily="34" charset="0"/>
                <a:cs typeface="Calibri" pitchFamily="34" charset="0"/>
              </a:rPr>
              <a:t>(Quelle: </a:t>
            </a:r>
            <a:r>
              <a:rPr lang="de-AT" sz="1000" dirty="0" err="1" smtClean="0">
                <a:latin typeface="Calibri" pitchFamily="34" charset="0"/>
                <a:cs typeface="Calibri" pitchFamily="34" charset="0"/>
              </a:rPr>
              <a:t>Abduhl</a:t>
            </a:r>
            <a:r>
              <a:rPr lang="de-AT" sz="1000" dirty="0" smtClean="0">
                <a:latin typeface="Calibri" pitchFamily="34" charset="0"/>
                <a:cs typeface="Calibri" pitchFamily="34" charset="0"/>
              </a:rPr>
              <a:t>-Hussain, </a:t>
            </a:r>
            <a:r>
              <a:rPr lang="de-AT" sz="1000" dirty="0" err="1" smtClean="0">
                <a:latin typeface="Calibri" pitchFamily="34" charset="0"/>
                <a:cs typeface="Calibri" pitchFamily="34" charset="0"/>
              </a:rPr>
              <a:t>Surur</a:t>
            </a:r>
            <a:r>
              <a:rPr lang="de-AT" sz="1000" dirty="0" smtClean="0">
                <a:latin typeface="Calibri" pitchFamily="34" charset="0"/>
                <a:cs typeface="Calibri" pitchFamily="34" charset="0"/>
              </a:rPr>
              <a:t> (2008): „</a:t>
            </a:r>
            <a:r>
              <a:rPr lang="de-DE" sz="1000" dirty="0" smtClean="0">
                <a:latin typeface="Calibri" pitchFamily="34" charset="0"/>
                <a:cs typeface="Calibri" pitchFamily="34" charset="0"/>
              </a:rPr>
              <a:t>Der </a:t>
            </a:r>
            <a:r>
              <a:rPr lang="de-DE" sz="1000" dirty="0">
                <a:latin typeface="Calibri" pitchFamily="34" charset="0"/>
                <a:cs typeface="Calibri" pitchFamily="34" charset="0"/>
              </a:rPr>
              <a:t>Elefant hat vier Beine oder: Ich behandle alle gleich. Zur Bedeutung von Genderkompetenz bei der Individualisierung des </a:t>
            </a:r>
            <a:r>
              <a:rPr lang="de-DE" sz="1000" dirty="0" smtClean="0">
                <a:latin typeface="Calibri" pitchFamily="34" charset="0"/>
                <a:cs typeface="Calibri" pitchFamily="34" charset="0"/>
              </a:rPr>
              <a:t>Unterrichts.“ </a:t>
            </a:r>
            <a:r>
              <a:rPr lang="de-DE" sz="1000" dirty="0" err="1" smtClean="0">
                <a:latin typeface="Calibri" pitchFamily="34" charset="0"/>
                <a:cs typeface="Calibri" pitchFamily="34" charset="0"/>
              </a:rPr>
              <a:t>bmukk</a:t>
            </a:r>
            <a:r>
              <a:rPr lang="de-DE" sz="1000" dirty="0">
                <a:latin typeface="Calibri" pitchFamily="34" charset="0"/>
                <a:cs typeface="Calibri" pitchFamily="34" charset="0"/>
              </a:rPr>
              <a:t>, Wien Unter: </a:t>
            </a:r>
            <a:r>
              <a:rPr lang="de-DE" sz="1000" dirty="0" smtClean="0">
                <a:latin typeface="Calibri" pitchFamily="34" charset="0"/>
                <a:cs typeface="Calibri" pitchFamily="34" charset="0"/>
                <a:hlinkClick r:id="rId3"/>
              </a:rPr>
              <a:t>www.bmukk.gv.at/medienpool/17309/mat_abdulhussain.pdf</a:t>
            </a:r>
            <a:r>
              <a:rPr lang="de-DE" sz="1000" dirty="0" smtClean="0">
                <a:latin typeface="Calibri" pitchFamily="34" charset="0"/>
                <a:cs typeface="Calibri" pitchFamily="34" charset="0"/>
              </a:rPr>
              <a:t>)</a:t>
            </a:r>
          </a:p>
          <a:p>
            <a:pPr algn="just"/>
            <a:endParaRPr lang="de-AT" sz="1400" dirty="0">
              <a:latin typeface="Calibri" pitchFamily="34" charset="0"/>
              <a:cs typeface="Calibri" pitchFamily="34" charset="0"/>
            </a:endParaRPr>
          </a:p>
          <a:p>
            <a:pPr algn="just"/>
            <a:endParaRPr lang="de-DE" sz="1400" dirty="0">
              <a:latin typeface="Calibri" pitchFamily="34" charset="0"/>
              <a:cs typeface="Calibri" pitchFamily="34" charset="0"/>
            </a:endParaRPr>
          </a:p>
        </p:txBody>
      </p:sp>
      <p:sp>
        <p:nvSpPr>
          <p:cNvPr id="7" name="Titel 1"/>
          <p:cNvSpPr txBox="1">
            <a:spLocks/>
          </p:cNvSpPr>
          <p:nvPr/>
        </p:nvSpPr>
        <p:spPr>
          <a:xfrm>
            <a:off x="1187624" y="0"/>
            <a:ext cx="7704856" cy="1196752"/>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de-DE" sz="2500" b="1" dirty="0" smtClean="0">
                <a:solidFill>
                  <a:srgbClr val="336600"/>
                </a:solidFill>
                <a:latin typeface="Calibri" pitchFamily="34" charset="0"/>
                <a:cs typeface="Calibri" pitchFamily="34" charset="0"/>
              </a:rPr>
              <a:t>Auseinandersetzung </a:t>
            </a:r>
            <a:br>
              <a:rPr lang="de-DE" sz="2500" b="1" dirty="0" smtClean="0">
                <a:solidFill>
                  <a:srgbClr val="336600"/>
                </a:solidFill>
                <a:latin typeface="Calibri" pitchFamily="34" charset="0"/>
                <a:cs typeface="Calibri" pitchFamily="34" charset="0"/>
              </a:rPr>
            </a:br>
            <a:r>
              <a:rPr lang="de-DE" sz="2500" b="1" dirty="0" smtClean="0">
                <a:solidFill>
                  <a:srgbClr val="336600"/>
                </a:solidFill>
                <a:latin typeface="Calibri" pitchFamily="34" charset="0"/>
                <a:cs typeface="Calibri" pitchFamily="34" charset="0"/>
              </a:rPr>
              <a:t>mit Geschlechteraspekten und Vielfalt im Unterricht </a:t>
            </a:r>
            <a:endParaRPr lang="de-DE" sz="2500" b="1" dirty="0">
              <a:solidFill>
                <a:srgbClr val="336600"/>
              </a:solidFill>
              <a:latin typeface="Calibri" pitchFamily="34" charset="0"/>
              <a:cs typeface="Calibri" pitchFamily="34" charset="0"/>
            </a:endParaRPr>
          </a:p>
        </p:txBody>
      </p:sp>
    </p:spTree>
    <p:extLst>
      <p:ext uri="{BB962C8B-B14F-4D97-AF65-F5344CB8AC3E}">
        <p14:creationId xmlns:p14="http://schemas.microsoft.com/office/powerpoint/2010/main" val="3586869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5976" y="2028508"/>
            <a:ext cx="4056091" cy="385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187624" y="0"/>
            <a:ext cx="7499176" cy="1229419"/>
          </a:xfrm>
        </p:spPr>
        <p:txBody>
          <a:bodyPr>
            <a:normAutofit/>
          </a:bodyPr>
          <a:lstStyle/>
          <a:p>
            <a:pPr algn="r"/>
            <a:r>
              <a:rPr lang="de-DE" sz="2400" b="1" dirty="0" smtClean="0">
                <a:solidFill>
                  <a:srgbClr val="336600"/>
                </a:solidFill>
                <a:latin typeface="Calibri" pitchFamily="34" charset="0"/>
                <a:cs typeface="Calibri" pitchFamily="34" charset="0"/>
              </a:rPr>
              <a:t>IMST - </a:t>
            </a:r>
            <a:r>
              <a:rPr lang="de-DE" sz="2400" b="1" dirty="0" err="1" smtClean="0">
                <a:solidFill>
                  <a:srgbClr val="336600"/>
                </a:solidFill>
                <a:latin typeface="Calibri" pitchFamily="34" charset="0"/>
                <a:cs typeface="Calibri" pitchFamily="34" charset="0"/>
              </a:rPr>
              <a:t>Gender_Diversitäten</a:t>
            </a:r>
            <a:r>
              <a:rPr lang="de-DE" sz="2400" b="1" dirty="0" smtClean="0">
                <a:solidFill>
                  <a:srgbClr val="336600"/>
                </a:solidFill>
                <a:latin typeface="Calibri" pitchFamily="34" charset="0"/>
                <a:cs typeface="Calibri" pitchFamily="34" charset="0"/>
              </a:rPr>
              <a:t> Netzwerk</a:t>
            </a:r>
            <a:br>
              <a:rPr lang="de-DE" sz="2400" b="1" dirty="0" smtClean="0">
                <a:solidFill>
                  <a:srgbClr val="336600"/>
                </a:solidFill>
                <a:latin typeface="Calibri" pitchFamily="34" charset="0"/>
                <a:cs typeface="Calibri" pitchFamily="34" charset="0"/>
              </a:rPr>
            </a:br>
            <a:r>
              <a:rPr lang="de-DE" sz="2400" b="1" dirty="0" smtClean="0">
                <a:solidFill>
                  <a:srgbClr val="336600"/>
                </a:solidFill>
                <a:latin typeface="Calibri" pitchFamily="34" charset="0"/>
                <a:cs typeface="Calibri" pitchFamily="34" charset="0"/>
              </a:rPr>
              <a:t>Ziele</a:t>
            </a:r>
            <a:endParaRPr lang="de-DE" sz="2400" b="1" dirty="0">
              <a:solidFill>
                <a:srgbClr val="336600"/>
              </a:solidFill>
              <a:latin typeface="Calibri" pitchFamily="34" charset="0"/>
              <a:cs typeface="Calibri" pitchFamily="34" charset="0"/>
            </a:endParaRPr>
          </a:p>
        </p:txBody>
      </p:sp>
      <p:pic>
        <p:nvPicPr>
          <p:cNvPr id="2052" name="Picture 4"/>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34039">
            <a:off x="1445766" y="1597706"/>
            <a:ext cx="2236787"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20792015">
            <a:off x="3278866" y="3617213"/>
            <a:ext cx="2586272" cy="258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1389709">
            <a:off x="1087815" y="3813228"/>
            <a:ext cx="24482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475345">
            <a:off x="3420842" y="1831841"/>
            <a:ext cx="2302318" cy="230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905811">
            <a:off x="6714961" y="1349067"/>
            <a:ext cx="2205301" cy="22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9794670">
            <a:off x="6244973" y="3731410"/>
            <a:ext cx="3224043" cy="323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069464" y="1887215"/>
            <a:ext cx="2484976" cy="461665"/>
          </a:xfrm>
          <a:prstGeom prst="rect">
            <a:avLst/>
          </a:prstGeom>
          <a:solidFill>
            <a:schemeClr val="bg1">
              <a:alpha val="40000"/>
            </a:schemeClr>
          </a:solidFill>
          <a:ln/>
          <a:scene3d>
            <a:camera prst="orthographicFront"/>
            <a:lightRig rig="threePt" dir="t"/>
          </a:scene3d>
          <a:sp3d prstMaterial="powder"/>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de-DE" sz="2400" dirty="0" smtClean="0"/>
              <a:t>Chancengleichheit</a:t>
            </a:r>
            <a:endParaRPr lang="de-DE" sz="2400" dirty="0"/>
          </a:p>
        </p:txBody>
      </p:sp>
      <p:sp>
        <p:nvSpPr>
          <p:cNvPr id="8" name="Textfeld 7"/>
          <p:cNvSpPr txBox="1"/>
          <p:nvPr/>
        </p:nvSpPr>
        <p:spPr>
          <a:xfrm>
            <a:off x="1463620" y="3509264"/>
            <a:ext cx="2897653" cy="830997"/>
          </a:xfrm>
          <a:prstGeom prst="rect">
            <a:avLst/>
          </a:prstGeom>
          <a:solidFill>
            <a:schemeClr val="lt1">
              <a:alpha val="40000"/>
            </a:schemeClr>
          </a:solidFill>
          <a:ln>
            <a:gradFill>
              <a:gsLst>
                <a:gs pos="0">
                  <a:srgbClr val="0070C0">
                    <a:alpha val="63000"/>
                  </a:srgbClr>
                </a:gs>
                <a:gs pos="50000">
                  <a:schemeClr val="accent1">
                    <a:tint val="44500"/>
                    <a:satMod val="160000"/>
                  </a:schemeClr>
                </a:gs>
                <a:gs pos="100000">
                  <a:schemeClr val="accent2">
                    <a:lumMod val="60000"/>
                    <a:lumOff val="40000"/>
                  </a:schemeClr>
                </a:gs>
              </a:gsLst>
              <a:lin ang="5400000" scaled="0"/>
            </a:gra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de-DE" sz="2400" dirty="0" smtClean="0"/>
              <a:t>Reflexion der eigenen</a:t>
            </a:r>
          </a:p>
          <a:p>
            <a:pPr algn="ctr"/>
            <a:r>
              <a:rPr lang="de-DE" sz="2400" dirty="0"/>
              <a:t>G</a:t>
            </a:r>
            <a:r>
              <a:rPr lang="de-DE" sz="2400" dirty="0" smtClean="0"/>
              <a:t>eschlechterrolle</a:t>
            </a:r>
            <a:endParaRPr lang="de-DE" sz="2400" dirty="0"/>
          </a:p>
        </p:txBody>
      </p:sp>
      <p:sp>
        <p:nvSpPr>
          <p:cNvPr id="9" name="Textfeld 8"/>
          <p:cNvSpPr txBox="1"/>
          <p:nvPr/>
        </p:nvSpPr>
        <p:spPr>
          <a:xfrm>
            <a:off x="3964586" y="2492896"/>
            <a:ext cx="2786661" cy="830997"/>
          </a:xfrm>
          <a:prstGeom prst="rect">
            <a:avLst/>
          </a:prstGeom>
          <a:solidFill>
            <a:schemeClr val="lt1">
              <a:alpha val="4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de-DE" sz="2400" dirty="0" smtClean="0"/>
              <a:t>Bewusstsein für</a:t>
            </a:r>
          </a:p>
          <a:p>
            <a:pPr algn="ctr"/>
            <a:r>
              <a:rPr lang="de-DE" sz="2400" dirty="0" smtClean="0"/>
              <a:t>Geschlechteraspekte</a:t>
            </a:r>
            <a:endParaRPr lang="de-DE" sz="2400" dirty="0"/>
          </a:p>
        </p:txBody>
      </p:sp>
      <p:sp>
        <p:nvSpPr>
          <p:cNvPr id="10" name="Textfeld 9"/>
          <p:cNvSpPr txBox="1"/>
          <p:nvPr/>
        </p:nvSpPr>
        <p:spPr>
          <a:xfrm>
            <a:off x="5329606" y="5733256"/>
            <a:ext cx="3634882" cy="830997"/>
          </a:xfrm>
          <a:prstGeom prst="rect">
            <a:avLst/>
          </a:prstGeom>
          <a:solidFill>
            <a:schemeClr val="lt1">
              <a:alpha val="4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2400" dirty="0" smtClean="0"/>
              <a:t>Förderung individueller Begabungen</a:t>
            </a:r>
            <a:endParaRPr lang="de-DE" sz="2400" dirty="0"/>
          </a:p>
        </p:txBody>
      </p:sp>
      <p:sp>
        <p:nvSpPr>
          <p:cNvPr id="11" name="Textfeld 10"/>
          <p:cNvSpPr txBox="1"/>
          <p:nvPr/>
        </p:nvSpPr>
        <p:spPr>
          <a:xfrm>
            <a:off x="4716016" y="1411876"/>
            <a:ext cx="4248472" cy="769441"/>
          </a:xfrm>
          <a:prstGeom prst="rect">
            <a:avLst/>
          </a:prstGeom>
          <a:solidFill>
            <a:schemeClr val="lt1">
              <a:alpha val="40000"/>
            </a:schemeClr>
          </a:solidFill>
          <a:ln>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2200" dirty="0" smtClean="0"/>
              <a:t>Akzeptanz der Auseinandersetzung</a:t>
            </a:r>
          </a:p>
          <a:p>
            <a:pPr algn="ctr"/>
            <a:r>
              <a:rPr lang="de-DE" sz="2200" dirty="0" smtClean="0"/>
              <a:t> mit Gender- &amp; Diversitätsfragen</a:t>
            </a:r>
            <a:endParaRPr lang="de-DE" sz="2200" dirty="0"/>
          </a:p>
        </p:txBody>
      </p:sp>
      <p:sp>
        <p:nvSpPr>
          <p:cNvPr id="5" name="Textfeld 4"/>
          <p:cNvSpPr txBox="1"/>
          <p:nvPr/>
        </p:nvSpPr>
        <p:spPr>
          <a:xfrm>
            <a:off x="3275856" y="4581128"/>
            <a:ext cx="3816424" cy="830997"/>
          </a:xfrm>
          <a:prstGeom prst="rect">
            <a:avLst/>
          </a:prstGeom>
          <a:solidFill>
            <a:schemeClr val="lt1">
              <a:alpha val="40000"/>
            </a:schemeClr>
          </a:solidFill>
          <a:ln>
            <a:gradFill>
              <a:gsLst>
                <a:gs pos="0">
                  <a:schemeClr val="accent2">
                    <a:lumMod val="60000"/>
                    <a:lumOff val="40000"/>
                  </a:schemeClr>
                </a:gs>
                <a:gs pos="50000">
                  <a:schemeClr val="accent1">
                    <a:tint val="44500"/>
                    <a:satMod val="160000"/>
                  </a:schemeClr>
                </a:gs>
                <a:gs pos="100000">
                  <a:schemeClr val="accent3">
                    <a:lumMod val="75000"/>
                  </a:schemeClr>
                </a:gs>
              </a:gsLst>
              <a:lin ang="5400000" scaled="0"/>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2400" dirty="0" smtClean="0"/>
              <a:t>Bewusster Umgang mit Sprache</a:t>
            </a:r>
            <a:endParaRPr lang="de-AT" sz="2400" dirty="0"/>
          </a:p>
        </p:txBody>
      </p:sp>
      <p:sp>
        <p:nvSpPr>
          <p:cNvPr id="13" name="Textfeld 12"/>
          <p:cNvSpPr txBox="1"/>
          <p:nvPr/>
        </p:nvSpPr>
        <p:spPr>
          <a:xfrm>
            <a:off x="1209414" y="5622339"/>
            <a:ext cx="3146562" cy="830997"/>
          </a:xfrm>
          <a:prstGeom prst="rect">
            <a:avLst/>
          </a:prstGeom>
          <a:solidFill>
            <a:schemeClr val="lt1">
              <a:alpha val="40000"/>
            </a:schemeClr>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2400" dirty="0" smtClean="0"/>
              <a:t>Anerkennung von Unterschiedlichkeiten</a:t>
            </a:r>
            <a:endParaRPr lang="de-AT" sz="2400" dirty="0"/>
          </a:p>
        </p:txBody>
      </p:sp>
      <p:sp>
        <p:nvSpPr>
          <p:cNvPr id="7" name="Textfeld 6"/>
          <p:cNvSpPr txBox="1"/>
          <p:nvPr/>
        </p:nvSpPr>
        <p:spPr>
          <a:xfrm>
            <a:off x="6478545" y="3645024"/>
            <a:ext cx="2125903" cy="461665"/>
          </a:xfrm>
          <a:prstGeom prst="rect">
            <a:avLst/>
          </a:prstGeom>
          <a:solidFill>
            <a:schemeClr val="lt1">
              <a:alpha val="40000"/>
            </a:schemeClr>
          </a:solidFill>
          <a:ln>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de-DE" sz="2400" dirty="0" smtClean="0"/>
              <a:t>Sensibilisierung</a:t>
            </a:r>
            <a:endParaRPr lang="de-DE" sz="2400" dirty="0"/>
          </a:p>
        </p:txBody>
      </p:sp>
    </p:spTree>
    <p:extLst>
      <p:ext uri="{BB962C8B-B14F-4D97-AF65-F5344CB8AC3E}">
        <p14:creationId xmlns:p14="http://schemas.microsoft.com/office/powerpoint/2010/main" val="619642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704856" cy="1229419"/>
          </a:xfrm>
        </p:spPr>
        <p:txBody>
          <a:bodyPr/>
          <a:lstStyle/>
          <a:p>
            <a:pPr algn="r"/>
            <a:r>
              <a:rPr lang="de-DE" sz="2800" b="1" dirty="0">
                <a:solidFill>
                  <a:srgbClr val="336600"/>
                </a:solidFill>
              </a:rPr>
              <a:t>K</a:t>
            </a:r>
            <a:r>
              <a:rPr lang="de-DE" sz="2800" b="1" dirty="0" smtClean="0">
                <a:solidFill>
                  <a:srgbClr val="336600"/>
                </a:solidFill>
              </a:rPr>
              <a:t>ontakt</a:t>
            </a:r>
            <a:endParaRPr lang="de-DE" sz="2800" b="1" dirty="0">
              <a:solidFill>
                <a:srgbClr val="336600"/>
              </a:solidFill>
            </a:endParaRPr>
          </a:p>
        </p:txBody>
      </p:sp>
      <p:sp>
        <p:nvSpPr>
          <p:cNvPr id="3" name="Inhaltsplatzhalter 2"/>
          <p:cNvSpPr>
            <a:spLocks noGrp="1"/>
          </p:cNvSpPr>
          <p:nvPr>
            <p:ph idx="1"/>
          </p:nvPr>
        </p:nvSpPr>
        <p:spPr>
          <a:xfrm>
            <a:off x="1187624" y="1600200"/>
            <a:ext cx="7704856" cy="4525963"/>
          </a:xfrm>
        </p:spPr>
        <p:txBody>
          <a:bodyPr>
            <a:normAutofit fontScale="47500" lnSpcReduction="20000"/>
          </a:bodyPr>
          <a:lstStyle/>
          <a:p>
            <a:pPr marL="0" indent="0" algn="r">
              <a:buNone/>
            </a:pPr>
            <a:r>
              <a:rPr lang="de-DE" dirty="0"/>
              <a:t>IMST </a:t>
            </a:r>
            <a:r>
              <a:rPr lang="de-DE" dirty="0" err="1" smtClean="0"/>
              <a:t>Gender_Diversitäten</a:t>
            </a:r>
            <a:r>
              <a:rPr lang="de-DE" dirty="0" smtClean="0"/>
              <a:t> </a:t>
            </a:r>
            <a:r>
              <a:rPr lang="de-DE" dirty="0"/>
              <a:t>Netzwerk</a:t>
            </a:r>
          </a:p>
          <a:p>
            <a:pPr marL="0" indent="0" algn="r">
              <a:buNone/>
            </a:pPr>
            <a:r>
              <a:rPr lang="de-DE" dirty="0"/>
              <a:t>Universität Klagenfurt – IUS</a:t>
            </a:r>
          </a:p>
          <a:p>
            <a:pPr marL="0" indent="0" algn="r">
              <a:buNone/>
            </a:pPr>
            <a:r>
              <a:rPr lang="de-DE" dirty="0"/>
              <a:t>Schottenfeldgasse </a:t>
            </a:r>
            <a:r>
              <a:rPr lang="de-DE" dirty="0" smtClean="0"/>
              <a:t>29, 4. </a:t>
            </a:r>
            <a:r>
              <a:rPr lang="de-DE" dirty="0"/>
              <a:t>Stock</a:t>
            </a:r>
          </a:p>
          <a:p>
            <a:pPr marL="0" indent="0" algn="r">
              <a:buNone/>
            </a:pPr>
            <a:r>
              <a:rPr lang="de-DE" dirty="0"/>
              <a:t>1070 Wien</a:t>
            </a:r>
          </a:p>
          <a:p>
            <a:pPr marL="0" indent="0" algn="r">
              <a:buNone/>
            </a:pPr>
            <a:r>
              <a:rPr lang="de-DE" dirty="0" smtClean="0">
                <a:hlinkClick r:id="rId3"/>
              </a:rPr>
              <a:t>www.imst.ac.at/gdn</a:t>
            </a:r>
            <a:r>
              <a:rPr lang="de-DE" dirty="0"/>
              <a:t/>
            </a:r>
            <a:br>
              <a:rPr lang="de-DE" dirty="0"/>
            </a:br>
            <a:r>
              <a:rPr lang="de-DE" dirty="0"/>
              <a:t/>
            </a:r>
            <a:br>
              <a:rPr lang="de-DE" dirty="0"/>
            </a:br>
            <a:endParaRPr lang="de-DE" dirty="0"/>
          </a:p>
          <a:p>
            <a:pPr marL="0" indent="0" algn="r">
              <a:buNone/>
            </a:pPr>
            <a:r>
              <a:rPr lang="de-AT" dirty="0"/>
              <a:t>IMST-WIKI</a:t>
            </a:r>
            <a:br>
              <a:rPr lang="de-AT" dirty="0"/>
            </a:br>
            <a:r>
              <a:rPr lang="de-AT" dirty="0">
                <a:hlinkClick r:id="rId4"/>
              </a:rPr>
              <a:t>https://www.imst.ac.at/imst-wiki/index.php/Hauptseite</a:t>
            </a:r>
            <a:r>
              <a:rPr lang="de-AT" dirty="0"/>
              <a:t> </a:t>
            </a:r>
          </a:p>
          <a:p>
            <a:pPr marL="0" indent="0" algn="r">
              <a:buNone/>
            </a:pPr>
            <a:endParaRPr lang="de-DE" dirty="0"/>
          </a:p>
          <a:p>
            <a:pPr marL="0" indent="0">
              <a:buNone/>
            </a:pPr>
            <a:endParaRPr lang="de-DE" dirty="0"/>
          </a:p>
          <a:p>
            <a:pPr marL="0" indent="0">
              <a:buNone/>
            </a:pPr>
            <a:endParaRPr lang="de-DE" dirty="0" smtClean="0">
              <a:solidFill>
                <a:srgbClr val="336600"/>
              </a:solidFill>
            </a:endParaRPr>
          </a:p>
          <a:p>
            <a:pPr marL="0" indent="0">
              <a:buNone/>
            </a:pPr>
            <a:endParaRPr lang="de-DE" dirty="0">
              <a:solidFill>
                <a:srgbClr val="336600"/>
              </a:solidFill>
            </a:endParaRPr>
          </a:p>
          <a:p>
            <a:pPr marL="0" indent="0">
              <a:buNone/>
            </a:pPr>
            <a:endParaRPr lang="de-DE" dirty="0" smtClean="0">
              <a:solidFill>
                <a:srgbClr val="336600"/>
              </a:solidFill>
            </a:endParaRPr>
          </a:p>
          <a:p>
            <a:pPr marL="0" indent="0">
              <a:buNone/>
            </a:pPr>
            <a:endParaRPr lang="de-DE" dirty="0">
              <a:solidFill>
                <a:srgbClr val="336600"/>
              </a:solidFill>
            </a:endParaRPr>
          </a:p>
          <a:p>
            <a:pPr marL="0" indent="0">
              <a:buNone/>
            </a:pPr>
            <a:endParaRPr lang="de-DE" dirty="0">
              <a:solidFill>
                <a:srgbClr val="336600"/>
              </a:solidFill>
            </a:endParaRPr>
          </a:p>
          <a:p>
            <a:pPr marL="0" indent="0">
              <a:buNone/>
            </a:pPr>
            <a:r>
              <a:rPr lang="de-DE" sz="2300" dirty="0" smtClean="0">
                <a:solidFill>
                  <a:srgbClr val="336600"/>
                </a:solidFill>
              </a:rPr>
              <a:t>Mag. Otmar Knoll</a:t>
            </a:r>
            <a:endParaRPr lang="de-DE" sz="2300" dirty="0">
              <a:solidFill>
                <a:srgbClr val="336600"/>
              </a:solidFill>
            </a:endParaRPr>
          </a:p>
          <a:p>
            <a:pPr marL="0" indent="0">
              <a:buNone/>
            </a:pPr>
            <a:r>
              <a:rPr lang="de-DE" sz="2300" dirty="0" smtClean="0">
                <a:solidFill>
                  <a:srgbClr val="336600"/>
                </a:solidFill>
              </a:rPr>
              <a:t>IMST - </a:t>
            </a:r>
            <a:r>
              <a:rPr lang="de-DE" sz="2300" dirty="0" err="1" smtClean="0">
                <a:solidFill>
                  <a:srgbClr val="336600"/>
                </a:solidFill>
              </a:rPr>
              <a:t>gender_diversitäten.netzwerk</a:t>
            </a:r>
            <a:r>
              <a:rPr lang="de-DE" sz="2300" dirty="0" smtClean="0">
                <a:solidFill>
                  <a:srgbClr val="336600"/>
                </a:solidFill>
              </a:rPr>
              <a:t/>
            </a:r>
            <a:br>
              <a:rPr lang="de-DE" sz="2300" dirty="0" smtClean="0">
                <a:solidFill>
                  <a:srgbClr val="336600"/>
                </a:solidFill>
              </a:rPr>
            </a:br>
            <a:r>
              <a:rPr lang="de-DE" sz="2300" dirty="0" smtClean="0">
                <a:solidFill>
                  <a:srgbClr val="336600"/>
                </a:solidFill>
              </a:rPr>
              <a:t>otmar.knoll@aau.at</a:t>
            </a:r>
            <a:endParaRPr lang="de-DE" sz="2300" dirty="0">
              <a:solidFill>
                <a:srgbClr val="336600"/>
              </a:solidFill>
            </a:endParaRPr>
          </a:p>
          <a:p>
            <a:endParaRPr lang="de-DE" dirty="0"/>
          </a:p>
        </p:txBody>
      </p:sp>
    </p:spTree>
    <p:extLst>
      <p:ext uri="{BB962C8B-B14F-4D97-AF65-F5344CB8AC3E}">
        <p14:creationId xmlns:p14="http://schemas.microsoft.com/office/powerpoint/2010/main" val="4007155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704856" cy="1229419"/>
          </a:xfrm>
        </p:spPr>
        <p:txBody>
          <a:bodyPr>
            <a:normAutofit/>
          </a:bodyPr>
          <a:lstStyle/>
          <a:p>
            <a:r>
              <a:rPr lang="de-DE" dirty="0">
                <a:solidFill>
                  <a:srgbClr val="336600"/>
                </a:solidFill>
              </a:rPr>
              <a:t>Die </a:t>
            </a:r>
            <a:r>
              <a:rPr lang="de-DE" dirty="0" smtClean="0">
                <a:solidFill>
                  <a:srgbClr val="336600"/>
                </a:solidFill>
              </a:rPr>
              <a:t>Welt </a:t>
            </a:r>
            <a:r>
              <a:rPr lang="de-DE" dirty="0">
                <a:solidFill>
                  <a:srgbClr val="336600"/>
                </a:solidFill>
              </a:rPr>
              <a:t> </a:t>
            </a:r>
            <a:r>
              <a:rPr lang="de-DE" dirty="0" smtClean="0">
                <a:solidFill>
                  <a:srgbClr val="336600"/>
                </a:solidFill>
              </a:rPr>
              <a:t>ist vielfältiger </a:t>
            </a:r>
            <a:br>
              <a:rPr lang="de-DE" dirty="0" smtClean="0">
                <a:solidFill>
                  <a:srgbClr val="336600"/>
                </a:solidFill>
              </a:rPr>
            </a:br>
            <a:r>
              <a:rPr lang="de-DE" dirty="0" smtClean="0">
                <a:solidFill>
                  <a:srgbClr val="336600"/>
                </a:solidFill>
              </a:rPr>
              <a:t>als wir denken</a:t>
            </a:r>
            <a:endParaRPr lang="de-DE" dirty="0">
              <a:solidFill>
                <a:srgbClr val="336600"/>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7744" y="1700808"/>
            <a:ext cx="5639289" cy="389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3059832" y="5587365"/>
            <a:ext cx="4044697" cy="400110"/>
          </a:xfrm>
          <a:prstGeom prst="rect">
            <a:avLst/>
          </a:prstGeom>
          <a:noFill/>
        </p:spPr>
        <p:txBody>
          <a:bodyPr wrap="none" rtlCol="0">
            <a:spAutoFit/>
          </a:bodyPr>
          <a:lstStyle/>
          <a:p>
            <a:pPr algn="ctr"/>
            <a:r>
              <a:rPr lang="de-DE" sz="2000" dirty="0" smtClean="0"/>
              <a:t>Danke für Ihre Aufmerksamkeit!</a:t>
            </a:r>
            <a:endParaRPr lang="de-DE" sz="2000" dirty="0"/>
          </a:p>
        </p:txBody>
      </p:sp>
    </p:spTree>
    <p:extLst>
      <p:ext uri="{BB962C8B-B14F-4D97-AF65-F5344CB8AC3E}">
        <p14:creationId xmlns:p14="http://schemas.microsoft.com/office/powerpoint/2010/main" val="1527392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pPr marL="342900" lvl="0" indent="-342900">
              <a:spcBef>
                <a:spcPct val="20000"/>
              </a:spcBef>
            </a:pPr>
            <a:r>
              <a:rPr lang="en-US" sz="2400" b="1" dirty="0" smtClean="0">
                <a:solidFill>
                  <a:srgbClr val="336600"/>
                </a:solidFill>
                <a:latin typeface="Calibri" pitchFamily="34" charset="0"/>
                <a:cs typeface="Calibri" pitchFamily="34" charset="0"/>
              </a:rPr>
              <a:t>GENDER &amp; DIVERSITY und IMST</a:t>
            </a:r>
            <a:endParaRPr lang="en-US" sz="2400" b="1" dirty="0">
              <a:solidFill>
                <a:srgbClr val="336600"/>
              </a:solidFill>
              <a:latin typeface="Calibri" pitchFamily="34" charset="0"/>
              <a:cs typeface="Calibri" pitchFamily="34" charset="0"/>
            </a:endParaRPr>
          </a:p>
        </p:txBody>
      </p:sp>
      <p:sp>
        <p:nvSpPr>
          <p:cNvPr id="7" name="Inhaltsplatzhalter 6"/>
          <p:cNvSpPr>
            <a:spLocks noGrp="1"/>
          </p:cNvSpPr>
          <p:nvPr>
            <p:ph idx="1"/>
          </p:nvPr>
        </p:nvSpPr>
        <p:spPr/>
        <p:txBody>
          <a:bodyPr>
            <a:normAutofit/>
          </a:bodyPr>
          <a:lstStyle/>
          <a:p>
            <a:r>
              <a:rPr lang="de-AT" sz="2000" dirty="0" smtClean="0"/>
              <a:t>IMST </a:t>
            </a:r>
            <a:r>
              <a:rPr lang="de-AT" sz="2000" dirty="0"/>
              <a:t>ist ein flexibles Unterstützungssystem. </a:t>
            </a:r>
            <a:r>
              <a:rPr lang="de-AT" sz="2000" dirty="0" smtClean="0"/>
              <a:t/>
            </a:r>
            <a:br>
              <a:rPr lang="de-AT" sz="2000" dirty="0" smtClean="0"/>
            </a:br>
            <a:r>
              <a:rPr lang="de-AT" sz="2000" dirty="0" smtClean="0"/>
              <a:t>Ziel </a:t>
            </a:r>
            <a:r>
              <a:rPr lang="de-AT" sz="2000" dirty="0"/>
              <a:t>ist es, eine Innovationskultur zur Stärkung des MINDT-Unterrichts (Mathematik, Informatik, Naturwissenschaften, Deutsch, Technik) an österreichischen Schulen zu etablieren und strukturell zu </a:t>
            </a:r>
            <a:r>
              <a:rPr lang="de-AT" sz="2000" dirty="0" smtClean="0"/>
              <a:t>verankern</a:t>
            </a:r>
            <a:br>
              <a:rPr lang="de-AT" sz="2000" dirty="0" smtClean="0"/>
            </a:br>
            <a:endParaRPr lang="de-AT" sz="2000" dirty="0" smtClean="0"/>
          </a:p>
          <a:p>
            <a:r>
              <a:rPr lang="de-AT" sz="2000" dirty="0"/>
              <a:t>Die Förderstruktur von IMST ist in ein Netzwerkprogramm und </a:t>
            </a:r>
            <a:r>
              <a:rPr lang="de-AT" sz="2000" dirty="0" smtClean="0"/>
              <a:t/>
            </a:r>
            <a:br>
              <a:rPr lang="de-AT" sz="2000" dirty="0" smtClean="0"/>
            </a:br>
            <a:r>
              <a:rPr lang="de-AT" sz="2000" dirty="0" smtClean="0"/>
              <a:t>fünf </a:t>
            </a:r>
            <a:r>
              <a:rPr lang="de-AT" sz="2000" dirty="0"/>
              <a:t>Themenprogramme </a:t>
            </a:r>
            <a:r>
              <a:rPr lang="de-AT" sz="2000" dirty="0" smtClean="0"/>
              <a:t>gegliedert</a:t>
            </a:r>
            <a:br>
              <a:rPr lang="de-AT" sz="2000" dirty="0" smtClean="0"/>
            </a:br>
            <a:endParaRPr lang="de-AT" sz="2000" dirty="0" smtClean="0"/>
          </a:p>
          <a:p>
            <a:r>
              <a:rPr lang="de-DE" sz="2000" dirty="0"/>
              <a:t>Zentrale </a:t>
            </a:r>
            <a:r>
              <a:rPr lang="de-DE" sz="2000" dirty="0" smtClean="0"/>
              <a:t>Prinzipien:</a:t>
            </a:r>
            <a:endParaRPr lang="de-DE" sz="2000" dirty="0"/>
          </a:p>
          <a:p>
            <a:pPr lvl="1"/>
            <a:r>
              <a:rPr lang="de-DE" sz="2000" dirty="0" smtClean="0"/>
              <a:t>Förderung </a:t>
            </a:r>
            <a:r>
              <a:rPr lang="de-DE" sz="2000" dirty="0"/>
              <a:t>von Chancengerechtigkeit unter besonderer Berücksichtigung von </a:t>
            </a:r>
            <a:r>
              <a:rPr lang="de-DE" sz="2000" dirty="0" smtClean="0"/>
              <a:t>Geschlechteraspekten</a:t>
            </a:r>
            <a:endParaRPr lang="de-DE" sz="2000" dirty="0"/>
          </a:p>
          <a:p>
            <a:pPr lvl="1"/>
            <a:r>
              <a:rPr lang="de-DE" sz="2000" dirty="0" smtClean="0"/>
              <a:t>Implementierung </a:t>
            </a:r>
            <a:r>
              <a:rPr lang="de-DE" sz="2000" dirty="0"/>
              <a:t>von Evaluation auf allen Ebenen</a:t>
            </a:r>
            <a:endParaRPr lang="de-AT" sz="2000" dirty="0" smtClean="0"/>
          </a:p>
          <a:p>
            <a:endParaRPr lang="de-AT" dirty="0"/>
          </a:p>
        </p:txBody>
      </p:sp>
    </p:spTree>
    <p:extLst>
      <p:ext uri="{BB962C8B-B14F-4D97-AF65-F5344CB8AC3E}">
        <p14:creationId xmlns:p14="http://schemas.microsoft.com/office/powerpoint/2010/main" val="2451950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pPr algn="r"/>
            <a:r>
              <a:rPr lang="en-US" sz="2400" b="1" dirty="0" smtClean="0">
                <a:solidFill>
                  <a:srgbClr val="336600"/>
                </a:solidFill>
                <a:latin typeface="Calibri" pitchFamily="34" charset="0"/>
                <a:cs typeface="Calibri" pitchFamily="34" charset="0"/>
              </a:rPr>
              <a:t>IMST: GENDER &amp; DIVERSITY</a:t>
            </a:r>
            <a:br>
              <a:rPr lang="en-US" sz="2400" b="1" dirty="0" smtClean="0">
                <a:solidFill>
                  <a:srgbClr val="336600"/>
                </a:solidFill>
                <a:latin typeface="Calibri" pitchFamily="34" charset="0"/>
                <a:cs typeface="Calibri" pitchFamily="34" charset="0"/>
              </a:rPr>
            </a:br>
            <a:r>
              <a:rPr lang="en-US" sz="2400" b="1" dirty="0" err="1" smtClean="0">
                <a:solidFill>
                  <a:srgbClr val="336600"/>
                </a:solidFill>
                <a:latin typeface="Calibri" pitchFamily="34" charset="0"/>
                <a:cs typeface="Calibri" pitchFamily="34" charset="0"/>
              </a:rPr>
              <a:t>Vorgeschichte</a:t>
            </a:r>
            <a:r>
              <a:rPr lang="en-US" sz="2400" b="1" dirty="0" smtClean="0">
                <a:solidFill>
                  <a:srgbClr val="336600"/>
                </a:solidFill>
                <a:latin typeface="Calibri" pitchFamily="34" charset="0"/>
                <a:cs typeface="Calibri" pitchFamily="34" charset="0"/>
              </a:rPr>
              <a:t> | Spotlights</a:t>
            </a:r>
            <a:r>
              <a:rPr lang="en-US" b="1" dirty="0" smtClean="0">
                <a:solidFill>
                  <a:srgbClr val="336600"/>
                </a:solidFill>
                <a:latin typeface="Calibri" pitchFamily="34" charset="0"/>
                <a:cs typeface="Calibri" pitchFamily="34" charset="0"/>
              </a:rPr>
              <a:t> </a:t>
            </a:r>
            <a:endParaRPr lang="en-US" sz="2400" b="1" dirty="0">
              <a:solidFill>
                <a:srgbClr val="336600"/>
              </a:solidFill>
              <a:latin typeface="Calibri" pitchFamily="34" charset="0"/>
              <a:cs typeface="Calibri" pitchFamily="34" charset="0"/>
            </a:endParaRPr>
          </a:p>
        </p:txBody>
      </p:sp>
      <p:sp>
        <p:nvSpPr>
          <p:cNvPr id="7" name="Inhaltsplatzhalter 6"/>
          <p:cNvSpPr>
            <a:spLocks noGrp="1"/>
          </p:cNvSpPr>
          <p:nvPr>
            <p:ph idx="1"/>
          </p:nvPr>
        </p:nvSpPr>
        <p:spPr/>
        <p:txBody>
          <a:bodyPr>
            <a:normAutofit/>
          </a:bodyPr>
          <a:lstStyle/>
          <a:p>
            <a:pPr marL="0" indent="0">
              <a:buNone/>
            </a:pPr>
            <a:r>
              <a:rPr lang="de-AT" sz="2200" b="1" dirty="0"/>
              <a:t>Amsterdamer Vertrag 1999 </a:t>
            </a:r>
          </a:p>
          <a:p>
            <a:r>
              <a:rPr lang="de-AT" sz="2200" dirty="0" smtClean="0"/>
              <a:t>Die </a:t>
            </a:r>
            <a:r>
              <a:rPr lang="de-AT" sz="2200" dirty="0"/>
              <a:t>Förderung der Gleichstellung von Männern und Frauen ist eine der Aufgaben der Europäischen </a:t>
            </a:r>
            <a:r>
              <a:rPr lang="de-AT" sz="2200" dirty="0" smtClean="0"/>
              <a:t>Gemeinschaft</a:t>
            </a:r>
            <a:r>
              <a:rPr lang="de-AT" sz="2200" dirty="0"/>
              <a:t> </a:t>
            </a:r>
            <a:r>
              <a:rPr lang="de-AT" sz="2200" dirty="0" smtClean="0"/>
              <a:t>(Art.2)</a:t>
            </a:r>
            <a:endParaRPr lang="de-AT" sz="2200" dirty="0"/>
          </a:p>
          <a:p>
            <a:r>
              <a:rPr lang="de-AT" sz="2200" dirty="0" smtClean="0"/>
              <a:t>Bei </a:t>
            </a:r>
            <a:r>
              <a:rPr lang="de-AT" sz="2200" dirty="0"/>
              <a:t>allen ihren Tätigkeiten wirkt die Gemeinschaft darauf hin, Ungleichheiten zu beseitigen und die Gleichstellung von Männern und Frauen zu </a:t>
            </a:r>
            <a:r>
              <a:rPr lang="de-AT" sz="2200" dirty="0" smtClean="0"/>
              <a:t>fördern</a:t>
            </a:r>
            <a:r>
              <a:rPr lang="de-AT" sz="2200" dirty="0"/>
              <a:t> </a:t>
            </a:r>
            <a:r>
              <a:rPr lang="de-AT" sz="2200" dirty="0" smtClean="0"/>
              <a:t>(Art.3)</a:t>
            </a:r>
          </a:p>
          <a:p>
            <a:pPr marL="0" indent="0">
              <a:buNone/>
            </a:pPr>
            <a:r>
              <a:rPr lang="de-AT" sz="2200" b="1" dirty="0" smtClean="0"/>
              <a:t>Österreich</a:t>
            </a:r>
          </a:p>
          <a:p>
            <a:r>
              <a:rPr lang="de-AT" sz="2200" dirty="0" smtClean="0"/>
              <a:t>KOEDUKATION seit 1975 verbindlich </a:t>
            </a:r>
          </a:p>
          <a:p>
            <a:r>
              <a:rPr lang="de-AT" sz="2400" dirty="0" smtClean="0"/>
              <a:t>Unterrichtsprinzip </a:t>
            </a:r>
            <a:r>
              <a:rPr lang="de-AT" sz="2400" dirty="0"/>
              <a:t>„Erziehung zur Gleichstellung von Frauen und Männern</a:t>
            </a:r>
            <a:r>
              <a:rPr lang="de-AT" sz="2400" dirty="0" smtClean="0"/>
              <a:t>“ 1995 </a:t>
            </a:r>
            <a:r>
              <a:rPr lang="de-AT" sz="2000" dirty="0" smtClean="0">
                <a:sym typeface="Wingdings" panose="05000000000000000000" pitchFamily="2" charset="2"/>
              </a:rPr>
              <a:t></a:t>
            </a:r>
            <a:endParaRPr lang="de-AT" sz="2000" dirty="0"/>
          </a:p>
          <a:p>
            <a:endParaRPr lang="de-AT" dirty="0"/>
          </a:p>
        </p:txBody>
      </p:sp>
    </p:spTree>
    <p:extLst>
      <p:ext uri="{BB962C8B-B14F-4D97-AF65-F5344CB8AC3E}">
        <p14:creationId xmlns:p14="http://schemas.microsoft.com/office/powerpoint/2010/main" val="582919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pPr algn="r"/>
            <a:r>
              <a:rPr lang="en-US" sz="2400" b="1" dirty="0" smtClean="0">
                <a:solidFill>
                  <a:srgbClr val="336600"/>
                </a:solidFill>
                <a:latin typeface="Calibri" pitchFamily="34" charset="0"/>
                <a:cs typeface="Calibri" pitchFamily="34" charset="0"/>
              </a:rPr>
              <a:t>IMST: GENDER &amp; DIVERSITY</a:t>
            </a:r>
            <a:br>
              <a:rPr lang="en-US" sz="2400" b="1" dirty="0" smtClean="0">
                <a:solidFill>
                  <a:srgbClr val="336600"/>
                </a:solidFill>
                <a:latin typeface="Calibri" pitchFamily="34" charset="0"/>
                <a:cs typeface="Calibri" pitchFamily="34" charset="0"/>
              </a:rPr>
            </a:br>
            <a:r>
              <a:rPr lang="en-US" sz="2400" b="1" dirty="0" err="1" smtClean="0">
                <a:solidFill>
                  <a:srgbClr val="336600"/>
                </a:solidFill>
                <a:latin typeface="Calibri" pitchFamily="34" charset="0"/>
                <a:cs typeface="Calibri" pitchFamily="34" charset="0"/>
              </a:rPr>
              <a:t>Vorgeschichte</a:t>
            </a:r>
            <a:r>
              <a:rPr lang="en-US" sz="2400" b="1" dirty="0" smtClean="0">
                <a:solidFill>
                  <a:srgbClr val="336600"/>
                </a:solidFill>
                <a:latin typeface="Calibri" pitchFamily="34" charset="0"/>
                <a:cs typeface="Calibri" pitchFamily="34" charset="0"/>
              </a:rPr>
              <a:t> | Spotlights | UP </a:t>
            </a:r>
            <a:r>
              <a:rPr lang="en-US" sz="2400" b="1" dirty="0" err="1" smtClean="0">
                <a:solidFill>
                  <a:srgbClr val="336600"/>
                </a:solidFill>
                <a:latin typeface="Calibri" pitchFamily="34" charset="0"/>
                <a:cs typeface="Calibri" pitchFamily="34" charset="0"/>
              </a:rPr>
              <a:t>Gleichstellung</a:t>
            </a:r>
            <a:r>
              <a:rPr lang="en-US" sz="2400" b="1" dirty="0" smtClean="0">
                <a:solidFill>
                  <a:srgbClr val="336600"/>
                </a:solidFill>
                <a:latin typeface="Calibri" pitchFamily="34" charset="0"/>
                <a:cs typeface="Calibri" pitchFamily="34" charset="0"/>
              </a:rPr>
              <a:t>   </a:t>
            </a:r>
            <a:endParaRPr lang="en-US" sz="2400" b="1" dirty="0">
              <a:solidFill>
                <a:srgbClr val="336600"/>
              </a:solidFill>
              <a:latin typeface="Calibri" pitchFamily="34" charset="0"/>
              <a:cs typeface="Calibri" pitchFamily="34" charset="0"/>
            </a:endParaRPr>
          </a:p>
        </p:txBody>
      </p:sp>
      <p:sp>
        <p:nvSpPr>
          <p:cNvPr id="7" name="Inhaltsplatzhalter 6"/>
          <p:cNvSpPr>
            <a:spLocks noGrp="1"/>
          </p:cNvSpPr>
          <p:nvPr>
            <p:ph idx="1"/>
          </p:nvPr>
        </p:nvSpPr>
        <p:spPr>
          <a:xfrm>
            <a:off x="806896" y="1700808"/>
            <a:ext cx="8085584" cy="4680520"/>
          </a:xfrm>
        </p:spPr>
        <p:txBody>
          <a:bodyPr>
            <a:normAutofit/>
          </a:bodyPr>
          <a:lstStyle/>
          <a:p>
            <a:pPr>
              <a:lnSpc>
                <a:spcPct val="80000"/>
              </a:lnSpc>
            </a:pPr>
            <a:r>
              <a:rPr lang="de-AT" altLang="de-DE" sz="2000" b="1" dirty="0"/>
              <a:t>Bewusstmachung von geschlechtsspezifischer Sozialisation</a:t>
            </a:r>
            <a:r>
              <a:rPr lang="de-AT" altLang="de-DE" sz="2000" dirty="0"/>
              <a:t> durch Familie, Schule, Medien und Arbeitswelt sowie von Auswirkungen dieser Sozialisation auf die Ausbildungs- und Berufswahl, Lebensplanung, Freizeitgestaltung und das eigene Denken und Verhalten (wie Körpersprache, Kommunikation, Rollenvorstellungen usw.) in jeweils altersadäquater </a:t>
            </a:r>
            <a:r>
              <a:rPr lang="de-AT" altLang="de-DE" sz="2000" dirty="0" smtClean="0"/>
              <a:t>Form</a:t>
            </a:r>
            <a:br>
              <a:rPr lang="de-AT" altLang="de-DE" sz="2000" dirty="0" smtClean="0"/>
            </a:br>
            <a:r>
              <a:rPr lang="de-AT" altLang="de-DE" sz="2000" dirty="0" smtClean="0"/>
              <a:t> </a:t>
            </a:r>
            <a:endParaRPr lang="de-AT" altLang="de-DE" sz="2000" dirty="0"/>
          </a:p>
          <a:p>
            <a:pPr>
              <a:lnSpc>
                <a:spcPct val="80000"/>
              </a:lnSpc>
            </a:pPr>
            <a:r>
              <a:rPr lang="de-AT" altLang="de-DE" sz="2000" b="1" dirty="0"/>
              <a:t>Wahrnehmung von Ursachen und Formen geschlechtsspezifischer Arbeitsteilung</a:t>
            </a:r>
            <a:r>
              <a:rPr lang="de-AT" altLang="de-DE" sz="2000" dirty="0"/>
              <a:t> im Privatbereich und in der Arbeitswelt, der damit verbundenen Berufschancen und Arbeitsbedingungen sowie der unterschiedlichen Repräsentanz von Frauen und Männern in bestimmten Bereichen (wie Politik, Bildungswesen, Kunst, Wissenschaft, Handwerk, Technik) in der Vergangenheit und </a:t>
            </a:r>
            <a:r>
              <a:rPr lang="de-AT" altLang="de-DE" sz="2000" dirty="0" smtClean="0"/>
              <a:t>Gegenwart</a:t>
            </a:r>
            <a:br>
              <a:rPr lang="de-AT" altLang="de-DE" sz="2000" dirty="0" smtClean="0"/>
            </a:br>
            <a:r>
              <a:rPr lang="de-AT" altLang="de-DE" sz="2000" dirty="0" smtClean="0"/>
              <a:t> </a:t>
            </a:r>
            <a:endParaRPr lang="de-AT" altLang="de-DE" sz="2000" dirty="0"/>
          </a:p>
          <a:p>
            <a:pPr>
              <a:lnSpc>
                <a:spcPct val="80000"/>
              </a:lnSpc>
            </a:pPr>
            <a:r>
              <a:rPr lang="de-AT" altLang="de-DE" sz="2000" b="1" dirty="0"/>
              <a:t>Erkennen möglicher Beiträge zur Tradierung und Verfestigung von Rollenklischees</a:t>
            </a:r>
            <a:r>
              <a:rPr lang="de-AT" altLang="de-DE" sz="2000" dirty="0"/>
              <a:t> im Lebensfeld Schule (und anderer Lebensfelder) durch Lehrinhalte, Unterrichtsmittel und Verhaltensweisen aller </a:t>
            </a:r>
            <a:r>
              <a:rPr lang="de-AT" altLang="de-DE" sz="2000" dirty="0" smtClean="0"/>
              <a:t>Schulpartner</a:t>
            </a:r>
            <a:endParaRPr lang="de-AT" altLang="de-DE" sz="2000" dirty="0"/>
          </a:p>
          <a:p>
            <a:pPr marL="0" indent="0">
              <a:buNone/>
            </a:pPr>
            <a:endParaRPr lang="de-AT" sz="2000" dirty="0"/>
          </a:p>
        </p:txBody>
      </p:sp>
    </p:spTree>
    <p:extLst>
      <p:ext uri="{BB962C8B-B14F-4D97-AF65-F5344CB8AC3E}">
        <p14:creationId xmlns:p14="http://schemas.microsoft.com/office/powerpoint/2010/main" val="604678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r>
              <a:rPr lang="en-US" sz="2400" b="1" dirty="0" smtClean="0">
                <a:solidFill>
                  <a:srgbClr val="336600"/>
                </a:solidFill>
                <a:latin typeface="Calibri" pitchFamily="34" charset="0"/>
                <a:cs typeface="Calibri" pitchFamily="34" charset="0"/>
              </a:rPr>
              <a:t>IMST: GENDER &amp; DIVERSITY</a:t>
            </a:r>
            <a:br>
              <a:rPr lang="en-US" sz="2400" b="1" dirty="0" smtClean="0">
                <a:solidFill>
                  <a:srgbClr val="336600"/>
                </a:solidFill>
                <a:latin typeface="Calibri" pitchFamily="34" charset="0"/>
                <a:cs typeface="Calibri" pitchFamily="34" charset="0"/>
              </a:rPr>
            </a:br>
            <a:r>
              <a:rPr lang="en-US" b="1" dirty="0" err="1">
                <a:solidFill>
                  <a:srgbClr val="336600"/>
                </a:solidFill>
                <a:latin typeface="Calibri" pitchFamily="34" charset="0"/>
                <a:cs typeface="Calibri" pitchFamily="34" charset="0"/>
              </a:rPr>
              <a:t>Vorgeschichte</a:t>
            </a:r>
            <a:r>
              <a:rPr lang="en-US" b="1" dirty="0">
                <a:solidFill>
                  <a:srgbClr val="336600"/>
                </a:solidFill>
                <a:latin typeface="Calibri" pitchFamily="34" charset="0"/>
                <a:cs typeface="Calibri" pitchFamily="34" charset="0"/>
              </a:rPr>
              <a:t> | Spotlights | UP </a:t>
            </a:r>
            <a:r>
              <a:rPr lang="en-US" b="1" dirty="0" err="1">
                <a:solidFill>
                  <a:srgbClr val="336600"/>
                </a:solidFill>
                <a:latin typeface="Calibri" pitchFamily="34" charset="0"/>
                <a:cs typeface="Calibri" pitchFamily="34" charset="0"/>
              </a:rPr>
              <a:t>Gleichstellung</a:t>
            </a:r>
            <a:endParaRPr lang="en-US" sz="2400" b="1" dirty="0">
              <a:solidFill>
                <a:srgbClr val="336600"/>
              </a:solidFill>
              <a:latin typeface="Calibri" pitchFamily="34" charset="0"/>
              <a:cs typeface="Calibri" pitchFamily="34" charset="0"/>
            </a:endParaRPr>
          </a:p>
        </p:txBody>
      </p:sp>
      <p:sp>
        <p:nvSpPr>
          <p:cNvPr id="7" name="Inhaltsplatzhalter 6"/>
          <p:cNvSpPr>
            <a:spLocks noGrp="1"/>
          </p:cNvSpPr>
          <p:nvPr>
            <p:ph idx="1"/>
          </p:nvPr>
        </p:nvSpPr>
        <p:spPr>
          <a:xfrm>
            <a:off x="806896" y="1700808"/>
            <a:ext cx="8085584" cy="4680520"/>
          </a:xfrm>
        </p:spPr>
        <p:txBody>
          <a:bodyPr>
            <a:normAutofit/>
          </a:bodyPr>
          <a:lstStyle/>
          <a:p>
            <a:pPr>
              <a:lnSpc>
                <a:spcPct val="80000"/>
              </a:lnSpc>
            </a:pPr>
            <a:r>
              <a:rPr lang="de-AT" altLang="de-DE" sz="2000" b="1" dirty="0"/>
              <a:t>Reflexion des eigenen Verhaltens</a:t>
            </a:r>
            <a:r>
              <a:rPr lang="de-AT" altLang="de-DE" sz="2000" dirty="0"/>
              <a:t> </a:t>
            </a:r>
            <a:r>
              <a:rPr lang="de-AT" altLang="de-DE" sz="2000" dirty="0" smtClean="0"/>
              <a:t>,</a:t>
            </a:r>
            <a:br>
              <a:rPr lang="de-AT" altLang="de-DE" sz="2000" dirty="0" smtClean="0"/>
            </a:br>
            <a:r>
              <a:rPr lang="de-AT" altLang="de-DE" sz="2000" dirty="0" smtClean="0"/>
              <a:t>der </a:t>
            </a:r>
            <a:r>
              <a:rPr lang="de-AT" altLang="de-DE" sz="2000" dirty="0"/>
              <a:t>Interaktionen im Unterricht, des täglichen Umgangs miteinander, der </a:t>
            </a:r>
            <a:r>
              <a:rPr lang="de-AT" altLang="de-DE" sz="2000" dirty="0" smtClean="0"/>
              <a:t>eigenen Geschlechtsrollen-vorstellungen</a:t>
            </a:r>
            <a:r>
              <a:rPr lang="de-AT" altLang="de-DE" sz="2000" dirty="0"/>
              <a:t/>
            </a:r>
            <a:br>
              <a:rPr lang="de-AT" altLang="de-DE" sz="2000" dirty="0"/>
            </a:br>
            <a:r>
              <a:rPr lang="de-AT" altLang="de-DE" sz="2000" dirty="0"/>
              <a:t> </a:t>
            </a:r>
          </a:p>
          <a:p>
            <a:pPr>
              <a:lnSpc>
                <a:spcPct val="80000"/>
              </a:lnSpc>
            </a:pPr>
            <a:r>
              <a:rPr lang="de-AT" altLang="de-DE" sz="2000" b="1" dirty="0"/>
              <a:t>Bewusstmachen von alltäglichen Formen von Gewalt und Sexismus</a:t>
            </a:r>
            <a:r>
              <a:rPr lang="de-AT" altLang="de-DE" sz="2000" dirty="0"/>
              <a:t> </a:t>
            </a:r>
            <a:r>
              <a:rPr lang="de-AT" altLang="de-DE" sz="2000" dirty="0" smtClean="0"/>
              <a:t/>
            </a:r>
            <a:br>
              <a:rPr lang="de-AT" altLang="de-DE" sz="2000" dirty="0" smtClean="0"/>
            </a:br>
            <a:r>
              <a:rPr lang="de-AT" altLang="de-DE" sz="2000" dirty="0" smtClean="0"/>
              <a:t>in </a:t>
            </a:r>
            <a:r>
              <a:rPr lang="de-AT" altLang="de-DE" sz="2000" dirty="0"/>
              <a:t>der Schule, am Arbeitsplatz, in den Medien; Aufzeigen von Möglichkeiten zur Prävention und Intervention sowie von Schritten zum partnerschaftlichen Umgang miteinander </a:t>
            </a:r>
            <a:br>
              <a:rPr lang="de-AT" altLang="de-DE" sz="2000" dirty="0"/>
            </a:br>
            <a:endParaRPr lang="de-AT" altLang="de-DE" sz="2000" dirty="0"/>
          </a:p>
          <a:p>
            <a:pPr>
              <a:lnSpc>
                <a:spcPct val="80000"/>
              </a:lnSpc>
            </a:pPr>
            <a:r>
              <a:rPr lang="de-AT" altLang="de-DE" sz="2000" b="1" dirty="0"/>
              <a:t>Förderung der Bereitschaft zum Abbau von </a:t>
            </a:r>
            <a:r>
              <a:rPr lang="de-AT" altLang="de-DE" sz="2000" b="1" dirty="0" smtClean="0"/>
              <a:t>geschlechtsspezifischen </a:t>
            </a:r>
            <a:r>
              <a:rPr lang="de-AT" altLang="de-DE" sz="2000" b="1" dirty="0"/>
              <a:t>Vorurteilen</a:t>
            </a:r>
            <a:r>
              <a:rPr lang="de-AT" altLang="de-DE" sz="2000" dirty="0"/>
              <a:t> und Benachteiligungen, Förderung bzw. Ausgleich von Defiziten in Bezug auf sozialkooperative Verhaltensweisen und Selbstvertrauen sowie Förderung des partnerschaftlichen Verhaltens von Buben und Mädchen </a:t>
            </a:r>
          </a:p>
          <a:p>
            <a:pPr marL="0" indent="0">
              <a:buNone/>
            </a:pPr>
            <a:endParaRPr lang="de-AT" sz="2000" dirty="0"/>
          </a:p>
        </p:txBody>
      </p:sp>
    </p:spTree>
    <p:extLst>
      <p:ext uri="{BB962C8B-B14F-4D97-AF65-F5344CB8AC3E}">
        <p14:creationId xmlns:p14="http://schemas.microsoft.com/office/powerpoint/2010/main" val="1257281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r>
              <a:rPr lang="en-US" sz="2400" b="1" dirty="0" smtClean="0">
                <a:solidFill>
                  <a:srgbClr val="336600"/>
                </a:solidFill>
                <a:latin typeface="Calibri" pitchFamily="34" charset="0"/>
                <a:cs typeface="Calibri" pitchFamily="34" charset="0"/>
              </a:rPr>
              <a:t>IMST: GENDER &amp; DIVERSITY</a:t>
            </a:r>
            <a:br>
              <a:rPr lang="en-US" sz="2400" b="1" dirty="0" smtClean="0">
                <a:solidFill>
                  <a:srgbClr val="336600"/>
                </a:solidFill>
                <a:latin typeface="Calibri" pitchFamily="34" charset="0"/>
                <a:cs typeface="Calibri" pitchFamily="34" charset="0"/>
              </a:rPr>
            </a:br>
            <a:r>
              <a:rPr lang="en-US" b="1" dirty="0" err="1">
                <a:solidFill>
                  <a:srgbClr val="336600"/>
                </a:solidFill>
                <a:latin typeface="Calibri" pitchFamily="34" charset="0"/>
                <a:cs typeface="Calibri" pitchFamily="34" charset="0"/>
              </a:rPr>
              <a:t>Vorgeschichte</a:t>
            </a:r>
            <a:r>
              <a:rPr lang="en-US" b="1" dirty="0">
                <a:solidFill>
                  <a:srgbClr val="336600"/>
                </a:solidFill>
                <a:latin typeface="Calibri" pitchFamily="34" charset="0"/>
                <a:cs typeface="Calibri" pitchFamily="34" charset="0"/>
              </a:rPr>
              <a:t> | Spotlights | </a:t>
            </a:r>
            <a:r>
              <a:rPr lang="en-US" b="1" dirty="0" smtClean="0">
                <a:solidFill>
                  <a:srgbClr val="336600"/>
                </a:solidFill>
                <a:latin typeface="Calibri" pitchFamily="34" charset="0"/>
                <a:cs typeface="Calibri" pitchFamily="34" charset="0"/>
              </a:rPr>
              <a:t>LAU 1996-2000</a:t>
            </a:r>
            <a:endParaRPr lang="en-US" sz="2400" b="1" dirty="0">
              <a:solidFill>
                <a:srgbClr val="336600"/>
              </a:solidFill>
              <a:latin typeface="Calibri" pitchFamily="34" charset="0"/>
              <a:cs typeface="Calibri" pitchFamily="34" charset="0"/>
            </a:endParaRPr>
          </a:p>
        </p:txBody>
      </p:sp>
      <p:sp>
        <p:nvSpPr>
          <p:cNvPr id="7" name="Inhaltsplatzhalter 6"/>
          <p:cNvSpPr>
            <a:spLocks noGrp="1"/>
          </p:cNvSpPr>
          <p:nvPr>
            <p:ph idx="1"/>
          </p:nvPr>
        </p:nvSpPr>
        <p:spPr>
          <a:xfrm>
            <a:off x="806896" y="1700808"/>
            <a:ext cx="8085584" cy="4680520"/>
          </a:xfrm>
        </p:spPr>
        <p:txBody>
          <a:bodyPr>
            <a:normAutofit lnSpcReduction="10000"/>
          </a:bodyPr>
          <a:lstStyle/>
          <a:p>
            <a:pPr marL="0" indent="0">
              <a:lnSpc>
                <a:spcPct val="80000"/>
              </a:lnSpc>
              <a:buNone/>
            </a:pPr>
            <a:r>
              <a:rPr lang="de-AT" altLang="de-DE" sz="2000" b="1" dirty="0" smtClean="0"/>
              <a:t>LAU = </a:t>
            </a:r>
            <a:r>
              <a:rPr lang="de-AT" altLang="de-DE" sz="2000" b="1" dirty="0"/>
              <a:t>U</a:t>
            </a:r>
            <a:r>
              <a:rPr lang="de-AT" altLang="de-DE" sz="2000" dirty="0" smtClean="0"/>
              <a:t>ntersuchungen </a:t>
            </a:r>
            <a:r>
              <a:rPr lang="de-DE" altLang="de-DE" sz="2000" b="1" dirty="0" smtClean="0"/>
              <a:t>L</a:t>
            </a:r>
            <a:r>
              <a:rPr lang="de-DE" altLang="de-DE" sz="2000" dirty="0" smtClean="0"/>
              <a:t>ern</a:t>
            </a:r>
            <a:r>
              <a:rPr lang="de-DE" altLang="de-DE" sz="2000" b="1" dirty="0" smtClean="0"/>
              <a:t>au</a:t>
            </a:r>
            <a:r>
              <a:rPr lang="de-DE" altLang="de-DE" sz="2000" dirty="0" smtClean="0"/>
              <a:t>sgangslage</a:t>
            </a:r>
          </a:p>
          <a:p>
            <a:pPr marL="0" indent="0">
              <a:lnSpc>
                <a:spcPct val="80000"/>
              </a:lnSpc>
              <a:buNone/>
            </a:pPr>
            <a:endParaRPr lang="de-DE" altLang="de-DE" sz="2000" dirty="0"/>
          </a:p>
          <a:p>
            <a:pPr marL="0" indent="0">
              <a:lnSpc>
                <a:spcPct val="80000"/>
              </a:lnSpc>
              <a:buNone/>
            </a:pPr>
            <a:r>
              <a:rPr lang="de-DE" altLang="de-DE" sz="2000" dirty="0" smtClean="0"/>
              <a:t>Trends und Ergebnisse: Unterschiede m/w</a:t>
            </a:r>
          </a:p>
          <a:p>
            <a:pPr marL="0" indent="0">
              <a:lnSpc>
                <a:spcPct val="80000"/>
              </a:lnSpc>
              <a:buNone/>
            </a:pPr>
            <a:endParaRPr lang="de-DE" altLang="de-DE" sz="2000" dirty="0" smtClean="0"/>
          </a:p>
          <a:p>
            <a:pPr lvl="1">
              <a:lnSpc>
                <a:spcPct val="90000"/>
              </a:lnSpc>
            </a:pPr>
            <a:r>
              <a:rPr lang="de-DE" altLang="de-DE" sz="2000" dirty="0" smtClean="0"/>
              <a:t>Überlegenheit von Schülerinnen:</a:t>
            </a:r>
            <a:br>
              <a:rPr lang="de-DE" altLang="de-DE" sz="2000" dirty="0" smtClean="0"/>
            </a:br>
            <a:r>
              <a:rPr lang="de-DE" altLang="de-DE" sz="2000" dirty="0" smtClean="0"/>
              <a:t/>
            </a:r>
            <a:br>
              <a:rPr lang="de-DE" altLang="de-DE" sz="2000" dirty="0" smtClean="0"/>
            </a:br>
            <a:r>
              <a:rPr lang="de-DE" altLang="de-DE" sz="2000" dirty="0" smtClean="0"/>
              <a:t>Sprachverständnis - geringfügig</a:t>
            </a:r>
            <a:r>
              <a:rPr lang="de-DE" altLang="de-DE" sz="2000" dirty="0"/>
              <a:t/>
            </a:r>
            <a:br>
              <a:rPr lang="de-DE" altLang="de-DE" sz="2000" dirty="0"/>
            </a:br>
            <a:r>
              <a:rPr lang="de-DE" altLang="de-DE" sz="2000" dirty="0" smtClean="0"/>
              <a:t>Leseverständnis - stärker,</a:t>
            </a:r>
            <a:r>
              <a:rPr lang="de-DE" altLang="de-DE" sz="2000" dirty="0"/>
              <a:t/>
            </a:r>
            <a:br>
              <a:rPr lang="de-DE" altLang="de-DE" sz="2000" dirty="0"/>
            </a:br>
            <a:r>
              <a:rPr lang="de-DE" altLang="de-DE" sz="2000" dirty="0" smtClean="0"/>
              <a:t>Rechtschreibwissen - deutlich</a:t>
            </a:r>
          </a:p>
          <a:p>
            <a:pPr lvl="1">
              <a:lnSpc>
                <a:spcPct val="90000"/>
              </a:lnSpc>
            </a:pPr>
            <a:endParaRPr lang="de-DE" altLang="de-DE" sz="2000" dirty="0"/>
          </a:p>
          <a:p>
            <a:pPr lvl="1">
              <a:lnSpc>
                <a:spcPct val="90000"/>
              </a:lnSpc>
            </a:pPr>
            <a:r>
              <a:rPr lang="de-DE" altLang="de-DE" sz="2000" dirty="0" smtClean="0"/>
              <a:t>Relative Überlegenheit von Schülern:</a:t>
            </a:r>
            <a:br>
              <a:rPr lang="de-DE" altLang="de-DE" sz="2000" dirty="0" smtClean="0"/>
            </a:br>
            <a:r>
              <a:rPr lang="de-DE" altLang="de-DE" sz="2000" dirty="0" smtClean="0"/>
              <a:t/>
            </a:r>
            <a:br>
              <a:rPr lang="de-DE" altLang="de-DE" sz="2000" dirty="0" smtClean="0"/>
            </a:br>
            <a:r>
              <a:rPr lang="de-DE" altLang="de-DE" sz="2000" dirty="0" smtClean="0"/>
              <a:t>Mathematik </a:t>
            </a:r>
            <a:r>
              <a:rPr lang="de-DE" altLang="de-DE" sz="2000" dirty="0"/>
              <a:t>und Informationsentnahme aus Karten, Diagrammen und Tabellen</a:t>
            </a:r>
          </a:p>
          <a:p>
            <a:pPr marL="0" indent="0">
              <a:lnSpc>
                <a:spcPct val="80000"/>
              </a:lnSpc>
              <a:buNone/>
            </a:pPr>
            <a:endParaRPr lang="de-AT" altLang="de-DE" sz="2000" b="1" dirty="0" smtClean="0"/>
          </a:p>
          <a:p>
            <a:pPr marL="0" indent="0">
              <a:lnSpc>
                <a:spcPct val="80000"/>
              </a:lnSpc>
              <a:buNone/>
            </a:pPr>
            <a:endParaRPr lang="de-AT" altLang="de-DE" sz="2000" dirty="0"/>
          </a:p>
          <a:p>
            <a:pPr marL="0" indent="0">
              <a:lnSpc>
                <a:spcPct val="80000"/>
              </a:lnSpc>
              <a:buNone/>
            </a:pPr>
            <a:r>
              <a:rPr lang="de-AT" sz="1200" dirty="0" smtClean="0"/>
              <a:t>Q</a:t>
            </a:r>
            <a:r>
              <a:rPr lang="de-AT" sz="1200" dirty="0"/>
              <a:t>: </a:t>
            </a:r>
            <a:r>
              <a:rPr lang="de-AT" sz="1200" dirty="0">
                <a:hlinkClick r:id="rId3"/>
              </a:rPr>
              <a:t>http://</a:t>
            </a:r>
            <a:r>
              <a:rPr lang="de-AT" sz="1200" dirty="0" smtClean="0">
                <a:hlinkClick r:id="rId3"/>
              </a:rPr>
              <a:t>www.arge.schule-hamburg.de/Inhalt/LAU.html</a:t>
            </a:r>
            <a:r>
              <a:rPr lang="de-AT" sz="1200" dirty="0" smtClean="0"/>
              <a:t> </a:t>
            </a:r>
            <a:endParaRPr lang="de-AT" sz="1200" dirty="0"/>
          </a:p>
        </p:txBody>
      </p:sp>
    </p:spTree>
    <p:extLst>
      <p:ext uri="{BB962C8B-B14F-4D97-AF65-F5344CB8AC3E}">
        <p14:creationId xmlns:p14="http://schemas.microsoft.com/office/powerpoint/2010/main" val="689003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r>
              <a:rPr lang="en-US" sz="2400" b="1" dirty="0" smtClean="0">
                <a:solidFill>
                  <a:srgbClr val="336600"/>
                </a:solidFill>
                <a:latin typeface="Calibri" pitchFamily="34" charset="0"/>
                <a:cs typeface="Calibri" pitchFamily="34" charset="0"/>
              </a:rPr>
              <a:t>IMST: GENDER &amp; DIVERSITY</a:t>
            </a:r>
            <a:br>
              <a:rPr lang="en-US" sz="2400" b="1" dirty="0" smtClean="0">
                <a:solidFill>
                  <a:srgbClr val="336600"/>
                </a:solidFill>
                <a:latin typeface="Calibri" pitchFamily="34" charset="0"/>
                <a:cs typeface="Calibri" pitchFamily="34" charset="0"/>
              </a:rPr>
            </a:br>
            <a:r>
              <a:rPr lang="en-US" b="1" dirty="0" err="1">
                <a:solidFill>
                  <a:srgbClr val="336600"/>
                </a:solidFill>
                <a:latin typeface="Calibri" pitchFamily="34" charset="0"/>
                <a:cs typeface="Calibri" pitchFamily="34" charset="0"/>
              </a:rPr>
              <a:t>Vorgeschichte</a:t>
            </a:r>
            <a:r>
              <a:rPr lang="en-US" b="1" dirty="0">
                <a:solidFill>
                  <a:srgbClr val="336600"/>
                </a:solidFill>
                <a:latin typeface="Calibri" pitchFamily="34" charset="0"/>
                <a:cs typeface="Calibri" pitchFamily="34" charset="0"/>
              </a:rPr>
              <a:t> | Spotlights | </a:t>
            </a:r>
            <a:r>
              <a:rPr lang="en-US" b="1" dirty="0" smtClean="0">
                <a:solidFill>
                  <a:srgbClr val="336600"/>
                </a:solidFill>
                <a:latin typeface="Calibri" pitchFamily="34" charset="0"/>
                <a:cs typeface="Calibri" pitchFamily="34" charset="0"/>
              </a:rPr>
              <a:t>PISA (2000 </a:t>
            </a:r>
            <a:r>
              <a:rPr lang="en-US" b="1" dirty="0" err="1" smtClean="0">
                <a:solidFill>
                  <a:srgbClr val="336600"/>
                </a:solidFill>
                <a:latin typeface="Calibri" pitchFamily="34" charset="0"/>
                <a:cs typeface="Calibri" pitchFamily="34" charset="0"/>
              </a:rPr>
              <a:t>ff</a:t>
            </a:r>
            <a:r>
              <a:rPr lang="en-US" b="1" dirty="0" smtClean="0">
                <a:solidFill>
                  <a:srgbClr val="336600"/>
                </a:solidFill>
                <a:latin typeface="Calibri" pitchFamily="34" charset="0"/>
                <a:cs typeface="Calibri" pitchFamily="34" charset="0"/>
              </a:rPr>
              <a:t>)</a:t>
            </a:r>
            <a:endParaRPr lang="en-US" sz="2400" b="1" dirty="0">
              <a:solidFill>
                <a:srgbClr val="336600"/>
              </a:solidFill>
              <a:latin typeface="Calibri" pitchFamily="34" charset="0"/>
              <a:cs typeface="Calibri" pitchFamily="34" charset="0"/>
            </a:endParaRPr>
          </a:p>
        </p:txBody>
      </p:sp>
      <p:sp>
        <p:nvSpPr>
          <p:cNvPr id="7" name="Inhaltsplatzhalter 6"/>
          <p:cNvSpPr>
            <a:spLocks noGrp="1"/>
          </p:cNvSpPr>
          <p:nvPr>
            <p:ph idx="1"/>
          </p:nvPr>
        </p:nvSpPr>
        <p:spPr>
          <a:xfrm>
            <a:off x="806896" y="1700808"/>
            <a:ext cx="8085584" cy="4680520"/>
          </a:xfrm>
        </p:spPr>
        <p:txBody>
          <a:bodyPr>
            <a:normAutofit/>
          </a:bodyPr>
          <a:lstStyle/>
          <a:p>
            <a:pPr marL="0" indent="0">
              <a:lnSpc>
                <a:spcPct val="80000"/>
              </a:lnSpc>
              <a:buNone/>
            </a:pPr>
            <a:r>
              <a:rPr lang="de-AT" altLang="de-DE" sz="2000" b="1" dirty="0" smtClean="0"/>
              <a:t>PISA = </a:t>
            </a:r>
            <a:r>
              <a:rPr lang="de-AT" altLang="de-DE" sz="2000" dirty="0"/>
              <a:t>Programme </a:t>
            </a:r>
            <a:r>
              <a:rPr lang="de-AT" altLang="de-DE" sz="2000" dirty="0" err="1"/>
              <a:t>for</a:t>
            </a:r>
            <a:r>
              <a:rPr lang="de-AT" altLang="de-DE" sz="2000" dirty="0"/>
              <a:t> International Student Assessment </a:t>
            </a:r>
            <a:endParaRPr lang="de-AT" altLang="de-DE" sz="2000" dirty="0" smtClean="0"/>
          </a:p>
          <a:p>
            <a:pPr marL="0" indent="0">
              <a:lnSpc>
                <a:spcPct val="80000"/>
              </a:lnSpc>
              <a:buNone/>
            </a:pPr>
            <a:endParaRPr lang="de-DE" altLang="de-DE" sz="2000" dirty="0" smtClean="0"/>
          </a:p>
          <a:p>
            <a:pPr marL="0" indent="0">
              <a:lnSpc>
                <a:spcPct val="80000"/>
              </a:lnSpc>
              <a:buNone/>
            </a:pPr>
            <a:r>
              <a:rPr lang="de-DE" altLang="de-DE" sz="2000" dirty="0" smtClean="0"/>
              <a:t>Trends und Ergebnisse :</a:t>
            </a:r>
          </a:p>
          <a:p>
            <a:pPr marL="0" indent="0">
              <a:lnSpc>
                <a:spcPct val="80000"/>
              </a:lnSpc>
              <a:buNone/>
            </a:pPr>
            <a:endParaRPr lang="de-DE" altLang="de-DE" sz="2000" dirty="0" smtClean="0"/>
          </a:p>
          <a:p>
            <a:pPr lvl="1"/>
            <a:r>
              <a:rPr lang="de-DE" altLang="de-DE" sz="2000" dirty="0"/>
              <a:t>Differenzen in der Lesekompetenz zugunsten </a:t>
            </a:r>
            <a:r>
              <a:rPr lang="de-DE" altLang="de-DE" sz="2000" dirty="0" smtClean="0"/>
              <a:t>der Schülerinnen </a:t>
            </a:r>
            <a:r>
              <a:rPr lang="de-DE" altLang="de-DE" sz="2000" dirty="0"/>
              <a:t>deutlich größer  </a:t>
            </a:r>
            <a:r>
              <a:rPr lang="de-DE" altLang="de-DE" sz="2000" dirty="0" smtClean="0"/>
              <a:t>…</a:t>
            </a:r>
          </a:p>
          <a:p>
            <a:pPr marL="457200" lvl="1" indent="0">
              <a:buNone/>
            </a:pPr>
            <a:endParaRPr lang="de-DE" altLang="de-DE" sz="2000" dirty="0"/>
          </a:p>
          <a:p>
            <a:pPr lvl="1"/>
            <a:r>
              <a:rPr lang="de-DE" altLang="de-DE" sz="2000" dirty="0"/>
              <a:t>… als die Differenzen bei den mathematischen Kompetenzen zugunsten der  </a:t>
            </a:r>
            <a:r>
              <a:rPr lang="de-DE" altLang="de-DE" sz="2000" dirty="0" smtClean="0"/>
              <a:t>Schüler</a:t>
            </a:r>
            <a:endParaRPr lang="de-DE" altLang="de-DE" sz="2000" dirty="0"/>
          </a:p>
          <a:p>
            <a:pPr marL="0" indent="0">
              <a:lnSpc>
                <a:spcPct val="80000"/>
              </a:lnSpc>
              <a:buNone/>
            </a:pPr>
            <a:endParaRPr lang="de-AT" altLang="de-DE" sz="2000" b="1" dirty="0" smtClean="0"/>
          </a:p>
          <a:p>
            <a:pPr marL="0" indent="0">
              <a:lnSpc>
                <a:spcPct val="80000"/>
              </a:lnSpc>
              <a:buNone/>
            </a:pPr>
            <a:endParaRPr lang="de-AT" altLang="de-DE" sz="2000" dirty="0"/>
          </a:p>
        </p:txBody>
      </p:sp>
    </p:spTree>
    <p:extLst>
      <p:ext uri="{BB962C8B-B14F-4D97-AF65-F5344CB8AC3E}">
        <p14:creationId xmlns:p14="http://schemas.microsoft.com/office/powerpoint/2010/main" val="2072242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499176" cy="1229419"/>
          </a:xfrm>
        </p:spPr>
        <p:txBody>
          <a:bodyPr/>
          <a:lstStyle/>
          <a:p>
            <a:pPr algn="r"/>
            <a:r>
              <a:rPr lang="en-US" sz="2400" b="1" dirty="0" smtClean="0">
                <a:solidFill>
                  <a:srgbClr val="336600"/>
                </a:solidFill>
                <a:latin typeface="Calibri" pitchFamily="34" charset="0"/>
                <a:cs typeface="Calibri" pitchFamily="34" charset="0"/>
              </a:rPr>
              <a:t>IMST: GENDER &amp; DIVERSITY</a:t>
            </a:r>
            <a:br>
              <a:rPr lang="en-US" sz="2400" b="1" dirty="0" smtClean="0">
                <a:solidFill>
                  <a:srgbClr val="336600"/>
                </a:solidFill>
                <a:latin typeface="Calibri" pitchFamily="34" charset="0"/>
                <a:cs typeface="Calibri" pitchFamily="34" charset="0"/>
              </a:rPr>
            </a:br>
            <a:r>
              <a:rPr lang="en-US" b="1" dirty="0" err="1" smtClean="0">
                <a:solidFill>
                  <a:srgbClr val="336600"/>
                </a:solidFill>
                <a:latin typeface="Calibri" pitchFamily="34" charset="0"/>
                <a:cs typeface="Calibri" pitchFamily="34" charset="0"/>
              </a:rPr>
              <a:t>Realitäten</a:t>
            </a:r>
            <a:endParaRPr lang="en-US" sz="2400" b="1" dirty="0">
              <a:solidFill>
                <a:srgbClr val="336600"/>
              </a:solidFill>
              <a:latin typeface="Calibri" pitchFamily="34" charset="0"/>
              <a:cs typeface="Calibri" pitchFamily="34" charset="0"/>
            </a:endParaRPr>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1844824"/>
            <a:ext cx="5782482" cy="3600953"/>
          </a:xfrm>
        </p:spPr>
      </p:pic>
    </p:spTree>
    <p:extLst>
      <p:ext uri="{BB962C8B-B14F-4D97-AF65-F5344CB8AC3E}">
        <p14:creationId xmlns:p14="http://schemas.microsoft.com/office/powerpoint/2010/main" val="4060664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1299</Words>
  <Application>Microsoft Office PowerPoint</Application>
  <PresentationFormat>Bildschirmpräsentation (4:3)</PresentationFormat>
  <Paragraphs>221</Paragraphs>
  <Slides>24</Slides>
  <Notes>23</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Larissa</vt:lpstr>
      <vt:lpstr>Was immer wir sind, wir sind es nicht immer und nicht alle zugleich</vt:lpstr>
      <vt:lpstr>Fragen </vt:lpstr>
      <vt:lpstr>GENDER &amp; DIVERSITY und IMST</vt:lpstr>
      <vt:lpstr>IMST: GENDER &amp; DIVERSITY Vorgeschichte | Spotlights </vt:lpstr>
      <vt:lpstr>IMST: GENDER &amp; DIVERSITY Vorgeschichte | Spotlights | UP Gleichstellung   </vt:lpstr>
      <vt:lpstr>IMST: GENDER &amp; DIVERSITY Vorgeschichte | Spotlights | UP Gleichstellung</vt:lpstr>
      <vt:lpstr>IMST: GENDER &amp; DIVERSITY Vorgeschichte | Spotlights | LAU 1996-2000</vt:lpstr>
      <vt:lpstr>IMST: GENDER &amp; DIVERSITY Vorgeschichte | Spotlights | PISA (2000 ff)</vt:lpstr>
      <vt:lpstr>IMST: GENDER &amp; DIVERSITY Realitäten</vt:lpstr>
      <vt:lpstr>IMST: GENDER &amp; DIVERSITY Vorgeschichte</vt:lpstr>
      <vt:lpstr>Genderkompetenter Unterricht Ausgangslage</vt:lpstr>
      <vt:lpstr>Genderkompetenter Unterricht Folgerungen für gender_diversitätensensible Didaktik</vt:lpstr>
      <vt:lpstr>Genderkompetenter Unterricht Folgerungen für gender_diversitätensensible Didaktik</vt:lpstr>
      <vt:lpstr>Auseinandersetzung  mit Geschlechteraspekten und Vielfalt im Unterricht</vt:lpstr>
      <vt:lpstr>Gender Mainstreaming und Gender Sensitivity  im Projekt IMST</vt:lpstr>
      <vt:lpstr>Gender_Diversitäten-Sensibilität  in Projekten 1</vt:lpstr>
      <vt:lpstr>Gender_Diversitäten-Sensibilität  in Projekten 2</vt:lpstr>
      <vt:lpstr>Umgang mit Diversitäten</vt:lpstr>
      <vt:lpstr>Umgang mit Diversitäten</vt:lpstr>
      <vt:lpstr>Auseinandersetzung  mit Geschlechteraspekten und Vielfalt im Unterricht</vt:lpstr>
      <vt:lpstr>PowerPoint-Präsentation</vt:lpstr>
      <vt:lpstr>IMST - Gender_Diversitäten Netzwerk Ziele</vt:lpstr>
      <vt:lpstr>Kontakt</vt:lpstr>
      <vt:lpstr>Die Welt  ist vielfältiger  als wir denken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 via Dropbox;fgr;Otmar</dc:creator>
  <cp:lastModifiedBy>uesterl</cp:lastModifiedBy>
  <cp:revision>178</cp:revision>
  <cp:lastPrinted>2013-10-30T13:44:50Z</cp:lastPrinted>
  <dcterms:created xsi:type="dcterms:W3CDTF">2012-10-15T15:02:03Z</dcterms:created>
  <dcterms:modified xsi:type="dcterms:W3CDTF">2013-11-30T16:33:18Z</dcterms:modified>
</cp:coreProperties>
</file>