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57" r:id="rId2"/>
    <p:sldId id="362" r:id="rId3"/>
    <p:sldId id="363" r:id="rId4"/>
    <p:sldId id="365" r:id="rId5"/>
    <p:sldId id="366" r:id="rId6"/>
    <p:sldId id="369" r:id="rId7"/>
    <p:sldId id="367" r:id="rId8"/>
    <p:sldId id="368" r:id="rId9"/>
    <p:sldId id="370" r:id="rId10"/>
    <p:sldId id="371" r:id="rId11"/>
    <p:sldId id="372" r:id="rId12"/>
    <p:sldId id="374" r:id="rId13"/>
    <p:sldId id="373" r:id="rId14"/>
    <p:sldId id="375" r:id="rId15"/>
    <p:sldId id="385" r:id="rId16"/>
    <p:sldId id="376" r:id="rId17"/>
    <p:sldId id="378" r:id="rId18"/>
    <p:sldId id="379" r:id="rId19"/>
    <p:sldId id="380" r:id="rId20"/>
    <p:sldId id="377" r:id="rId21"/>
    <p:sldId id="382" r:id="rId22"/>
    <p:sldId id="384" r:id="rId23"/>
    <p:sldId id="383" r:id="rId24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15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30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45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61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022" autoAdjust="0"/>
  </p:normalViewPr>
  <p:slideViewPr>
    <p:cSldViewPr showGuides="1">
      <p:cViewPr varScale="1">
        <p:scale>
          <a:sx n="60" d="100"/>
          <a:sy n="60" d="100"/>
        </p:scale>
        <p:origin x="1412" y="4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6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564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84817" cy="50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54" tIns="47026" rIns="94054" bIns="470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348" y="2"/>
            <a:ext cx="2984817" cy="50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54" tIns="47026" rIns="94054" bIns="4702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532" y="4758275"/>
            <a:ext cx="5051104" cy="450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54" tIns="47026" rIns="94054" bIns="47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193"/>
            <a:ext cx="2984817" cy="50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54" tIns="47026" rIns="94054" bIns="470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348" y="9518193"/>
            <a:ext cx="2984817" cy="50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54" tIns="47026" rIns="94054" bIns="470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B2BF5E-7B7B-4402-810B-118E7A6AA66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5140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15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30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45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61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773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79670-6B11-43D4-AABB-25B9FCF5571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852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81B2D-9798-4437-AE05-3BCE3CD59E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418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05565" y="930277"/>
            <a:ext cx="2052637" cy="5332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6063" y="930277"/>
            <a:ext cx="6007100" cy="5332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A789F-E18D-4059-96DD-E1785BF1A4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363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2147889"/>
            <a:ext cx="7772400" cy="411480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08AA70-B643-4E91-9663-A9E27E8462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815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2646"/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AT" sz="2646"/>
              </a:p>
            </p:txBody>
          </p:sp>
          <p:grpSp>
            <p:nvGrpSpPr>
              <p:cNvPr id="4102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103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04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05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06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07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08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0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5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6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7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1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2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3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4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5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6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7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58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</p:grpSp>
          <p:grpSp>
            <p:nvGrpSpPr>
              <p:cNvPr id="4159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160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1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2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3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4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5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6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7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8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69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70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</p:grpSp>
          <p:grpSp>
            <p:nvGrpSpPr>
              <p:cNvPr id="417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17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7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7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7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7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7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7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7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8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8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8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8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8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8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418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</p:grpSp>
        </p:grpSp>
        <p:pic>
          <p:nvPicPr>
            <p:cNvPr id="4187" name="Picture 91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4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4190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191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192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45B841-50B5-41E2-876A-9864FA38A9E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1" indent="0">
              <a:buNone/>
              <a:defRPr sz="1800"/>
            </a:lvl3pPr>
            <a:lvl4pPr marL="1371601" indent="0">
              <a:buNone/>
              <a:defRPr sz="1600"/>
            </a:lvl4pPr>
            <a:lvl5pPr marL="1828801" indent="0">
              <a:buNone/>
              <a:defRPr sz="1600"/>
            </a:lvl5pPr>
            <a:lvl6pPr marL="2286002" indent="0">
              <a:buNone/>
              <a:defRPr sz="1600"/>
            </a:lvl6pPr>
            <a:lvl7pPr marL="2743202" indent="0">
              <a:buNone/>
              <a:defRPr sz="1600"/>
            </a:lvl7pPr>
            <a:lvl8pPr marL="3200402" indent="0">
              <a:buNone/>
              <a:defRPr sz="1600"/>
            </a:lvl8pPr>
            <a:lvl9pPr marL="3657603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C56B-FEE4-4D14-A0F4-EC1B63B5E5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058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47889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47889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B162-1ED8-4E41-A661-FB152A1584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7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0" y="365127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1" indent="0">
              <a:buNone/>
              <a:defRPr sz="1600" b="1"/>
            </a:lvl5pPr>
            <a:lvl6pPr marL="2286002" indent="0">
              <a:buNone/>
              <a:defRPr sz="1600" b="1"/>
            </a:lvl6pPr>
            <a:lvl7pPr marL="2743202" indent="0">
              <a:buNone/>
              <a:defRPr sz="1600" b="1"/>
            </a:lvl7pPr>
            <a:lvl8pPr marL="3200402" indent="0">
              <a:buNone/>
              <a:defRPr sz="1600" b="1"/>
            </a:lvl8pPr>
            <a:lvl9pPr marL="365760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1" indent="0">
              <a:buNone/>
              <a:defRPr sz="1600" b="1"/>
            </a:lvl5pPr>
            <a:lvl6pPr marL="2286002" indent="0">
              <a:buNone/>
              <a:defRPr sz="1600" b="1"/>
            </a:lvl6pPr>
            <a:lvl7pPr marL="2743202" indent="0">
              <a:buNone/>
              <a:defRPr sz="1600" b="1"/>
            </a:lvl7pPr>
            <a:lvl8pPr marL="3200402" indent="0">
              <a:buNone/>
              <a:defRPr sz="1600" b="1"/>
            </a:lvl8pPr>
            <a:lvl9pPr marL="365760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10DC-FEB8-4DDF-986A-8CF5CF64FC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164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9EE6-3C9C-49B7-A9A1-F4C9755E74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233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6F243-C4BC-4330-BD1B-895D1CDFB2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199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1" indent="0">
              <a:buNone/>
              <a:defRPr sz="1200"/>
            </a:lvl3pPr>
            <a:lvl4pPr marL="1371601" indent="0">
              <a:buNone/>
              <a:defRPr sz="1000"/>
            </a:lvl4pPr>
            <a:lvl5pPr marL="1828801" indent="0">
              <a:buNone/>
              <a:defRPr sz="1000"/>
            </a:lvl5pPr>
            <a:lvl6pPr marL="2286002" indent="0">
              <a:buNone/>
              <a:defRPr sz="1000"/>
            </a:lvl6pPr>
            <a:lvl7pPr marL="2743202" indent="0">
              <a:buNone/>
              <a:defRPr sz="1000"/>
            </a:lvl7pPr>
            <a:lvl8pPr marL="3200402" indent="0">
              <a:buNone/>
              <a:defRPr sz="1000"/>
            </a:lvl8pPr>
            <a:lvl9pPr marL="36576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2EB58-0944-4508-8FAF-EEEA03EFCE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541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1" indent="0">
              <a:buNone/>
              <a:defRPr sz="2400"/>
            </a:lvl3pPr>
            <a:lvl4pPr marL="1371601" indent="0">
              <a:buNone/>
              <a:defRPr sz="2000"/>
            </a:lvl4pPr>
            <a:lvl5pPr marL="1828801" indent="0">
              <a:buNone/>
              <a:defRPr sz="2000"/>
            </a:lvl5pPr>
            <a:lvl6pPr marL="2286002" indent="0">
              <a:buNone/>
              <a:defRPr sz="2000"/>
            </a:lvl6pPr>
            <a:lvl7pPr marL="2743202" indent="0">
              <a:buNone/>
              <a:defRPr sz="2000"/>
            </a:lvl7pPr>
            <a:lvl8pPr marL="3200402" indent="0">
              <a:buNone/>
              <a:defRPr sz="2000"/>
            </a:lvl8pPr>
            <a:lvl9pPr marL="3657603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1" indent="0">
              <a:buNone/>
              <a:defRPr sz="1200"/>
            </a:lvl3pPr>
            <a:lvl4pPr marL="1371601" indent="0">
              <a:buNone/>
              <a:defRPr sz="1000"/>
            </a:lvl4pPr>
            <a:lvl5pPr marL="1828801" indent="0">
              <a:buNone/>
              <a:defRPr sz="1000"/>
            </a:lvl5pPr>
            <a:lvl6pPr marL="2286002" indent="0">
              <a:buNone/>
              <a:defRPr sz="1000"/>
            </a:lvl6pPr>
            <a:lvl7pPr marL="2743202" indent="0">
              <a:buNone/>
              <a:defRPr sz="1000"/>
            </a:lvl7pPr>
            <a:lvl8pPr marL="3200402" indent="0">
              <a:buNone/>
              <a:defRPr sz="1000"/>
            </a:lvl8pPr>
            <a:lvl9pPr marL="36576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0841C-74D6-4F7B-A458-EC18AE36B6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273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9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B095C4-10CB-4C8B-A903-FB815CC01927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3079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3081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AT" sz="2646"/>
              </a:p>
            </p:txBody>
          </p:sp>
          <p:grpSp>
            <p:nvGrpSpPr>
              <p:cNvPr id="3082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083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3084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85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86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87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88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89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0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1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2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3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4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5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6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7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8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099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0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1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2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3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4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5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6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7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8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09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0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1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2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3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4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5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6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7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8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19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0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1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2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3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4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5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6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7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8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29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0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1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2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3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4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5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6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7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8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39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</p:grpSp>
            <p:grpSp>
              <p:nvGrpSpPr>
                <p:cNvPr id="3140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3141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42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43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44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45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46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47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48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49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0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1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2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3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4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5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6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7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8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59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0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1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2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3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4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5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6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7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8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69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0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1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2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3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4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5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6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7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8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79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80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81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  <p:sp>
                <p:nvSpPr>
                  <p:cNvPr id="3182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 sz="2646"/>
                  </a:p>
                </p:txBody>
              </p:sp>
            </p:grpSp>
          </p:grpSp>
          <p:grpSp>
            <p:nvGrpSpPr>
              <p:cNvPr id="3183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3184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85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86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87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88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89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0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1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2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3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4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5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6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7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8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199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00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01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02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03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04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</p:grpSp>
          <p:grpSp>
            <p:nvGrpSpPr>
              <p:cNvPr id="3205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3206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07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08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09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0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1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2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3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4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5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6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7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8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19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0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1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2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3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4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5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6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7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8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29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  <p:sp>
              <p:nvSpPr>
                <p:cNvPr id="3230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 sz="2646"/>
                </a:p>
              </p:txBody>
            </p:sp>
          </p:grpSp>
        </p:grpSp>
        <p:pic>
          <p:nvPicPr>
            <p:cNvPr id="3231" name="Picture 1183" descr="C:\My Documents\bits\earth.GIF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1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1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1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1" indent="-342901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1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2" indent="-228601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1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2" indent="-22860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3" indent="-228601" algn="l" defTabSz="9144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2" indent="-228601" algn="l" defTabSz="9144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4" indent="-228601" algn="l" defTabSz="9144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3" indent="-228601" algn="l" defTabSz="9144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1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3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w.oeaw.ac.at/0xc1aa5576_0x003e5c65.pdf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wb.schule.at/course/view.php?id=28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91680" y="2600338"/>
            <a:ext cx="7294782" cy="3420950"/>
          </a:xfrm>
        </p:spPr>
        <p:txBody>
          <a:bodyPr/>
          <a:lstStyle/>
          <a:p>
            <a:pPr>
              <a:spcAft>
                <a:spcPts val="1800"/>
              </a:spcAft>
            </a:pPr>
            <a:br>
              <a:rPr lang="de-DE" altLang="de-DE" sz="2400" b="1" dirty="0">
                <a:solidFill>
                  <a:srgbClr val="333333"/>
                </a:solidFill>
              </a:rPr>
            </a:br>
            <a:br>
              <a:rPr lang="de-DE" altLang="de-DE" sz="2400" b="1" dirty="0">
                <a:solidFill>
                  <a:srgbClr val="333333"/>
                </a:solidFill>
              </a:rPr>
            </a:br>
            <a:r>
              <a:rPr lang="de-AT" i="0" dirty="0"/>
              <a:t>Alfons Koller</a:t>
            </a:r>
            <a:br>
              <a:rPr lang="de-AT" i="0" dirty="0"/>
            </a:br>
            <a:br>
              <a:rPr lang="de-AT" i="0" dirty="0"/>
            </a:br>
            <a:r>
              <a:rPr lang="de-AT" sz="2800" i="0" dirty="0"/>
              <a:t>Zum </a:t>
            </a:r>
            <a:r>
              <a:rPr lang="de-AT" sz="2800" i="0" dirty="0" err="1"/>
              <a:t>ArgeTag</a:t>
            </a:r>
            <a:r>
              <a:rPr lang="de-AT" sz="2800" i="0" dirty="0"/>
              <a:t> GW AHS OÖ 2023</a:t>
            </a:r>
            <a:br>
              <a:rPr lang="de-AT" dirty="0"/>
            </a:br>
            <a:endParaRPr lang="de-DE" altLang="de-DE" dirty="0"/>
          </a:p>
        </p:txBody>
      </p:sp>
      <p:sp>
        <p:nvSpPr>
          <p:cNvPr id="2053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213420" y="5877273"/>
            <a:ext cx="8473380" cy="859093"/>
          </a:xfrm>
        </p:spPr>
        <p:txBody>
          <a:bodyPr/>
          <a:lstStyle/>
          <a:p>
            <a:pPr algn="ctr"/>
            <a:r>
              <a:rPr lang="de-DE" altLang="de-DE" sz="2400" dirty="0"/>
              <a:t>Linz, 27. Nov. 2023</a:t>
            </a:r>
          </a:p>
        </p:txBody>
      </p:sp>
    </p:spTree>
    <p:extLst>
      <p:ext uri="{BB962C8B-B14F-4D97-AF65-F5344CB8AC3E}">
        <p14:creationId xmlns:p14="http://schemas.microsoft.com/office/powerpoint/2010/main" val="237275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 – 2023/24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0F1AF4-A504-DA4C-2EFC-17C5790E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52936"/>
            <a:ext cx="6696744" cy="408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2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Herausforderungen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CF42E0E-1E79-5F6B-A194-27CEA952579A}"/>
              </a:ext>
            </a:extLst>
          </p:cNvPr>
          <p:cNvSpPr txBox="1">
            <a:spLocks/>
          </p:cNvSpPr>
          <p:nvPr/>
        </p:nvSpPr>
        <p:spPr bwMode="auto">
          <a:xfrm>
            <a:off x="720267" y="2760102"/>
            <a:ext cx="802819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1" indent="-342901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2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4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Früher Berufseinstieg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etwa 95% im Masterstudium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mehr als die Hälfte im 4. Jahr des Bachelorstudiums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Einzelfälle ab dem 3. Semester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Bitte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in der AHS-Unterstufe einsetzen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Keine Maturaklassen oder 7. Klassen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Keine VWA-Betreuung im 1. Dienstjahr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Lehramtsstudium als Vollzeitstudium konzipiert: 30 EC = 750 Std. Arbeit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Masterabschluss ist weiterhin verpflichtend.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67059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Schulpraxis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CF42E0E-1E79-5F6B-A194-27CEA952579A}"/>
              </a:ext>
            </a:extLst>
          </p:cNvPr>
          <p:cNvSpPr txBox="1">
            <a:spLocks/>
          </p:cNvSpPr>
          <p:nvPr/>
        </p:nvSpPr>
        <p:spPr bwMode="auto">
          <a:xfrm>
            <a:off x="827584" y="2564904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1" indent="-342901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2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4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ab dem 1. Semester – insg. 6 Semester lang + Masterpraktikum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1. &amp; 2. Semester: Erkundungspraktikum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ab 3. (4.) Semester. je ein Fach- und Vertiefungspraktikum</a:t>
            </a:r>
            <a:br>
              <a:rPr lang="de-AT" sz="1400" dirty="0"/>
            </a:br>
            <a:r>
              <a:rPr lang="de-AT" sz="1400" dirty="0"/>
              <a:t>insg. 4 weitere Praktika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in GW: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Fachpraktikum als Tagespraktikum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ab SS 2024: Vertiefungspraktikum als Projektwoche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viele praktische Anteile in fachdidaktischen LV</a:t>
            </a:r>
          </a:p>
          <a:p>
            <a:pPr lvl="2">
              <a:spcAft>
                <a:spcPts val="600"/>
              </a:spcAft>
            </a:pPr>
            <a:r>
              <a:rPr lang="de-AT" sz="1000" dirty="0"/>
              <a:t>Workshops am GIS-Day</a:t>
            </a:r>
          </a:p>
          <a:p>
            <a:pPr lvl="2">
              <a:spcAft>
                <a:spcPts val="600"/>
              </a:spcAft>
            </a:pPr>
            <a:r>
              <a:rPr lang="de-AT" sz="1000" dirty="0"/>
              <a:t>„Entdecke Linz“ mit dem Stiftsgymnasium Schlierbach</a:t>
            </a:r>
          </a:p>
          <a:p>
            <a:pPr lvl="2">
              <a:spcAft>
                <a:spcPts val="600"/>
              </a:spcAft>
            </a:pPr>
            <a:r>
              <a:rPr lang="de-AT" sz="1000" dirty="0"/>
              <a:t>Geomedientag im Ramsauer Gymnasium</a:t>
            </a:r>
          </a:p>
          <a:p>
            <a:pPr lvl="2">
              <a:spcAft>
                <a:spcPts val="600"/>
              </a:spcAft>
            </a:pPr>
            <a:r>
              <a:rPr lang="de-AT" sz="1000" dirty="0"/>
              <a:t>…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08157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Quereinstieg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CF42E0E-1E79-5F6B-A194-27CEA952579A}"/>
              </a:ext>
            </a:extLst>
          </p:cNvPr>
          <p:cNvSpPr txBox="1">
            <a:spLocks/>
          </p:cNvSpPr>
          <p:nvPr/>
        </p:nvSpPr>
        <p:spPr bwMode="auto">
          <a:xfrm>
            <a:off x="720268" y="2760102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1" indent="-342901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2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4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6 </a:t>
            </a:r>
            <a:r>
              <a:rPr lang="de-AT" sz="1800" dirty="0" err="1"/>
              <a:t>Quereinsteiger:innen</a:t>
            </a:r>
            <a:r>
              <a:rPr lang="de-AT" sz="1800" dirty="0"/>
              <a:t> in GW</a:t>
            </a:r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unterrichten im Fach :: fachfremd: 2 :: 4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4 Lehrveranstaltungen im Fach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keine Fachwissenschaft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nur 4 fachdidaktische, wenig Präsenz, viel E-Learning und Selbststudium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ABER: hoch motiviert und interessiert, besuchen freiwillig weitere LV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407428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Induktion 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CF42E0E-1E79-5F6B-A194-27CEA952579A}"/>
              </a:ext>
            </a:extLst>
          </p:cNvPr>
          <p:cNvSpPr txBox="1">
            <a:spLocks/>
          </p:cNvSpPr>
          <p:nvPr/>
        </p:nvSpPr>
        <p:spPr bwMode="auto">
          <a:xfrm>
            <a:off x="720268" y="2760102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1" indent="-342901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2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4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seit 2023/24: „On-Boarding-Week“ in der letzten Ferienwoche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Wer keinen Bachelorabschluss hat, eine zweite Woche (MOOC).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nur „Nachkommende“ in einzelnen </a:t>
            </a:r>
            <a:r>
              <a:rPr lang="de-AT" sz="1800" dirty="0" err="1"/>
              <a:t>Lehrer:innenfortbildungen</a:t>
            </a:r>
            <a:endParaRPr lang="de-AT" sz="1800" dirty="0"/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in GW: Ansatz für Jahresplanungen</a:t>
            </a:r>
          </a:p>
        </p:txBody>
      </p:sp>
    </p:spTree>
    <p:extLst>
      <p:ext uri="{BB962C8B-B14F-4D97-AF65-F5344CB8AC3E}">
        <p14:creationId xmlns:p14="http://schemas.microsoft.com/office/powerpoint/2010/main" val="351586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Wirtschaft in der Ausbildung 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CF42E0E-1E79-5F6B-A194-27CEA952579A}"/>
              </a:ext>
            </a:extLst>
          </p:cNvPr>
          <p:cNvSpPr txBox="1">
            <a:spLocks/>
          </p:cNvSpPr>
          <p:nvPr/>
        </p:nvSpPr>
        <p:spPr bwMode="auto">
          <a:xfrm>
            <a:off x="755576" y="2492896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1" indent="-342901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2" indent="-2286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2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4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3" indent="-228601" algn="l" defTabSz="91440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1800" i="1" dirty="0"/>
              <a:t>Bachelorstudium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eine der vier Säulen: </a:t>
            </a:r>
            <a:r>
              <a:rPr lang="de-AT" sz="1800" dirty="0" err="1"/>
              <a:t>fachwissenschafltiche</a:t>
            </a:r>
            <a:r>
              <a:rPr lang="de-AT" sz="1800" dirty="0"/>
              <a:t> VU, Fachdidaktik-UV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Fachliche Erweiterung Wirtschaft</a:t>
            </a:r>
          </a:p>
          <a:p>
            <a:pPr lvl="1">
              <a:spcAft>
                <a:spcPts val="600"/>
              </a:spcAft>
            </a:pPr>
            <a:r>
              <a:rPr lang="de-AT" sz="1400" dirty="0" err="1"/>
              <a:t>Ökonomia</a:t>
            </a:r>
            <a:r>
              <a:rPr lang="de-AT" sz="1400" dirty="0"/>
              <a:t> &amp; </a:t>
            </a:r>
            <a:r>
              <a:rPr lang="de-AT" sz="1400" dirty="0" err="1"/>
              <a:t>Cost</a:t>
            </a:r>
            <a:r>
              <a:rPr lang="de-AT" sz="1400" dirty="0"/>
              <a:t> – Systemisches Denken in </a:t>
            </a:r>
            <a:r>
              <a:rPr lang="de-AT" sz="1400" dirty="0" err="1"/>
              <a:t>wirtschafltichen</a:t>
            </a:r>
            <a:r>
              <a:rPr lang="de-AT" sz="1400" dirty="0"/>
              <a:t> Prozessfeldern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Internationale Wirtschaftsbeziehungen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Integratives Projekt „Einblick in Unternehmen“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sz="1800" i="1" dirty="0"/>
              <a:t>Master-Studium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Fachwissenschaftliches Seminar (quantitative Ökonomie)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Spezialisierende LV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sz="1800" i="1" dirty="0"/>
              <a:t>Bachelor- &amp; Masterarbeiten</a:t>
            </a:r>
          </a:p>
        </p:txBody>
      </p:sp>
    </p:spTree>
    <p:extLst>
      <p:ext uri="{BB962C8B-B14F-4D97-AF65-F5344CB8AC3E}">
        <p14:creationId xmlns:p14="http://schemas.microsoft.com/office/powerpoint/2010/main" val="266402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Fortbildung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… seit Jahren nichts Neues </a:t>
            </a:r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Es gibt viele Gründe, nicht auf Fortbildung zu gehen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nur teilzeitbeschäftigt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keine oder nur eine GW-Klasse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keine Genehmigung durch Direktion, keine Reiserechnung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kein Interesse an Fortbildung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…</a:t>
            </a:r>
          </a:p>
          <a:p>
            <a:pPr marL="1435100" lvl="1">
              <a:spcAft>
                <a:spcPts val="600"/>
              </a:spcAft>
            </a:pPr>
            <a:r>
              <a:rPr lang="de-AT" sz="1400" dirty="0"/>
              <a:t>viele Unterrichtsstunden zu halten, MDL</a:t>
            </a:r>
          </a:p>
          <a:p>
            <a:pPr marL="1435100" lvl="1">
              <a:spcAft>
                <a:spcPts val="600"/>
              </a:spcAft>
            </a:pPr>
            <a:r>
              <a:rPr lang="de-AT" sz="1400" dirty="0"/>
              <a:t>viele Supplierstunden, kurzfristige Änderungen</a:t>
            </a:r>
          </a:p>
          <a:p>
            <a:pPr marL="1435100" lvl="1">
              <a:spcAft>
                <a:spcPts val="600"/>
              </a:spcAft>
            </a:pPr>
            <a:r>
              <a:rPr lang="de-AT" sz="1400" dirty="0"/>
              <a:t>lieber Aktivitäten mit </a:t>
            </a:r>
            <a:r>
              <a:rPr lang="de-AT" sz="1400" dirty="0" err="1"/>
              <a:t>Schüler:innen</a:t>
            </a:r>
            <a:endParaRPr lang="de-AT" sz="1400" dirty="0"/>
          </a:p>
          <a:p>
            <a:pPr marL="1435100" lvl="1">
              <a:spcAft>
                <a:spcPts val="600"/>
              </a:spcAft>
            </a:pPr>
            <a:r>
              <a:rPr lang="de-AT" sz="1400" dirty="0"/>
              <a:t>…</a:t>
            </a:r>
          </a:p>
          <a:p>
            <a:pPr lvl="1">
              <a:spcAft>
                <a:spcPts val="600"/>
              </a:spcAft>
            </a:pPr>
            <a:endParaRPr lang="de-AT" sz="1400" dirty="0"/>
          </a:p>
          <a:p>
            <a:pPr marL="0" indent="0">
              <a:spcAft>
                <a:spcPts val="600"/>
              </a:spcAft>
              <a:buNone/>
            </a:pP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4261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Fortbildung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7889"/>
            <a:ext cx="4246240" cy="3297335"/>
          </a:xfrm>
        </p:spPr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… seit Jahren nichts Neues </a:t>
            </a:r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Vorwürfe an die </a:t>
            </a:r>
            <a:r>
              <a:rPr lang="de-AT" sz="1800" dirty="0" err="1"/>
              <a:t>Organisator:innen</a:t>
            </a:r>
            <a:r>
              <a:rPr lang="de-AT" sz="1800" dirty="0"/>
              <a:t>: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keine Information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kein Angebot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das falsche Angebot</a:t>
            </a:r>
          </a:p>
          <a:p>
            <a:pPr lvl="1">
              <a:spcAft>
                <a:spcPts val="600"/>
              </a:spcAft>
            </a:pPr>
            <a:r>
              <a:rPr lang="de-AT" sz="1400" dirty="0"/>
              <a:t>…</a:t>
            </a:r>
          </a:p>
          <a:p>
            <a:pPr lvl="1">
              <a:spcAft>
                <a:spcPts val="600"/>
              </a:spcAft>
            </a:pPr>
            <a:endParaRPr lang="de-AT" sz="1400" dirty="0"/>
          </a:p>
          <a:p>
            <a:pPr marL="0" indent="0">
              <a:spcAft>
                <a:spcPts val="600"/>
              </a:spcAft>
              <a:buNone/>
            </a:pP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D3BFA0-B5DE-8AB5-E8FA-9F30BBA193C9}"/>
              </a:ext>
            </a:extLst>
          </p:cNvPr>
          <p:cNvSpPr txBox="1"/>
          <p:nvPr/>
        </p:nvSpPr>
        <p:spPr>
          <a:xfrm>
            <a:off x="3995936" y="3753674"/>
            <a:ext cx="3672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latin typeface="+mn-lt"/>
              </a:rPr>
              <a:t>Rundmail am Jahresbeginn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latin typeface="+mn-lt"/>
              </a:rPr>
              <a:t>Informationsgespräch am 20.9.2023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latin typeface="+mn-lt"/>
              </a:rPr>
              <a:t>Angebot mit aktuellen, </a:t>
            </a:r>
            <a:r>
              <a:rPr lang="de-AT" sz="1400" dirty="0" err="1">
                <a:latin typeface="+mn-lt"/>
              </a:rPr>
              <a:t>fachwissenschafltichen</a:t>
            </a:r>
            <a:r>
              <a:rPr lang="de-AT" sz="1400" dirty="0">
                <a:latin typeface="+mn-lt"/>
              </a:rPr>
              <a:t> Inhalten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latin typeface="+mn-lt"/>
              </a:rPr>
              <a:t>…</a:t>
            </a:r>
            <a:br>
              <a:rPr lang="de-AT" sz="1400" dirty="0">
                <a:latin typeface="+mn-lt"/>
              </a:rPr>
            </a:br>
            <a:endParaRPr lang="de-AT" sz="1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latin typeface="+mn-lt"/>
              </a:rPr>
              <a:t>kaum Vorschläge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latin typeface="+mn-lt"/>
              </a:rPr>
              <a:t>Vorschläge sind Einzelmeinungen.</a:t>
            </a:r>
            <a:br>
              <a:rPr lang="de-AT" sz="1400" dirty="0">
                <a:latin typeface="+mn-lt"/>
              </a:rPr>
            </a:br>
            <a:r>
              <a:rPr lang="de-AT" sz="1400" dirty="0">
                <a:latin typeface="+mn-lt"/>
              </a:rPr>
              <a:t>….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20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Fortbildung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an der PH-OÖ</a:t>
            </a: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3 </a:t>
            </a:r>
            <a:r>
              <a:rPr lang="de-AT" sz="1800" dirty="0" err="1"/>
              <a:t>Argetage</a:t>
            </a:r>
            <a:r>
              <a:rPr lang="de-AT" sz="1800" dirty="0"/>
              <a:t> an AHS, HUM, HAK, … </a:t>
            </a:r>
            <a:r>
              <a:rPr lang="de-AT" sz="1200" i="1" dirty="0"/>
              <a:t>- auf höhere Schulen fokussieren</a:t>
            </a:r>
            <a:endParaRPr lang="de-AT" sz="1800" i="1" dirty="0"/>
          </a:p>
          <a:p>
            <a:pPr>
              <a:spcAft>
                <a:spcPts val="600"/>
              </a:spcAft>
            </a:pPr>
            <a:r>
              <a:rPr lang="de-AT" sz="1800" dirty="0"/>
              <a:t> </a:t>
            </a:r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endParaRPr lang="de-AT" sz="1800" dirty="0"/>
          </a:p>
          <a:p>
            <a:pPr lvl="1">
              <a:spcAft>
                <a:spcPts val="600"/>
              </a:spcAft>
            </a:pPr>
            <a:endParaRPr lang="de-AT" sz="1400" dirty="0"/>
          </a:p>
          <a:p>
            <a:pPr marL="0" indent="0">
              <a:spcAft>
                <a:spcPts val="600"/>
              </a:spcAft>
              <a:buNone/>
            </a:pP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A42260-2F2D-0004-526B-90E14D66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404324"/>
            <a:ext cx="5933581" cy="36153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51DA9D-F685-8CB4-1377-8C27E3E7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211996"/>
            <a:ext cx="6655142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Fortbildung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… an der PH der Diözese Linz</a:t>
            </a:r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endParaRPr lang="de-AT" sz="1800" dirty="0"/>
          </a:p>
          <a:p>
            <a:pPr lvl="1">
              <a:spcAft>
                <a:spcPts val="600"/>
              </a:spcAft>
            </a:pPr>
            <a:endParaRPr lang="de-AT" sz="1400" dirty="0"/>
          </a:p>
          <a:p>
            <a:pPr marL="0" indent="0">
              <a:spcAft>
                <a:spcPts val="600"/>
              </a:spcAft>
              <a:buNone/>
            </a:pP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14695E-BF40-7AD1-E985-32BB19E4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3" y="2873630"/>
            <a:ext cx="5609375" cy="38221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2895DC-64D2-7E92-361A-26EF2DE3B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022509"/>
            <a:ext cx="6991709" cy="3524431"/>
          </a:xfrm>
          <a:prstGeom prst="rect">
            <a:avLst/>
          </a:prstGeom>
        </p:spPr>
      </p:pic>
      <p:sp>
        <p:nvSpPr>
          <p:cNvPr id="12" name="Textfeld 2">
            <a:extLst>
              <a:ext uri="{FF2B5EF4-FFF2-40B4-BE49-F238E27FC236}">
                <a16:creationId xmlns:a16="http://schemas.microsoft.com/office/drawing/2014/main" id="{ABD1FAAA-6546-F845-1FB2-3376EE80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521" y="3868675"/>
            <a:ext cx="641985" cy="375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100" b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TN</a:t>
            </a:r>
            <a:endParaRPr lang="de-AT" sz="110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3C208834-B0FE-2BDE-A83A-524422EE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138" y="3895570"/>
            <a:ext cx="641985" cy="375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1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TN</a:t>
            </a:r>
            <a:endParaRPr lang="de-AT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2">
            <a:extLst>
              <a:ext uri="{FF2B5EF4-FFF2-40B4-BE49-F238E27FC236}">
                <a16:creationId xmlns:a16="http://schemas.microsoft.com/office/drawing/2014/main" id="{38C41056-78F2-02B0-1A5D-9486F3F6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632" y="3911833"/>
            <a:ext cx="641985" cy="375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1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TN</a:t>
            </a:r>
            <a:endParaRPr lang="de-AT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2">
            <a:extLst>
              <a:ext uri="{FF2B5EF4-FFF2-40B4-BE49-F238E27FC236}">
                <a16:creationId xmlns:a16="http://schemas.microsoft.com/office/drawing/2014/main" id="{10558935-3DA0-7E5E-76F2-EC2262AF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997" y="3949361"/>
            <a:ext cx="641985" cy="3759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1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TN</a:t>
            </a:r>
            <a:endParaRPr lang="de-AT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8EB676-DCF8-FE5B-23E1-4808A8C49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214" y="1836527"/>
            <a:ext cx="3524431" cy="4902452"/>
          </a:xfrm>
          <a:prstGeom prst="rect">
            <a:avLst/>
          </a:prstGeom>
        </p:spPr>
      </p:pic>
      <p:sp>
        <p:nvSpPr>
          <p:cNvPr id="17" name="Textfeld 2">
            <a:extLst>
              <a:ext uri="{FF2B5EF4-FFF2-40B4-BE49-F238E27FC236}">
                <a16:creationId xmlns:a16="http://schemas.microsoft.com/office/drawing/2014/main" id="{68E02087-0B65-F52D-0D77-21A2E3E8B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311" y="2654281"/>
            <a:ext cx="1327524" cy="566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1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TN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100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Schulklasse</a:t>
            </a:r>
            <a:endParaRPr lang="de-AT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E5A5F3D-86BE-057D-9D19-40C5A61F5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739" y="4243647"/>
            <a:ext cx="6732240" cy="2815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09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</a:t>
            </a:r>
            <a:endParaRPr lang="de-AT" sz="1800" b="1" dirty="0"/>
          </a:p>
          <a:p>
            <a:pPr>
              <a:spcAft>
                <a:spcPts val="600"/>
              </a:spcAft>
            </a:pPr>
            <a:r>
              <a:rPr lang="de-AT" sz="1800" dirty="0"/>
              <a:t>… stabil auf geringerem Niveau: 80 &gt; 60, insg. ca. 400 Erstsemestrige im Lehramt Sekundarstufe in Linz 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… auch in Salzburg auf niedrigem Niveau bei 45/60</a:t>
            </a:r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2C7E8C-0DEB-9317-7C19-3696E25C1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08" y="4005064"/>
            <a:ext cx="7342584" cy="29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Fortbildung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47889"/>
            <a:ext cx="8062663" cy="4114800"/>
          </a:xfrm>
        </p:spPr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Herausforderungen</a:t>
            </a:r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Wenige Buchungen/Anmeldungen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Viele kurzfristige Absagen, etwa ein Drittel in der letzten Woche.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Absagen an der PH-OÖ, da Mindestgrenze auf 20 TN angehoben.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ab 2024/25: Anmeldephase Mai für das kommende Schuljahr, wie BMHS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…</a:t>
            </a:r>
          </a:p>
          <a:p>
            <a:pPr>
              <a:spcAft>
                <a:spcPts val="600"/>
              </a:spcAft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1800" dirty="0"/>
              <a:t>WIR SIND RATLOS!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sz="1800" dirty="0"/>
              <a:t>Die fachliche Fortbildung steht vor dem Ende!</a:t>
            </a:r>
            <a:endParaRPr lang="de-AT" sz="1400" dirty="0"/>
          </a:p>
          <a:p>
            <a:pPr marL="0" indent="0">
              <a:spcAft>
                <a:spcPts val="600"/>
              </a:spcAft>
              <a:buNone/>
            </a:pP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41312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Neuer Lehrplan GW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47889"/>
            <a:ext cx="8062663" cy="4114800"/>
          </a:xfrm>
        </p:spPr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Eure Fragen …</a:t>
            </a:r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dirty="0"/>
              <a:t>noch kein offizieller Kommentar zum Lehrplan GW seitens des Bildungsministeriums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Kommentar der </a:t>
            </a:r>
            <a:r>
              <a:rPr lang="de-AT" sz="1800" dirty="0" err="1"/>
              <a:t>Lehrplanautor:innen</a:t>
            </a:r>
            <a:r>
              <a:rPr lang="de-AT" sz="1800" dirty="0"/>
              <a:t> in GW-Unterricht 170, 44-55</a:t>
            </a:r>
            <a:br>
              <a:rPr lang="de-AT" sz="1800" dirty="0"/>
            </a:br>
            <a:r>
              <a:rPr lang="de-AT" sz="1800" dirty="0"/>
              <a:t>„</a:t>
            </a:r>
            <a:r>
              <a:rPr lang="de-DE" sz="1800" dirty="0"/>
              <a:t>Das eigene Leben nachhaltig gestalten“ – </a:t>
            </a:r>
            <a:r>
              <a:rPr lang="de-DE" sz="1800" dirty="0">
                <a:hlinkClick r:id="rId2"/>
              </a:rPr>
              <a:t>Link</a:t>
            </a:r>
            <a:endParaRPr lang="de-DE" sz="1800" dirty="0"/>
          </a:p>
          <a:p>
            <a:pPr>
              <a:spcAft>
                <a:spcPts val="600"/>
              </a:spcAft>
            </a:pPr>
            <a:endParaRPr lang="de-DE" sz="1800" dirty="0"/>
          </a:p>
          <a:p>
            <a:pPr>
              <a:spcAft>
                <a:spcPts val="600"/>
              </a:spcAft>
            </a:pPr>
            <a:r>
              <a:rPr lang="de-DE" sz="1800" dirty="0"/>
              <a:t>Bitte um Umsetzung, insb. der wirtschaftlichen Kompetenzbeschreibungen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im Gespräch mit </a:t>
            </a:r>
            <a:r>
              <a:rPr lang="de-DE" sz="1800" dirty="0" err="1"/>
              <a:t>Kolleg:innen</a:t>
            </a:r>
            <a:r>
              <a:rPr lang="de-DE" sz="1800" dirty="0"/>
              <a:t> – Rückfragen gerne an Alfons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Transparent in die Schulöffentlichkeit</a:t>
            </a: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0645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Neuer Lehrplan GW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47889"/>
            <a:ext cx="8062663" cy="4114800"/>
          </a:xfrm>
        </p:spPr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Deutliche Einflussnahme von ….</a:t>
            </a:r>
          </a:p>
          <a:p>
            <a:pPr>
              <a:spcAft>
                <a:spcPts val="600"/>
              </a:spcAft>
            </a:pPr>
            <a:endParaRPr lang="de-AT" sz="1800" dirty="0"/>
          </a:p>
          <a:p>
            <a:pPr>
              <a:spcAft>
                <a:spcPts val="600"/>
              </a:spcAft>
            </a:pPr>
            <a:r>
              <a:rPr lang="de-AT" sz="1800" i="1" dirty="0"/>
              <a:t>Zentrale fachliche Konzepte:</a:t>
            </a:r>
            <a:br>
              <a:rPr lang="de-AT" sz="1800" dirty="0"/>
            </a:br>
            <a:r>
              <a:rPr lang="de-AT" sz="1800" dirty="0"/>
              <a:t>„Werte und Identitäten“ gestrichen, durch „Ökonomische Prinzipien und Entscheidungsfindung“ ersetzt.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1. Kl.: „Kriterien von Armut und Reichtum vergleichen“ anstelle einer Thematisierung der Verteilung, Ursachen und Wirkungen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1. Kl.: Fokus auf Haushalt möglich, nicht verpflichtend.  „Wirtschaftskreislauf“ ergänzt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3. Kl.: 18 statt 10 Kompetenzbeschreibungen, alleine 10 zum Wirtschaftsstandort</a:t>
            </a:r>
          </a:p>
          <a:p>
            <a:pPr>
              <a:spcAft>
                <a:spcPts val="600"/>
              </a:spcAft>
            </a:pPr>
            <a:r>
              <a:rPr lang="de-AT" sz="1800" dirty="0"/>
              <a:t>3. Kl.: „.. die Bedeutung der unternehmerischen Innovation …“</a:t>
            </a:r>
          </a:p>
          <a:p>
            <a:pPr marL="0" indent="0">
              <a:spcAft>
                <a:spcPts val="600"/>
              </a:spcAft>
              <a:buNone/>
            </a:pP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1659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Ausblick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47889"/>
            <a:ext cx="8062663" cy="4114800"/>
          </a:xfrm>
        </p:spPr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Dokumentation des heutigen Tages</a:t>
            </a:r>
          </a:p>
          <a:p>
            <a:pPr marL="0" indent="0">
              <a:spcAft>
                <a:spcPts val="600"/>
              </a:spcAft>
              <a:buNone/>
            </a:pPr>
            <a:endParaRPr lang="de-AT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de-AT" sz="1800" dirty="0"/>
              <a:t>auf der </a:t>
            </a:r>
            <a:r>
              <a:rPr lang="de-AT" sz="1800" dirty="0" err="1"/>
              <a:t>Lernplattform</a:t>
            </a:r>
            <a:r>
              <a:rPr lang="de-AT" sz="1800" i="1" dirty="0" err="1"/>
              <a:t>GW</a:t>
            </a:r>
            <a:r>
              <a:rPr lang="de-AT" sz="1800" dirty="0"/>
              <a:t> - </a:t>
            </a:r>
            <a:r>
              <a:rPr lang="de-AT" sz="1800" dirty="0">
                <a:hlinkClick r:id="rId2"/>
              </a:rPr>
              <a:t>Link</a:t>
            </a: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3799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 – 2023/24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B00904-F6E3-1408-7EA3-E2F6BF55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6" y="3265335"/>
            <a:ext cx="7436232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 – 2023/24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B47197-2AE4-496F-529F-EEB71DC7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" y="3262240"/>
            <a:ext cx="7467984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2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 – 2023/24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1988C1-28BE-A5B4-8E79-F700587A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76" y="3320188"/>
            <a:ext cx="7467984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8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 – 2023/24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64213C-FA12-1445-2F32-A04387C9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852936"/>
            <a:ext cx="5976664" cy="36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 – 2023/24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D1E29-4EB8-E0B4-3324-70230055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" y="3097844"/>
            <a:ext cx="8947358" cy="37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 – 2023/24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266507-1C2A-09EA-F642-58F64754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29904"/>
            <a:ext cx="7544188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5397A-6969-6CCD-E1AC-C9625406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de-AT" sz="4400" dirty="0"/>
              <a:t>Ein Blick in die Ausbildung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7391C-9054-44E1-15E0-B4BD7D5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800" dirty="0"/>
          </a:p>
          <a:p>
            <a:pPr marL="0" indent="0">
              <a:spcAft>
                <a:spcPts val="600"/>
              </a:spcAft>
              <a:buNone/>
            </a:pPr>
            <a:r>
              <a:rPr lang="de-AT" sz="2000" b="1" dirty="0"/>
              <a:t>Lehramtsstudium GW – 2023/24</a:t>
            </a:r>
            <a:endParaRPr lang="de-AT" sz="1800" b="1" dirty="0"/>
          </a:p>
          <a:p>
            <a:pPr marL="0" indent="0">
              <a:spcAft>
                <a:spcPts val="600"/>
              </a:spcAft>
              <a:buNone/>
            </a:pPr>
            <a:endParaRPr lang="de-AT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F2189F-D70B-1EF0-338E-00D491FB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8" y="1700808"/>
            <a:ext cx="7848871" cy="53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32477"/>
      </p:ext>
    </p:extLst>
  </p:cSld>
  <p:clrMapOvr>
    <a:masterClrMapping/>
  </p:clrMapOvr>
</p:sld>
</file>

<file path=ppt/theme/theme1.xml><?xml version="1.0" encoding="utf-8"?>
<a:theme xmlns:a="http://schemas.openxmlformats.org/drawingml/2006/main" name="Weltmarkt">
  <a:themeElements>
    <a:clrScheme name="Weltmarkt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Weltmarkt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eltmarkt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ltmarkt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ltmarkt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markt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lfonsKoller_FDFWBewerbung_01.pptx" id="{46BEBB6C-1D01-4EEB-987A-14DB23817F2D}" vid="{6F58EDA9-1E13-44A0-8A5F-6BEBCB5CB3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GW01_Leiste</Template>
  <TotalTime>0</TotalTime>
  <Words>786</Words>
  <Application>Microsoft Office PowerPoint</Application>
  <PresentationFormat>Bildschirmpräsentation (4:3)</PresentationFormat>
  <Paragraphs>184</Paragraphs>
  <Slides>23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Weltmarkt</vt:lpstr>
      <vt:lpstr>  Alfons Koller  Zum ArgeTag GW AHS OÖ 2023 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Ausbildung</vt:lpstr>
      <vt:lpstr>Ein Blick in die Fortbildung</vt:lpstr>
      <vt:lpstr>Ein Blick in die Fortbildung</vt:lpstr>
      <vt:lpstr>Ein Blick in die Fortbildung</vt:lpstr>
      <vt:lpstr>Ein Blick in die Fortbildung</vt:lpstr>
      <vt:lpstr>Ein Blick in die Fortbildung</vt:lpstr>
      <vt:lpstr>Neuer Lehrplan GW</vt:lpstr>
      <vt:lpstr>Neuer Lehrplan GW</vt:lpstr>
      <vt:lpstr>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Alfons Koller  Zum ArgeTag 2023</dc:title>
  <dc:creator>Alfons Koller</dc:creator>
  <cp:lastModifiedBy>Alfons Koller</cp:lastModifiedBy>
  <cp:revision>4</cp:revision>
  <cp:lastPrinted>2023-02-23T04:09:32Z</cp:lastPrinted>
  <dcterms:created xsi:type="dcterms:W3CDTF">2023-11-27T03:04:41Z</dcterms:created>
  <dcterms:modified xsi:type="dcterms:W3CDTF">2023-11-27T15:55:12Z</dcterms:modified>
</cp:coreProperties>
</file>