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8" r:id="rId4"/>
    <p:sldId id="267" r:id="rId5"/>
    <p:sldId id="259" r:id="rId6"/>
    <p:sldId id="266" r:id="rId7"/>
    <p:sldId id="265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0"/>
    <p:restoredTop sz="94697"/>
  </p:normalViewPr>
  <p:slideViewPr>
    <p:cSldViewPr snapToGrid="0" snapToObjects="1">
      <p:cViewPr varScale="1">
        <p:scale>
          <a:sx n="88" d="100"/>
          <a:sy n="88" d="100"/>
        </p:scale>
        <p:origin x="21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76FB-2561-CA45-8EEA-8752C66B9712}" type="datetimeFigureOut">
              <a:rPr lang="en-GB" smtClean="0"/>
              <a:t>28/11/2016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139A-4F4D-7C4C-BAEB-3B0D9F5A08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5693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76FB-2561-CA45-8EEA-8752C66B9712}" type="datetimeFigureOut">
              <a:rPr lang="en-GB" smtClean="0"/>
              <a:t>28/11/2016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139A-4F4D-7C4C-BAEB-3B0D9F5A08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53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76FB-2561-CA45-8EEA-8752C66B9712}" type="datetimeFigureOut">
              <a:rPr lang="en-GB" smtClean="0"/>
              <a:t>28/11/2016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139A-4F4D-7C4C-BAEB-3B0D9F5A08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76FB-2561-CA45-8EEA-8752C66B9712}" type="datetimeFigureOut">
              <a:rPr lang="en-GB" smtClean="0"/>
              <a:t>28/11/2016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139A-4F4D-7C4C-BAEB-3B0D9F5A08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991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76FB-2561-CA45-8EEA-8752C66B9712}" type="datetimeFigureOut">
              <a:rPr lang="en-GB" smtClean="0"/>
              <a:t>28/11/2016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139A-4F4D-7C4C-BAEB-3B0D9F5A08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74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76FB-2561-CA45-8EEA-8752C66B9712}" type="datetimeFigureOut">
              <a:rPr lang="en-GB" smtClean="0"/>
              <a:t>28/11/2016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139A-4F4D-7C4C-BAEB-3B0D9F5A08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69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76FB-2561-CA45-8EEA-8752C66B9712}" type="datetimeFigureOut">
              <a:rPr lang="en-GB" smtClean="0"/>
              <a:t>28/11/2016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139A-4F4D-7C4C-BAEB-3B0D9F5A08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881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76FB-2561-CA45-8EEA-8752C66B9712}" type="datetimeFigureOut">
              <a:rPr lang="en-GB" smtClean="0"/>
              <a:t>28/11/2016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139A-4F4D-7C4C-BAEB-3B0D9F5A08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2369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76FB-2561-CA45-8EEA-8752C66B9712}" type="datetimeFigureOut">
              <a:rPr lang="en-GB" smtClean="0"/>
              <a:t>28/11/2016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139A-4F4D-7C4C-BAEB-3B0D9F5A08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95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76FB-2561-CA45-8EEA-8752C66B9712}" type="datetimeFigureOut">
              <a:rPr lang="en-GB" smtClean="0"/>
              <a:t>28/11/2016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139A-4F4D-7C4C-BAEB-3B0D9F5A08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756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76FB-2561-CA45-8EEA-8752C66B9712}" type="datetimeFigureOut">
              <a:rPr lang="en-GB" smtClean="0"/>
              <a:t>28/11/2016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139A-4F4D-7C4C-BAEB-3B0D9F5A08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1295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E76FB-2561-CA45-8EEA-8752C66B9712}" type="datetimeFigureOut">
              <a:rPr lang="en-GB" smtClean="0"/>
              <a:t>28/11/2016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C139A-4F4D-7C4C-BAEB-3B0D9F5A08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9286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599" y="130629"/>
            <a:ext cx="11814629" cy="1582057"/>
          </a:xfrm>
        </p:spPr>
        <p:txBody>
          <a:bodyPr>
            <a:normAutofit/>
          </a:bodyPr>
          <a:lstStyle/>
          <a:p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05310" y="-471715"/>
            <a:ext cx="6981369" cy="121920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8000" y="6342743"/>
            <a:ext cx="3570514" cy="653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30628" y="3653684"/>
            <a:ext cx="7170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LINZ, 29.11.2016  </a:t>
            </a:r>
            <a:r>
              <a:rPr lang="en-GB" sz="3200" dirty="0" err="1" smtClean="0"/>
              <a:t>doris.arztmann@aau.at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46743" y="1291771"/>
            <a:ext cx="116694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err="1" smtClean="0"/>
              <a:t>Problemlagen</a:t>
            </a:r>
            <a:r>
              <a:rPr lang="en-GB" sz="5400" b="1" dirty="0" smtClean="0"/>
              <a:t> </a:t>
            </a:r>
            <a:r>
              <a:rPr lang="en-GB" sz="5400" b="1" dirty="0" err="1" smtClean="0"/>
              <a:t>erkennen</a:t>
            </a:r>
            <a:r>
              <a:rPr lang="en-GB" sz="5400" b="1" dirty="0" smtClean="0"/>
              <a:t> und </a:t>
            </a:r>
            <a:r>
              <a:rPr lang="en-GB" sz="5400" b="1" dirty="0" err="1" smtClean="0"/>
              <a:t>ver</a:t>
            </a:r>
            <a:r>
              <a:rPr lang="de-DE" sz="5400" b="1" dirty="0" smtClean="0"/>
              <a:t>ändern durch Unterrichtsevaluation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56750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Diagnoseinstrumente</a:t>
            </a:r>
            <a:endParaRPr lang="en-GB" b="1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190649" y="-324644"/>
            <a:ext cx="4823390" cy="8854054"/>
          </a:xfrm>
        </p:spPr>
        <p:txBody>
          <a:bodyPr/>
          <a:lstStyle/>
          <a:p>
            <a:r>
              <a:rPr lang="en-GB" dirty="0" smtClean="0"/>
              <a:t>Selbstreflexionsbogen</a:t>
            </a:r>
            <a:endParaRPr lang="en-GB" dirty="0" smtClean="0"/>
          </a:p>
          <a:p>
            <a:r>
              <a:rPr lang="en-GB" dirty="0" smtClean="0"/>
              <a:t>Kollegiale</a:t>
            </a:r>
            <a:r>
              <a:rPr lang="en-GB" dirty="0" smtClean="0"/>
              <a:t> </a:t>
            </a:r>
            <a:r>
              <a:rPr lang="en-GB" dirty="0" smtClean="0"/>
              <a:t>Unterrichtsbeobachtung</a:t>
            </a:r>
            <a:endParaRPr lang="en-GB" dirty="0" smtClean="0"/>
          </a:p>
          <a:p>
            <a:r>
              <a:rPr lang="en-GB" dirty="0" smtClean="0"/>
              <a:t>3-R-Methode</a:t>
            </a:r>
          </a:p>
          <a:p>
            <a:r>
              <a:rPr lang="en-GB" dirty="0" smtClean="0"/>
              <a:t>Lehrbuchanalyse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…..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Adaption f</a:t>
            </a:r>
            <a:r>
              <a:rPr lang="de-DE" dirty="0" smtClean="0"/>
              <a:t>ü</a:t>
            </a:r>
            <a:r>
              <a:rPr lang="en-GB" dirty="0" smtClean="0"/>
              <a:t>r den </a:t>
            </a:r>
            <a:r>
              <a:rPr lang="en-GB" dirty="0" smtClean="0"/>
              <a:t>spezifischen</a:t>
            </a:r>
            <a:r>
              <a:rPr lang="en-GB" dirty="0" smtClean="0"/>
              <a:t> </a:t>
            </a:r>
            <a:r>
              <a:rPr lang="en-GB" dirty="0" smtClean="0"/>
              <a:t>Kontext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34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67" y="242888"/>
            <a:ext cx="11227633" cy="65219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88343" y="945391"/>
            <a:ext cx="7445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Malgun Gothic" charset="0"/>
                <a:ea typeface="Malgun Gothic" charset="0"/>
                <a:cs typeface="Malgun Gothic" charset="0"/>
              </a:rPr>
              <a:t>a</a:t>
            </a:r>
            <a:r>
              <a:rPr lang="en-GB" sz="3200" b="1" dirty="0" smtClean="0">
                <a:latin typeface="Malgun Gothic" charset="0"/>
                <a:ea typeface="Malgun Gothic" charset="0"/>
                <a:cs typeface="Malgun Gothic" charset="0"/>
              </a:rPr>
              <a:t>nd  Diversity</a:t>
            </a:r>
            <a:endParaRPr lang="en-GB" sz="3200" b="1" dirty="0">
              <a:latin typeface="Malgun Gothic" charset="0"/>
              <a:ea typeface="Malgun Gothic" charset="0"/>
              <a:cs typeface="Malgun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24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Ziele</a:t>
            </a:r>
            <a:r>
              <a:rPr lang="en-GB" b="1" dirty="0" smtClean="0"/>
              <a:t> des Workshops:</a:t>
            </a:r>
            <a:endParaRPr lang="en-GB" b="1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239662" y="-815551"/>
            <a:ext cx="6117489" cy="10920415"/>
          </a:xfrm>
        </p:spPr>
        <p:txBody>
          <a:bodyPr>
            <a:normAutofit/>
          </a:bodyPr>
          <a:lstStyle/>
          <a:p>
            <a:r>
              <a:rPr lang="en-GB" sz="3200" dirty="0" smtClean="0"/>
              <a:t>Analytischen</a:t>
            </a:r>
            <a:r>
              <a:rPr lang="en-GB" sz="3200" dirty="0" smtClean="0"/>
              <a:t> und </a:t>
            </a:r>
            <a:r>
              <a:rPr lang="en-GB" sz="3200" dirty="0" smtClean="0"/>
              <a:t>selbstreflexiven</a:t>
            </a:r>
            <a:r>
              <a:rPr lang="en-GB" sz="3200" dirty="0" smtClean="0"/>
              <a:t> </a:t>
            </a:r>
            <a:r>
              <a:rPr lang="en-GB" sz="3200" dirty="0" smtClean="0"/>
              <a:t>Kompetenzen</a:t>
            </a:r>
            <a:r>
              <a:rPr lang="en-GB" sz="3200" dirty="0" smtClean="0"/>
              <a:t> in </a:t>
            </a:r>
            <a:r>
              <a:rPr lang="en-GB" sz="3200" dirty="0" smtClean="0"/>
              <a:t>Bezug</a:t>
            </a:r>
            <a:r>
              <a:rPr lang="en-GB" sz="3200" dirty="0" smtClean="0"/>
              <a:t> auf den </a:t>
            </a:r>
            <a:r>
              <a:rPr lang="en-GB" sz="3200" dirty="0" smtClean="0"/>
              <a:t>eigenen</a:t>
            </a:r>
            <a:r>
              <a:rPr lang="en-GB" sz="3200" dirty="0" smtClean="0"/>
              <a:t> </a:t>
            </a:r>
            <a:r>
              <a:rPr lang="en-GB" sz="3200" dirty="0" smtClean="0"/>
              <a:t>Unterricht</a:t>
            </a:r>
            <a:r>
              <a:rPr lang="en-GB" sz="3200" dirty="0" smtClean="0"/>
              <a:t> </a:t>
            </a:r>
            <a:r>
              <a:rPr lang="en-GB" sz="3200" dirty="0" err="1" smtClean="0"/>
              <a:t>st</a:t>
            </a:r>
            <a:r>
              <a:rPr lang="de-DE" sz="3200" dirty="0" err="1" smtClean="0"/>
              <a:t>ärken</a:t>
            </a:r>
            <a:endParaRPr lang="de-DE" sz="3200" dirty="0" smtClean="0"/>
          </a:p>
          <a:p>
            <a:pPr marL="0" indent="0">
              <a:buNone/>
            </a:pPr>
            <a:endParaRPr lang="de-DE" sz="3200" dirty="0" smtClean="0"/>
          </a:p>
          <a:p>
            <a:r>
              <a:rPr lang="de-DE" sz="3200" dirty="0" smtClean="0"/>
              <a:t>Blick auf Gender und Diversit</a:t>
            </a:r>
            <a:r>
              <a:rPr lang="de-DE" sz="3200" dirty="0" smtClean="0"/>
              <a:t>äten lenken</a:t>
            </a:r>
          </a:p>
          <a:p>
            <a:pPr marL="0" indent="0">
              <a:buNone/>
            </a:pPr>
            <a:endParaRPr lang="de-DE" sz="3200" dirty="0" smtClean="0"/>
          </a:p>
          <a:p>
            <a:r>
              <a:rPr lang="de-DE" sz="3200" dirty="0" smtClean="0"/>
              <a:t>Werkzeuge der Unterrichtsevaluation kennen lernen und nutzen</a:t>
            </a:r>
          </a:p>
          <a:p>
            <a:pPr marL="0" indent="0">
              <a:buNone/>
            </a:pPr>
            <a:endParaRPr lang="de-DE" sz="3200" dirty="0" smtClean="0"/>
          </a:p>
          <a:p>
            <a:r>
              <a:rPr lang="de-DE" sz="3200" dirty="0" smtClean="0"/>
              <a:t>Transfer in die eigenen IMST Projekte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468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Gender- und </a:t>
            </a:r>
            <a:r>
              <a:rPr lang="de-DE" b="1" dirty="0" smtClean="0"/>
              <a:t>diversitysensibles</a:t>
            </a:r>
            <a:r>
              <a:rPr lang="de-DE" b="1" dirty="0" smtClean="0"/>
              <a:t> Handeln in der Schule: Warum und wie?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279561" y="-150489"/>
            <a:ext cx="6047328" cy="11225106"/>
          </a:xfrm>
        </p:spPr>
        <p:txBody>
          <a:bodyPr>
            <a:normAutofit/>
          </a:bodyPr>
          <a:lstStyle/>
          <a:p>
            <a:r>
              <a:rPr lang="de-DE" dirty="0" smtClean="0"/>
              <a:t>„Learning Gender“ und „Learning </a:t>
            </a:r>
            <a:r>
              <a:rPr lang="de-DE" dirty="0" smtClean="0"/>
              <a:t>Difference</a:t>
            </a:r>
            <a:r>
              <a:rPr lang="de-DE" dirty="0" smtClean="0"/>
              <a:t>“ finden in der Schule auf vielfältige, häufig nicht intendierte Weise, aber immer und unausweichlich statt, weil wir in hierarchischen Gesellschaften leben. Normierungen, Hierarchisierungen und Ausschlüssen werden gestützt – auch wenn diese im Widerspruch zum pädagogischen Auftrag der individuellen Förderung, der Nicht-Diskriminierung und der Gleichstellung stehen. Aber: Machtverhältnisse sind veränderbar!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820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ACHTUNG Dilemma!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Ohne Thematisierung von Geschlecht und weiteren Kategorien wie Alter, Mehrsprachigkeit, sozialer Status, Behinderungen (...) die je nach konkreter Situation Möglichkeiten vergrössern/verkleinern, wird Schule nicht diesem pädagogischen Auftrag gerecht. Eine Thematisierung trägt die Gefahr in sich, Stereotype zu verfestigen. 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b="1" dirty="0" smtClean="0"/>
              <a:t>=&gt; MOMENTAUFNAHMEN, Komplexitäten im Blick</a:t>
            </a:r>
            <a:endParaRPr lang="en-US" b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12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Auftrag</a:t>
            </a:r>
            <a:r>
              <a:rPr lang="en-GB" b="1" dirty="0" smtClean="0"/>
              <a:t>: </a:t>
            </a:r>
            <a:r>
              <a:rPr lang="en-GB" b="1" dirty="0" smtClean="0"/>
              <a:t>mehr</a:t>
            </a:r>
            <a:r>
              <a:rPr lang="en-GB" b="1" dirty="0" smtClean="0"/>
              <a:t> </a:t>
            </a:r>
            <a:r>
              <a:rPr lang="en-GB" b="1" dirty="0" smtClean="0"/>
              <a:t>Erfahren</a:t>
            </a:r>
            <a:r>
              <a:rPr lang="en-GB" b="1" dirty="0" smtClean="0"/>
              <a:t> </a:t>
            </a:r>
            <a:r>
              <a:rPr lang="en-GB" b="1" dirty="0" smtClean="0"/>
              <a:t>durch</a:t>
            </a:r>
            <a:r>
              <a:rPr lang="en-GB" b="1" dirty="0" smtClean="0"/>
              <a:t> Evaluation</a:t>
            </a:r>
            <a:endParaRPr lang="en-GB" b="1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4349354" y="-1482331"/>
            <a:ext cx="3419475" cy="11170447"/>
          </a:xfrm>
        </p:spPr>
        <p:txBody>
          <a:bodyPr>
            <a:normAutofit fontScale="92500" lnSpcReduction="10000"/>
          </a:bodyPr>
          <a:lstStyle/>
          <a:p>
            <a:r>
              <a:rPr lang="en-GB" sz="3600" dirty="0" smtClean="0"/>
              <a:t>1x1 der </a:t>
            </a:r>
            <a:r>
              <a:rPr lang="en-GB" sz="3600" dirty="0" smtClean="0"/>
              <a:t>Begriffe</a:t>
            </a:r>
            <a:r>
              <a:rPr lang="en-GB" sz="3600" dirty="0" smtClean="0"/>
              <a:t>:</a:t>
            </a:r>
          </a:p>
          <a:p>
            <a:pPr lvl="1"/>
            <a:r>
              <a:rPr lang="en-GB" sz="3600" dirty="0" smtClean="0"/>
              <a:t>Unterschied</a:t>
            </a:r>
            <a:r>
              <a:rPr lang="en-GB" sz="3600" dirty="0" smtClean="0"/>
              <a:t> </a:t>
            </a:r>
            <a:r>
              <a:rPr lang="en-GB" sz="3600" dirty="0" smtClean="0"/>
              <a:t>nach</a:t>
            </a:r>
            <a:r>
              <a:rPr lang="en-GB" sz="3600" dirty="0" smtClean="0"/>
              <a:t> der </a:t>
            </a:r>
            <a:r>
              <a:rPr lang="en-GB" sz="3600" dirty="0" smtClean="0"/>
              <a:t>Funktion</a:t>
            </a:r>
            <a:r>
              <a:rPr lang="en-GB" sz="3600" dirty="0" smtClean="0"/>
              <a:t> in </a:t>
            </a:r>
            <a:r>
              <a:rPr lang="en-GB" sz="3600" b="1" dirty="0" smtClean="0"/>
              <a:t>formative</a:t>
            </a:r>
            <a:r>
              <a:rPr lang="en-GB" sz="3600" dirty="0" smtClean="0"/>
              <a:t> und </a:t>
            </a:r>
            <a:r>
              <a:rPr lang="en-GB" sz="3600" b="1" dirty="0" smtClean="0"/>
              <a:t>summative </a:t>
            </a:r>
            <a:r>
              <a:rPr lang="en-GB" sz="3600" dirty="0" smtClean="0"/>
              <a:t>Evaluation</a:t>
            </a:r>
          </a:p>
          <a:p>
            <a:pPr lvl="1"/>
            <a:r>
              <a:rPr lang="en-GB" sz="3600" dirty="0" smtClean="0"/>
              <a:t>Nach</a:t>
            </a:r>
            <a:r>
              <a:rPr lang="en-GB" sz="3600" dirty="0" smtClean="0"/>
              <a:t> </a:t>
            </a:r>
            <a:r>
              <a:rPr lang="en-GB" sz="3600" dirty="0" smtClean="0"/>
              <a:t>dem</a:t>
            </a:r>
            <a:r>
              <a:rPr lang="en-GB" sz="3600" dirty="0" smtClean="0"/>
              <a:t> </a:t>
            </a:r>
            <a:r>
              <a:rPr lang="en-GB" sz="3600" dirty="0" smtClean="0"/>
              <a:t>Ziel</a:t>
            </a:r>
            <a:r>
              <a:rPr lang="en-GB" sz="3600" dirty="0" smtClean="0"/>
              <a:t> in </a:t>
            </a:r>
            <a:r>
              <a:rPr lang="en-GB" sz="3600" b="1" dirty="0" smtClean="0"/>
              <a:t>konkrete</a:t>
            </a:r>
            <a:r>
              <a:rPr lang="en-GB" sz="3600" b="1" dirty="0" smtClean="0"/>
              <a:t> </a:t>
            </a:r>
            <a:r>
              <a:rPr lang="en-GB" sz="3600" b="1" dirty="0" smtClean="0"/>
              <a:t>Bewertung</a:t>
            </a:r>
            <a:r>
              <a:rPr lang="en-GB" sz="3600" b="1" dirty="0" smtClean="0"/>
              <a:t> </a:t>
            </a:r>
            <a:r>
              <a:rPr lang="en-GB" sz="3600" dirty="0" smtClean="0"/>
              <a:t>oder</a:t>
            </a:r>
            <a:r>
              <a:rPr lang="en-GB" sz="3600" dirty="0" smtClean="0"/>
              <a:t> </a:t>
            </a:r>
            <a:r>
              <a:rPr lang="en-GB" sz="3600" b="1" dirty="0" smtClean="0"/>
              <a:t>allgemeine</a:t>
            </a:r>
            <a:r>
              <a:rPr lang="en-GB" sz="3600" b="1" dirty="0" smtClean="0"/>
              <a:t> </a:t>
            </a:r>
            <a:r>
              <a:rPr lang="en-GB" sz="3600" b="1" dirty="0" smtClean="0"/>
              <a:t>Wissengenerierung</a:t>
            </a:r>
            <a:endParaRPr lang="en-GB" sz="3600" b="1" dirty="0" smtClean="0"/>
          </a:p>
          <a:p>
            <a:pPr lvl="1"/>
            <a:r>
              <a:rPr lang="en-GB" sz="3600" dirty="0" smtClean="0"/>
              <a:t>Nach</a:t>
            </a:r>
            <a:r>
              <a:rPr lang="en-GB" sz="3600" dirty="0" smtClean="0"/>
              <a:t> </a:t>
            </a:r>
            <a:r>
              <a:rPr lang="en-GB" sz="3600" dirty="0" smtClean="0"/>
              <a:t>dem</a:t>
            </a:r>
            <a:r>
              <a:rPr lang="en-GB" sz="3600" dirty="0" smtClean="0"/>
              <a:t> </a:t>
            </a:r>
            <a:r>
              <a:rPr lang="en-GB" sz="3600" dirty="0" smtClean="0"/>
              <a:t>Gegenstand</a:t>
            </a:r>
            <a:r>
              <a:rPr lang="en-GB" sz="3600" dirty="0" smtClean="0"/>
              <a:t> in </a:t>
            </a:r>
            <a:r>
              <a:rPr lang="en-GB" sz="3600" dirty="0" smtClean="0"/>
              <a:t>eine</a:t>
            </a:r>
            <a:r>
              <a:rPr lang="en-GB" sz="3600" dirty="0" smtClean="0"/>
              <a:t> </a:t>
            </a:r>
            <a:r>
              <a:rPr lang="en-GB" sz="3600" b="1" dirty="0" smtClean="0"/>
              <a:t>Produkt</a:t>
            </a:r>
            <a:r>
              <a:rPr lang="en-GB" sz="3600" dirty="0" smtClean="0"/>
              <a:t>- </a:t>
            </a:r>
            <a:r>
              <a:rPr lang="en-GB" sz="3600" dirty="0" smtClean="0"/>
              <a:t>oder</a:t>
            </a:r>
            <a:r>
              <a:rPr lang="en-GB" sz="3600" dirty="0" smtClean="0"/>
              <a:t> </a:t>
            </a:r>
            <a:r>
              <a:rPr lang="en-GB" sz="3600" dirty="0" smtClean="0"/>
              <a:t>eine</a:t>
            </a:r>
            <a:r>
              <a:rPr lang="en-GB" sz="3600" dirty="0" smtClean="0"/>
              <a:t> </a:t>
            </a:r>
            <a:r>
              <a:rPr lang="en-GB" sz="3600" b="1" dirty="0" smtClean="0"/>
              <a:t>Prozessevaluation</a:t>
            </a:r>
            <a:r>
              <a:rPr lang="en-GB" sz="3600" dirty="0" smtClean="0"/>
              <a:t> 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858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Evaluation </a:t>
            </a:r>
            <a:r>
              <a:rPr lang="en-GB" b="1" dirty="0" smtClean="0"/>
              <a:t>als</a:t>
            </a:r>
            <a:r>
              <a:rPr lang="en-GB" b="1" dirty="0" smtClean="0"/>
              <a:t> </a:t>
            </a:r>
            <a:r>
              <a:rPr lang="en-GB" b="1" dirty="0" smtClean="0"/>
              <a:t>Prozess</a:t>
            </a:r>
            <a:r>
              <a:rPr lang="en-GB" b="1" dirty="0" smtClean="0"/>
              <a:t>: IMST Zug</a:t>
            </a:r>
            <a:r>
              <a:rPr lang="de-DE" b="1" dirty="0" smtClean="0"/>
              <a:t>änge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Probleme</a:t>
            </a:r>
            <a:r>
              <a:rPr lang="en-GB" dirty="0" smtClean="0"/>
              <a:t> </a:t>
            </a:r>
            <a:r>
              <a:rPr lang="en-GB" dirty="0" smtClean="0"/>
              <a:t>erkennen</a:t>
            </a:r>
            <a:r>
              <a:rPr lang="en-GB" dirty="0" smtClean="0"/>
              <a:t>, </a:t>
            </a:r>
            <a:r>
              <a:rPr lang="en-GB" dirty="0" smtClean="0"/>
              <a:t>Ziele</a:t>
            </a:r>
            <a:r>
              <a:rPr lang="en-GB" dirty="0" smtClean="0"/>
              <a:t> </a:t>
            </a:r>
            <a:r>
              <a:rPr lang="en-GB" dirty="0" smtClean="0"/>
              <a:t>haben</a:t>
            </a:r>
            <a:r>
              <a:rPr lang="en-GB" dirty="0" smtClean="0"/>
              <a:t>: Was will </a:t>
            </a:r>
            <a:r>
              <a:rPr lang="en-GB" dirty="0" smtClean="0"/>
              <a:t>ich</a:t>
            </a:r>
            <a:r>
              <a:rPr lang="en-GB" dirty="0" smtClean="0"/>
              <a:t> </a:t>
            </a:r>
            <a:r>
              <a:rPr lang="en-GB" dirty="0" smtClean="0"/>
              <a:t>wissen</a:t>
            </a:r>
            <a:r>
              <a:rPr lang="en-GB" dirty="0" smtClean="0"/>
              <a:t>?</a:t>
            </a:r>
          </a:p>
          <a:p>
            <a:r>
              <a:rPr lang="en-GB" dirty="0" smtClean="0"/>
              <a:t>Daten</a:t>
            </a:r>
            <a:r>
              <a:rPr lang="en-GB" dirty="0" smtClean="0"/>
              <a:t> </a:t>
            </a:r>
            <a:r>
              <a:rPr lang="en-GB" dirty="0" smtClean="0"/>
              <a:t>generieren</a:t>
            </a:r>
            <a:endParaRPr lang="en-GB" dirty="0" smtClean="0"/>
          </a:p>
          <a:p>
            <a:r>
              <a:rPr lang="en-GB" dirty="0" smtClean="0"/>
              <a:t>Daten</a:t>
            </a:r>
            <a:r>
              <a:rPr lang="en-GB" dirty="0" smtClean="0"/>
              <a:t> </a:t>
            </a:r>
            <a:r>
              <a:rPr lang="en-GB" dirty="0" smtClean="0"/>
              <a:t>bewerten</a:t>
            </a:r>
            <a:endParaRPr lang="en-GB" dirty="0" smtClean="0"/>
          </a:p>
          <a:p>
            <a:r>
              <a:rPr lang="en-GB" dirty="0" smtClean="0"/>
              <a:t>Massnahmen</a:t>
            </a:r>
            <a:r>
              <a:rPr lang="en-GB" dirty="0" smtClean="0"/>
              <a:t> </a:t>
            </a:r>
            <a:r>
              <a:rPr lang="en-GB" dirty="0" smtClean="0"/>
              <a:t>entwickeln</a:t>
            </a:r>
            <a:endParaRPr lang="en-GB" dirty="0"/>
          </a:p>
          <a:p>
            <a:r>
              <a:rPr lang="en-GB" dirty="0" smtClean="0"/>
              <a:t>Implementieren</a:t>
            </a:r>
            <a:endParaRPr lang="en-GB" dirty="0" smtClean="0"/>
          </a:p>
          <a:p>
            <a:r>
              <a:rPr lang="en-GB" dirty="0" smtClean="0"/>
              <a:t>Ergebnisse</a:t>
            </a:r>
            <a:r>
              <a:rPr lang="en-GB" dirty="0" smtClean="0"/>
              <a:t> </a:t>
            </a:r>
            <a:r>
              <a:rPr lang="de-DE" dirty="0" smtClean="0"/>
              <a:t>ü</a:t>
            </a:r>
            <a:r>
              <a:rPr lang="en-GB" dirty="0" smtClean="0"/>
              <a:t>berpr</a:t>
            </a:r>
            <a:r>
              <a:rPr lang="de-DE" dirty="0" smtClean="0"/>
              <a:t>ü</a:t>
            </a:r>
            <a:r>
              <a:rPr lang="en-GB" dirty="0" smtClean="0"/>
              <a:t>fen</a:t>
            </a:r>
          </a:p>
          <a:p>
            <a:r>
              <a:rPr lang="en-GB" dirty="0" smtClean="0"/>
              <a:t>Neue</a:t>
            </a:r>
            <a:r>
              <a:rPr lang="en-GB" dirty="0" smtClean="0"/>
              <a:t> </a:t>
            </a:r>
            <a:r>
              <a:rPr lang="en-GB" dirty="0" smtClean="0"/>
              <a:t>Schleife</a:t>
            </a:r>
            <a:r>
              <a:rPr lang="en-GB" dirty="0" smtClean="0"/>
              <a:t> </a:t>
            </a:r>
            <a:r>
              <a:rPr lang="en-GB" dirty="0" smtClean="0"/>
              <a:t>starten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286" y="2293257"/>
            <a:ext cx="7013458" cy="4368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86057" y="6176963"/>
            <a:ext cx="3817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Grafik</a:t>
            </a:r>
            <a:r>
              <a:rPr lang="en-GB" dirty="0" smtClean="0"/>
              <a:t>: IMST-</a:t>
            </a:r>
            <a:r>
              <a:rPr lang="en-GB" dirty="0" err="1" smtClean="0"/>
              <a:t>Projektanalyse</a:t>
            </a:r>
            <a:r>
              <a:rPr lang="en-GB" dirty="0" smtClean="0"/>
              <a:t> 2012-2013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847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ch oben gekrümmter Pfeil 35"/>
          <p:cNvSpPr>
            <a:spLocks/>
          </p:cNvSpPr>
          <p:nvPr/>
        </p:nvSpPr>
        <p:spPr bwMode="auto">
          <a:xfrm rot="12426474" flipH="1">
            <a:off x="6162542" y="2648978"/>
            <a:ext cx="1757045" cy="1052195"/>
          </a:xfrm>
          <a:custGeom>
            <a:avLst/>
            <a:gdLst>
              <a:gd name="T0" fmla="*/ 2709555 w 3841097"/>
              <a:gd name="T1" fmla="*/ 2368045 h 1594386"/>
              <a:gd name="T2" fmla="*/ 5069488 w 3841097"/>
              <a:gd name="T3" fmla="*/ 1312413 h 1594386"/>
              <a:gd name="T4" fmla="*/ 5143336 w 3841097"/>
              <a:gd name="T5" fmla="*/ 1074264 h 1594386"/>
              <a:gd name="T6" fmla="*/ 4879634 w 3841097"/>
              <a:gd name="T7" fmla="*/ 1213343 h 1594386"/>
              <a:gd name="T8" fmla="*/ 5426842 w 3841097"/>
              <a:gd name="T9" fmla="*/ 98 h 1594386"/>
              <a:gd name="T10" fmla="*/ 5424639 w 3841097"/>
              <a:gd name="T11" fmla="*/ 1348663 h 1594386"/>
              <a:gd name="T12" fmla="*/ 5223833 w 3841097"/>
              <a:gd name="T13" fmla="*/ 1348663 h 1594386"/>
              <a:gd name="T14" fmla="*/ 2910361 w 3841097"/>
              <a:gd name="T15" fmla="*/ 2373433 h 1594386"/>
              <a:gd name="T16" fmla="*/ 2508749 w 3841097"/>
              <a:gd name="T17" fmla="*/ 2373431 h 1594386"/>
              <a:gd name="T18" fmla="*/ 0 w 3841097"/>
              <a:gd name="T19" fmla="*/ 732138 h 1594386"/>
              <a:gd name="T20" fmla="*/ 187266 w 3841097"/>
              <a:gd name="T21" fmla="*/ 376148 h 1594386"/>
              <a:gd name="T22" fmla="*/ 2910361 w 3841097"/>
              <a:gd name="T23" fmla="*/ 2373431 h 159438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841097" h="1594386" stroke="0" extrusionOk="0">
                <a:moveTo>
                  <a:pt x="3841097" y="130732"/>
                </a:moveTo>
                <a:lnTo>
                  <a:pt x="3829659" y="905971"/>
                </a:lnTo>
                <a:lnTo>
                  <a:pt x="3687895" y="905971"/>
                </a:lnTo>
                <a:cubicBezTo>
                  <a:pt x="3388010" y="1353982"/>
                  <a:pt x="2673491" y="1629633"/>
                  <a:pt x="1912878" y="1590747"/>
                </a:cubicBezTo>
                <a:cubicBezTo>
                  <a:pt x="2570661" y="1557118"/>
                  <a:pt x="3266418" y="1295916"/>
                  <a:pt x="3525760" y="908472"/>
                </a:cubicBezTo>
                <a:lnTo>
                  <a:pt x="3394034" y="917074"/>
                </a:lnTo>
                <a:lnTo>
                  <a:pt x="3840722" y="0"/>
                </a:lnTo>
                <a:lnTo>
                  <a:pt x="3841097" y="130732"/>
                </a:lnTo>
                <a:close/>
              </a:path>
              <a:path w="3841097" h="1594386" stroke="0" extrusionOk="0">
                <a:moveTo>
                  <a:pt x="1771114" y="1594364"/>
                </a:moveTo>
                <a:cubicBezTo>
                  <a:pt x="790160" y="1594364"/>
                  <a:pt x="0" y="1118169"/>
                  <a:pt x="0" y="491817"/>
                </a:cubicBezTo>
                <a:lnTo>
                  <a:pt x="154775" y="305812"/>
                </a:lnTo>
                <a:cubicBezTo>
                  <a:pt x="154775" y="932164"/>
                  <a:pt x="1073688" y="1594364"/>
                  <a:pt x="2054642" y="1594364"/>
                </a:cubicBezTo>
                <a:lnTo>
                  <a:pt x="1771114" y="1594364"/>
                </a:lnTo>
                <a:close/>
              </a:path>
              <a:path w="3841097" h="1594386" fill="none" extrusionOk="0">
                <a:moveTo>
                  <a:pt x="1912878" y="1590746"/>
                </a:moveTo>
                <a:cubicBezTo>
                  <a:pt x="2570661" y="1557117"/>
                  <a:pt x="3319589" y="1269064"/>
                  <a:pt x="3578931" y="881620"/>
                </a:cubicBezTo>
                <a:lnTo>
                  <a:pt x="3631066" y="721642"/>
                </a:lnTo>
                <a:cubicBezTo>
                  <a:pt x="3613216" y="719154"/>
                  <a:pt x="3371514" y="944897"/>
                  <a:pt x="3444899" y="815069"/>
                </a:cubicBezTo>
                <a:cubicBezTo>
                  <a:pt x="3518284" y="685241"/>
                  <a:pt x="3742482" y="-2422"/>
                  <a:pt x="3831214" y="66"/>
                </a:cubicBezTo>
                <a:cubicBezTo>
                  <a:pt x="3830696" y="302034"/>
                  <a:pt x="3830177" y="604003"/>
                  <a:pt x="3829659" y="905971"/>
                </a:cubicBezTo>
                <a:lnTo>
                  <a:pt x="3687895" y="905971"/>
                </a:lnTo>
                <a:cubicBezTo>
                  <a:pt x="3408403" y="1323516"/>
                  <a:pt x="2765800" y="1594365"/>
                  <a:pt x="2054642" y="1594365"/>
                </a:cubicBezTo>
                <a:lnTo>
                  <a:pt x="1771114" y="1594364"/>
                </a:lnTo>
                <a:cubicBezTo>
                  <a:pt x="790160" y="1594364"/>
                  <a:pt x="0" y="1118169"/>
                  <a:pt x="0" y="491817"/>
                </a:cubicBezTo>
                <a:lnTo>
                  <a:pt x="132205" y="252679"/>
                </a:lnTo>
                <a:cubicBezTo>
                  <a:pt x="132205" y="879031"/>
                  <a:pt x="1073688" y="1594364"/>
                  <a:pt x="2054642" y="1594364"/>
                </a:cubicBezTo>
              </a:path>
            </a:pathLst>
          </a:custGeom>
          <a:solidFill>
            <a:srgbClr val="000000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en-US" dirty="0"/>
          </a:p>
        </p:txBody>
      </p:sp>
      <p:sp>
        <p:nvSpPr>
          <p:cNvPr id="3" name="AutoShape 21"/>
          <p:cNvSpPr>
            <a:spLocks/>
          </p:cNvSpPr>
          <p:nvPr/>
        </p:nvSpPr>
        <p:spPr bwMode="auto">
          <a:xfrm rot="11375939" flipH="1">
            <a:off x="1338580" y="754380"/>
            <a:ext cx="3844925" cy="2015490"/>
          </a:xfrm>
          <a:custGeom>
            <a:avLst/>
            <a:gdLst>
              <a:gd name="T0" fmla="*/ 2709555 w 3841097"/>
              <a:gd name="T1" fmla="*/ 2368045 h 1594386"/>
              <a:gd name="T2" fmla="*/ 5069488 w 3841097"/>
              <a:gd name="T3" fmla="*/ 1312413 h 1594386"/>
              <a:gd name="T4" fmla="*/ 5143336 w 3841097"/>
              <a:gd name="T5" fmla="*/ 1074264 h 1594386"/>
              <a:gd name="T6" fmla="*/ 4879634 w 3841097"/>
              <a:gd name="T7" fmla="*/ 1213343 h 1594386"/>
              <a:gd name="T8" fmla="*/ 5426842 w 3841097"/>
              <a:gd name="T9" fmla="*/ 98 h 1594386"/>
              <a:gd name="T10" fmla="*/ 5424639 w 3841097"/>
              <a:gd name="T11" fmla="*/ 1348663 h 1594386"/>
              <a:gd name="T12" fmla="*/ 5223833 w 3841097"/>
              <a:gd name="T13" fmla="*/ 1348663 h 1594386"/>
              <a:gd name="T14" fmla="*/ 2910361 w 3841097"/>
              <a:gd name="T15" fmla="*/ 2373433 h 1594386"/>
              <a:gd name="T16" fmla="*/ 2508749 w 3841097"/>
              <a:gd name="T17" fmla="*/ 2373431 h 1594386"/>
              <a:gd name="T18" fmla="*/ 0 w 3841097"/>
              <a:gd name="T19" fmla="*/ 732138 h 1594386"/>
              <a:gd name="T20" fmla="*/ 187266 w 3841097"/>
              <a:gd name="T21" fmla="*/ 376148 h 1594386"/>
              <a:gd name="T22" fmla="*/ 2910361 w 3841097"/>
              <a:gd name="T23" fmla="*/ 2373431 h 159438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841097" h="1594386" stroke="0" extrusionOk="0">
                <a:moveTo>
                  <a:pt x="3841097" y="130732"/>
                </a:moveTo>
                <a:lnTo>
                  <a:pt x="3829659" y="905971"/>
                </a:lnTo>
                <a:lnTo>
                  <a:pt x="3687895" y="905971"/>
                </a:lnTo>
                <a:cubicBezTo>
                  <a:pt x="3388010" y="1353982"/>
                  <a:pt x="2673491" y="1629633"/>
                  <a:pt x="1912878" y="1590747"/>
                </a:cubicBezTo>
                <a:cubicBezTo>
                  <a:pt x="2570661" y="1557118"/>
                  <a:pt x="3266418" y="1295916"/>
                  <a:pt x="3525760" y="908472"/>
                </a:cubicBezTo>
                <a:lnTo>
                  <a:pt x="3394034" y="917074"/>
                </a:lnTo>
                <a:lnTo>
                  <a:pt x="3840722" y="0"/>
                </a:lnTo>
                <a:lnTo>
                  <a:pt x="3841097" y="130732"/>
                </a:lnTo>
                <a:close/>
              </a:path>
              <a:path w="3841097" h="1594386" stroke="0" extrusionOk="0">
                <a:moveTo>
                  <a:pt x="1771114" y="1594364"/>
                </a:moveTo>
                <a:cubicBezTo>
                  <a:pt x="790160" y="1594364"/>
                  <a:pt x="0" y="1118169"/>
                  <a:pt x="0" y="491817"/>
                </a:cubicBezTo>
                <a:lnTo>
                  <a:pt x="154775" y="305812"/>
                </a:lnTo>
                <a:cubicBezTo>
                  <a:pt x="154775" y="932164"/>
                  <a:pt x="1073688" y="1594364"/>
                  <a:pt x="2054642" y="1594364"/>
                </a:cubicBezTo>
                <a:lnTo>
                  <a:pt x="1771114" y="1594364"/>
                </a:lnTo>
                <a:close/>
              </a:path>
              <a:path w="3841097" h="1594386" fill="none" extrusionOk="0">
                <a:moveTo>
                  <a:pt x="1912878" y="1590746"/>
                </a:moveTo>
                <a:cubicBezTo>
                  <a:pt x="2570661" y="1557117"/>
                  <a:pt x="3319589" y="1269064"/>
                  <a:pt x="3578931" y="881620"/>
                </a:cubicBezTo>
                <a:lnTo>
                  <a:pt x="3631066" y="721642"/>
                </a:lnTo>
                <a:cubicBezTo>
                  <a:pt x="3613216" y="719154"/>
                  <a:pt x="3371514" y="944897"/>
                  <a:pt x="3444899" y="815069"/>
                </a:cubicBezTo>
                <a:cubicBezTo>
                  <a:pt x="3518284" y="685241"/>
                  <a:pt x="3742482" y="-2422"/>
                  <a:pt x="3831214" y="66"/>
                </a:cubicBezTo>
                <a:cubicBezTo>
                  <a:pt x="3830696" y="302034"/>
                  <a:pt x="3830177" y="604003"/>
                  <a:pt x="3829659" y="905971"/>
                </a:cubicBezTo>
                <a:lnTo>
                  <a:pt x="3687895" y="905971"/>
                </a:lnTo>
                <a:cubicBezTo>
                  <a:pt x="3408403" y="1323516"/>
                  <a:pt x="2765800" y="1594365"/>
                  <a:pt x="2054642" y="1594365"/>
                </a:cubicBezTo>
                <a:lnTo>
                  <a:pt x="1771114" y="1594364"/>
                </a:lnTo>
                <a:cubicBezTo>
                  <a:pt x="790160" y="1594364"/>
                  <a:pt x="0" y="1118169"/>
                  <a:pt x="0" y="491817"/>
                </a:cubicBezTo>
                <a:lnTo>
                  <a:pt x="132205" y="252679"/>
                </a:lnTo>
                <a:cubicBezTo>
                  <a:pt x="132205" y="879031"/>
                  <a:pt x="1073688" y="1594364"/>
                  <a:pt x="2054642" y="1594364"/>
                </a:cubicBezTo>
              </a:path>
            </a:pathLst>
          </a:custGeom>
          <a:solidFill>
            <a:srgbClr val="000000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en-US" dirty="0"/>
          </a:p>
        </p:txBody>
      </p:sp>
      <p:sp>
        <p:nvSpPr>
          <p:cNvPr id="4" name="Textfeld 9"/>
          <p:cNvSpPr txBox="1">
            <a:spLocks/>
          </p:cNvSpPr>
          <p:nvPr/>
        </p:nvSpPr>
        <p:spPr>
          <a:xfrm>
            <a:off x="2197100" y="876300"/>
            <a:ext cx="5588000" cy="7239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600" b="1" dirty="0">
                <a:effectLst/>
                <a:ea typeface="Calibri" charset="0"/>
                <a:cs typeface="Times New Roman" charset="0"/>
              </a:rPr>
              <a:t>Diagnoseinstrumente: Selbstreflexionsbogen, 3-R- Methode, Beobachtungsbogen für Unterrichtshospitation</a:t>
            </a:r>
            <a:endParaRPr lang="en-US" sz="11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5" name="Textfeld 18"/>
          <p:cNvSpPr txBox="1">
            <a:spLocks/>
          </p:cNvSpPr>
          <p:nvPr/>
        </p:nvSpPr>
        <p:spPr>
          <a:xfrm>
            <a:off x="586740" y="236220"/>
            <a:ext cx="6766560" cy="44259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err="1">
                <a:solidFill>
                  <a:srgbClr val="0070C0"/>
                </a:solidFill>
                <a:effectLst/>
                <a:ea typeface="Calibri" charset="0"/>
                <a:cs typeface="Times New Roman" charset="0"/>
              </a:rPr>
              <a:t>Sensibilisierung</a:t>
            </a:r>
            <a:r>
              <a:rPr lang="en-US" sz="2000" b="1">
                <a:solidFill>
                  <a:srgbClr val="0070C0"/>
                </a:solidFill>
                <a:effectLst/>
                <a:ea typeface="Calibri" charset="0"/>
                <a:cs typeface="Times New Roman" charset="0"/>
              </a:rPr>
              <a:t> für Gender- und Diversität</a:t>
            </a:r>
            <a:endParaRPr lang="en-US" sz="110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134035"/>
            <a:ext cx="1184170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                                                                               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                                                                                   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Textfeld 6"/>
          <p:cNvSpPr txBox="1">
            <a:spLocks/>
          </p:cNvSpPr>
          <p:nvPr/>
        </p:nvSpPr>
        <p:spPr>
          <a:xfrm>
            <a:off x="739775" y="2575319"/>
            <a:ext cx="2082800" cy="6985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 err="1">
                <a:effectLst/>
                <a:ea typeface="Calibri" charset="0"/>
                <a:cs typeface="Times New Roman" charset="0"/>
              </a:rPr>
              <a:t>Beobachtung</a:t>
            </a:r>
            <a:r>
              <a:rPr lang="en-US" sz="1600" b="1">
                <a:effectLst/>
                <a:ea typeface="Calibri" charset="0"/>
                <a:cs typeface="Times New Roman" charset="0"/>
              </a:rPr>
              <a:t> einer Unterrichtsstunde </a:t>
            </a:r>
            <a:endParaRPr lang="en-US" sz="1100">
              <a:effectLst/>
              <a:ea typeface="Calibri" charset="0"/>
              <a:cs typeface="Times New Roman" charset="0"/>
            </a:endParaRPr>
          </a:p>
        </p:txBody>
      </p:sp>
      <p:pic>
        <p:nvPicPr>
          <p:cNvPr id="34" name="irc_mi" descr="http://media.4teachers.de/images/thumbs/image_thumb.7536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00" y="3318028"/>
            <a:ext cx="1497330" cy="14668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5" name="irc_mi" descr="http://media.4teachers.de/images/thumbs/image_thumb.753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995" y="4013988"/>
            <a:ext cx="713105" cy="77089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Pfeil nach rechts 15"/>
          <p:cNvSpPr>
            <a:spLocks/>
          </p:cNvSpPr>
          <p:nvPr/>
        </p:nvSpPr>
        <p:spPr>
          <a:xfrm>
            <a:off x="3722370" y="4161308"/>
            <a:ext cx="342900" cy="4762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pic>
        <p:nvPicPr>
          <p:cNvPr id="37" name="irc_mi" descr="http://media.4teachers.de/images/thumbs/image_thumb.7534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611" y="3150800"/>
            <a:ext cx="2101850" cy="207645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feld 6"/>
          <p:cNvSpPr txBox="1"/>
          <p:nvPr/>
        </p:nvSpPr>
        <p:spPr>
          <a:xfrm>
            <a:off x="7780337" y="3895484"/>
            <a:ext cx="2959100" cy="41656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 err="1">
                <a:effectLst/>
                <a:ea typeface="Calibri" charset="0"/>
                <a:cs typeface="Times New Roman" charset="0"/>
              </a:rPr>
              <a:t>Analyse</a:t>
            </a:r>
            <a:r>
              <a:rPr lang="en-US" sz="1600" b="1">
                <a:effectLst/>
                <a:ea typeface="Calibri" charset="0"/>
                <a:cs typeface="Times New Roman" charset="0"/>
              </a:rPr>
              <a:t> durch die Beteiligten</a:t>
            </a:r>
            <a:endParaRPr lang="en-US" sz="1100">
              <a:effectLst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100" dirty="0">
                <a:effectLst/>
                <a:ea typeface="Calibri" charset="0"/>
                <a:cs typeface="Times New Roman" charset="0"/>
              </a:rPr>
              <a:t> </a:t>
            </a:r>
            <a:endParaRPr lang="en-US" sz="1100" dirty="0">
              <a:effectLst/>
              <a:ea typeface="Calibri" charset="0"/>
              <a:cs typeface="Times New Roman" charset="0"/>
            </a:endParaRPr>
          </a:p>
        </p:txBody>
      </p:sp>
      <p:pic>
        <p:nvPicPr>
          <p:cNvPr id="39" name="Grafik 2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008282" y="4759213"/>
            <a:ext cx="1084974" cy="33909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Textfeld 11"/>
          <p:cNvSpPr txBox="1">
            <a:spLocks/>
          </p:cNvSpPr>
          <p:nvPr/>
        </p:nvSpPr>
        <p:spPr>
          <a:xfrm>
            <a:off x="8520164" y="5545473"/>
            <a:ext cx="2400300" cy="7112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de-AT" sz="1600" b="1" dirty="0">
                <a:effectLst/>
                <a:ea typeface="Calibri" charset="0"/>
                <a:cs typeface="Times New Roman" charset="0"/>
              </a:rPr>
              <a:t>Modifizierung der Unterrichtsstunde</a:t>
            </a:r>
            <a:endParaRPr lang="en-US" sz="1100" dirty="0">
              <a:effectLst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100" dirty="0">
                <a:effectLst/>
                <a:ea typeface="Calibri" charset="0"/>
                <a:cs typeface="Times New Roman" charset="0"/>
              </a:rPr>
              <a:t> </a:t>
            </a:r>
            <a:endParaRPr lang="en-US" sz="11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41" name="AutoShape 20"/>
          <p:cNvSpPr>
            <a:spLocks/>
          </p:cNvSpPr>
          <p:nvPr/>
        </p:nvSpPr>
        <p:spPr bwMode="auto">
          <a:xfrm rot="14212643">
            <a:off x="6116769" y="4524093"/>
            <a:ext cx="2626490" cy="889670"/>
          </a:xfrm>
          <a:custGeom>
            <a:avLst/>
            <a:gdLst>
              <a:gd name="T0" fmla="*/ 2156759 w 3889947"/>
              <a:gd name="T1" fmla="*/ 1420669 h 1467393"/>
              <a:gd name="T2" fmla="*/ 3977829 w 3889947"/>
              <a:gd name="T3" fmla="*/ 732415 h 1467393"/>
              <a:gd name="T4" fmla="*/ 3632070 w 3889947"/>
              <a:gd name="T5" fmla="*/ 756050 h 1467393"/>
              <a:gd name="T6" fmla="*/ 3775862 w 3889947"/>
              <a:gd name="T7" fmla="*/ 673471 h 1467393"/>
              <a:gd name="T8" fmla="*/ 4113348 w 3889947"/>
              <a:gd name="T9" fmla="*/ 8 h 1467393"/>
              <a:gd name="T10" fmla="*/ 4251886 w 3889947"/>
              <a:gd name="T11" fmla="*/ 756050 h 1467393"/>
              <a:gd name="T12" fmla="*/ 4096932 w 3889947"/>
              <a:gd name="T13" fmla="*/ 756050 h 1467393"/>
              <a:gd name="T14" fmla="*/ 2311713 w 3889947"/>
              <a:gd name="T15" fmla="*/ 1424182 h 1467393"/>
              <a:gd name="T16" fmla="*/ 2001804 w 3889947"/>
              <a:gd name="T17" fmla="*/ 1424181 h 1467393"/>
              <a:gd name="T18" fmla="*/ 27478 w 3889947"/>
              <a:gd name="T19" fmla="*/ 257568 h 1467393"/>
              <a:gd name="T20" fmla="*/ 232111 w 3889947"/>
              <a:gd name="T21" fmla="*/ 180643 h 1467393"/>
              <a:gd name="T22" fmla="*/ 2311713 w 3889947"/>
              <a:gd name="T23" fmla="*/ 1424181 h 146739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889947" h="1467393" stroke="0" extrusionOk="0">
                <a:moveTo>
                  <a:pt x="3772894" y="139394"/>
                </a:moveTo>
                <a:lnTo>
                  <a:pt x="3889947" y="778978"/>
                </a:lnTo>
                <a:lnTo>
                  <a:pt x="3748183" y="778978"/>
                </a:lnTo>
                <a:cubicBezTo>
                  <a:pt x="3448298" y="1226989"/>
                  <a:pt x="2733779" y="1502640"/>
                  <a:pt x="1973166" y="1463754"/>
                </a:cubicBezTo>
                <a:cubicBezTo>
                  <a:pt x="2630949" y="1430125"/>
                  <a:pt x="3205313" y="1166422"/>
                  <a:pt x="3464655" y="778978"/>
                </a:cubicBezTo>
                <a:lnTo>
                  <a:pt x="3322892" y="778978"/>
                </a:lnTo>
                <a:lnTo>
                  <a:pt x="3757767" y="3912"/>
                </a:lnTo>
                <a:lnTo>
                  <a:pt x="3772894" y="139394"/>
                </a:lnTo>
                <a:close/>
              </a:path>
              <a:path w="3889947" h="1467393" stroke="0" extrusionOk="0">
                <a:moveTo>
                  <a:pt x="1831402" y="1467371"/>
                </a:moveTo>
                <a:cubicBezTo>
                  <a:pt x="850448" y="1467371"/>
                  <a:pt x="0" y="879846"/>
                  <a:pt x="0" y="253494"/>
                </a:cubicBezTo>
                <a:lnTo>
                  <a:pt x="215063" y="178819"/>
                </a:lnTo>
                <a:cubicBezTo>
                  <a:pt x="215063" y="805171"/>
                  <a:pt x="1133976" y="1467371"/>
                  <a:pt x="2114930" y="1467371"/>
                </a:cubicBezTo>
                <a:lnTo>
                  <a:pt x="1831402" y="1467371"/>
                </a:lnTo>
                <a:close/>
              </a:path>
              <a:path w="3889947" h="1467393" fill="none" extrusionOk="0">
                <a:moveTo>
                  <a:pt x="1973166" y="1463753"/>
                </a:moveTo>
                <a:cubicBezTo>
                  <a:pt x="2630949" y="1430124"/>
                  <a:pt x="3379877" y="1142071"/>
                  <a:pt x="3639219" y="754627"/>
                </a:cubicBezTo>
                <a:lnTo>
                  <a:pt x="3322892" y="778978"/>
                </a:lnTo>
                <a:cubicBezTo>
                  <a:pt x="3305042" y="776490"/>
                  <a:pt x="3381059" y="823723"/>
                  <a:pt x="3454444" y="693895"/>
                </a:cubicBezTo>
                <a:cubicBezTo>
                  <a:pt x="3527829" y="564067"/>
                  <a:pt x="3674470" y="-2480"/>
                  <a:pt x="3763202" y="8"/>
                </a:cubicBezTo>
                <a:lnTo>
                  <a:pt x="3889947" y="778978"/>
                </a:lnTo>
                <a:lnTo>
                  <a:pt x="3748183" y="778978"/>
                </a:lnTo>
                <a:cubicBezTo>
                  <a:pt x="3468691" y="1196523"/>
                  <a:pt x="2826088" y="1467372"/>
                  <a:pt x="2114930" y="1467372"/>
                </a:cubicBezTo>
                <a:lnTo>
                  <a:pt x="1831402" y="1467371"/>
                </a:lnTo>
                <a:cubicBezTo>
                  <a:pt x="850448" y="1467371"/>
                  <a:pt x="25139" y="891731"/>
                  <a:pt x="25139" y="265379"/>
                </a:cubicBezTo>
                <a:lnTo>
                  <a:pt x="212353" y="186121"/>
                </a:lnTo>
                <a:cubicBezTo>
                  <a:pt x="212353" y="812473"/>
                  <a:pt x="1133976" y="1467371"/>
                  <a:pt x="2114930" y="1467371"/>
                </a:cubicBezTo>
              </a:path>
            </a:pathLst>
          </a:custGeom>
          <a:gradFill rotWithShape="1">
            <a:gsLst>
              <a:gs pos="0">
                <a:srgbClr val="769535"/>
              </a:gs>
              <a:gs pos="80000">
                <a:srgbClr val="9BC348"/>
              </a:gs>
              <a:gs pos="100000">
                <a:srgbClr val="9CC746"/>
              </a:gs>
            </a:gsLst>
            <a:lin ang="16200000"/>
          </a:gra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33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 </a:t>
            </a:r>
            <a:r>
              <a:rPr lang="en-GB" dirty="0" smtClean="0"/>
              <a:t>mit</a:t>
            </a:r>
            <a:r>
              <a:rPr lang="en-GB" dirty="0" smtClean="0"/>
              <a:t> “</a:t>
            </a:r>
            <a:r>
              <a:rPr lang="en-GB" dirty="0" smtClean="0"/>
              <a:t>harten</a:t>
            </a:r>
            <a:r>
              <a:rPr lang="en-GB" dirty="0" smtClean="0"/>
              <a:t>” und “</a:t>
            </a:r>
            <a:r>
              <a:rPr lang="en-GB" dirty="0" smtClean="0"/>
              <a:t>weichen</a:t>
            </a:r>
            <a:r>
              <a:rPr lang="en-GB" dirty="0" smtClean="0"/>
              <a:t>” </a:t>
            </a:r>
            <a:r>
              <a:rPr lang="en-GB" dirty="0" smtClean="0"/>
              <a:t>Daten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817541" y="-1740298"/>
            <a:ext cx="4681537" cy="1154350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048000" y="255183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>
              <a:solidFill>
                <a:prstClr val="black"/>
              </a:solidFill>
              <a:latin typeface="Tahoma" charset="0"/>
            </a:endParaRPr>
          </a:p>
          <a:p>
            <a:endParaRPr lang="en-GB" dirty="0">
              <a:solidFill>
                <a:prstClr val="black"/>
              </a:solidFill>
              <a:latin typeface="Tahoma" charset="0"/>
            </a:endParaRPr>
          </a:p>
          <a:p>
            <a:endParaRPr lang="en-GB" dirty="0">
              <a:solidFill>
                <a:prstClr val="black"/>
              </a:solidFill>
              <a:latin typeface="Tahoma" charset="0"/>
            </a:endParaRPr>
          </a:p>
          <a:p>
            <a:endParaRPr lang="en-GB" dirty="0">
              <a:solidFill>
                <a:prstClr val="black"/>
              </a:solidFill>
              <a:latin typeface="Tahoma" charset="0"/>
            </a:endParaRPr>
          </a:p>
          <a:p>
            <a:endParaRPr lang="en-GB" dirty="0">
              <a:solidFill>
                <a:prstClr val="black"/>
              </a:solidFill>
              <a:latin typeface="Tahoma" charset="0"/>
            </a:endParaRPr>
          </a:p>
          <a:p>
            <a:endParaRPr lang="en-GB" dirty="0">
              <a:solidFill>
                <a:prstClr val="black"/>
              </a:solidFill>
              <a:latin typeface="Tahoma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64364"/>
              </p:ext>
            </p:extLst>
          </p:nvPr>
        </p:nvGraphicFramePr>
        <p:xfrm>
          <a:off x="386555" y="1465942"/>
          <a:ext cx="11543508" cy="5313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7836"/>
                <a:gridCol w="3847836"/>
                <a:gridCol w="3847836"/>
              </a:tblGrid>
              <a:tr h="485045">
                <a:tc>
                  <a:txBody>
                    <a:bodyPr/>
                    <a:lstStyle/>
                    <a:p>
                      <a:r>
                        <a:rPr lang="en-GB" dirty="0" smtClean="0"/>
                        <a:t>Evaluationsbereich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“harte Daten”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“weiche Daten”</a:t>
                      </a:r>
                      <a:endParaRPr lang="en-GB" dirty="0"/>
                    </a:p>
                  </a:txBody>
                  <a:tcPr/>
                </a:tc>
              </a:tr>
              <a:tr h="901202">
                <a:tc>
                  <a:txBody>
                    <a:bodyPr/>
                    <a:lstStyle/>
                    <a:p>
                      <a:r>
                        <a:rPr lang="en-GB" dirty="0" smtClean="0"/>
                        <a:t>Lernerfahrungen und </a:t>
                      </a:r>
                    </a:p>
                    <a:p>
                      <a:r>
                        <a:rPr lang="en-GB" dirty="0" smtClean="0"/>
                        <a:t>Lernergebnisse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Noten,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Tests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Subjektive Einsch</a:t>
                      </a:r>
                      <a:r>
                        <a:rPr lang="de-DE" dirty="0" smtClean="0"/>
                        <a:t>ätzung</a:t>
                      </a:r>
                      <a:r>
                        <a:rPr lang="de-DE" baseline="0" dirty="0" smtClean="0"/>
                        <a:t> des Erfolgs</a:t>
                      </a:r>
                    </a:p>
                    <a:p>
                      <a:r>
                        <a:rPr lang="de-DE" baseline="0" dirty="0" smtClean="0"/>
                        <a:t>Leistungszufriedenheit</a:t>
                      </a:r>
                      <a:endParaRPr lang="en-GB" dirty="0"/>
                    </a:p>
                  </a:txBody>
                  <a:tcPr/>
                </a:tc>
              </a:tr>
              <a:tr h="1171562">
                <a:tc>
                  <a:txBody>
                    <a:bodyPr/>
                    <a:lstStyle/>
                    <a:p>
                      <a:r>
                        <a:rPr lang="en-GB" dirty="0" smtClean="0"/>
                        <a:t>Lernen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Anwesenheiten,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Lehrzeit, tats</a:t>
                      </a:r>
                      <a:r>
                        <a:rPr lang="de-DE" dirty="0" smtClean="0"/>
                        <a:t>ächlich gehaltene Stunden, verwendete Zeit f. unterschiedliche Lehr/Lernformen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Mitarbeit, Redezeiten</a:t>
                      </a:r>
                    </a:p>
                    <a:p>
                      <a:r>
                        <a:rPr lang="en-GB" dirty="0" smtClean="0"/>
                        <a:t>Leistungsdruck</a:t>
                      </a:r>
                    </a:p>
                    <a:p>
                      <a:r>
                        <a:rPr lang="en-GB" dirty="0" smtClean="0"/>
                        <a:t>wahrgenommene St</a:t>
                      </a:r>
                      <a:r>
                        <a:rPr lang="de-DE" dirty="0" smtClean="0"/>
                        <a:t>örungen im Unterricht und ihre Ursachen</a:t>
                      </a:r>
                      <a:endParaRPr lang="en-GB" dirty="0"/>
                    </a:p>
                  </a:txBody>
                  <a:tcPr/>
                </a:tc>
              </a:tr>
              <a:tr h="1503664">
                <a:tc>
                  <a:txBody>
                    <a:bodyPr/>
                    <a:lstStyle/>
                    <a:p>
                      <a:r>
                        <a:rPr lang="en-GB" dirty="0" smtClean="0"/>
                        <a:t>Lebensraum Klasse und Schule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Fehlzeiten, Schulwechsel, Anzahl der Konflikte, Verletzungen, Vorf</a:t>
                      </a:r>
                      <a:r>
                        <a:rPr lang="de-DE" dirty="0" smtClean="0"/>
                        <a:t>älle, Anzahl Schülerinnen/ Schüler, Alter, Mehrsprachigkeit, Bildungshintergrund</a:t>
                      </a:r>
                      <a:r>
                        <a:rPr lang="de-DE" baseline="0" dirty="0" smtClean="0"/>
                        <a:t> Elternhaus</a:t>
                      </a:r>
                      <a:r>
                        <a:rPr lang="de-DE" dirty="0" smtClean="0"/>
                        <a:t>... etc.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Sch</a:t>
                      </a:r>
                      <a:r>
                        <a:rPr lang="de-DE" dirty="0" smtClean="0"/>
                        <a:t>ülerInnenzufriedenheit, Beteiligung am Unterricht, </a:t>
                      </a:r>
                    </a:p>
                    <a:p>
                      <a:r>
                        <a:rPr lang="de-DE" dirty="0" smtClean="0"/>
                        <a:t>Akzeptanz</a:t>
                      </a:r>
                      <a:r>
                        <a:rPr lang="de-DE" baseline="0" dirty="0" smtClean="0"/>
                        <a:t> in der Klasse von Positionen durch LehrerInnen und Sch</a:t>
                      </a:r>
                      <a:r>
                        <a:rPr lang="de-DE" dirty="0" smtClean="0"/>
                        <a:t>ülerInnen, Wer und was bekommt viel</a:t>
                      </a:r>
                      <a:r>
                        <a:rPr lang="de-DE" baseline="0" dirty="0" smtClean="0"/>
                        <a:t> Raum</a:t>
                      </a:r>
                      <a:endParaRPr lang="en-GB" dirty="0"/>
                    </a:p>
                  </a:txBody>
                  <a:tcPr/>
                </a:tc>
              </a:tr>
              <a:tr h="1221727">
                <a:tc>
                  <a:txBody>
                    <a:bodyPr/>
                    <a:lstStyle/>
                    <a:p>
                      <a:r>
                        <a:rPr lang="en-GB" dirty="0" smtClean="0"/>
                        <a:t>Lehren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Verwendete Methoden, Redezeit f</a:t>
                      </a:r>
                      <a:r>
                        <a:rPr lang="de-DE" dirty="0" smtClean="0"/>
                        <a:t>ür Inhalte, Redezeit für Disziplinierung, bestimmte Wörter zählen, Aufmerksamkeitsfokus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Reflexion zu eigenem/kollegialem Sozialverhalten, der Pr</a:t>
                      </a:r>
                      <a:r>
                        <a:rPr lang="de-DE" dirty="0" smtClean="0"/>
                        <a:t>äsentation der Fachkultur, dem Umgang mit einzelnen SchülerInnen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17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IMST </a:t>
            </a:r>
            <a:r>
              <a:rPr lang="en-GB" b="1" dirty="0" smtClean="0"/>
              <a:t>Evaluationen</a:t>
            </a:r>
            <a:endParaRPr lang="en-GB" b="1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54829" y="-1759860"/>
            <a:ext cx="5624287" cy="116114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73257" y="6429829"/>
            <a:ext cx="4499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Grafik</a:t>
            </a:r>
            <a:r>
              <a:rPr lang="en-GB" dirty="0" smtClean="0"/>
              <a:t>: IMST-</a:t>
            </a:r>
            <a:r>
              <a:rPr lang="en-GB" dirty="0" err="1" smtClean="0"/>
              <a:t>Projektanalyse</a:t>
            </a:r>
            <a:r>
              <a:rPr lang="en-GB" dirty="0" smtClean="0"/>
              <a:t> 2012-2013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38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452</Words>
  <Application>Microsoft Macintosh PowerPoint</Application>
  <PresentationFormat>Widescreen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Calibri Light</vt:lpstr>
      <vt:lpstr>Malgun Gothic</vt:lpstr>
      <vt:lpstr>Tahoma</vt:lpstr>
      <vt:lpstr>Times New Roman</vt:lpstr>
      <vt:lpstr>Arial</vt:lpstr>
      <vt:lpstr>Office Theme</vt:lpstr>
      <vt:lpstr> </vt:lpstr>
      <vt:lpstr>Ziele des Workshops:</vt:lpstr>
      <vt:lpstr>Gender- und diversitysensibles Handeln in der Schule: Warum und wie? </vt:lpstr>
      <vt:lpstr>ACHTUNG Dilemma!</vt:lpstr>
      <vt:lpstr>Auftrag: mehr Erfahren durch Evaluation</vt:lpstr>
      <vt:lpstr>Evaluation als Prozess: IMST Zugänge</vt:lpstr>
      <vt:lpstr>PowerPoint Presentation</vt:lpstr>
      <vt:lpstr>Evaluation mit “harten” und “weichen” Daten</vt:lpstr>
      <vt:lpstr>IMST Evaluationen</vt:lpstr>
      <vt:lpstr>Diagnoseinstrumente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28</cp:revision>
  <dcterms:created xsi:type="dcterms:W3CDTF">2016-11-28T21:16:39Z</dcterms:created>
  <dcterms:modified xsi:type="dcterms:W3CDTF">2016-11-29T12:50:38Z</dcterms:modified>
</cp:coreProperties>
</file>