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6" r:id="rId3"/>
    <p:sldId id="257" r:id="rId4"/>
    <p:sldId id="258" r:id="rId5"/>
    <p:sldId id="265" r:id="rId6"/>
    <p:sldId id="261" r:id="rId7"/>
    <p:sldId id="263" r:id="rId8"/>
    <p:sldId id="262" r:id="rId9"/>
    <p:sldId id="266" r:id="rId10"/>
    <p:sldId id="267" r:id="rId1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1E21"/>
    <a:srgbClr val="00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2954"/>
  </p:normalViewPr>
  <p:slideViewPr>
    <p:cSldViewPr>
      <p:cViewPr varScale="1">
        <p:scale>
          <a:sx n="115" d="100"/>
          <a:sy n="115" d="100"/>
        </p:scale>
        <p:origin x="202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681A4A-AA6A-455B-A70E-4B0C2A25E9DD}" type="datetimeFigureOut">
              <a:rPr lang="de-AT" smtClean="0"/>
              <a:pPr/>
              <a:t>14.12.16</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AACD20-4D98-425C-BD18-2D21C5DF73F9}" type="slidenum">
              <a:rPr lang="de-AT" smtClean="0"/>
              <a:pPr/>
              <a:t>‹Nr.›</a:t>
            </a:fld>
            <a:endParaRPr lang="de-AT"/>
          </a:p>
        </p:txBody>
      </p:sp>
    </p:spTree>
    <p:extLst>
      <p:ext uri="{BB962C8B-B14F-4D97-AF65-F5344CB8AC3E}">
        <p14:creationId xmlns:p14="http://schemas.microsoft.com/office/powerpoint/2010/main" val="1103871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91AED4C2-255C-43B4-A4D4-62D050DA1CB1}" type="datetimeFigureOut">
              <a:rPr lang="de-AT" smtClean="0"/>
              <a:pPr/>
              <a:t>14.12.16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91AED4C2-255C-43B4-A4D4-62D050DA1CB1}" type="datetimeFigureOut">
              <a:rPr lang="de-AT" smtClean="0"/>
              <a:pPr/>
              <a:t>14.12.16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91AED4C2-255C-43B4-A4D4-62D050DA1CB1}" type="datetimeFigureOut">
              <a:rPr lang="de-AT" smtClean="0"/>
              <a:pPr/>
              <a:t>14.12.16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de-DE" smtClean="0"/>
              <a:t>Titelmasterformat durch Klicken bearbeiten</a:t>
            </a:r>
            <a:endParaRPr kumimoji="0" lang="en-US"/>
          </a:p>
        </p:txBody>
      </p:sp>
      <p:sp>
        <p:nvSpPr>
          <p:cNvPr id="28" name="Datumsplatzhalter 27"/>
          <p:cNvSpPr>
            <a:spLocks noGrp="1"/>
          </p:cNvSpPr>
          <p:nvPr>
            <p:ph type="dt" sz="half" idx="10"/>
          </p:nvPr>
        </p:nvSpPr>
        <p:spPr/>
        <p:txBody>
          <a:bodyPr/>
          <a:lstStyle/>
          <a:p>
            <a:fld id="{91AED4C2-255C-43B4-A4D4-62D050DA1CB1}" type="datetimeFigureOut">
              <a:rPr lang="de-AT" smtClean="0"/>
              <a:pPr/>
              <a:t>14.12.16</a:t>
            </a:fld>
            <a:endParaRPr lang="de-AT"/>
          </a:p>
        </p:txBody>
      </p:sp>
      <p:sp>
        <p:nvSpPr>
          <p:cNvPr id="17" name="Fußzeilenplatzhalter 16"/>
          <p:cNvSpPr>
            <a:spLocks noGrp="1"/>
          </p:cNvSpPr>
          <p:nvPr>
            <p:ph type="ftr" sz="quarter" idx="11"/>
          </p:nvPr>
        </p:nvSpPr>
        <p:spPr/>
        <p:txBody>
          <a:bodyPr/>
          <a:lstStyle/>
          <a:p>
            <a:endParaRPr lang="de-AT"/>
          </a:p>
        </p:txBody>
      </p:sp>
      <p:sp>
        <p:nvSpPr>
          <p:cNvPr id="29" name="Foliennummernplatzhalter 28"/>
          <p:cNvSpPr>
            <a:spLocks noGrp="1"/>
          </p:cNvSpPr>
          <p:nvPr>
            <p:ph type="sldNum" sz="quarter" idx="12"/>
          </p:nvPr>
        </p:nvSpPr>
        <p:spPr/>
        <p:txBody>
          <a:bodyPr/>
          <a:lstStyle/>
          <a:p>
            <a:fld id="{23C95023-4720-4D84-9619-4FCE3DAB2FF8}" type="slidenum">
              <a:rPr lang="de-AT" smtClean="0"/>
              <a:pPr/>
              <a:t>‹Nr.›</a:t>
            </a:fld>
            <a:endParaRPr lang="de-AT"/>
          </a:p>
        </p:txBody>
      </p:sp>
      <p:sp>
        <p:nvSpPr>
          <p:cNvPr id="9" name="Untertitel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91AED4C2-255C-43B4-A4D4-62D050DA1CB1}" type="datetimeFigureOut">
              <a:rPr lang="de-AT" smtClean="0"/>
              <a:pPr/>
              <a:t>14.12.16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3">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p>
            <a:fld id="{91AED4C2-255C-43B4-A4D4-62D050DA1CB1}" type="datetimeFigureOut">
              <a:rPr lang="de-AT" smtClean="0"/>
              <a:pPr/>
              <a:t>14.12.16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a:xfrm>
            <a:off x="7924800" y="6416675"/>
            <a:ext cx="762000" cy="365125"/>
          </a:xfrm>
        </p:spPr>
        <p:txBody>
          <a:bodyPr/>
          <a:lstStyle/>
          <a:p>
            <a:fld id="{23C95023-4720-4D84-9619-4FCE3DAB2FF8}" type="slidenum">
              <a:rPr lang="de-AT" smtClean="0"/>
              <a:pPr/>
              <a:t>‹Nr.›</a:t>
            </a:fld>
            <a:endParaRPr lang="de-AT"/>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91AED4C2-255C-43B4-A4D4-62D050DA1CB1}" type="datetimeFigureOut">
              <a:rPr lang="de-AT" smtClean="0"/>
              <a:pPr/>
              <a:t>14.12.16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91AED4C2-255C-43B4-A4D4-62D050DA1CB1}" type="datetimeFigureOut">
              <a:rPr lang="de-AT" smtClean="0"/>
              <a:pPr/>
              <a:t>14.12.16</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91AED4C2-255C-43B4-A4D4-62D050DA1CB1}" type="datetimeFigureOut">
              <a:rPr lang="de-AT" smtClean="0"/>
              <a:pPr/>
              <a:t>14.12.16</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1AED4C2-255C-43B4-A4D4-62D050DA1CB1}" type="datetimeFigureOut">
              <a:rPr lang="de-AT" smtClean="0"/>
              <a:pPr/>
              <a:t>14.12.16</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91AED4C2-255C-43B4-A4D4-62D050DA1CB1}" type="datetimeFigureOut">
              <a:rPr lang="de-AT" smtClean="0"/>
              <a:pPr/>
              <a:t>14.12.16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91AED4C2-255C-43B4-A4D4-62D050DA1CB1}" type="datetimeFigureOut">
              <a:rPr lang="de-AT" smtClean="0"/>
              <a:pPr/>
              <a:t>14.12.16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de-DE"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4" name="Textplatzhalt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91AED4C2-255C-43B4-A4D4-62D050DA1CB1}" type="datetimeFigureOut">
              <a:rPr lang="de-AT" smtClean="0"/>
              <a:pPr/>
              <a:t>14.12.16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91AED4C2-255C-43B4-A4D4-62D050DA1CB1}" type="datetimeFigureOut">
              <a:rPr lang="de-AT" smtClean="0"/>
              <a:pPr/>
              <a:t>14.12.16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91AED4C2-255C-43B4-A4D4-62D050DA1CB1}" type="datetimeFigureOut">
              <a:rPr lang="de-AT" smtClean="0"/>
              <a:pPr/>
              <a:t>14.12.16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91AED4C2-255C-43B4-A4D4-62D050DA1CB1}" type="datetimeFigureOut">
              <a:rPr lang="de-AT" smtClean="0"/>
              <a:pPr/>
              <a:t>14.12.16</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91AED4C2-255C-43B4-A4D4-62D050DA1CB1}" type="datetimeFigureOut">
              <a:rPr lang="de-AT" smtClean="0"/>
              <a:pPr/>
              <a:t>14.12.16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91AED4C2-255C-43B4-A4D4-62D050DA1CB1}" type="datetimeFigureOut">
              <a:rPr lang="de-AT" smtClean="0"/>
              <a:pPr/>
              <a:t>14.12.16</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91AED4C2-255C-43B4-A4D4-62D050DA1CB1}" type="datetimeFigureOut">
              <a:rPr lang="de-AT" smtClean="0"/>
              <a:pPr/>
              <a:t>14.12.16</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1AED4C2-255C-43B4-A4D4-62D050DA1CB1}" type="datetimeFigureOut">
              <a:rPr lang="de-AT" smtClean="0"/>
              <a:pPr/>
              <a:t>14.12.16</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91AED4C2-255C-43B4-A4D4-62D050DA1CB1}" type="datetimeFigureOut">
              <a:rPr lang="de-AT" smtClean="0"/>
              <a:pPr/>
              <a:t>14.12.16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91AED4C2-255C-43B4-A4D4-62D050DA1CB1}" type="datetimeFigureOut">
              <a:rPr lang="de-AT" smtClean="0"/>
              <a:pPr/>
              <a:t>14.12.16</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23C95023-4720-4D84-9619-4FCE3DAB2FF8}" type="slidenum">
              <a:rPr lang="de-AT" smtClean="0"/>
              <a:pPr/>
              <a:t>‹Nr.›</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ED4C2-255C-43B4-A4D4-62D050DA1CB1}" type="datetimeFigureOut">
              <a:rPr lang="de-AT" smtClean="0"/>
              <a:pPr/>
              <a:t>14.12.16</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95023-4720-4D84-9619-4FCE3DAB2FF8}" type="slidenum">
              <a:rPr lang="de-AT" smtClean="0"/>
              <a:pPr/>
              <a:t>‹Nr.›</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1AED4C2-255C-43B4-A4D4-62D050DA1CB1}" type="datetimeFigureOut">
              <a:rPr lang="de-AT" smtClean="0"/>
              <a:pPr/>
              <a:t>14.12.16</a:t>
            </a:fld>
            <a:endParaRPr lang="de-AT"/>
          </a:p>
        </p:txBody>
      </p:sp>
      <p:sp>
        <p:nvSpPr>
          <p:cNvPr id="3" name="Fußzeilenplatzhalt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de-AT"/>
          </a:p>
        </p:txBody>
      </p:sp>
      <p:sp>
        <p:nvSpPr>
          <p:cNvPr id="23" name="Foliennummernplatzhalt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3C95023-4720-4D84-9619-4FCE3DAB2FF8}" type="slidenum">
              <a:rPr lang="de-AT" smtClean="0"/>
              <a:pPr/>
              <a:t>‹Nr.›</a:t>
            </a:fld>
            <a:endParaRPr lang="de-AT"/>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260648"/>
            <a:ext cx="8229600" cy="635496"/>
          </a:xfrm>
        </p:spPr>
        <p:txBody>
          <a:bodyPr>
            <a:normAutofit/>
          </a:bodyPr>
          <a:lstStyle/>
          <a:p>
            <a:r>
              <a:rPr lang="de-AT" sz="2400" dirty="0" smtClean="0">
                <a:solidFill>
                  <a:schemeClr val="bg1"/>
                </a:solidFill>
                <a:effectLst>
                  <a:outerShdw blurRad="38100" dist="38100" dir="2700000" algn="tl">
                    <a:srgbClr val="000000">
                      <a:alpha val="43137"/>
                    </a:srgbClr>
                  </a:outerShdw>
                </a:effectLst>
                <a:latin typeface="Arial Black" pitchFamily="34" charset="0"/>
                <a:cs typeface="Arial" pitchFamily="34" charset="0"/>
              </a:rPr>
              <a:t>Grundlagenwissen zu</a:t>
            </a:r>
            <a:endParaRPr lang="de-AT" sz="2400" dirty="0">
              <a:solidFill>
                <a:schemeClr val="bg1"/>
              </a:solidFill>
              <a:effectLst>
                <a:outerShdw blurRad="38100" dist="38100" dir="2700000" algn="tl">
                  <a:srgbClr val="000000">
                    <a:alpha val="43137"/>
                  </a:srgbClr>
                </a:outerShdw>
              </a:effectLst>
              <a:latin typeface="Arial Black" pitchFamily="34" charset="0"/>
              <a:cs typeface="Arial" pitchFamily="34" charset="0"/>
            </a:endParaRPr>
          </a:p>
        </p:txBody>
      </p:sp>
      <p:sp>
        <p:nvSpPr>
          <p:cNvPr id="3" name="Untertitel 2"/>
          <p:cNvSpPr>
            <a:spLocks noGrp="1"/>
          </p:cNvSpPr>
          <p:nvPr>
            <p:ph type="subTitle" idx="1"/>
          </p:nvPr>
        </p:nvSpPr>
        <p:spPr>
          <a:xfrm>
            <a:off x="0" y="1700808"/>
            <a:ext cx="9144000" cy="2520280"/>
          </a:xfrm>
        </p:spPr>
        <p:txBody>
          <a:bodyPr>
            <a:noAutofit/>
          </a:bodyPr>
          <a:lstStyle/>
          <a:p>
            <a:r>
              <a:rPr lang="de-AT" sz="4800" b="1" cap="all"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rPr>
              <a:t>Wirtschaftspolitik im Spiegel ökonomischer Paradigmen</a:t>
            </a:r>
            <a:endParaRPr lang="de-AT" sz="4800" b="1" cap="all"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https://www.ecogood.org/sites/default/files/content/werte_0.png"/>
          <p:cNvPicPr/>
          <p:nvPr/>
        </p:nvPicPr>
        <p:blipFill>
          <a:blip r:embed="rId2" cstate="print">
            <a:lum bright="71000" contrast="-76000"/>
          </a:blip>
          <a:srcRect/>
          <a:stretch>
            <a:fillRect/>
          </a:stretch>
        </p:blipFill>
        <p:spPr bwMode="auto">
          <a:xfrm>
            <a:off x="0" y="0"/>
            <a:ext cx="9143999" cy="6858000"/>
          </a:xfrm>
          <a:prstGeom prst="rect">
            <a:avLst/>
          </a:prstGeom>
          <a:solidFill>
            <a:srgbClr val="92D050"/>
          </a:solidFill>
          <a:ln w="9525">
            <a:noFill/>
            <a:miter lim="800000"/>
            <a:headEnd/>
            <a:tailEnd/>
          </a:ln>
        </p:spPr>
      </p:pic>
      <p:sp>
        <p:nvSpPr>
          <p:cNvPr id="7" name="Titel 6"/>
          <p:cNvSpPr>
            <a:spLocks noGrp="1"/>
          </p:cNvSpPr>
          <p:nvPr>
            <p:ph type="title"/>
          </p:nvPr>
        </p:nvSpPr>
        <p:spPr>
          <a:xfrm>
            <a:off x="467544" y="0"/>
            <a:ext cx="8229600" cy="1143000"/>
          </a:xfrm>
          <a:effectLst>
            <a:glow rad="228600">
              <a:schemeClr val="accent3">
                <a:satMod val="175000"/>
                <a:alpha val="40000"/>
              </a:schemeClr>
            </a:glow>
          </a:effectLst>
        </p:spPr>
        <p:txBody>
          <a:bodyPr/>
          <a:lstStyle/>
          <a:p>
            <a:r>
              <a:rPr lang="de-AT" b="1" u="sng" dirty="0" smtClean="0">
                <a:solidFill>
                  <a:srgbClr val="971D97"/>
                </a:solidFill>
              </a:rPr>
              <a:t>Bedeutende Ökonomen</a:t>
            </a:r>
            <a:endParaRPr lang="de-AT" b="1" u="sng" dirty="0">
              <a:solidFill>
                <a:srgbClr val="971D97"/>
              </a:solidFill>
            </a:endParaRPr>
          </a:p>
        </p:txBody>
      </p:sp>
      <p:sp>
        <p:nvSpPr>
          <p:cNvPr id="8" name="Inhaltsplatzhalter 7"/>
          <p:cNvSpPr>
            <a:spLocks noGrp="1"/>
          </p:cNvSpPr>
          <p:nvPr>
            <p:ph idx="1"/>
          </p:nvPr>
        </p:nvSpPr>
        <p:spPr>
          <a:xfrm>
            <a:off x="467544" y="1196752"/>
            <a:ext cx="8229600" cy="4525963"/>
          </a:xfrm>
        </p:spPr>
        <p:txBody>
          <a:bodyPr>
            <a:noAutofit/>
          </a:bodyPr>
          <a:lstStyle/>
          <a:p>
            <a:pPr>
              <a:buFontTx/>
              <a:buChar char="-"/>
            </a:pPr>
            <a:r>
              <a:rPr lang="de-AT" sz="2400" b="1" dirty="0" smtClean="0">
                <a:latin typeface="Arial Rounded MT Bold" pitchFamily="34" charset="0"/>
              </a:rPr>
              <a:t>Adam Smith </a:t>
            </a:r>
            <a:r>
              <a:rPr lang="de-AT" sz="2400" dirty="0" smtClean="0">
                <a:latin typeface="Arial Rounded MT Bold" pitchFamily="34" charset="0"/>
              </a:rPr>
              <a:t>1723 bis 1790: </a:t>
            </a:r>
          </a:p>
          <a:p>
            <a:pPr>
              <a:buNone/>
            </a:pPr>
            <a:r>
              <a:rPr lang="de-AT" sz="2400" dirty="0" smtClean="0">
                <a:latin typeface="Arial Rounded MT Bold" pitchFamily="34" charset="0"/>
              </a:rPr>
              <a:t>	klassischer Ökonom</a:t>
            </a:r>
          </a:p>
          <a:p>
            <a:pPr>
              <a:buFontTx/>
              <a:buChar char="-"/>
            </a:pPr>
            <a:r>
              <a:rPr lang="de-AT" sz="2400" b="1" dirty="0" smtClean="0">
                <a:latin typeface="Arial Rounded MT Bold" pitchFamily="34" charset="0"/>
              </a:rPr>
              <a:t>David Ricardo </a:t>
            </a:r>
            <a:r>
              <a:rPr lang="de-AT" sz="2400" dirty="0" smtClean="0">
                <a:latin typeface="Arial Rounded MT Bold" pitchFamily="34" charset="0"/>
              </a:rPr>
              <a:t>1772 bis 1823:</a:t>
            </a:r>
          </a:p>
          <a:p>
            <a:pPr>
              <a:buNone/>
            </a:pPr>
            <a:r>
              <a:rPr lang="de-AT" sz="2400" dirty="0" smtClean="0">
                <a:latin typeface="Arial Rounded MT Bold" pitchFamily="34" charset="0"/>
              </a:rPr>
              <a:t>	</a:t>
            </a:r>
            <a:r>
              <a:rPr lang="de-AT" sz="2400" dirty="0" smtClean="0">
                <a:latin typeface="Arial Rounded MT Bold" pitchFamily="34" charset="0"/>
              </a:rPr>
              <a:t>Ricardo-Theorem (Globalisierung)</a:t>
            </a:r>
            <a:endParaRPr lang="de-AT" sz="2400" dirty="0" smtClean="0">
              <a:latin typeface="Arial Rounded MT Bold" pitchFamily="34" charset="0"/>
            </a:endParaRPr>
          </a:p>
          <a:p>
            <a:pPr>
              <a:buFontTx/>
              <a:buChar char="-"/>
            </a:pPr>
            <a:r>
              <a:rPr lang="de-AT" sz="2400" b="1" dirty="0" smtClean="0">
                <a:latin typeface="Arial Rounded MT Bold" pitchFamily="34" charset="0"/>
              </a:rPr>
              <a:t>John </a:t>
            </a:r>
            <a:r>
              <a:rPr lang="de-AT" sz="2400" b="1" dirty="0" err="1" smtClean="0">
                <a:latin typeface="Arial Rounded MT Bold" pitchFamily="34" charset="0"/>
              </a:rPr>
              <a:t>Maynard</a:t>
            </a:r>
            <a:r>
              <a:rPr lang="de-AT" sz="2400" b="1" dirty="0" smtClean="0">
                <a:latin typeface="Arial Rounded MT Bold" pitchFamily="34" charset="0"/>
              </a:rPr>
              <a:t> Keynes  </a:t>
            </a:r>
            <a:r>
              <a:rPr lang="de-AT" sz="2400" dirty="0" smtClean="0">
                <a:latin typeface="Arial Rounded MT Bold" pitchFamily="34" charset="0"/>
              </a:rPr>
              <a:t>1883 bis 1946:</a:t>
            </a:r>
          </a:p>
          <a:p>
            <a:pPr>
              <a:buNone/>
            </a:pPr>
            <a:r>
              <a:rPr lang="de-AT" sz="2400" dirty="0" smtClean="0">
                <a:latin typeface="Arial Rounded MT Bold" pitchFamily="34" charset="0"/>
              </a:rPr>
              <a:t>	 </a:t>
            </a:r>
            <a:r>
              <a:rPr lang="de-AT" sz="2400" dirty="0" err="1" smtClean="0">
                <a:latin typeface="Arial Rounded MT Bold" pitchFamily="34" charset="0"/>
              </a:rPr>
              <a:t>Say’sches</a:t>
            </a:r>
            <a:r>
              <a:rPr lang="de-AT" sz="2400" dirty="0" smtClean="0">
                <a:latin typeface="Arial Rounded MT Bold" pitchFamily="34" charset="0"/>
              </a:rPr>
              <a:t> Theorem (Vollbeschäftigung)</a:t>
            </a:r>
          </a:p>
          <a:p>
            <a:pPr>
              <a:buNone/>
            </a:pPr>
            <a:r>
              <a:rPr lang="de-AT" sz="2400" b="1" dirty="0" smtClean="0">
                <a:latin typeface="Arial Rounded MT Bold" pitchFamily="34" charset="0"/>
              </a:rPr>
              <a:t>-    Friedrich August von Hayek </a:t>
            </a:r>
            <a:r>
              <a:rPr lang="de-AT" sz="2400" dirty="0" smtClean="0">
                <a:latin typeface="Arial Rounded MT Bold" pitchFamily="34" charset="0"/>
              </a:rPr>
              <a:t>1899 bis 1992:</a:t>
            </a:r>
          </a:p>
          <a:p>
            <a:pPr>
              <a:buNone/>
            </a:pPr>
            <a:r>
              <a:rPr lang="de-AT" sz="2400" b="1" dirty="0" smtClean="0">
                <a:latin typeface="Arial Rounded MT Bold" pitchFamily="34" charset="0"/>
              </a:rPr>
              <a:t>	  </a:t>
            </a:r>
            <a:r>
              <a:rPr lang="de-AT" sz="2400" dirty="0" smtClean="0">
                <a:latin typeface="Arial Rounded MT Bold" pitchFamily="34" charset="0"/>
              </a:rPr>
              <a:t>Neoliberalist</a:t>
            </a:r>
          </a:p>
          <a:p>
            <a:pPr>
              <a:buFontTx/>
              <a:buChar char="-"/>
            </a:pPr>
            <a:r>
              <a:rPr lang="de-AT" sz="2400" b="1" dirty="0" smtClean="0">
                <a:latin typeface="Arial Rounded MT Bold" pitchFamily="34" charset="0"/>
              </a:rPr>
              <a:t>  Milton Friedman </a:t>
            </a:r>
            <a:r>
              <a:rPr lang="de-AT" sz="2400" dirty="0" smtClean="0">
                <a:latin typeface="Arial Rounded MT Bold" pitchFamily="34" charset="0"/>
              </a:rPr>
              <a:t>1912 bis 2006:</a:t>
            </a:r>
          </a:p>
          <a:p>
            <a:pPr>
              <a:buNone/>
            </a:pPr>
            <a:r>
              <a:rPr lang="de-AT" sz="2400" dirty="0" smtClean="0">
                <a:latin typeface="Arial Rounded MT Bold" pitchFamily="34" charset="0"/>
              </a:rPr>
              <a:t>	  Monetarismus</a:t>
            </a:r>
            <a:endParaRPr lang="de-AT" sz="2400" dirty="0">
              <a:latin typeface="Arial Rounded MT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0" y="0"/>
            <a:ext cx="9144000" cy="1268760"/>
          </a:xfrm>
          <a:solidFill>
            <a:srgbClr val="CC0000"/>
          </a:solidFill>
        </p:spPr>
        <p:txBody>
          <a:bodyPr>
            <a:noAutofit/>
          </a:bodyPr>
          <a:lstStyle/>
          <a:p>
            <a:pPr algn="l"/>
            <a:r>
              <a:rPr lang="de-AT" sz="3600" b="1" dirty="0" smtClean="0">
                <a:solidFill>
                  <a:schemeClr val="tx1"/>
                </a:solidFill>
                <a:latin typeface="Arial Black" pitchFamily="34" charset="0"/>
              </a:rPr>
              <a:t>Adam Smith (1723-1790) </a:t>
            </a:r>
            <a:br>
              <a:rPr lang="de-AT" sz="3600" b="1" dirty="0" smtClean="0">
                <a:solidFill>
                  <a:schemeClr val="tx1"/>
                </a:solidFill>
                <a:latin typeface="Arial Black" pitchFamily="34" charset="0"/>
              </a:rPr>
            </a:br>
            <a:r>
              <a:rPr lang="de-AT" sz="3600" b="1" dirty="0" smtClean="0">
                <a:solidFill>
                  <a:schemeClr val="tx1"/>
                </a:solidFill>
                <a:latin typeface="Arial Black" pitchFamily="34" charset="0"/>
              </a:rPr>
              <a:t>Klassiker der Nationalökonomen</a:t>
            </a:r>
            <a:endParaRPr lang="de-AT" sz="3600" b="1" dirty="0">
              <a:solidFill>
                <a:schemeClr val="tx1"/>
              </a:solidFill>
              <a:latin typeface="Arial Black" pitchFamily="34" charset="0"/>
            </a:endParaRPr>
          </a:p>
        </p:txBody>
      </p:sp>
      <p:sp>
        <p:nvSpPr>
          <p:cNvPr id="5" name="Textplatzhalter 4"/>
          <p:cNvSpPr>
            <a:spLocks noGrp="1"/>
          </p:cNvSpPr>
          <p:nvPr>
            <p:ph type="body" idx="1"/>
          </p:nvPr>
        </p:nvSpPr>
        <p:spPr>
          <a:xfrm>
            <a:off x="467544" y="1340768"/>
            <a:ext cx="4040188" cy="639762"/>
          </a:xfrm>
        </p:spPr>
        <p:txBody>
          <a:bodyPr/>
          <a:lstStyle/>
          <a:p>
            <a:r>
              <a:rPr lang="de-AT" dirty="0" smtClean="0"/>
              <a:t>Die  „unsichtbare Hand“</a:t>
            </a:r>
            <a:endParaRPr lang="de-AT" dirty="0"/>
          </a:p>
        </p:txBody>
      </p:sp>
      <p:sp>
        <p:nvSpPr>
          <p:cNvPr id="6" name="Inhaltsplatzhalter 5"/>
          <p:cNvSpPr>
            <a:spLocks noGrp="1"/>
          </p:cNvSpPr>
          <p:nvPr>
            <p:ph sz="half" idx="2"/>
          </p:nvPr>
        </p:nvSpPr>
        <p:spPr/>
        <p:txBody>
          <a:bodyPr/>
          <a:lstStyle/>
          <a:p>
            <a:r>
              <a:rPr lang="de-AT" dirty="0" smtClean="0"/>
              <a:t>Menschen, die etwas produzieren, können diese Produkte auch am Markt verkaufen</a:t>
            </a:r>
            <a:endParaRPr lang="de-AT" dirty="0"/>
          </a:p>
        </p:txBody>
      </p:sp>
      <p:sp>
        <p:nvSpPr>
          <p:cNvPr id="7" name="Textplatzhalter 6"/>
          <p:cNvSpPr>
            <a:spLocks noGrp="1"/>
          </p:cNvSpPr>
          <p:nvPr>
            <p:ph type="body" sz="quarter" idx="3"/>
          </p:nvPr>
        </p:nvSpPr>
        <p:spPr>
          <a:xfrm>
            <a:off x="4788024" y="1340768"/>
            <a:ext cx="4041775" cy="936104"/>
          </a:xfrm>
        </p:spPr>
        <p:txBody>
          <a:bodyPr>
            <a:normAutofit fontScale="62500" lnSpcReduction="20000"/>
          </a:bodyPr>
          <a:lstStyle/>
          <a:p>
            <a:endParaRPr lang="de-AT" dirty="0" smtClean="0"/>
          </a:p>
          <a:p>
            <a:r>
              <a:rPr lang="de-AT" sz="3400" dirty="0" smtClean="0"/>
              <a:t>Angebot und Nachfrage sind immer aufeinander abgestimmt</a:t>
            </a:r>
          </a:p>
          <a:p>
            <a:endParaRPr lang="de-AT" dirty="0"/>
          </a:p>
        </p:txBody>
      </p:sp>
      <p:sp>
        <p:nvSpPr>
          <p:cNvPr id="8" name="Inhaltsplatzhalter 7"/>
          <p:cNvSpPr>
            <a:spLocks noGrp="1"/>
          </p:cNvSpPr>
          <p:nvPr>
            <p:ph sz="quarter" idx="4"/>
          </p:nvPr>
        </p:nvSpPr>
        <p:spPr>
          <a:xfrm>
            <a:off x="4644008" y="2471383"/>
            <a:ext cx="4195192" cy="3822192"/>
          </a:xfrm>
        </p:spPr>
        <p:txBody>
          <a:bodyPr/>
          <a:lstStyle/>
          <a:p>
            <a:r>
              <a:rPr lang="de-AT" dirty="0" smtClean="0"/>
              <a:t>Menschen, die den Wunsch nach Produkten haben, erhalten diese auch am Markt</a:t>
            </a:r>
            <a:endParaRPr lang="de-AT" dirty="0"/>
          </a:p>
        </p:txBody>
      </p:sp>
      <p:sp>
        <p:nvSpPr>
          <p:cNvPr id="9" name="Textfeld 8"/>
          <p:cNvSpPr txBox="1"/>
          <p:nvPr/>
        </p:nvSpPr>
        <p:spPr>
          <a:xfrm>
            <a:off x="539552" y="3995678"/>
            <a:ext cx="8604448" cy="2862322"/>
          </a:xfrm>
          <a:prstGeom prst="rect">
            <a:avLst/>
          </a:prstGeom>
          <a:noFill/>
        </p:spPr>
        <p:txBody>
          <a:bodyPr wrap="square" rtlCol="0">
            <a:spAutoFit/>
          </a:bodyPr>
          <a:lstStyle/>
          <a:p>
            <a:pPr>
              <a:buClr>
                <a:srgbClr val="FF0000"/>
              </a:buClr>
              <a:buFont typeface="Wingdings" pitchFamily="2" charset="2"/>
              <a:buChar char="Ø"/>
            </a:pPr>
            <a:r>
              <a:rPr lang="de-AT" sz="2200" dirty="0" smtClean="0"/>
              <a:t> Begründer der Nationalökonomie</a:t>
            </a:r>
          </a:p>
          <a:p>
            <a:pPr>
              <a:buClr>
                <a:srgbClr val="FF0000"/>
              </a:buClr>
              <a:buFont typeface="Wingdings" pitchFamily="2" charset="2"/>
              <a:buChar char="Ø"/>
            </a:pPr>
            <a:endParaRPr lang="de-AT" sz="2200" dirty="0" smtClean="0"/>
          </a:p>
          <a:p>
            <a:pPr>
              <a:buClr>
                <a:srgbClr val="FF0000"/>
              </a:buClr>
              <a:buFont typeface="Wingdings" pitchFamily="2" charset="2"/>
              <a:buChar char="Ø"/>
            </a:pPr>
            <a:r>
              <a:rPr lang="de-AT" sz="2200" dirty="0" smtClean="0"/>
              <a:t> Wirtschaftliches Handeln folgt bestimmten Gesetzmäßigkeiten</a:t>
            </a:r>
          </a:p>
          <a:p>
            <a:pPr>
              <a:buClr>
                <a:srgbClr val="FF0000"/>
              </a:buClr>
              <a:buFont typeface="Wingdings" pitchFamily="2" charset="2"/>
              <a:buChar char="Ø"/>
            </a:pPr>
            <a:endParaRPr lang="de-AT" sz="2200" dirty="0"/>
          </a:p>
          <a:p>
            <a:pPr>
              <a:buClr>
                <a:srgbClr val="FF0000"/>
              </a:buClr>
              <a:buFont typeface="Wingdings" pitchFamily="2" charset="2"/>
              <a:buChar char="Ø"/>
            </a:pPr>
            <a:endParaRPr lang="de-AT" sz="2200" dirty="0" smtClean="0"/>
          </a:p>
          <a:p>
            <a:pPr>
              <a:buClr>
                <a:srgbClr val="FF0000"/>
              </a:buClr>
            </a:pPr>
            <a:r>
              <a:rPr lang="de-AT" sz="2400" b="1" dirty="0" smtClean="0">
                <a:solidFill>
                  <a:srgbClr val="FF0000"/>
                </a:solidFill>
              </a:rPr>
              <a:t>Aufgabe des Staates ist es, die Mitglieder der Gesellschaft vor Unterdrückung und Ungerechtigkeit zu schützen! </a:t>
            </a:r>
          </a:p>
          <a:p>
            <a:endParaRPr lang="de-AT" sz="2200" dirty="0"/>
          </a:p>
        </p:txBody>
      </p:sp>
      <p:pic>
        <p:nvPicPr>
          <p:cNvPr id="10" name="Picture 8" descr="AdamSmith"/>
          <p:cNvPicPr>
            <a:picLocks noChangeAspect="1" noChangeArrowheads="1"/>
          </p:cNvPicPr>
          <p:nvPr/>
        </p:nvPicPr>
        <p:blipFill>
          <a:blip r:embed="rId2" cstate="print"/>
          <a:srcRect/>
          <a:stretch>
            <a:fillRect/>
          </a:stretch>
        </p:blipFill>
        <p:spPr bwMode="auto">
          <a:xfrm>
            <a:off x="8296275" y="0"/>
            <a:ext cx="847725" cy="1263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 calcmode="lin" valueType="num">
                                      <p:cBhvr additive="base">
                                        <p:cTn id="1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1" end="1"/>
                                            </p:txEl>
                                          </p:spTgt>
                                        </p:tgtEl>
                                        <p:attrNameLst>
                                          <p:attrName>style.visibility</p:attrName>
                                        </p:attrNameLst>
                                      </p:cBhvr>
                                      <p:to>
                                        <p:strVal val="visible"/>
                                      </p:to>
                                    </p:set>
                                    <p:anim calcmode="lin" valueType="num">
                                      <p:cBhvr additive="base">
                                        <p:cTn id="24"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9">
                                            <p:txEl>
                                              <p:pRg st="0" end="0"/>
                                            </p:txEl>
                                          </p:spTgt>
                                        </p:tgtEl>
                                        <p:attrNameLst>
                                          <p:attrName>style.visibility</p:attrName>
                                        </p:attrNameLst>
                                      </p:cBhvr>
                                      <p:to>
                                        <p:strVal val="visible"/>
                                      </p:to>
                                    </p:set>
                                    <p:anim calcmode="lin" valueType="num">
                                      <p:cBhvr additive="base">
                                        <p:cTn id="30" dur="50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9">
                                            <p:txEl>
                                              <p:pRg st="2" end="2"/>
                                            </p:txEl>
                                          </p:spTgt>
                                        </p:tgtEl>
                                        <p:attrNameLst>
                                          <p:attrName>style.visibility</p:attrName>
                                        </p:attrNameLst>
                                      </p:cBhvr>
                                      <p:to>
                                        <p:strVal val="visible"/>
                                      </p:to>
                                    </p:set>
                                    <p:anim calcmode="lin" valueType="num">
                                      <p:cBhvr additive="base">
                                        <p:cTn id="36" dur="50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7" dur="50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P spid="9" grpId="0" uiExpand="1"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0" y="0"/>
            <a:ext cx="9144000" cy="1143000"/>
          </a:xfrm>
          <a:solidFill>
            <a:srgbClr val="CC0000"/>
          </a:solidFill>
        </p:spPr>
        <p:txBody>
          <a:bodyPr>
            <a:noAutofit/>
          </a:bodyPr>
          <a:lstStyle/>
          <a:p>
            <a:pPr algn="l"/>
            <a:r>
              <a:rPr lang="de-AT" sz="3600" b="1" dirty="0" smtClean="0">
                <a:solidFill>
                  <a:schemeClr val="tx1"/>
                </a:solidFill>
                <a:latin typeface="Arial Black" pitchFamily="34" charset="0"/>
              </a:rPr>
              <a:t>David Ricardo (1772-1832) </a:t>
            </a:r>
            <a:r>
              <a:rPr lang="de-AT" sz="3600" b="1" dirty="0" smtClean="0">
                <a:solidFill>
                  <a:schemeClr val="tx1"/>
                </a:solidFill>
                <a:latin typeface="Arial Black" pitchFamily="34" charset="0"/>
              </a:rPr>
              <a:t/>
            </a:r>
            <a:br>
              <a:rPr lang="de-AT" sz="3600" b="1" dirty="0" smtClean="0">
                <a:solidFill>
                  <a:schemeClr val="tx1"/>
                </a:solidFill>
                <a:latin typeface="Arial Black" pitchFamily="34" charset="0"/>
              </a:rPr>
            </a:br>
            <a:r>
              <a:rPr lang="de-AT" sz="3600" b="1" dirty="0" smtClean="0">
                <a:solidFill>
                  <a:schemeClr val="tx1"/>
                </a:solidFill>
                <a:latin typeface="Arial Black" pitchFamily="34" charset="0"/>
              </a:rPr>
              <a:t>Theorie </a:t>
            </a:r>
            <a:r>
              <a:rPr lang="de-AT" sz="3600" b="1" smtClean="0">
                <a:solidFill>
                  <a:schemeClr val="tx1"/>
                </a:solidFill>
                <a:latin typeface="Arial Black" pitchFamily="34" charset="0"/>
              </a:rPr>
              <a:t>der </a:t>
            </a:r>
            <a:r>
              <a:rPr lang="de-AT" sz="3600" b="1" smtClean="0">
                <a:latin typeface="Arial Black" pitchFamily="34" charset="0"/>
              </a:rPr>
              <a:t>k</a:t>
            </a:r>
            <a:r>
              <a:rPr lang="de-AT" sz="3600" b="1" smtClean="0">
                <a:solidFill>
                  <a:schemeClr val="tx1"/>
                </a:solidFill>
                <a:latin typeface="Arial Black" pitchFamily="34" charset="0"/>
              </a:rPr>
              <a:t>omparativen </a:t>
            </a:r>
            <a:r>
              <a:rPr lang="de-AT" sz="3600" b="1" dirty="0" smtClean="0">
                <a:solidFill>
                  <a:schemeClr val="tx1"/>
                </a:solidFill>
                <a:latin typeface="Arial Black" pitchFamily="34" charset="0"/>
              </a:rPr>
              <a:t>Kosten</a:t>
            </a:r>
            <a:endParaRPr lang="de-AT" sz="3600" b="1" dirty="0">
              <a:solidFill>
                <a:schemeClr val="tx1"/>
              </a:solidFill>
              <a:latin typeface="Arial Black" pitchFamily="34" charset="0"/>
            </a:endParaRPr>
          </a:p>
        </p:txBody>
      </p:sp>
      <p:sp>
        <p:nvSpPr>
          <p:cNvPr id="15" name="Inhaltsplatzhalter 14"/>
          <p:cNvSpPr>
            <a:spLocks noGrp="1"/>
          </p:cNvSpPr>
          <p:nvPr>
            <p:ph idx="1"/>
          </p:nvPr>
        </p:nvSpPr>
        <p:spPr/>
        <p:txBody>
          <a:bodyPr/>
          <a:lstStyle/>
          <a:p>
            <a:pPr>
              <a:buClr>
                <a:srgbClr val="FF0000"/>
              </a:buClr>
              <a:buFont typeface="Wingdings" pitchFamily="2" charset="2"/>
              <a:buChar char="Ø"/>
            </a:pPr>
            <a:endParaRPr lang="de-AT" dirty="0" smtClean="0"/>
          </a:p>
          <a:p>
            <a:pPr>
              <a:buClr>
                <a:srgbClr val="FF0000"/>
              </a:buClr>
              <a:buFont typeface="Wingdings" pitchFamily="2" charset="2"/>
              <a:buChar char="Ø"/>
            </a:pPr>
            <a:r>
              <a:rPr lang="de-AT" dirty="0" smtClean="0"/>
              <a:t>Internationaler Handel rechnet sich immer</a:t>
            </a:r>
          </a:p>
          <a:p>
            <a:pPr>
              <a:buClr>
                <a:srgbClr val="FF0000"/>
              </a:buClr>
              <a:buFont typeface="Wingdings" pitchFamily="2" charset="2"/>
              <a:buChar char="Ø"/>
            </a:pPr>
            <a:endParaRPr lang="de-AT" dirty="0" smtClean="0"/>
          </a:p>
          <a:p>
            <a:pPr>
              <a:buClr>
                <a:srgbClr val="FF0000"/>
              </a:buClr>
              <a:buFont typeface="Wingdings" pitchFamily="2" charset="2"/>
              <a:buChar char="Ø"/>
            </a:pPr>
            <a:r>
              <a:rPr lang="de-AT" dirty="0" smtClean="0"/>
              <a:t>Vorteil der internationalen Arbeitsteilung</a:t>
            </a:r>
          </a:p>
          <a:p>
            <a:pPr lvl="1">
              <a:buNone/>
            </a:pPr>
            <a:r>
              <a:rPr lang="de-AT" dirty="0"/>
              <a:t>	</a:t>
            </a:r>
            <a:r>
              <a:rPr lang="de-AT" dirty="0" smtClean="0"/>
              <a:t>am Beispiel Portugal und </a:t>
            </a:r>
            <a:r>
              <a:rPr lang="de-AT" dirty="0" smtClean="0"/>
              <a:t>England</a:t>
            </a:r>
          </a:p>
          <a:p>
            <a:pPr lvl="1">
              <a:buNone/>
            </a:pPr>
            <a:endParaRPr lang="de-AT" dirty="0"/>
          </a:p>
          <a:p>
            <a:pPr lvl="1">
              <a:buNone/>
            </a:pPr>
            <a:r>
              <a:rPr lang="de-AT" dirty="0" smtClean="0">
                <a:sym typeface="Wingdings"/>
              </a:rPr>
              <a:t> </a:t>
            </a:r>
            <a:r>
              <a:rPr lang="de-AT" b="1" dirty="0" smtClean="0">
                <a:sym typeface="Wingdings"/>
              </a:rPr>
              <a:t>Ricardo-Theorem</a:t>
            </a:r>
            <a:endParaRPr lang="de-AT" b="1" dirty="0" smtClean="0"/>
          </a:p>
          <a:p>
            <a:pPr lvl="1">
              <a:buNone/>
            </a:pPr>
            <a:endParaRPr lang="de-A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anim calcmode="lin" valueType="num">
                                      <p:cBhvr>
                                        <p:cTn id="7" dur="1000" fill="hold"/>
                                        <p:tgtEl>
                                          <p:spTgt spid="15">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5">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5">
                                            <p:txEl>
                                              <p:pRg st="3" end="3"/>
                                            </p:txEl>
                                          </p:spTgt>
                                        </p:tgtEl>
                                        <p:attrNameLst>
                                          <p:attrName>style.visibility</p:attrName>
                                        </p:attrNameLst>
                                      </p:cBhvr>
                                      <p:to>
                                        <p:strVal val="visible"/>
                                      </p:to>
                                    </p:set>
                                    <p:anim calcmode="lin" valueType="num">
                                      <p:cBhvr>
                                        <p:cTn id="14" dur="1000" fill="hold"/>
                                        <p:tgtEl>
                                          <p:spTgt spid="15">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15">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15">
                                            <p:txEl>
                                              <p:pRg st="3" end="3"/>
                                            </p:txEl>
                                          </p:spTgt>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anim calcmode="lin" valueType="num">
                                      <p:cBhvr>
                                        <p:cTn id="19" dur="1000" fill="hold"/>
                                        <p:tgtEl>
                                          <p:spTgt spid="15">
                                            <p:txEl>
                                              <p:pRg st="4" end="4"/>
                                            </p:txEl>
                                          </p:spTgt>
                                        </p:tgtEl>
                                        <p:attrNameLst>
                                          <p:attrName>ppt_w</p:attrName>
                                        </p:attrNameLst>
                                      </p:cBhvr>
                                      <p:tavLst>
                                        <p:tav tm="0">
                                          <p:val>
                                            <p:strVal val="#ppt_w*0.70"/>
                                          </p:val>
                                        </p:tav>
                                        <p:tav tm="100000">
                                          <p:val>
                                            <p:strVal val="#ppt_w"/>
                                          </p:val>
                                        </p:tav>
                                      </p:tavLst>
                                    </p:anim>
                                    <p:anim calcmode="lin" valueType="num">
                                      <p:cBhvr>
                                        <p:cTn id="20" dur="1000" fill="hold"/>
                                        <p:tgtEl>
                                          <p:spTgt spid="15">
                                            <p:txEl>
                                              <p:pRg st="4" end="4"/>
                                            </p:txEl>
                                          </p:spTgt>
                                        </p:tgtEl>
                                        <p:attrNameLst>
                                          <p:attrName>ppt_h</p:attrName>
                                        </p:attrNameLst>
                                      </p:cBhvr>
                                      <p:tavLst>
                                        <p:tav tm="0">
                                          <p:val>
                                            <p:strVal val="#ppt_h"/>
                                          </p:val>
                                        </p:tav>
                                        <p:tav tm="100000">
                                          <p:val>
                                            <p:strVal val="#ppt_h"/>
                                          </p:val>
                                        </p:tav>
                                      </p:tavLst>
                                    </p:anim>
                                    <p:animEffect transition="in" filter="fade">
                                      <p:cBhvr>
                                        <p:cTn id="21" dur="1000"/>
                                        <p:tgtEl>
                                          <p:spTgt spid="15">
                                            <p:txEl>
                                              <p:pRg st="4" end="4"/>
                                            </p:txEl>
                                          </p:spTgt>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5">
                                            <p:txEl>
                                              <p:pRg st="6" end="6"/>
                                            </p:txEl>
                                          </p:spTgt>
                                        </p:tgtEl>
                                        <p:attrNameLst>
                                          <p:attrName>style.visibility</p:attrName>
                                        </p:attrNameLst>
                                      </p:cBhvr>
                                      <p:to>
                                        <p:strVal val="visible"/>
                                      </p:to>
                                    </p:set>
                                    <p:anim calcmode="lin" valueType="num">
                                      <p:cBhvr>
                                        <p:cTn id="24" dur="1000" fill="hold"/>
                                        <p:tgtEl>
                                          <p:spTgt spid="15">
                                            <p:txEl>
                                              <p:pRg st="6" end="6"/>
                                            </p:txEl>
                                          </p:spTgt>
                                        </p:tgtEl>
                                        <p:attrNameLst>
                                          <p:attrName>ppt_w</p:attrName>
                                        </p:attrNameLst>
                                      </p:cBhvr>
                                      <p:tavLst>
                                        <p:tav tm="0">
                                          <p:val>
                                            <p:strVal val="#ppt_w*0.70"/>
                                          </p:val>
                                        </p:tav>
                                        <p:tav tm="100000">
                                          <p:val>
                                            <p:strVal val="#ppt_w"/>
                                          </p:val>
                                        </p:tav>
                                      </p:tavLst>
                                    </p:anim>
                                    <p:anim calcmode="lin" valueType="num">
                                      <p:cBhvr>
                                        <p:cTn id="25" dur="1000" fill="hold"/>
                                        <p:tgtEl>
                                          <p:spTgt spid="15">
                                            <p:txEl>
                                              <p:pRg st="6" end="6"/>
                                            </p:txEl>
                                          </p:spTgt>
                                        </p:tgtEl>
                                        <p:attrNameLst>
                                          <p:attrName>ppt_h</p:attrName>
                                        </p:attrNameLst>
                                      </p:cBhvr>
                                      <p:tavLst>
                                        <p:tav tm="0">
                                          <p:val>
                                            <p:strVal val="#ppt_h"/>
                                          </p:val>
                                        </p:tav>
                                        <p:tav tm="100000">
                                          <p:val>
                                            <p:strVal val="#ppt_h"/>
                                          </p:val>
                                        </p:tav>
                                      </p:tavLst>
                                    </p:anim>
                                    <p:animEffect transition="in" filter="fade">
                                      <p:cBhvr>
                                        <p:cTn id="26" dur="1000"/>
                                        <p:tgtEl>
                                          <p:spTgt spid="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85000" lnSpcReduction="20000"/>
          </a:bodyPr>
          <a:lstStyle/>
          <a:p>
            <a:pPr marL="0" indent="0">
              <a:buClr>
                <a:srgbClr val="FF0000"/>
              </a:buClr>
              <a:buFont typeface="Wingdings" pitchFamily="2" charset="2"/>
              <a:buChar char="Ø"/>
            </a:pPr>
            <a:r>
              <a:rPr lang="de-AT" sz="3600" dirty="0" smtClean="0">
                <a:latin typeface="Arial" pitchFamily="34" charset="0"/>
                <a:cs typeface="Arial" pitchFamily="34" charset="0"/>
              </a:rPr>
              <a:t>Eingriff des Staates in die Wirtschaft,  </a:t>
            </a:r>
          </a:p>
          <a:p>
            <a:pPr marL="0" indent="0">
              <a:buClr>
                <a:srgbClr val="FF0000"/>
              </a:buClr>
              <a:buNone/>
            </a:pPr>
            <a:r>
              <a:rPr lang="de-AT" sz="3600" dirty="0" smtClean="0">
                <a:latin typeface="Arial" pitchFamily="34" charset="0"/>
                <a:cs typeface="Arial" pitchFamily="34" charset="0"/>
              </a:rPr>
              <a:t>   um zyklische Schwankungen       </a:t>
            </a:r>
          </a:p>
          <a:p>
            <a:pPr marL="0" indent="0">
              <a:buClr>
                <a:srgbClr val="FF0000"/>
              </a:buClr>
              <a:buNone/>
            </a:pPr>
            <a:r>
              <a:rPr lang="de-AT" sz="3600" dirty="0">
                <a:latin typeface="Arial" pitchFamily="34" charset="0"/>
                <a:cs typeface="Arial" pitchFamily="34" charset="0"/>
              </a:rPr>
              <a:t> </a:t>
            </a:r>
            <a:r>
              <a:rPr lang="de-AT" sz="3600" dirty="0" smtClean="0">
                <a:latin typeface="Arial" pitchFamily="34" charset="0"/>
                <a:cs typeface="Arial" pitchFamily="34" charset="0"/>
              </a:rPr>
              <a:t>  auszugleichen  </a:t>
            </a:r>
          </a:p>
          <a:p>
            <a:pPr marL="0" indent="0">
              <a:buClr>
                <a:srgbClr val="FF0000"/>
              </a:buClr>
              <a:buNone/>
            </a:pPr>
            <a:endParaRPr lang="de-AT" sz="3600" dirty="0" smtClean="0">
              <a:latin typeface="Arial" pitchFamily="34" charset="0"/>
              <a:cs typeface="Arial" pitchFamily="34" charset="0"/>
            </a:endParaRPr>
          </a:p>
          <a:p>
            <a:pPr marL="0" indent="0">
              <a:buClr>
                <a:srgbClr val="FF0000"/>
              </a:buClr>
              <a:buFont typeface="Wingdings" pitchFamily="2" charset="2"/>
              <a:buChar char="Ø"/>
            </a:pPr>
            <a:r>
              <a:rPr lang="de-AT" sz="3600" dirty="0" smtClean="0">
                <a:latin typeface="Arial" pitchFamily="34" charset="0"/>
                <a:cs typeface="Arial" pitchFamily="34" charset="0"/>
              </a:rPr>
              <a:t>Durch öffentliche Arbeitsaufträge bzw. </a:t>
            </a:r>
          </a:p>
          <a:p>
            <a:pPr marL="0" indent="0">
              <a:buClr>
                <a:srgbClr val="FF0000"/>
              </a:buClr>
              <a:buNone/>
            </a:pPr>
            <a:r>
              <a:rPr lang="de-AT" sz="3600" dirty="0">
                <a:latin typeface="Arial" pitchFamily="34" charset="0"/>
                <a:cs typeface="Arial" pitchFamily="34" charset="0"/>
              </a:rPr>
              <a:t> </a:t>
            </a:r>
            <a:r>
              <a:rPr lang="de-AT" sz="3600" dirty="0" smtClean="0">
                <a:latin typeface="Arial" pitchFamily="34" charset="0"/>
                <a:cs typeface="Arial" pitchFamily="34" charset="0"/>
              </a:rPr>
              <a:t>  Investitionen soll die Nachfrage angekurbelt </a:t>
            </a:r>
          </a:p>
          <a:p>
            <a:pPr marL="0" indent="0">
              <a:buClr>
                <a:srgbClr val="FF0000"/>
              </a:buClr>
              <a:buNone/>
            </a:pPr>
            <a:r>
              <a:rPr lang="de-AT" sz="3600" dirty="0">
                <a:latin typeface="Arial" pitchFamily="34" charset="0"/>
                <a:cs typeface="Arial" pitchFamily="34" charset="0"/>
              </a:rPr>
              <a:t> </a:t>
            </a:r>
            <a:r>
              <a:rPr lang="de-AT" sz="3600" dirty="0" smtClean="0">
                <a:latin typeface="Arial" pitchFamily="34" charset="0"/>
                <a:cs typeface="Arial" pitchFamily="34" charset="0"/>
              </a:rPr>
              <a:t>  werden!</a:t>
            </a:r>
          </a:p>
          <a:p>
            <a:pPr>
              <a:buNone/>
            </a:pPr>
            <a:endParaRPr lang="de-AT" dirty="0" smtClean="0"/>
          </a:p>
          <a:p>
            <a:pPr>
              <a:buNone/>
            </a:pPr>
            <a:r>
              <a:rPr lang="de-AT" sz="4800" dirty="0" smtClean="0">
                <a:latin typeface="Arial Black" pitchFamily="34" charset="0"/>
              </a:rPr>
              <a:t>Makroökonomie!</a:t>
            </a:r>
            <a:endParaRPr lang="de-AT" sz="4800" dirty="0">
              <a:latin typeface="Arial Black" pitchFamily="34" charset="0"/>
            </a:endParaRPr>
          </a:p>
        </p:txBody>
      </p:sp>
      <p:sp>
        <p:nvSpPr>
          <p:cNvPr id="2" name="Titel 1"/>
          <p:cNvSpPr>
            <a:spLocks noGrp="1"/>
          </p:cNvSpPr>
          <p:nvPr>
            <p:ph type="title"/>
          </p:nvPr>
        </p:nvSpPr>
        <p:spPr>
          <a:xfrm>
            <a:off x="0" y="0"/>
            <a:ext cx="9144000" cy="1143000"/>
          </a:xfrm>
          <a:solidFill>
            <a:srgbClr val="CC0000"/>
          </a:solidFill>
        </p:spPr>
        <p:txBody>
          <a:bodyPr>
            <a:normAutofit fontScale="90000"/>
          </a:bodyPr>
          <a:lstStyle/>
          <a:p>
            <a:pPr algn="l"/>
            <a:r>
              <a:rPr lang="de-AT" sz="3600" b="1" dirty="0" smtClean="0">
                <a:latin typeface="Arial Black" pitchFamily="34" charset="0"/>
              </a:rPr>
              <a:t>John </a:t>
            </a:r>
            <a:r>
              <a:rPr lang="de-AT" sz="3600" b="1" dirty="0" err="1" smtClean="0">
                <a:latin typeface="Arial Black" pitchFamily="34" charset="0"/>
              </a:rPr>
              <a:t>Maynard</a:t>
            </a:r>
            <a:r>
              <a:rPr lang="de-AT" sz="3600" b="1" dirty="0" smtClean="0">
                <a:latin typeface="Arial Black" pitchFamily="34" charset="0"/>
              </a:rPr>
              <a:t> Keynes (1883-1946) britischer Ökonom</a:t>
            </a:r>
            <a:endParaRPr lang="de-AT" sz="3600" b="1" dirty="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4" end="4"/>
                                            </p:txEl>
                                          </p:spTgt>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0"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5" end="5"/>
                                            </p:txEl>
                                          </p:spTgt>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5"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p:cTn id="41"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42"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43"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de-AT" dirty="0" err="1" smtClean="0">
                <a:latin typeface="Arial Black" pitchFamily="34" charset="0"/>
              </a:rPr>
              <a:t>Keynes‘esch</a:t>
            </a:r>
            <a:r>
              <a:rPr lang="de-AT" dirty="0" smtClean="0">
                <a:latin typeface="Arial Black" pitchFamily="34" charset="0"/>
              </a:rPr>
              <a:t> Prinzip 2008/09</a:t>
            </a:r>
            <a:endParaRPr lang="de-AT" dirty="0">
              <a:latin typeface="Arial Black" pitchFamily="34" charset="0"/>
            </a:endParaRPr>
          </a:p>
        </p:txBody>
      </p:sp>
      <p:sp>
        <p:nvSpPr>
          <p:cNvPr id="6" name="Inhaltsplatzhalter 5"/>
          <p:cNvSpPr>
            <a:spLocks noGrp="1"/>
          </p:cNvSpPr>
          <p:nvPr>
            <p:ph idx="1"/>
          </p:nvPr>
        </p:nvSpPr>
        <p:spPr>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p:spPr>
        <p:txBody>
          <a:bodyPr>
            <a:normAutofit fontScale="92500" lnSpcReduction="20000"/>
          </a:bodyPr>
          <a:lstStyle/>
          <a:p>
            <a:pPr marL="0" indent="0">
              <a:buNone/>
            </a:pPr>
            <a:r>
              <a:rPr lang="de-AT" sz="3600" b="1" dirty="0" smtClean="0"/>
              <a:t>Schaffe die soziale Zuwendungen des Staates wie Arbeitslosengeld, Notstandshilfe und dgl. nicht ab, kürze auch nichts. Lasse sie so, wie sie sind und nimm das höhere Budgetdefizit in Kauf. Die effektive Nachfrage wird dann nicht so stark zurück gehen, weil die automatischen Stabilisatoren wie Arbeitslosengeld und dgl. greifen.</a:t>
            </a:r>
          </a:p>
          <a:p>
            <a:pPr marL="0" indent="0">
              <a:buNone/>
            </a:pPr>
            <a:r>
              <a:rPr lang="de-AT" sz="3600" b="1" dirty="0" smtClean="0">
                <a:solidFill>
                  <a:srgbClr val="FF0000"/>
                </a:solidFill>
              </a:rPr>
              <a:t>Ursache der Wirtschaftskrise:</a:t>
            </a:r>
            <a:r>
              <a:rPr lang="de-AT" sz="3600" b="1" dirty="0" smtClean="0"/>
              <a:t> </a:t>
            </a:r>
          </a:p>
          <a:p>
            <a:pPr marL="0" indent="0">
              <a:buNone/>
            </a:pPr>
            <a:r>
              <a:rPr lang="de-AT" sz="3600" b="1" dirty="0"/>
              <a:t>	</a:t>
            </a:r>
            <a:r>
              <a:rPr lang="de-AT" sz="3600" b="1" dirty="0" smtClean="0"/>
              <a:t>zu geringe Nachfrage</a:t>
            </a:r>
            <a:endParaRPr lang="de-AT" sz="3600" dirty="0" smtClean="0"/>
          </a:p>
          <a:p>
            <a:pPr>
              <a:buNone/>
            </a:pPr>
            <a:endParaRPr lang="de-A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p:txBody>
          <a:bodyPr>
            <a:normAutofit lnSpcReduction="10000"/>
          </a:bodyPr>
          <a:lstStyle/>
          <a:p>
            <a:r>
              <a:rPr lang="de-AT" dirty="0" smtClean="0"/>
              <a:t>Suche </a:t>
            </a:r>
            <a:r>
              <a:rPr lang="de-AT" dirty="0" smtClean="0"/>
              <a:t>nach Gesetzmäßigkeiten</a:t>
            </a:r>
          </a:p>
          <a:p>
            <a:r>
              <a:rPr lang="de-AT" dirty="0" smtClean="0"/>
              <a:t>Mathematische Modelle</a:t>
            </a:r>
          </a:p>
          <a:p>
            <a:r>
              <a:rPr lang="de-AT" dirty="0" smtClean="0"/>
              <a:t>Das Soziale wird abgeschoben</a:t>
            </a:r>
          </a:p>
          <a:p>
            <a:r>
              <a:rPr lang="de-AT" dirty="0" smtClean="0"/>
              <a:t>Eingreifen des Staates wird abgelehnt</a:t>
            </a:r>
          </a:p>
          <a:p>
            <a:r>
              <a:rPr lang="de-AT" dirty="0" smtClean="0"/>
              <a:t>Marktwirtschaft tendiert zum Gleichgewicht</a:t>
            </a:r>
          </a:p>
          <a:p>
            <a:r>
              <a:rPr lang="de-AT" dirty="0" smtClean="0"/>
              <a:t>Grenznutzen und Grenzkosten = Mikroökonomie</a:t>
            </a:r>
          </a:p>
          <a:p>
            <a:pPr>
              <a:buNone/>
            </a:pPr>
            <a:r>
              <a:rPr lang="de-AT" dirty="0" smtClean="0"/>
              <a:t>Vertreter: </a:t>
            </a:r>
            <a:r>
              <a:rPr lang="de-AT" b="1" dirty="0" smtClean="0"/>
              <a:t>Friedrich August von Hayek</a:t>
            </a:r>
            <a:endParaRPr lang="de-AT" b="1" dirty="0"/>
          </a:p>
        </p:txBody>
      </p:sp>
      <p:sp>
        <p:nvSpPr>
          <p:cNvPr id="4" name="Titel 3"/>
          <p:cNvSpPr>
            <a:spLocks noGrp="1"/>
          </p:cNvSpPr>
          <p:nvPr>
            <p:ph type="title"/>
          </p:nvPr>
        </p:nvSpPr>
        <p:spPr/>
        <p:txBody>
          <a:bodyPr/>
          <a:lstStyle/>
          <a:p>
            <a:r>
              <a:rPr lang="de-AT" dirty="0" smtClean="0">
                <a:latin typeface="Arial Black" pitchFamily="34" charset="0"/>
              </a:rPr>
              <a:t>Neoklassiker</a:t>
            </a:r>
            <a:endParaRPr lang="de-AT" dirty="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507288" cy="4525963"/>
          </a:xfrm>
        </p:spPr>
        <p:txBody>
          <a:bodyPr>
            <a:normAutofit fontScale="62500" lnSpcReduction="20000"/>
          </a:bodyPr>
          <a:lstStyle/>
          <a:p>
            <a:pPr marL="0" indent="0">
              <a:buClr>
                <a:srgbClr val="FF0000"/>
              </a:buClr>
              <a:buNone/>
            </a:pPr>
            <a:r>
              <a:rPr lang="de-AT" sz="2400" dirty="0" smtClean="0">
                <a:latin typeface="Arial" pitchFamily="34" charset="0"/>
                <a:cs typeface="Arial" pitchFamily="34" charset="0"/>
              </a:rPr>
              <a:t>Lehnt sich an den klassischen Liberalismus von Adam Smith und David Hume an:</a:t>
            </a:r>
          </a:p>
          <a:p>
            <a:pPr marL="0" indent="0">
              <a:buClr>
                <a:srgbClr val="FF0000"/>
              </a:buClr>
              <a:buNone/>
            </a:pPr>
            <a:endParaRPr lang="de-AT" sz="2800" dirty="0" smtClean="0">
              <a:latin typeface="Arial" pitchFamily="34" charset="0"/>
              <a:cs typeface="Arial" pitchFamily="34" charset="0"/>
            </a:endParaRPr>
          </a:p>
          <a:p>
            <a:pPr marL="0" indent="0">
              <a:buClr>
                <a:srgbClr val="FF0000"/>
              </a:buClr>
              <a:buFont typeface="Wingdings" pitchFamily="2" charset="2"/>
              <a:buChar char="Ø"/>
            </a:pPr>
            <a:r>
              <a:rPr lang="de-AT" sz="3600" dirty="0" smtClean="0">
                <a:latin typeface="Arial" pitchFamily="34" charset="0"/>
                <a:cs typeface="Arial" pitchFamily="34" charset="0"/>
              </a:rPr>
              <a:t>Der freie Markt regelt sich selbst, alle </a:t>
            </a:r>
            <a:r>
              <a:rPr lang="de-AT" sz="3600" dirty="0">
                <a:latin typeface="Arial" pitchFamily="34" charset="0"/>
                <a:cs typeface="Arial" pitchFamily="34" charset="0"/>
              </a:rPr>
              <a:t>I</a:t>
            </a:r>
            <a:r>
              <a:rPr lang="de-AT" sz="3600" dirty="0" smtClean="0">
                <a:latin typeface="Arial" pitchFamily="34" charset="0"/>
                <a:cs typeface="Arial" pitchFamily="34" charset="0"/>
              </a:rPr>
              <a:t>nformationen werden </a:t>
            </a:r>
          </a:p>
          <a:p>
            <a:pPr marL="0" indent="0">
              <a:buClr>
                <a:srgbClr val="FF0000"/>
              </a:buClr>
              <a:buNone/>
            </a:pPr>
            <a:r>
              <a:rPr lang="de-AT" sz="3600" dirty="0">
                <a:latin typeface="Arial" pitchFamily="34" charset="0"/>
                <a:cs typeface="Arial" pitchFamily="34" charset="0"/>
              </a:rPr>
              <a:t> </a:t>
            </a:r>
            <a:r>
              <a:rPr lang="de-AT" sz="3600" dirty="0" smtClean="0">
                <a:latin typeface="Arial" pitchFamily="34" charset="0"/>
                <a:cs typeface="Arial" pitchFamily="34" charset="0"/>
              </a:rPr>
              <a:t>  mit Hilfe des Preissystems abgebildet.</a:t>
            </a:r>
          </a:p>
          <a:p>
            <a:pPr marL="0" indent="0">
              <a:buClr>
                <a:srgbClr val="FF0000"/>
              </a:buClr>
              <a:buFont typeface="Wingdings" pitchFamily="2" charset="2"/>
              <a:buChar char="Ø"/>
            </a:pPr>
            <a:endParaRPr lang="de-AT" sz="3600" dirty="0">
              <a:latin typeface="Arial" pitchFamily="34" charset="0"/>
              <a:cs typeface="Arial" pitchFamily="34" charset="0"/>
            </a:endParaRPr>
          </a:p>
          <a:p>
            <a:pPr marL="0" indent="0">
              <a:buClr>
                <a:srgbClr val="FF0000"/>
              </a:buClr>
              <a:buFont typeface="Wingdings" pitchFamily="2" charset="2"/>
              <a:buChar char="Ø"/>
            </a:pPr>
            <a:r>
              <a:rPr lang="de-AT" sz="3600" dirty="0" smtClean="0">
                <a:latin typeface="Arial" pitchFamily="34" charset="0"/>
                <a:cs typeface="Arial" pitchFamily="34" charset="0"/>
              </a:rPr>
              <a:t>Der Eingriff des Staates ins Wirtschaftsgeschehen wird </a:t>
            </a:r>
          </a:p>
          <a:p>
            <a:pPr marL="0" indent="0">
              <a:buClr>
                <a:srgbClr val="FF0000"/>
              </a:buClr>
              <a:buNone/>
            </a:pPr>
            <a:r>
              <a:rPr lang="de-AT" sz="3600" dirty="0">
                <a:latin typeface="Arial" pitchFamily="34" charset="0"/>
                <a:cs typeface="Arial" pitchFamily="34" charset="0"/>
              </a:rPr>
              <a:t> </a:t>
            </a:r>
            <a:r>
              <a:rPr lang="de-AT" sz="3600" dirty="0" smtClean="0">
                <a:latin typeface="Arial" pitchFamily="34" charset="0"/>
                <a:cs typeface="Arial" pitchFamily="34" charset="0"/>
              </a:rPr>
              <a:t>  vollkommen abgelehnt!  </a:t>
            </a:r>
          </a:p>
          <a:p>
            <a:pPr marL="0" indent="0">
              <a:buClr>
                <a:srgbClr val="FF0000"/>
              </a:buClr>
              <a:buFont typeface="Wingdings" pitchFamily="2" charset="2"/>
              <a:buChar char="Ø"/>
            </a:pPr>
            <a:endParaRPr lang="de-AT" sz="3600" dirty="0" smtClean="0">
              <a:latin typeface="Arial" pitchFamily="34" charset="0"/>
              <a:cs typeface="Arial" pitchFamily="34" charset="0"/>
            </a:endParaRPr>
          </a:p>
          <a:p>
            <a:pPr marL="0" indent="0">
              <a:buClr>
                <a:srgbClr val="FF0000"/>
              </a:buClr>
              <a:buNone/>
            </a:pPr>
            <a:endParaRPr lang="de-AT" sz="3600" dirty="0">
              <a:latin typeface="Arial" pitchFamily="34" charset="0"/>
              <a:cs typeface="Arial" pitchFamily="34" charset="0"/>
            </a:endParaRPr>
          </a:p>
          <a:p>
            <a:pPr marL="0" indent="0">
              <a:buClr>
                <a:srgbClr val="FF0000"/>
              </a:buClr>
              <a:buNone/>
            </a:pPr>
            <a:r>
              <a:rPr lang="de-AT" sz="3600" b="1" dirty="0" smtClean="0">
                <a:solidFill>
                  <a:srgbClr val="FF0000"/>
                </a:solidFill>
              </a:rPr>
              <a:t>Ursache der Wirtschaftskrise:</a:t>
            </a:r>
            <a:r>
              <a:rPr lang="de-AT" sz="3600" b="1" dirty="0" smtClean="0"/>
              <a:t> </a:t>
            </a:r>
          </a:p>
          <a:p>
            <a:pPr marL="0" indent="0">
              <a:buClr>
                <a:srgbClr val="FF0000"/>
              </a:buClr>
              <a:buNone/>
            </a:pPr>
            <a:r>
              <a:rPr lang="de-AT" sz="3600" dirty="0">
                <a:latin typeface="Arial" pitchFamily="34" charset="0"/>
                <a:cs typeface="Arial" pitchFamily="34" charset="0"/>
              </a:rPr>
              <a:t> </a:t>
            </a:r>
            <a:r>
              <a:rPr lang="de-AT" sz="3600" dirty="0" smtClean="0">
                <a:latin typeface="Arial" pitchFamily="34" charset="0"/>
                <a:cs typeface="Arial" pitchFamily="34" charset="0"/>
              </a:rPr>
              <a:t>       Fehlinvestitionen der Unternehmer und Banken</a:t>
            </a:r>
          </a:p>
          <a:p>
            <a:pPr marL="0" indent="0">
              <a:buClr>
                <a:srgbClr val="FF0000"/>
              </a:buClr>
              <a:buNone/>
            </a:pPr>
            <a:r>
              <a:rPr lang="de-AT" sz="3600" dirty="0" smtClean="0">
                <a:latin typeface="Arial" pitchFamily="34" charset="0"/>
                <a:cs typeface="Arial" pitchFamily="34" charset="0"/>
              </a:rPr>
              <a:t>  </a:t>
            </a:r>
          </a:p>
        </p:txBody>
      </p:sp>
      <p:sp>
        <p:nvSpPr>
          <p:cNvPr id="2" name="Titel 1"/>
          <p:cNvSpPr>
            <a:spLocks noGrp="1"/>
          </p:cNvSpPr>
          <p:nvPr>
            <p:ph type="title"/>
          </p:nvPr>
        </p:nvSpPr>
        <p:spPr>
          <a:xfrm>
            <a:off x="0" y="0"/>
            <a:ext cx="9144000" cy="1143000"/>
          </a:xfrm>
          <a:solidFill>
            <a:srgbClr val="CC0000"/>
          </a:solidFill>
        </p:spPr>
        <p:txBody>
          <a:bodyPr>
            <a:normAutofit fontScale="90000"/>
          </a:bodyPr>
          <a:lstStyle/>
          <a:p>
            <a:pPr algn="l"/>
            <a:r>
              <a:rPr lang="de-AT" sz="3600" b="1" dirty="0" smtClean="0">
                <a:latin typeface="Arial Black" pitchFamily="34" charset="0"/>
              </a:rPr>
              <a:t>Friedrich August von Hayek (1899-1992) (Vordenker des) Neoliberalismus</a:t>
            </a:r>
            <a:endParaRPr lang="de-AT" sz="3600" b="1" dirty="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5" end="5"/>
                                            </p:txEl>
                                          </p:spTgt>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 calcmode="lin" valueType="num">
                                      <p:cBhvr>
                                        <p:cTn id="38"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39"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40" dur="1000"/>
                                        <p:tgtEl>
                                          <p:spTgt spid="3">
                                            <p:txEl>
                                              <p:pRg st="9" end="9"/>
                                            </p:txEl>
                                          </p:spTgt>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p:cTn id="43"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44"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45" dur="1000"/>
                                        <p:tgtEl>
                                          <p:spTgt spid="3">
                                            <p:txEl>
                                              <p:pRg st="10" end="10"/>
                                            </p:txEl>
                                          </p:spTgt>
                                        </p:tgtEl>
                                      </p:cBhvr>
                                    </p:animEffect>
                                  </p:childTnLst>
                                </p:cTn>
                              </p:par>
                              <p:par>
                                <p:cTn id="46" presetID="55" presetClass="entr" presetSubtype="0" fill="hold" grpId="0" nodeType="with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 calcmode="lin" valueType="num">
                                      <p:cBhvr>
                                        <p:cTn id="48" dur="10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49"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50"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0" y="0"/>
            <a:ext cx="9144000" cy="1124744"/>
          </a:xfrm>
          <a:solidFill>
            <a:srgbClr val="FF0000"/>
          </a:solidFill>
        </p:spPr>
        <p:style>
          <a:lnRef idx="2">
            <a:schemeClr val="accent3"/>
          </a:lnRef>
          <a:fillRef idx="1">
            <a:schemeClr val="lt1"/>
          </a:fillRef>
          <a:effectRef idx="0">
            <a:schemeClr val="accent3"/>
          </a:effectRef>
          <a:fontRef idx="minor">
            <a:schemeClr val="dk1"/>
          </a:fontRef>
        </p:style>
        <p:txBody>
          <a:bodyPr>
            <a:normAutofit fontScale="90000"/>
          </a:bodyPr>
          <a:lstStyle/>
          <a:p>
            <a:pPr algn="l"/>
            <a:r>
              <a:rPr lang="de-AT" sz="4000" b="1" dirty="0" smtClean="0">
                <a:solidFill>
                  <a:schemeClr val="tx1"/>
                </a:solidFill>
                <a:latin typeface="Arial Black" pitchFamily="34" charset="0"/>
              </a:rPr>
              <a:t>Milton Friedman (1912-2006) Monetarismus</a:t>
            </a:r>
            <a:endParaRPr lang="de-AT" b="1" dirty="0">
              <a:solidFill>
                <a:schemeClr val="tx1"/>
              </a:solidFill>
              <a:latin typeface="Arial Black" pitchFamily="34" charset="0"/>
            </a:endParaRPr>
          </a:p>
        </p:txBody>
      </p:sp>
      <p:sp>
        <p:nvSpPr>
          <p:cNvPr id="5" name="Inhaltsplatzhalter 4"/>
          <p:cNvSpPr>
            <a:spLocks noGrp="1"/>
          </p:cNvSpPr>
          <p:nvPr>
            <p:ph idx="1"/>
          </p:nvPr>
        </p:nvSpPr>
        <p:spPr>
          <a:xfrm>
            <a:off x="395536" y="1340768"/>
            <a:ext cx="8229600" cy="5257800"/>
          </a:xfrm>
        </p:spPr>
        <p:txBody>
          <a:bodyPr>
            <a:normAutofit fontScale="70000" lnSpcReduction="20000"/>
          </a:bodyPr>
          <a:lstStyle/>
          <a:p>
            <a:pPr>
              <a:buNone/>
            </a:pPr>
            <a:r>
              <a:rPr lang="de-AT" i="1" dirty="0" smtClean="0">
                <a:solidFill>
                  <a:schemeClr val="tx1"/>
                </a:solidFill>
              </a:rPr>
              <a:t>„</a:t>
            </a:r>
            <a:r>
              <a:rPr lang="de-AT" i="1" dirty="0" err="1" smtClean="0">
                <a:solidFill>
                  <a:schemeClr val="tx1"/>
                </a:solidFill>
              </a:rPr>
              <a:t>moneta</a:t>
            </a:r>
            <a:r>
              <a:rPr lang="de-AT" i="1" dirty="0" smtClean="0">
                <a:solidFill>
                  <a:schemeClr val="tx1"/>
                </a:solidFill>
              </a:rPr>
              <a:t>“ – Münze, Geld</a:t>
            </a:r>
          </a:p>
          <a:p>
            <a:pPr>
              <a:buNone/>
            </a:pPr>
            <a:endParaRPr lang="de-AT" i="1" dirty="0" smtClean="0">
              <a:solidFill>
                <a:schemeClr val="tx1"/>
              </a:solidFill>
            </a:endParaRPr>
          </a:p>
          <a:p>
            <a:pPr>
              <a:spcAft>
                <a:spcPts val="1200"/>
              </a:spcAft>
              <a:buClr>
                <a:srgbClr val="FF0000"/>
              </a:buClr>
              <a:buFont typeface="Wingdings" pitchFamily="2" charset="2"/>
              <a:buChar char="Ø"/>
            </a:pPr>
            <a:r>
              <a:rPr lang="de-AT" b="1" dirty="0" smtClean="0">
                <a:latin typeface="Arial" pitchFamily="34" charset="0"/>
                <a:cs typeface="Arial" pitchFamily="34" charset="0"/>
              </a:rPr>
              <a:t>Regelung der Geldmengenentwicklung soll eine Inflation vermeiden </a:t>
            </a:r>
            <a:r>
              <a:rPr lang="de-AT" b="1" i="1" dirty="0" smtClean="0">
                <a:latin typeface="Arial" pitchFamily="34" charset="0"/>
                <a:cs typeface="Arial" pitchFamily="34" charset="0"/>
              </a:rPr>
              <a:t>(Inflation ausschließlich monetäres Phänomen</a:t>
            </a:r>
            <a:r>
              <a:rPr lang="de-AT" b="1" dirty="0" smtClean="0">
                <a:latin typeface="Arial" pitchFamily="34" charset="0"/>
                <a:cs typeface="Arial" pitchFamily="34" charset="0"/>
              </a:rPr>
              <a:t>)</a:t>
            </a:r>
          </a:p>
          <a:p>
            <a:pPr>
              <a:spcAft>
                <a:spcPts val="1200"/>
              </a:spcAft>
              <a:buClr>
                <a:srgbClr val="FF0000"/>
              </a:buClr>
              <a:buFont typeface="Wingdings" pitchFamily="2" charset="2"/>
              <a:buChar char="Ø"/>
            </a:pPr>
            <a:r>
              <a:rPr lang="de-AT" b="1" dirty="0" smtClean="0">
                <a:latin typeface="Arial" pitchFamily="34" charset="0"/>
                <a:cs typeface="Arial" pitchFamily="34" charset="0"/>
              </a:rPr>
              <a:t>Ein marktwirtschaftliches System neigt zur Stabilität</a:t>
            </a:r>
          </a:p>
          <a:p>
            <a:pPr>
              <a:spcAft>
                <a:spcPts val="1200"/>
              </a:spcAft>
              <a:buClr>
                <a:srgbClr val="FF0000"/>
              </a:buClr>
              <a:buFont typeface="Wingdings" pitchFamily="2" charset="2"/>
              <a:buChar char="Ø"/>
            </a:pPr>
            <a:r>
              <a:rPr lang="de-AT" b="1" dirty="0" smtClean="0">
                <a:latin typeface="Arial" pitchFamily="34" charset="0"/>
                <a:cs typeface="Arial" pitchFamily="34" charset="0"/>
              </a:rPr>
              <a:t>Kontrolle der Geldmenge durch die Zentralbank</a:t>
            </a:r>
          </a:p>
          <a:p>
            <a:pPr>
              <a:spcAft>
                <a:spcPts val="1200"/>
              </a:spcAft>
              <a:buClr>
                <a:srgbClr val="FF0000"/>
              </a:buClr>
              <a:buFont typeface="Wingdings" pitchFamily="2" charset="2"/>
              <a:buChar char="Ø"/>
            </a:pPr>
            <a:r>
              <a:rPr lang="de-AT" b="1" dirty="0" smtClean="0">
                <a:latin typeface="Arial" pitchFamily="34" charset="0"/>
                <a:cs typeface="Arial" pitchFamily="34" charset="0"/>
              </a:rPr>
              <a:t>Festlegung der Geldmenge ist maßgeblich für die Steuerung des Wirtschaftsablaufes verantwortlich</a:t>
            </a:r>
          </a:p>
          <a:p>
            <a:pPr>
              <a:spcAft>
                <a:spcPts val="1200"/>
              </a:spcAft>
              <a:buClr>
                <a:srgbClr val="FF0000"/>
              </a:buClr>
              <a:buFont typeface="Wingdings" pitchFamily="2" charset="2"/>
              <a:buChar char="Ø"/>
            </a:pPr>
            <a:r>
              <a:rPr lang="de-AT" b="1" dirty="0" smtClean="0">
                <a:latin typeface="Arial" pitchFamily="34" charset="0"/>
                <a:cs typeface="Arial" pitchFamily="34" charset="0"/>
              </a:rPr>
              <a:t>Lehnt Eingriffe in die Wirtschaftsabläufe durch den Staat grundsätzlich ab</a:t>
            </a:r>
          </a:p>
          <a:p>
            <a:endParaRPr lang="de-AT" dirty="0" smtClean="0"/>
          </a:p>
          <a:p>
            <a:pPr>
              <a:buNone/>
            </a:pPr>
            <a:r>
              <a:rPr lang="de-AT" b="1" dirty="0" smtClean="0">
                <a:solidFill>
                  <a:srgbClr val="FF0000"/>
                </a:solidFill>
              </a:rPr>
              <a:t>Milton Friedman:</a:t>
            </a:r>
            <a:r>
              <a:rPr lang="de-AT" dirty="0" smtClean="0">
                <a:solidFill>
                  <a:srgbClr val="FF0000"/>
                </a:solidFill>
              </a:rPr>
              <a:t> </a:t>
            </a:r>
            <a:r>
              <a:rPr lang="de-AT" b="1" dirty="0" smtClean="0"/>
              <a:t>Ein gleichmäßiges Wachstum der Geldmenge ist der Schlüssel zu einer gesunden und inflationsfreien Wirtschaft.</a:t>
            </a:r>
            <a:endParaRPr lang="de-AT" b="1" dirty="0">
              <a:solidFill>
                <a:schemeClr val="accent3">
                  <a:lumMod val="50000"/>
                </a:schemeClr>
              </a:solidFill>
            </a:endParaRPr>
          </a:p>
        </p:txBody>
      </p:sp>
      <p:sp>
        <p:nvSpPr>
          <p:cNvPr id="3" name="Fußzeilenplatzhalter 2"/>
          <p:cNvSpPr>
            <a:spLocks noGrp="1"/>
          </p:cNvSpPr>
          <p:nvPr>
            <p:ph type="ftr" sz="quarter" idx="11"/>
          </p:nvPr>
        </p:nvSpPr>
        <p:spPr/>
        <p:txBody>
          <a:bodyPr/>
          <a:lstStyle/>
          <a:p>
            <a:r>
              <a:rPr lang="de-AT" smtClean="0"/>
              <a:t>Mag.Dr. Johanna Eidenberger</a:t>
            </a:r>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 calcmode="lin" valueType="num">
                                      <p:cBhvr additive="base">
                                        <p:cTn id="43" dur="50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nanke">
  <a:themeElements>
    <a:clrScheme name="Anank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nank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ank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377</Words>
  <Application>Microsoft Macintosh PowerPoint</Application>
  <PresentationFormat>Bildschirmpräsentation (4:3)</PresentationFormat>
  <Paragraphs>79</Paragraphs>
  <Slides>9</Slides>
  <Notes>0</Notes>
  <HiddenSlides>0</HiddenSlides>
  <MMClips>0</MMClips>
  <ScaleCrop>false</ScaleCrop>
  <HeadingPairs>
    <vt:vector size="6" baseType="variant">
      <vt:variant>
        <vt:lpstr>Verwendete Schriftarten</vt:lpstr>
      </vt:variant>
      <vt:variant>
        <vt:i4>9</vt:i4>
      </vt:variant>
      <vt:variant>
        <vt:lpstr>Design</vt:lpstr>
      </vt:variant>
      <vt:variant>
        <vt:i4>2</vt:i4>
      </vt:variant>
      <vt:variant>
        <vt:lpstr>Folientitel</vt:lpstr>
      </vt:variant>
      <vt:variant>
        <vt:i4>9</vt:i4>
      </vt:variant>
    </vt:vector>
  </HeadingPairs>
  <TitlesOfParts>
    <vt:vector size="20" baseType="lpstr">
      <vt:lpstr>Arial Black</vt:lpstr>
      <vt:lpstr>Arial Rounded MT Bold</vt:lpstr>
      <vt:lpstr>Book Antiqua</vt:lpstr>
      <vt:lpstr>Calibri</vt:lpstr>
      <vt:lpstr>Lucida Sans</vt:lpstr>
      <vt:lpstr>Wingdings</vt:lpstr>
      <vt:lpstr>Wingdings 2</vt:lpstr>
      <vt:lpstr>Wingdings 3</vt:lpstr>
      <vt:lpstr>Arial</vt:lpstr>
      <vt:lpstr>Larissa-Design</vt:lpstr>
      <vt:lpstr>Ananke</vt:lpstr>
      <vt:lpstr>Grundlagenwissen zu</vt:lpstr>
      <vt:lpstr>Bedeutende Ökonomen</vt:lpstr>
      <vt:lpstr>Adam Smith (1723-1790)  Klassiker der Nationalökonomen</vt:lpstr>
      <vt:lpstr>David Ricardo (1772-1832)  Theorie der komparativen Kosten</vt:lpstr>
      <vt:lpstr>John Maynard Keynes (1883-1946) britischer Ökonom</vt:lpstr>
      <vt:lpstr>Keynes‘esch Prinzip 2008/09</vt:lpstr>
      <vt:lpstr>Neoklassiker</vt:lpstr>
      <vt:lpstr>Friedrich August von Hayek (1899-1992) (Vordenker des) Neoliberalismus</vt:lpstr>
      <vt:lpstr>Milton Friedman (1912-2006) Monetarismus</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Johanna Eidenberger</dc:creator>
  <cp:lastModifiedBy>Microsoft Office-Anwender</cp:lastModifiedBy>
  <cp:revision>15</cp:revision>
  <dcterms:created xsi:type="dcterms:W3CDTF">2016-12-06T10:42:07Z</dcterms:created>
  <dcterms:modified xsi:type="dcterms:W3CDTF">2016-12-14T18:50:22Z</dcterms:modified>
</cp:coreProperties>
</file>