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263" r:id="rId4"/>
    <p:sldId id="286" r:id="rId5"/>
    <p:sldId id="285" r:id="rId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54" d="100"/>
          <a:sy n="54" d="100"/>
        </p:scale>
        <p:origin x="1148" y="6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ED69555-EE48-4B19-812B-4E1068DBF976}"/>
              </a:ext>
            </a:extLst>
          </p:cNvPr>
          <p:cNvSpPr/>
          <p:nvPr/>
        </p:nvSpPr>
        <p:spPr>
          <a:xfrm>
            <a:off x="7573754" y="0"/>
            <a:ext cx="4618246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57">
            <a:extLst>
              <a:ext uri="{FF2B5EF4-FFF2-40B4-BE49-F238E27FC236}">
                <a16:creationId xmlns:a16="http://schemas.microsoft.com/office/drawing/2014/main" id="{57AEB73D-F521-4B19-820F-12DB6BCC8406}"/>
              </a:ext>
            </a:extLst>
          </p:cNvPr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5388" y="863068"/>
            <a:ext cx="6007691" cy="4985916"/>
          </a:xfrm>
        </p:spPr>
        <p:txBody>
          <a:bodyPr anchor="ctr">
            <a:noAutofit/>
          </a:bodyPr>
          <a:lstStyle>
            <a:lvl1pPr algn="l">
              <a:lnSpc>
                <a:spcPct val="125000"/>
              </a:lnSpc>
              <a:defRPr sz="6000" b="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97352" y="863068"/>
            <a:ext cx="3351729" cy="5120069"/>
          </a:xfrm>
        </p:spPr>
        <p:txBody>
          <a:bodyPr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2400" b="0" cap="none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72EEBA-3A5D-41CE-8465-A45A0F65674E}"/>
              </a:ext>
            </a:extLst>
          </p:cNvPr>
          <p:cNvSpPr/>
          <p:nvPr/>
        </p:nvSpPr>
        <p:spPr>
          <a:xfrm rot="5400000">
            <a:off x="410121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79F4CF2F-CDFA-4A37-837C-819D5238EA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7353" y="6309360"/>
            <a:ext cx="2151134" cy="457200"/>
          </a:xfrm>
        </p:spPr>
        <p:txBody>
          <a:bodyPr/>
          <a:lstStyle/>
          <a:p>
            <a:pPr algn="l"/>
            <a:fld id="{0DCFB061-4267-4D9F-8017-6F550D3068DF}" type="datetime1">
              <a:rPr lang="en-US" smtClean="0"/>
              <a:t>1/14/2024</a:t>
            </a:fld>
            <a:endParaRPr lang="en-US" dirty="0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CFECE62A-61A4-407D-8F0B-D459CD977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5388" y="6309360"/>
            <a:ext cx="6007691" cy="457200"/>
          </a:xfrm>
        </p:spPr>
        <p:txBody>
          <a:bodyPr/>
          <a:lstStyle>
            <a:lvl1pPr algn="r">
              <a:defRPr/>
            </a:lvl1pPr>
          </a:lstStyle>
          <a:p>
            <a:pPr algn="l"/>
            <a:endParaRPr lang="en-US" dirty="0"/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99FE60A9-FE2A-451F-9244-60FCE7FE9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139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1BC61-5547-4A60-8DA1-6699760D9972}" type="datetime1">
              <a:rPr lang="en-US" smtClean="0"/>
              <a:t>1/14/2024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957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24B9D1C6-60D0-4CD1-8F31-F912522EB041}" type="datetime1">
              <a:rPr lang="en-US" smtClean="0"/>
              <a:t>1/14/2024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 title="Rule Line">
            <a:extLst>
              <a:ext uri="{FF2B5EF4-FFF2-40B4-BE49-F238E27FC236}">
                <a16:creationId xmlns:a16="http://schemas.microsoft.com/office/drawing/2014/main" id="{A1005B08-D2D4-455C-AA62-1200E43E7AF9}"/>
              </a:ext>
            </a:extLst>
          </p:cNvPr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27253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420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5014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8949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4019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7974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986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3754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9497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4ED5C-5A53-433E-8A55-46F54CE81DA5}" type="datetime1">
              <a:rPr lang="en-US" smtClean="0"/>
              <a:t>1/14/2024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09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1/14/2024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7147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5525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322832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3435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061064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5977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9165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840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BFD12B6-57DE-4B63-A723-500B050FB7DD}"/>
              </a:ext>
            </a:extLst>
          </p:cNvPr>
          <p:cNvSpPr/>
          <p:nvPr/>
        </p:nvSpPr>
        <p:spPr>
          <a:xfrm>
            <a:off x="0" y="4215384"/>
            <a:ext cx="12192000" cy="264261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16" y="1406284"/>
            <a:ext cx="10593694" cy="2597841"/>
          </a:xfrm>
        </p:spPr>
        <p:txBody>
          <a:bodyPr anchor="b">
            <a:normAutofit/>
          </a:bodyPr>
          <a:lstStyle>
            <a:lvl1pPr algn="ctr">
              <a:lnSpc>
                <a:spcPct val="125000"/>
              </a:lnSpc>
              <a:defRPr sz="4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18312" y="4527856"/>
            <a:ext cx="6559018" cy="1570245"/>
          </a:xfrm>
        </p:spPr>
        <p:txBody>
          <a:bodyPr anchor="t"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4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1E2E75-4758-4930-8024-39287C962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ABC0C-B6DF-45E9-B954-11C99AA62C3E}" type="datetime1">
              <a:rPr lang="en-US" smtClean="0"/>
              <a:t>1/14/2024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8B9949-402C-42C2-9A94-16590FC0C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39D83F6-DAF4-4876-AA41-F246EC970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613A19-DDA2-44F6-9ED4-F87771C684B8}"/>
              </a:ext>
            </a:extLst>
          </p:cNvPr>
          <p:cNvSpPr/>
          <p:nvPr/>
        </p:nvSpPr>
        <p:spPr>
          <a:xfrm>
            <a:off x="0" y="4215384"/>
            <a:ext cx="1218895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780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76670" y="705114"/>
            <a:ext cx="6172412" cy="2403846"/>
          </a:xfrm>
        </p:spPr>
        <p:txBody>
          <a:bodyPr anchor="b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6670" y="3749040"/>
            <a:ext cx="6172411" cy="2346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B71B9-2624-4F21-93EE-35A78B1A0DAD}" type="datetime1">
              <a:rPr lang="en-US" smtClean="0"/>
              <a:t>1/14/2024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E6B9B5-A5D1-4099-B52B-78F39AB0AFCB}"/>
              </a:ext>
            </a:extLst>
          </p:cNvPr>
          <p:cNvSpPr/>
          <p:nvPr/>
        </p:nvSpPr>
        <p:spPr>
          <a:xfrm rot="10800000">
            <a:off x="4693920" y="3396997"/>
            <a:ext cx="7498080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813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76667" y="658999"/>
            <a:ext cx="6166422" cy="457200"/>
          </a:xfrm>
        </p:spPr>
        <p:txBody>
          <a:bodyPr anchor="b">
            <a:normAutofit/>
          </a:bodyPr>
          <a:lstStyle>
            <a:lvl1pPr marL="0" indent="0">
              <a:lnSpc>
                <a:spcPct val="130000"/>
              </a:lnSpc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6668" y="1116199"/>
            <a:ext cx="6166422" cy="20621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76668" y="3623098"/>
            <a:ext cx="6166421" cy="457200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lang="en-US" sz="1800" b="1" kern="1200" cap="all" spc="15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6670" y="4102370"/>
            <a:ext cx="6166419" cy="206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37C2A-BE2E-4840-A907-3254E2916C96}" type="datetime1">
              <a:rPr lang="en-US" smtClean="0"/>
              <a:t>1/14/2024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26B370B-8381-431F-9492-0EA120511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CA89085-2231-4A9C-B23C-B199A9DD26C5}"/>
              </a:ext>
            </a:extLst>
          </p:cNvPr>
          <p:cNvSpPr/>
          <p:nvPr/>
        </p:nvSpPr>
        <p:spPr>
          <a:xfrm rot="10800000">
            <a:off x="4693920" y="3396997"/>
            <a:ext cx="7498080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442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CD215-1C45-48A0-8534-39FFE8A7C95A}" type="datetime1">
              <a:rPr lang="en-US" smtClean="0"/>
              <a:t>1/14/2024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654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CF41D3-C6B9-4E99-9321-87C4E2168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63A0F-DEF3-4134-98D0-2E1276938A8B}" type="datetime1">
              <a:rPr lang="en-US" smtClean="0"/>
              <a:t>1/14/2024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5BC6EB-07B1-46AF-AC33-E998BC6AA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E3A0C1-6562-4819-9E88-4C1378FD5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593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ACA29BA-0143-49FF-8608-DB1623D99537}"/>
              </a:ext>
            </a:extLst>
          </p:cNvPr>
          <p:cNvSpPr/>
          <p:nvPr/>
        </p:nvSpPr>
        <p:spPr>
          <a:xfrm>
            <a:off x="0" y="0"/>
            <a:ext cx="8248592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53015" y="640079"/>
            <a:ext cx="2796066" cy="2551751"/>
          </a:xfrm>
        </p:spPr>
        <p:txBody>
          <a:bodyPr anchor="b">
            <a:normAutofit/>
          </a:bodyPr>
          <a:lstStyle>
            <a:lvl1pPr algn="l">
              <a:lnSpc>
                <a:spcPct val="135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818" y="640078"/>
            <a:ext cx="6969693" cy="545592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753015" y="3223803"/>
            <a:ext cx="2796066" cy="2872197"/>
          </a:xfrm>
        </p:spPr>
        <p:txBody>
          <a:bodyPr anchor="t">
            <a:normAutofit/>
          </a:bodyPr>
          <a:lstStyle>
            <a:lvl1pPr marL="0" indent="0">
              <a:spcBef>
                <a:spcPts val="1400"/>
              </a:spcBef>
              <a:buNone/>
              <a:defRPr sz="18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010CF18-370D-4E80-AE4C-396FFDFCAE5D}"/>
              </a:ext>
            </a:extLst>
          </p:cNvPr>
          <p:cNvSpPr/>
          <p:nvPr/>
        </p:nvSpPr>
        <p:spPr>
          <a:xfrm rot="5400000">
            <a:off x="485159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C5EBFE9C-5A22-4462-9C51-E00C03F55C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53015" y="6309360"/>
            <a:ext cx="1734207" cy="457200"/>
          </a:xfrm>
        </p:spPr>
        <p:txBody>
          <a:bodyPr/>
          <a:lstStyle>
            <a:lvl1pPr algn="l">
              <a:defRPr/>
            </a:lvl1pPr>
          </a:lstStyle>
          <a:p>
            <a:fld id="{61A2E4C8-2960-4ADD-862C-4D9643CB15AC}" type="datetime1">
              <a:rPr lang="en-US" smtClean="0"/>
              <a:t>1/14/2024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2EBBFF2E-AA66-4B76-9139-CB000B5A4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8818" y="6309360"/>
            <a:ext cx="6993867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44F64C4-BF20-4F6B-B650-57C71C828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143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4996" y="640079"/>
            <a:ext cx="2714085" cy="2695903"/>
          </a:xfrm>
        </p:spPr>
        <p:txBody>
          <a:bodyPr anchor="b">
            <a:noAutofit/>
          </a:bodyPr>
          <a:lstStyle>
            <a:lvl1pPr algn="l"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248592" cy="6857999"/>
          </a:xfrm>
          <a:solidFill>
            <a:schemeClr val="bg2">
              <a:lumMod val="9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834996" y="3429000"/>
            <a:ext cx="2714085" cy="2508026"/>
          </a:xfrm>
        </p:spPr>
        <p:txBody>
          <a:bodyPr anchor="t">
            <a:normAutofit/>
          </a:bodyPr>
          <a:lstStyle>
            <a:lvl1pPr marL="0" indent="0">
              <a:spcBef>
                <a:spcPts val="1400"/>
              </a:spcBef>
              <a:buNone/>
              <a:defRPr sz="18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0949BC8-9ABF-49F6-851C-5DB0B86CA70D}"/>
              </a:ext>
            </a:extLst>
          </p:cNvPr>
          <p:cNvSpPr/>
          <p:nvPr/>
        </p:nvSpPr>
        <p:spPr>
          <a:xfrm rot="5400000">
            <a:off x="485159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E1EE21-E3FA-4D43-B224-C664959637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34997" y="6309360"/>
            <a:ext cx="1645920" cy="457200"/>
          </a:xfrm>
        </p:spPr>
        <p:txBody>
          <a:bodyPr/>
          <a:lstStyle/>
          <a:p>
            <a:fld id="{48BDEA15-09CD-4275-A8E0-385C965F48B0}" type="datetime1">
              <a:rPr lang="en-US" smtClean="0"/>
              <a:t>1/14/2024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2D7F83-8993-4ED4-9F02-663CC0850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3678B7-E511-4CE1-BEE5-89E959B9B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0080" y="6309360"/>
            <a:ext cx="4946592" cy="457200"/>
          </a:xfr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141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786F82F-1B47-46ED-8EAE-53EF71E59E9A}"/>
              </a:ext>
            </a:extLst>
          </p:cNvPr>
          <p:cNvSpPr/>
          <p:nvPr/>
        </p:nvSpPr>
        <p:spPr>
          <a:xfrm>
            <a:off x="4718302" y="0"/>
            <a:ext cx="7473698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2918" y="705113"/>
            <a:ext cx="3411973" cy="5197498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76671" y="705113"/>
            <a:ext cx="6172412" cy="5197497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2917" y="6309360"/>
            <a:ext cx="3411973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4AF8082C-0922-4249-A612-B415F5231620}" type="datetime1">
              <a:rPr lang="en-US" smtClean="0"/>
              <a:t>1/14/2024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76670" y="6309360"/>
            <a:ext cx="4946592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69202" y="6309360"/>
            <a:ext cx="979879" cy="457200"/>
          </a:xfrm>
          <a:prstGeom prst="rect">
            <a:avLst/>
          </a:prstGeom>
        </p:spPr>
        <p:txBody>
          <a:bodyPr vert="horz" lIns="109728" tIns="109728" rIns="109728" bIns="91440" rtlCol="0" anchor="b"/>
          <a:lstStyle>
            <a:lvl1pPr algn="r">
              <a:defRPr sz="1600" b="1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F1BAF6F-6275-4646-9C59-331B29B9550F}"/>
              </a:ext>
            </a:extLst>
          </p:cNvPr>
          <p:cNvSpPr/>
          <p:nvPr/>
        </p:nvSpPr>
        <p:spPr>
          <a:xfrm rot="5400000">
            <a:off x="1257298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633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hf sldNum="0" hdr="0" ftr="0" dt="0"/>
  <p:txStyles>
    <p:titleStyle>
      <a:lvl1pPr algn="l" defTabSz="914400" rtl="0" eaLnBrk="1" latinLnBrk="0" hangingPunct="1">
        <a:lnSpc>
          <a:spcPct val="150000"/>
        </a:lnSpc>
        <a:spcBef>
          <a:spcPct val="0"/>
        </a:spcBef>
        <a:buNone/>
        <a:defRPr sz="3600" b="1" kern="1200" spc="1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800" b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6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268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EA164D6B-6878-4B9F-A2D0-985D39B17B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62F176A-9349-4CD7-8042-59C0200C8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0904" y="0"/>
            <a:ext cx="4641096" cy="105654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64738AB-B6BE-4867-889A-52CE4AC8DB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1095508"/>
            <a:ext cx="7582419" cy="501689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191F00D-C5E2-4B20-8F35-322569F458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8011" y="1451531"/>
            <a:ext cx="6849832" cy="2515164"/>
          </a:xfrm>
        </p:spPr>
        <p:txBody>
          <a:bodyPr anchor="b">
            <a:normAutofit/>
          </a:bodyPr>
          <a:lstStyle/>
          <a:p>
            <a:pPr algn="ctr">
              <a:lnSpc>
                <a:spcPct val="115000"/>
              </a:lnSpc>
            </a:pPr>
            <a:r>
              <a:rPr lang="de-AT" sz="3600" dirty="0">
                <a:solidFill>
                  <a:schemeClr val="tx2"/>
                </a:solidFill>
              </a:rPr>
              <a:t>Konstruktivistisches Lerndesign </a:t>
            </a:r>
            <a:br>
              <a:rPr lang="de-AT" sz="3600" dirty="0">
                <a:solidFill>
                  <a:schemeClr val="tx2"/>
                </a:solidFill>
              </a:rPr>
            </a:br>
            <a:br>
              <a:rPr lang="de-AT" sz="2900" dirty="0">
                <a:solidFill>
                  <a:schemeClr val="tx2"/>
                </a:solidFill>
              </a:rPr>
            </a:br>
            <a:endParaRPr lang="de-AT" sz="2900" dirty="0">
              <a:solidFill>
                <a:schemeClr val="tx2"/>
              </a:solidFill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4026E9E-B4AE-437F-B896-5A9CB30920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1845" y="3099129"/>
            <a:ext cx="5834053" cy="1009650"/>
          </a:xfrm>
        </p:spPr>
        <p:txBody>
          <a:bodyPr anchor="t">
            <a:normAutofit fontScale="85000" lnSpcReduction="20000"/>
          </a:bodyPr>
          <a:lstStyle/>
          <a:p>
            <a:pPr algn="ctr"/>
            <a:r>
              <a:rPr lang="de-AT" sz="2400" dirty="0">
                <a:solidFill>
                  <a:schemeClr val="tx2"/>
                </a:solidFill>
              </a:rPr>
              <a:t>selbstständiges und forschendes Lernen im Mittelpunkt</a:t>
            </a:r>
            <a:endParaRPr lang="de-AT" dirty="0">
              <a:solidFill>
                <a:schemeClr val="tx2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F6F37D-CD70-4695-A2E1-E3A168CB68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238" r="29244" b="-2"/>
          <a:stretch/>
        </p:blipFill>
        <p:spPr>
          <a:xfrm>
            <a:off x="7585467" y="1074544"/>
            <a:ext cx="4606533" cy="5069861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4E9A171F-91A7-42F8-B25C-E38B244E7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1031500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7851D67-7085-40E2-B146-F91433A28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144405"/>
            <a:ext cx="7534656" cy="71359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85AAE23-FCB6-4663-907C-0110B0FDC5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5468" y="6167615"/>
            <a:ext cx="4603482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C969C2C-E7E3-4052-87D4-61E733EC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112401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C60369F-A41B-4D6E-8990-30E2715C57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1459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Inhaltsplatzhalter 5">
            <a:extLst>
              <a:ext uri="{FF2B5EF4-FFF2-40B4-BE49-F238E27FC236}">
                <a16:creationId xmlns:a16="http://schemas.microsoft.com/office/drawing/2014/main" id="{8046D903-97F9-420F-B870-FA15E2643C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8527" y="1011267"/>
            <a:ext cx="3825849" cy="510113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CBDDAF7-CED9-3D78-252C-C6A038ED6FC8}"/>
              </a:ext>
            </a:extLst>
          </p:cNvPr>
          <p:cNvSpPr txBox="1"/>
          <p:nvPr/>
        </p:nvSpPr>
        <p:spPr>
          <a:xfrm>
            <a:off x="747422" y="4534723"/>
            <a:ext cx="62497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UE: PPS Begleitung Master im Pädagogischen Dienst</a:t>
            </a:r>
          </a:p>
          <a:p>
            <a:endParaRPr lang="de-DE" dirty="0"/>
          </a:p>
          <a:p>
            <a:pPr algn="ctr"/>
            <a:r>
              <a:rPr lang="de-DE" dirty="0"/>
              <a:t>Leitung: Mairinger-Hebein Reinhild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789446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DF5164-BA45-499C-979A-C4FDEE89E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574" y="183428"/>
            <a:ext cx="9658350" cy="923330"/>
          </a:xfrm>
        </p:spPr>
        <p:txBody>
          <a:bodyPr>
            <a:normAutofit/>
          </a:bodyPr>
          <a:lstStyle/>
          <a:p>
            <a:pPr algn="ctr"/>
            <a:r>
              <a:rPr lang="de-AT" sz="3200" dirty="0"/>
              <a:t>Vorteile des Konstruktivismus</a:t>
            </a:r>
            <a:br>
              <a:rPr lang="de-AT" sz="3200" dirty="0"/>
            </a:br>
            <a:r>
              <a:rPr lang="de-AT" sz="1300" dirty="0"/>
              <a:t>(Methode der bildenden Erfahrung (John Dewey 1859-1952 )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77CF56C-A6CA-4ABF-BA2A-2A1955CC45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0794" y="2064860"/>
            <a:ext cx="4883699" cy="2690019"/>
          </a:xfrm>
        </p:spPr>
        <p:txBody>
          <a:bodyPr>
            <a:normAutofit fontScale="62500" lnSpcReduction="20000"/>
          </a:bodyPr>
          <a:lstStyle/>
          <a:p>
            <a:r>
              <a:rPr lang="de-AT" sz="2200" dirty="0"/>
              <a:t>Selbstständiger Wissenserwerb im Zentrum</a:t>
            </a:r>
          </a:p>
          <a:p>
            <a:r>
              <a:rPr lang="de-AT" sz="2200" dirty="0"/>
              <a:t>Schüler ist neugierig auf der Suche nach eigener Erkenntnis - Tüftler</a:t>
            </a:r>
          </a:p>
          <a:p>
            <a:r>
              <a:rPr lang="de-AT" sz="2200" dirty="0"/>
              <a:t>Lehrer gibt nur Einstiegsimpuls für problemorientierte zukunftsrelevante Thematik vor</a:t>
            </a:r>
          </a:p>
          <a:p>
            <a:r>
              <a:rPr lang="de-AT" sz="2200" dirty="0"/>
              <a:t>Schüler setzt sich Ziele und konstruiert eigenständig Wege zur Lösung des Problems</a:t>
            </a:r>
          </a:p>
          <a:p>
            <a:r>
              <a:rPr lang="de-AT" sz="2200" dirty="0"/>
              <a:t>Je weniger Wissensvermittlung von außen gelenkt wird, desto besser</a:t>
            </a:r>
          </a:p>
          <a:p>
            <a:r>
              <a:rPr lang="de-AT" sz="2200" dirty="0"/>
              <a:t>Förderung von Kreativem Handeln und Denken</a:t>
            </a:r>
          </a:p>
          <a:p>
            <a:endParaRPr lang="de-AT" dirty="0"/>
          </a:p>
          <a:p>
            <a:endParaRPr lang="de-AT" dirty="0"/>
          </a:p>
          <a:p>
            <a:endParaRPr lang="de-AT" dirty="0"/>
          </a:p>
          <a:p>
            <a:endParaRPr lang="de-AT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48F5633-89A6-46FA-A293-4C5C7C4D1C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35889" y="1771159"/>
            <a:ext cx="4184034" cy="2690019"/>
          </a:xfrm>
        </p:spPr>
        <p:txBody>
          <a:bodyPr>
            <a:noAutofit/>
          </a:bodyPr>
          <a:lstStyle/>
          <a:p>
            <a:r>
              <a:rPr lang="de-AT" sz="1400" dirty="0"/>
              <a:t>Von der Instruktion zur Konstruktion- </a:t>
            </a:r>
          </a:p>
          <a:p>
            <a:r>
              <a:rPr lang="de-AT" sz="1400" dirty="0"/>
              <a:t>Lernen im Verbund und in Lernarchitekturen</a:t>
            </a:r>
          </a:p>
          <a:p>
            <a:r>
              <a:rPr lang="de-AT" sz="1400" dirty="0"/>
              <a:t>Keine Trichterdidaktik </a:t>
            </a:r>
          </a:p>
          <a:p>
            <a:r>
              <a:rPr lang="de-AT" sz="1400" dirty="0"/>
              <a:t>Handlungsorientierter- selbstgesteuerter Unterricht</a:t>
            </a:r>
          </a:p>
          <a:p>
            <a:r>
              <a:rPr lang="de-AT" sz="1400" dirty="0"/>
              <a:t>Hoher Anteil an Selbstreflexion – Mehrperspektivität--- kritischem Denken-Erziehung zur Mündigkeit</a:t>
            </a:r>
          </a:p>
          <a:p>
            <a:r>
              <a:rPr lang="de-AT" sz="1400" dirty="0"/>
              <a:t>Höhere Identifikation mit Lerninhalten, Ergebnissen und erstellten Produkten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51324CDF-A013-4930-BC4F-2D965737916D}"/>
              </a:ext>
            </a:extLst>
          </p:cNvPr>
          <p:cNvSpPr txBox="1"/>
          <p:nvPr/>
        </p:nvSpPr>
        <p:spPr>
          <a:xfrm>
            <a:off x="760017" y="5086841"/>
            <a:ext cx="86599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600" b="0" i="0" u="none" strike="noStrike" kern="1200" cap="none" spc="0" normalizeH="0" baseline="0" noProof="0" dirty="0">
                <a:ln>
                  <a:noFill/>
                </a:ln>
                <a:solidFill>
                  <a:srgbClr val="5FCBEF">
                    <a:lumMod val="75000"/>
                  </a:srgb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Lehrperson wird zum Coach, kein allwissendes Lexikon, hilft beim Wissenserwerb und Organisation, sorgt für die Bühne, lenkt aber nicht bewusst den Ablauf- hat aber steuernde Funktion, falls Schüler sich „verrennen oder verzetteln“, weniger als Belehrender, sondern durch gezielte kritische Fragestellungen werden Lernende im Lernprozess begleitet und gelenkt.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432132-97CB-C358-CA47-B19BACD4F871}"/>
              </a:ext>
            </a:extLst>
          </p:cNvPr>
          <p:cNvSpPr txBox="1"/>
          <p:nvPr/>
        </p:nvSpPr>
        <p:spPr>
          <a:xfrm>
            <a:off x="590269" y="1109439"/>
            <a:ext cx="89994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i="1" dirty="0"/>
              <a:t>„Was du mir sagst, das vergesse ich! Was du mir zeigst, daran erinnere ich! Was du mich tun lässt, das verstehe ich!“ (Konfuzius)</a:t>
            </a:r>
          </a:p>
          <a:p>
            <a:pPr algn="ctr"/>
            <a:endParaRPr lang="de-AT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327985-5E77-8B79-2C2A-8364D281EC15}"/>
              </a:ext>
            </a:extLst>
          </p:cNvPr>
          <p:cNvSpPr txBox="1"/>
          <p:nvPr/>
        </p:nvSpPr>
        <p:spPr>
          <a:xfrm>
            <a:off x="970060" y="4640566"/>
            <a:ext cx="7657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800"/>
              <a:t>Höhere intrinsische Motivation - Flow soll dadurch begünstigt werden</a:t>
            </a:r>
            <a:endParaRPr lang="de-AT" sz="1800" dirty="0"/>
          </a:p>
        </p:txBody>
      </p:sp>
    </p:spTree>
    <p:extLst>
      <p:ext uri="{BB962C8B-B14F-4D97-AF65-F5344CB8AC3E}">
        <p14:creationId xmlns:p14="http://schemas.microsoft.com/office/powerpoint/2010/main" val="2837550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515938-91E4-471E-9923-A31E4C6BD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44638"/>
          </a:xfrm>
        </p:spPr>
        <p:txBody>
          <a:bodyPr/>
          <a:lstStyle/>
          <a:p>
            <a:r>
              <a:rPr lang="de-DE" dirty="0"/>
              <a:t>Zielsetzung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6271D2F-4043-4D7B-BE77-A23C6F58D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4985" y="1690398"/>
            <a:ext cx="8596668" cy="4051641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de-A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Planung und Durchführung von 4 UE mit Elementen des konstruktivistischen Lerndesigns 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de-A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Studierende im pädagogischen </a:t>
            </a:r>
            <a:r>
              <a:rPr lang="de-A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präsentieren</a:t>
            </a:r>
            <a:r>
              <a:rPr lang="de-A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ihre aktuellen Unterrichtserfahrungen.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de-A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Reflexion, Dokumentation, Präsentation und Diskussion gehen in diese fachdidaktische Lehrveranstaltung ein (Präsentation beim letzten Lehrveranstaltungstermin). 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de-A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Beurteilung erfolgt über eine Seminararbeit, die die Dokumentation der Planung, Durchführung und Reflexion des Unterrichts, sowie ein Feedback zum Kurs umfasst. Aktive Mitarbeit im Kurs wird </a:t>
            </a:r>
            <a:r>
              <a:rPr lang="de-AT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</a:t>
            </a:r>
            <a:r>
              <a:rPr lang="de-A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zu 1/3 miteinberechnet.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de-AT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283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4C6BBA-F16A-4E81-B68E-A8B0A201D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310" y="352425"/>
            <a:ext cx="8596668" cy="542925"/>
          </a:xfrm>
        </p:spPr>
        <p:txBody>
          <a:bodyPr>
            <a:normAutofit/>
          </a:bodyPr>
          <a:lstStyle/>
          <a:p>
            <a:r>
              <a:rPr lang="de-AT" sz="2400" dirty="0"/>
              <a:t>Organisatorischer Rahmen der Master-Fachdidaktik-LV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D018B4F-6283-4E7E-85AF-BE4743DDFE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310" y="860397"/>
            <a:ext cx="11510010" cy="5872480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07000"/>
              </a:lnSpc>
              <a:spcBef>
                <a:spcPts val="600"/>
              </a:spcBef>
              <a:spcAft>
                <a:spcPts val="300"/>
              </a:spcAft>
              <a:buNone/>
            </a:pPr>
            <a:r>
              <a:rPr lang="de-AT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Vorläufiger Zeitlicher Rahmen (Termin zur Erstellung der Jahresplanungen fehlt noch)</a:t>
            </a:r>
          </a:p>
          <a:p>
            <a:pPr marL="0" indent="0">
              <a:lnSpc>
                <a:spcPct val="107000"/>
              </a:lnSpc>
              <a:spcBef>
                <a:spcPts val="600"/>
              </a:spcBef>
              <a:spcAft>
                <a:spcPts val="300"/>
              </a:spcAft>
              <a:buNone/>
            </a:pPr>
            <a:endParaRPr lang="de-AT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600"/>
              </a:spcBef>
              <a:spcAft>
                <a:spcPts val="300"/>
              </a:spcAft>
              <a:buNone/>
            </a:pPr>
            <a:endParaRPr lang="de-AT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600"/>
              </a:spcBef>
              <a:spcAft>
                <a:spcPts val="300"/>
              </a:spcAft>
              <a:buNone/>
            </a:pPr>
            <a:endParaRPr lang="de-AT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600"/>
              </a:spcBef>
              <a:spcAft>
                <a:spcPts val="300"/>
              </a:spcAft>
              <a:buNone/>
            </a:pPr>
            <a:endParaRPr lang="de-AT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600"/>
              </a:spcBef>
              <a:spcAft>
                <a:spcPts val="300"/>
              </a:spcAft>
              <a:buNone/>
            </a:pPr>
            <a:endParaRPr lang="de-AT" sz="18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600"/>
              </a:spcBef>
              <a:spcAft>
                <a:spcPts val="300"/>
              </a:spcAft>
              <a:buNone/>
            </a:pPr>
            <a:endParaRPr lang="de-AT" sz="18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600"/>
              </a:spcBef>
              <a:spcAft>
                <a:spcPts val="300"/>
              </a:spcAft>
              <a:buNone/>
            </a:pPr>
            <a:r>
              <a:rPr lang="de-AT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Inhalte </a:t>
            </a: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de-AT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Termin  Klärung der Rahmenbedingungen-Erstellung von Jahresplanungen (wird noch ergänzt)</a:t>
            </a:r>
          </a:p>
          <a:p>
            <a:pPr lvl="0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de-A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Termine zur wissenschaftlichen und reflektorischen Auseinandersetzung mit konstruktivistischer Lerntheorie, (forschendes und entdeckendes Lernen im  Mittelpunkt) </a:t>
            </a:r>
          </a:p>
          <a:p>
            <a:pPr lvl="0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de-A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Termine zur Orientierung der </a:t>
            </a:r>
            <a:r>
              <a:rPr lang="de-AT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Lehrendentätigkeit</a:t>
            </a:r>
            <a:r>
              <a:rPr lang="de-A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im pädagogisch-praktischen Umfeld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de-A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de-A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Termine zur Reflexion der Unterrichtserfahrung und zum Austausch in der Studierendengruppe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de-AT" sz="26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Die Teilnahme an den Einführungsblockterminen vom 1.3., 8.3., sowie an einem Termin zur Orientierung der </a:t>
            </a:r>
            <a:r>
              <a:rPr lang="de-AT" sz="260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Lehrendentätigkeit</a:t>
            </a:r>
            <a:r>
              <a:rPr lang="de-AT" sz="26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un</a:t>
            </a:r>
            <a:r>
              <a:rPr lang="de-AT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 an einem Termin zur Reflexion der Unterrichtserfahrung</a:t>
            </a:r>
            <a:r>
              <a:rPr lang="de-AT" sz="26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ist</a:t>
            </a:r>
            <a:r>
              <a:rPr lang="de-AT" sz="26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absolut verpflichtend! (Details folgen auf der Lernplattform)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de-AT" sz="26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Etwaige Änderungen, was den Ablauf (Raum, Online - Präsenzunterricht </a:t>
            </a:r>
            <a:r>
              <a:rPr lang="de-AT" sz="260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etc</a:t>
            </a:r>
            <a:r>
              <a:rPr lang="de-AT" sz="26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betrifft, entnehmen Sie immer der Lernplattform!</a:t>
            </a:r>
          </a:p>
          <a:p>
            <a:endParaRPr lang="de-AT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2C9910-BE01-F2DD-52F3-D81DADDA27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310" y="1173140"/>
            <a:ext cx="5626487" cy="2185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58702"/>
      </p:ext>
    </p:extLst>
  </p:cSld>
  <p:clrMapOvr>
    <a:masterClrMapping/>
  </p:clrMapOvr>
</p:sld>
</file>

<file path=ppt/theme/theme1.xml><?xml version="1.0" encoding="utf-8"?>
<a:theme xmlns:a="http://schemas.openxmlformats.org/drawingml/2006/main" name="ShojiVTI">
  <a:themeElements>
    <a:clrScheme name="Shoji">
      <a:dk1>
        <a:sysClr val="windowText" lastClr="000000"/>
      </a:dk1>
      <a:lt1>
        <a:sysClr val="window" lastClr="FFFFFF"/>
      </a:lt1>
      <a:dk2>
        <a:srgbClr val="595460"/>
      </a:dk2>
      <a:lt2>
        <a:srgbClr val="EBEDEB"/>
      </a:lt2>
      <a:accent1>
        <a:srgbClr val="97A7B8"/>
      </a:accent1>
      <a:accent2>
        <a:srgbClr val="A5B592"/>
      </a:accent2>
      <a:accent3>
        <a:srgbClr val="CED228"/>
      </a:accent3>
      <a:accent4>
        <a:srgbClr val="D1C499"/>
      </a:accent4>
      <a:accent5>
        <a:srgbClr val="BDB3B6"/>
      </a:accent5>
      <a:accent6>
        <a:srgbClr val="C5A98D"/>
      </a:accent6>
      <a:hlink>
        <a:srgbClr val="CC9900"/>
      </a:hlink>
      <a:folHlink>
        <a:srgbClr val="96A9A9"/>
      </a:folHlink>
    </a:clrScheme>
    <a:fontScheme name="Custom 7">
      <a:majorFont>
        <a:latin typeface="Meiryo"/>
        <a:ea typeface=""/>
        <a:cs typeface=""/>
      </a:majorFont>
      <a:minorFont>
        <a:latin typeface="Meiryo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ojiVTI" id="{00D0DDEB-E771-48E5-9E96-0647434F08B1}" vid="{9D22D596-7FD0-4F89-958C-AD79A0949111}"/>
    </a:ext>
  </a:extLst>
</a:theme>
</file>

<file path=ppt/theme/theme2.xml><?xml version="1.0" encoding="utf-8"?>
<a:theme xmlns:a="http://schemas.openxmlformats.org/drawingml/2006/main" name="Facette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423</Words>
  <Application>Microsoft Office PowerPoint</Application>
  <PresentationFormat>Widescreen</PresentationFormat>
  <Paragraphs>43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3" baseType="lpstr">
      <vt:lpstr>Meiryo</vt:lpstr>
      <vt:lpstr>Arial</vt:lpstr>
      <vt:lpstr>Calibri</vt:lpstr>
      <vt:lpstr>Corbel</vt:lpstr>
      <vt:lpstr>Trebuchet MS</vt:lpstr>
      <vt:lpstr>Wingdings</vt:lpstr>
      <vt:lpstr>Wingdings 3</vt:lpstr>
      <vt:lpstr>ShojiVTI</vt:lpstr>
      <vt:lpstr>Facette</vt:lpstr>
      <vt:lpstr>Konstruktivistisches Lerndesign   </vt:lpstr>
      <vt:lpstr>Vorteile des Konstruktivismus (Methode der bildenden Erfahrung (John Dewey 1859-1952 )</vt:lpstr>
      <vt:lpstr>Zielsetzung</vt:lpstr>
      <vt:lpstr>Organisatorischer Rahmen der Master-Fachdidaktik-LV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Projektunterricht</dc:title>
  <dc:creator>Mairinger-Hebein Reinhild</dc:creator>
  <cp:lastModifiedBy>Mairinger-Hebein Reinhild</cp:lastModifiedBy>
  <cp:revision>17</cp:revision>
  <dcterms:created xsi:type="dcterms:W3CDTF">2021-01-10T21:30:59Z</dcterms:created>
  <dcterms:modified xsi:type="dcterms:W3CDTF">2024-01-14T23:36:37Z</dcterms:modified>
</cp:coreProperties>
</file>