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1" r:id="rId1"/>
  </p:sldMasterIdLst>
  <p:notesMasterIdLst>
    <p:notesMasterId r:id="rId49"/>
  </p:notesMasterIdLst>
  <p:handoutMasterIdLst>
    <p:handoutMasterId r:id="rId50"/>
  </p:handout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8" r:id="rId13"/>
    <p:sldId id="349" r:id="rId14"/>
    <p:sldId id="350" r:id="rId15"/>
    <p:sldId id="363" r:id="rId16"/>
    <p:sldId id="351" r:id="rId17"/>
    <p:sldId id="366" r:id="rId18"/>
    <p:sldId id="330" r:id="rId19"/>
    <p:sldId id="400" r:id="rId20"/>
    <p:sldId id="401" r:id="rId21"/>
    <p:sldId id="402" r:id="rId22"/>
    <p:sldId id="311" r:id="rId23"/>
    <p:sldId id="269" r:id="rId24"/>
    <p:sldId id="332" r:id="rId25"/>
    <p:sldId id="312" r:id="rId26"/>
    <p:sldId id="333" r:id="rId27"/>
    <p:sldId id="367" r:id="rId28"/>
    <p:sldId id="314" r:id="rId29"/>
    <p:sldId id="368" r:id="rId30"/>
    <p:sldId id="369" r:id="rId31"/>
    <p:sldId id="370" r:id="rId32"/>
    <p:sldId id="398" r:id="rId33"/>
    <p:sldId id="399" r:id="rId34"/>
    <p:sldId id="271" r:id="rId35"/>
    <p:sldId id="272" r:id="rId36"/>
    <p:sldId id="273" r:id="rId37"/>
    <p:sldId id="274" r:id="rId38"/>
    <p:sldId id="281" r:id="rId39"/>
    <p:sldId id="371" r:id="rId40"/>
    <p:sldId id="372" r:id="rId41"/>
    <p:sldId id="380" r:id="rId42"/>
    <p:sldId id="353" r:id="rId43"/>
    <p:sldId id="386" r:id="rId44"/>
    <p:sldId id="389" r:id="rId45"/>
    <p:sldId id="390" r:id="rId46"/>
    <p:sldId id="396" r:id="rId47"/>
    <p:sldId id="397" r:id="rId4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4660"/>
  </p:normalViewPr>
  <p:slideViewPr>
    <p:cSldViewPr>
      <p:cViewPr varScale="1">
        <p:scale>
          <a:sx n="60" d="100"/>
          <a:sy n="60" d="100"/>
        </p:scale>
        <p:origin x="124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51C6F-7F60-4C95-A94B-6FAF4CCAB966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9F4B6-F831-402A-8DAC-D9E4954D0F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44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26D06-2A02-48A1-8C48-05BAAB8BB1E3}" type="datetimeFigureOut">
              <a:rPr lang="de-AT" smtClean="0"/>
              <a:t>24.01.2024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AF7FD-DEC5-4DE7-9655-A978C45D7A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3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8F92-A945-4E88-B544-8FEB22DC0905}" type="datetime1">
              <a:rPr lang="de-AT" smtClean="0"/>
              <a:t>24.01.2024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1H13PCS2 PC Atombau WS 2013/14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8AEB-DCE2-4858-8EDC-4504AC2548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565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E72A-7712-4C53-8483-61744E0AE53E}" type="datetime1">
              <a:rPr lang="de-AT" smtClean="0"/>
              <a:t>24.01.2024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1H13PCS2 PC Atombau WS 2013/14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8AEB-DCE2-4858-8EDC-4504AC2548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164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74C-CA06-4F15-93E0-2BEEDF2D5967}" type="datetime1">
              <a:rPr lang="de-AT" smtClean="0"/>
              <a:t>24.01.2024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1H13PCS2 PC Atombau WS 2013/14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8AEB-DCE2-4858-8EDC-4504AC2548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047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6AC2-45D3-473B-A173-649FC6EB6D57}" type="datetime1">
              <a:rPr lang="de-AT" smtClean="0"/>
              <a:t>24.01.2024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1H13PCS2 PC Atombau WS 2013/14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8AEB-DCE2-4858-8EDC-4504AC2548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505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A56-874B-4135-8E99-1C186599728B}" type="datetime1">
              <a:rPr lang="de-AT" smtClean="0"/>
              <a:t>24.01.2024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1H13PCS2 PC Atombau WS 2013/14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8AEB-DCE2-4858-8EDC-4504AC2548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697640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DD2-3622-42FD-A5F2-8CDD3734E01D}" type="datetime1">
              <a:rPr lang="de-AT" smtClean="0"/>
              <a:t>24.01.2024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1H13PCS2 PC Atombau WS 2013/14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8AEB-DCE2-4858-8EDC-4504AC2548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962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AB98-9E2B-4004-A111-7D6243D3E156}" type="datetime1">
              <a:rPr lang="de-AT" smtClean="0"/>
              <a:t>24.01.2024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1H13PCS2 PC Atombau WS 2013/14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8AEB-DCE2-4858-8EDC-4504AC2548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038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B63F-1A83-4CA7-8BB7-F888C13502AB}" type="datetime1">
              <a:rPr lang="de-AT" smtClean="0"/>
              <a:t>24.01.2024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1H13PCS2 PC Atombau WS 2013/14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8AEB-DCE2-4858-8EDC-4504AC2548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382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7586-AB83-4F01-840F-6284586A65B2}" type="datetime1">
              <a:rPr lang="de-AT" smtClean="0"/>
              <a:t>24.01.2024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1H13PCS2 PC Atombau WS 2013/14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8AEB-DCE2-4858-8EDC-4504AC2548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177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A56-874B-4135-8E99-1C186599728B}" type="datetime1">
              <a:rPr lang="de-AT" smtClean="0"/>
              <a:t>24.01.2024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1H13PCS2 PC Atombau WS 2013/14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8AEB-DCE2-4858-8EDC-4504AC2548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157913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A56-874B-4135-8E99-1C186599728B}" type="datetime1">
              <a:rPr lang="de-AT" smtClean="0"/>
              <a:t>24.01.2024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1H13PCS2 PC Atombau WS 2013/14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8AEB-DCE2-4858-8EDC-4504AC2548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070046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09A56-874B-4135-8E99-1C186599728B}" type="datetime1">
              <a:rPr lang="de-AT" smtClean="0"/>
              <a:t>24.01.2024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1H13PCS2 PC Atombau WS 2013/14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8AEB-DCE2-4858-8EDC-4504AC2548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584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m.de/Faecher/Materialien/beck/chemkurs/glos11b.htm%23delo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gapedia.de/vsengine/glossary/de/valenzelektronen.glos.html" TargetMode="Externa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7PrbjIkZFg&amp;feature=emb_rel_pause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youtube.com/watch?v=K7PrbjIkZFg&amp;feature=emb_rel_pau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5645290" cy="490661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de-AT" sz="2800" b="1" dirty="0"/>
              <a:t>ORBITAL</a:t>
            </a:r>
            <a:r>
              <a:rPr lang="de-AT" sz="2800" dirty="0"/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AT" sz="2800" dirty="0"/>
              <a:t>	Raum, in dem sich ein Elektron mit 	größtmöglicher Wahrscheinlichkeit aufhält</a:t>
            </a:r>
            <a:br>
              <a:rPr lang="de-AT" sz="2800" dirty="0"/>
            </a:br>
            <a:endParaRPr lang="de-AT" sz="2800" dirty="0"/>
          </a:p>
          <a:p>
            <a:pPr>
              <a:lnSpc>
                <a:spcPct val="150000"/>
              </a:lnSpc>
            </a:pPr>
            <a:r>
              <a:rPr lang="de-AT" sz="2800" dirty="0"/>
              <a:t>Unterschiedliche Formen von Orbitalen ergeben sich durch unterschiedliche Aufenthalts-Wahrscheinlichkeiten</a:t>
            </a:r>
            <a:br>
              <a:rPr lang="de-AT" sz="2800" dirty="0"/>
            </a:br>
            <a:endParaRPr lang="de-AT" sz="2800" dirty="0"/>
          </a:p>
          <a:p>
            <a:pPr>
              <a:lnSpc>
                <a:spcPct val="150000"/>
              </a:lnSpc>
            </a:pPr>
            <a:r>
              <a:rPr lang="de-AT" sz="2800" dirty="0"/>
              <a:t>Modell: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AT" sz="2800" dirty="0"/>
              <a:t>	Atom mit einem positiv geladenen Kern, der 	von unterschiedlichen Orbitalen umgeben ist.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556792"/>
            <a:ext cx="2895600" cy="28067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D9D9D9"/>
          </a:solidFill>
        </p:spPr>
        <p:txBody>
          <a:bodyPr/>
          <a:lstStyle/>
          <a:p>
            <a:r>
              <a:rPr lang="de-AT" b="1" dirty="0"/>
              <a:t>Orbitalmodell (1928)</a:t>
            </a:r>
          </a:p>
        </p:txBody>
      </p:sp>
    </p:spTree>
    <p:extLst>
      <p:ext uri="{BB962C8B-B14F-4D97-AF65-F5344CB8AC3E}">
        <p14:creationId xmlns:p14="http://schemas.microsoft.com/office/powerpoint/2010/main" val="91647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8156"/>
            <a:ext cx="9433048" cy="66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9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7504" y="1052736"/>
            <a:ext cx="8508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Folgendes Schema gibt die Reihenfolge der Orbitalbesetzung an </a:t>
            </a:r>
          </a:p>
          <a:p>
            <a:r>
              <a:rPr lang="de-DE" sz="2400" dirty="0"/>
              <a:t>(entspricht den Energieniveaus)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9512" y="116632"/>
            <a:ext cx="8856984" cy="584776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Orbitalbesetzung entsprechend der Orbitalenergien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43820"/>
            <a:ext cx="4300736" cy="4680520"/>
          </a:xfrm>
          <a:prstGeom prst="rect">
            <a:avLst/>
          </a:prstGeom>
        </p:spPr>
      </p:pic>
      <p:pic>
        <p:nvPicPr>
          <p:cNvPr id="7" name="Bild 6" descr="merkhilfe-Orbitalenergi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91" y="2256633"/>
            <a:ext cx="3998609" cy="4320480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4714937" y="2735897"/>
            <a:ext cx="361119" cy="3285391"/>
            <a:chOff x="4714937" y="2735897"/>
            <a:chExt cx="361119" cy="3285391"/>
          </a:xfrm>
        </p:grpSpPr>
        <p:sp>
          <p:nvSpPr>
            <p:cNvPr id="2" name="Pfeil nach rechts 1"/>
            <p:cNvSpPr/>
            <p:nvPr/>
          </p:nvSpPr>
          <p:spPr>
            <a:xfrm>
              <a:off x="4716016" y="5949280"/>
              <a:ext cx="360040" cy="72008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Pfeil nach rechts 7"/>
            <p:cNvSpPr/>
            <p:nvPr/>
          </p:nvSpPr>
          <p:spPr>
            <a:xfrm>
              <a:off x="4716016" y="3714863"/>
              <a:ext cx="360040" cy="72008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Pfeil nach rechts 8"/>
            <p:cNvSpPr/>
            <p:nvPr/>
          </p:nvSpPr>
          <p:spPr>
            <a:xfrm>
              <a:off x="4716016" y="4130538"/>
              <a:ext cx="360040" cy="72008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Pfeil nach rechts 9"/>
            <p:cNvSpPr/>
            <p:nvPr/>
          </p:nvSpPr>
          <p:spPr>
            <a:xfrm>
              <a:off x="4716016" y="4606608"/>
              <a:ext cx="360040" cy="72008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feil nach rechts 10"/>
            <p:cNvSpPr/>
            <p:nvPr/>
          </p:nvSpPr>
          <p:spPr>
            <a:xfrm>
              <a:off x="4716016" y="5089540"/>
              <a:ext cx="360040" cy="72008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Pfeil nach rechts 11"/>
            <p:cNvSpPr/>
            <p:nvPr/>
          </p:nvSpPr>
          <p:spPr>
            <a:xfrm>
              <a:off x="4716016" y="5533605"/>
              <a:ext cx="360040" cy="72008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Pfeil nach rechts 12"/>
            <p:cNvSpPr/>
            <p:nvPr/>
          </p:nvSpPr>
          <p:spPr>
            <a:xfrm>
              <a:off x="4716016" y="2735897"/>
              <a:ext cx="360040" cy="72008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Pfeil nach rechts 13"/>
            <p:cNvSpPr/>
            <p:nvPr/>
          </p:nvSpPr>
          <p:spPr>
            <a:xfrm>
              <a:off x="4714937" y="3214273"/>
              <a:ext cx="360040" cy="72008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513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266928" cy="1143000"/>
          </a:xfrm>
          <a:solidFill>
            <a:srgbClr val="D9D9D9"/>
          </a:solidFill>
        </p:spPr>
        <p:txBody>
          <a:bodyPr>
            <a:normAutofit fontScale="90000"/>
          </a:bodyPr>
          <a:lstStyle/>
          <a:p>
            <a:r>
              <a:rPr lang="de-AT" dirty="0"/>
              <a:t>Das Periodensystem der Elemente (PSE)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276872"/>
            <a:ext cx="8820472" cy="4608512"/>
          </a:xfrm>
        </p:spPr>
        <p:txBody>
          <a:bodyPr>
            <a:normAutofit/>
          </a:bodyPr>
          <a:lstStyle/>
          <a:p>
            <a:r>
              <a:rPr lang="de-AT" sz="2800" dirty="0"/>
              <a:t>1869: Lothar Meyer und Dimitri </a:t>
            </a:r>
            <a:r>
              <a:rPr lang="de-AT" sz="2800" dirty="0" err="1"/>
              <a:t>Mendelejew</a:t>
            </a:r>
            <a:r>
              <a:rPr lang="de-AT" sz="2800" dirty="0"/>
              <a:t>: Ordnung der Elemente nach best. Kriterien in einer Tabelle</a:t>
            </a:r>
          </a:p>
          <a:p>
            <a:pPr marL="0" indent="0">
              <a:buNone/>
            </a:pPr>
            <a:endParaRPr lang="de-AT" sz="1800" dirty="0"/>
          </a:p>
          <a:p>
            <a:r>
              <a:rPr lang="de-AT" sz="2800" dirty="0"/>
              <a:t>Unbekannte Elemente konnten vorhergesagt werden</a:t>
            </a:r>
          </a:p>
          <a:p>
            <a:pPr marL="0" indent="0">
              <a:buNone/>
            </a:pPr>
            <a:endParaRPr lang="de-AT" sz="2000" dirty="0"/>
          </a:p>
          <a:p>
            <a:r>
              <a:rPr lang="de-AT" sz="2800" dirty="0"/>
              <a:t>Viele Eigenschaften ablesbar: Elektronegativität</a:t>
            </a:r>
          </a:p>
          <a:p>
            <a:pPr marL="0" indent="0">
              <a:buNone/>
            </a:pPr>
            <a:r>
              <a:rPr lang="de-AT" sz="2800" dirty="0"/>
              <a:t>    Leitfähigkeit, Wertigkeit, etc.</a:t>
            </a:r>
          </a:p>
        </p:txBody>
      </p:sp>
      <p:pic>
        <p:nvPicPr>
          <p:cNvPr id="6" name="Bild 5" descr="P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46" y="7888"/>
            <a:ext cx="3103665" cy="21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0" y="116632"/>
            <a:ext cx="6872436" cy="1143000"/>
          </a:xfrm>
          <a:solidFill>
            <a:srgbClr val="D9D9D9"/>
          </a:solidFill>
        </p:spPr>
        <p:txBody>
          <a:bodyPr>
            <a:normAutofit/>
          </a:bodyPr>
          <a:lstStyle/>
          <a:p>
            <a:r>
              <a:rPr lang="de-AT" sz="3200" dirty="0"/>
              <a:t>Aufbauprinzip des PSE: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824536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arenR"/>
            </a:pPr>
            <a:r>
              <a:rPr lang="de-AT" sz="2800" dirty="0"/>
              <a:t>Elemente werden nach Ordnungszahl aufgelistet   </a:t>
            </a:r>
          </a:p>
          <a:p>
            <a:pPr marL="36576" indent="0">
              <a:buNone/>
            </a:pPr>
            <a:r>
              <a:rPr lang="de-AT" sz="2800" dirty="0"/>
              <a:t>             Ordnungszahl = Protonenzahl</a:t>
            </a:r>
            <a:br>
              <a:rPr lang="de-AT" sz="2800" dirty="0"/>
            </a:br>
            <a:r>
              <a:rPr lang="de-AT" sz="2800" dirty="0"/>
              <a:t>	 </a:t>
            </a:r>
            <a:r>
              <a:rPr lang="de-AT" sz="2400" dirty="0"/>
              <a:t>93 natürlich vorkommende Elemente</a:t>
            </a:r>
            <a:br>
              <a:rPr lang="de-AT" sz="2400" dirty="0"/>
            </a:br>
            <a:r>
              <a:rPr lang="de-AT" sz="2400" dirty="0"/>
              <a:t>	</a:t>
            </a:r>
            <a:endParaRPr lang="de-AT" sz="1800" dirty="0"/>
          </a:p>
          <a:p>
            <a:pPr marL="36576" indent="0">
              <a:buNone/>
            </a:pPr>
            <a:endParaRPr lang="de-AT" sz="1800" dirty="0"/>
          </a:p>
          <a:p>
            <a:pPr marL="550926" indent="-514350">
              <a:buFont typeface="+mj-lt"/>
              <a:buAutoNum type="arabicParenR" startAt="2"/>
            </a:pPr>
            <a:r>
              <a:rPr lang="de-AT" sz="2800" dirty="0"/>
              <a:t>Waagrechte Reihen</a:t>
            </a:r>
            <a:r>
              <a:rPr lang="de-AT" sz="2800" dirty="0">
                <a:solidFill>
                  <a:srgbClr val="0000FF"/>
                </a:solidFill>
              </a:rPr>
              <a:t>: </a:t>
            </a:r>
            <a:r>
              <a:rPr lang="de-AT" sz="2800" b="1" dirty="0">
                <a:solidFill>
                  <a:srgbClr val="0000FF"/>
                </a:solidFill>
              </a:rPr>
              <a:t>Perioden</a:t>
            </a:r>
            <a:br>
              <a:rPr lang="de-AT" sz="2800" dirty="0">
                <a:solidFill>
                  <a:srgbClr val="0000FF"/>
                </a:solidFill>
              </a:rPr>
            </a:br>
            <a:r>
              <a:rPr lang="de-AT" sz="2400" dirty="0"/>
              <a:t>Die Elemente einer Periode besitzen alle die gleiche Anzahl an </a:t>
            </a:r>
            <a:r>
              <a:rPr lang="de-AT" sz="2400" dirty="0">
                <a:solidFill>
                  <a:srgbClr val="0000FF"/>
                </a:solidFill>
              </a:rPr>
              <a:t>Schalen</a:t>
            </a:r>
          </a:p>
          <a:p>
            <a:pPr marL="36576" indent="0">
              <a:buNone/>
            </a:pPr>
            <a:r>
              <a:rPr lang="de-AT" sz="2400" dirty="0">
                <a:solidFill>
                  <a:srgbClr val="0000FF"/>
                </a:solidFill>
              </a:rPr>
              <a:t>	</a:t>
            </a:r>
            <a:r>
              <a:rPr lang="de-AT" sz="2400" dirty="0">
                <a:solidFill>
                  <a:srgbClr val="000000"/>
                </a:solidFill>
              </a:rPr>
              <a:t>Periodizität durch wiederkehrende Eigenschaften!</a:t>
            </a:r>
          </a:p>
        </p:txBody>
      </p:sp>
      <p:pic>
        <p:nvPicPr>
          <p:cNvPr id="4" name="Bild 3" descr="P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7888"/>
            <a:ext cx="2200547" cy="15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045221"/>
            <a:ext cx="8147248" cy="4696147"/>
          </a:xfrm>
        </p:spPr>
        <p:txBody>
          <a:bodyPr>
            <a:normAutofit lnSpcReduction="10000"/>
          </a:bodyPr>
          <a:lstStyle/>
          <a:p>
            <a:pPr marL="962406" lvl="1" indent="-514350">
              <a:buFont typeface="+mj-lt"/>
              <a:buAutoNum type="alphaLcParenR"/>
            </a:pPr>
            <a:r>
              <a:rPr lang="de-AT" sz="3200" dirty="0"/>
              <a:t>Einteilung nach Elektronenkonfiguration:</a:t>
            </a:r>
            <a:br>
              <a:rPr lang="de-AT" sz="3200" dirty="0"/>
            </a:br>
            <a:r>
              <a:rPr lang="de-AT" sz="3200" dirty="0"/>
              <a:t>Je </a:t>
            </a:r>
            <a:r>
              <a:rPr lang="de-AT" dirty="0"/>
              <a:t>nach </a:t>
            </a:r>
            <a:r>
              <a:rPr lang="de-AT" dirty="0">
                <a:solidFill>
                  <a:srgbClr val="0000FF"/>
                </a:solidFill>
              </a:rPr>
              <a:t>Orbitalart </a:t>
            </a:r>
            <a:r>
              <a:rPr lang="de-AT" dirty="0"/>
              <a:t>der Valenzelektronen in</a:t>
            </a:r>
          </a:p>
          <a:p>
            <a:pPr lvl="2"/>
            <a:r>
              <a:rPr lang="de-AT" dirty="0"/>
              <a:t>Hauptgruppenelemente</a:t>
            </a:r>
          </a:p>
          <a:p>
            <a:pPr lvl="2"/>
            <a:r>
              <a:rPr lang="de-AT" dirty="0"/>
              <a:t>Nebengruppenelemente</a:t>
            </a:r>
          </a:p>
          <a:p>
            <a:pPr lvl="2"/>
            <a:r>
              <a:rPr lang="de-AT" dirty="0"/>
              <a:t>Lanthanoide &amp; </a:t>
            </a:r>
            <a:r>
              <a:rPr lang="de-AT" dirty="0" err="1"/>
              <a:t>Actinoide</a:t>
            </a:r>
            <a:endParaRPr lang="de-AT" dirty="0"/>
          </a:p>
          <a:p>
            <a:pPr marL="749808" lvl="2" indent="0">
              <a:buNone/>
            </a:pPr>
            <a:endParaRPr lang="de-AT" dirty="0"/>
          </a:p>
          <a:p>
            <a:pPr marL="962406" lvl="1" indent="-514350">
              <a:buFont typeface="+mj-lt"/>
              <a:buAutoNum type="alphaLcParenR" startAt="2"/>
            </a:pPr>
            <a:r>
              <a:rPr lang="de-AT" sz="3200" dirty="0">
                <a:solidFill>
                  <a:srgbClr val="000000"/>
                </a:solidFill>
              </a:rPr>
              <a:t>Einteilung nach elektrischer Leitfähigkeit</a:t>
            </a:r>
          </a:p>
          <a:p>
            <a:pPr lvl="2"/>
            <a:r>
              <a:rPr lang="de-AT" dirty="0"/>
              <a:t>Metalle</a:t>
            </a:r>
          </a:p>
          <a:p>
            <a:pPr lvl="2"/>
            <a:r>
              <a:rPr lang="de-AT" dirty="0"/>
              <a:t>Halbmetalle</a:t>
            </a:r>
          </a:p>
          <a:p>
            <a:pPr lvl="2"/>
            <a:r>
              <a:rPr lang="de-AT" dirty="0"/>
              <a:t>Nichtmetalle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820" y="116632"/>
            <a:ext cx="4546848" cy="1143000"/>
          </a:xfrm>
          <a:solidFill>
            <a:srgbClr val="D9D9D9"/>
          </a:solidFill>
        </p:spPr>
        <p:txBody>
          <a:bodyPr>
            <a:normAutofit/>
          </a:bodyPr>
          <a:lstStyle/>
          <a:p>
            <a:r>
              <a:rPr lang="de-AT" sz="3200" dirty="0"/>
              <a:t>Einteilung der Elemente in Großgruppen</a:t>
            </a:r>
          </a:p>
        </p:txBody>
      </p:sp>
      <p:pic>
        <p:nvPicPr>
          <p:cNvPr id="5" name="Bild 4" descr="P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26" y="7888"/>
            <a:ext cx="2391586" cy="16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  <a:solidFill>
            <a:srgbClr val="D9D9D9"/>
          </a:solidFill>
        </p:spPr>
        <p:txBody>
          <a:bodyPr>
            <a:normAutofit fontScale="90000"/>
          </a:bodyPr>
          <a:lstStyle/>
          <a:p>
            <a:r>
              <a:rPr lang="de-AT" dirty="0"/>
              <a:t>Einteilung nach Elektronenkonfiguration:</a:t>
            </a:r>
            <a:br>
              <a:rPr lang="de-AT" dirty="0"/>
            </a:br>
            <a:endParaRPr lang="de-DE" dirty="0"/>
          </a:p>
        </p:txBody>
      </p:sp>
      <p:pic>
        <p:nvPicPr>
          <p:cNvPr id="6" name="Bild 5" descr="PSEorbital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35"/>
            <a:ext cx="9144000" cy="502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0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78098"/>
          </a:xfrm>
          <a:solidFill>
            <a:srgbClr val="D9D9D9"/>
          </a:solidFill>
        </p:spPr>
        <p:txBody>
          <a:bodyPr>
            <a:normAutofit/>
          </a:bodyPr>
          <a:lstStyle/>
          <a:p>
            <a:r>
              <a:rPr lang="de-AT" sz="3200" b="1" dirty="0"/>
              <a:t>a) Einteilung nach Elektronenkonfiguration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1584176"/>
          </a:xfrm>
        </p:spPr>
        <p:txBody>
          <a:bodyPr/>
          <a:lstStyle/>
          <a:p>
            <a:pPr marL="36576" indent="0">
              <a:buNone/>
            </a:pPr>
            <a:r>
              <a:rPr lang="de-AT" sz="2800" dirty="0">
                <a:solidFill>
                  <a:srgbClr val="0000FF"/>
                </a:solidFill>
              </a:rPr>
              <a:t>Hauptgruppenelemente</a:t>
            </a:r>
            <a:r>
              <a:rPr lang="de-AT" sz="2800" dirty="0">
                <a:solidFill>
                  <a:srgbClr val="3366FF"/>
                </a:solidFill>
              </a:rPr>
              <a:t>: </a:t>
            </a:r>
          </a:p>
          <a:p>
            <a:pPr marL="36576" indent="0">
              <a:buNone/>
            </a:pPr>
            <a:r>
              <a:rPr lang="de-AT" sz="2800" dirty="0"/>
              <a:t>Valenzelektronen sind in s- bzw. p-Orbitalen verteilt.</a:t>
            </a:r>
            <a:br>
              <a:rPr lang="de-AT" sz="2800" dirty="0"/>
            </a:br>
            <a:endParaRPr lang="de-AT" sz="400" dirty="0"/>
          </a:p>
          <a:p>
            <a:pPr marL="36576" indent="0">
              <a:buNone/>
            </a:pPr>
            <a:r>
              <a:rPr lang="de-AT" sz="2400" dirty="0"/>
              <a:t>Einerstelle der Gruppennummer = Anzahl der Valenzelektron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66826"/>
              </p:ext>
            </p:extLst>
          </p:nvPr>
        </p:nvGraphicFramePr>
        <p:xfrm>
          <a:off x="178296" y="2507704"/>
          <a:ext cx="8858200" cy="423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Bezeichnung</a:t>
                      </a:r>
                      <a:r>
                        <a:rPr lang="de-DE" sz="2400" b="1" baseline="0" dirty="0"/>
                        <a:t> Hauptgruppe</a:t>
                      </a:r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Gruppennummer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Anzahl Valenzelektron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555">
                <a:tc>
                  <a:txBody>
                    <a:bodyPr/>
                    <a:lstStyle/>
                    <a:p>
                      <a:r>
                        <a:rPr lang="de-DE" sz="2400" dirty="0"/>
                        <a:t>Alkalimetalle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 (I)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55">
                <a:tc>
                  <a:txBody>
                    <a:bodyPr/>
                    <a:lstStyle/>
                    <a:p>
                      <a:r>
                        <a:rPr lang="de-DE" sz="2400" dirty="0"/>
                        <a:t>Erdalkalimetalle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2 (II)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55">
                <a:tc>
                  <a:txBody>
                    <a:bodyPr/>
                    <a:lstStyle/>
                    <a:p>
                      <a:r>
                        <a:rPr lang="de-DE" sz="2400" dirty="0"/>
                        <a:t>Borgruppe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13 (III)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555">
                <a:tc>
                  <a:txBody>
                    <a:bodyPr/>
                    <a:lstStyle/>
                    <a:p>
                      <a:r>
                        <a:rPr lang="de-DE" sz="2400" dirty="0"/>
                        <a:t>Kohlenstoffgruppe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14 (IV)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555">
                <a:tc>
                  <a:txBody>
                    <a:bodyPr/>
                    <a:lstStyle/>
                    <a:p>
                      <a:r>
                        <a:rPr lang="de-DE" sz="2400" dirty="0"/>
                        <a:t>Stickstoffgruppe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15 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555">
                <a:tc>
                  <a:txBody>
                    <a:bodyPr/>
                    <a:lstStyle/>
                    <a:p>
                      <a:r>
                        <a:rPr lang="de-DE" sz="2400" dirty="0"/>
                        <a:t>Chalkogene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16 (VI)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555">
                <a:tc>
                  <a:txBody>
                    <a:bodyPr/>
                    <a:lstStyle/>
                    <a:p>
                      <a:r>
                        <a:rPr lang="de-DE" sz="2400" dirty="0"/>
                        <a:t>Halogene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17 (VII)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r>
                        <a:rPr lang="de-DE" sz="2400" dirty="0"/>
                        <a:t>Edelgase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18 (VIII)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solidFill>
            <a:srgbClr val="D9D9D9"/>
          </a:solidFill>
        </p:spPr>
        <p:txBody>
          <a:bodyPr>
            <a:normAutofit fontScale="90000"/>
          </a:bodyPr>
          <a:lstStyle/>
          <a:p>
            <a:r>
              <a:rPr lang="de-DE" dirty="0"/>
              <a:t>Positionierung der Metalle/ Halbmetalle/Nichtmetalle im PSE </a:t>
            </a:r>
          </a:p>
        </p:txBody>
      </p:sp>
      <p:pic>
        <p:nvPicPr>
          <p:cNvPr id="4" name="Bild 3" descr="1767_PS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/>
          <a:stretch/>
        </p:blipFill>
        <p:spPr>
          <a:xfrm>
            <a:off x="0" y="1268760"/>
            <a:ext cx="9144000" cy="600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46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e-DE" dirty="0"/>
              <a:t>Beispiele von Isotopen</a:t>
            </a:r>
          </a:p>
        </p:txBody>
      </p:sp>
      <p:pic>
        <p:nvPicPr>
          <p:cNvPr id="14338" name="Picture 2" descr="Isotope des Wasserstoffs - Deuterium, Trit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3476625" cy="2333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arbon isoto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64" y="3161070"/>
            <a:ext cx="6264696" cy="3701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29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3CC97CF-3115-4D72-9F16-103FFBB0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690562"/>
            <a:ext cx="87915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6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94122"/>
          </a:xfrm>
          <a:solidFill>
            <a:srgbClr val="D9D9D9"/>
          </a:solidFill>
        </p:spPr>
        <p:txBody>
          <a:bodyPr>
            <a:noAutofit/>
          </a:bodyPr>
          <a:lstStyle/>
          <a:p>
            <a:r>
              <a:rPr lang="de-AT" sz="3200" dirty="0"/>
              <a:t>Beschreibung der Elektronen durch das Orbitalmodell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256584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de-AT" sz="3000" dirty="0"/>
              <a:t>4 Quantenzahlen zur exakten Beschreibung eines Elektrons:</a:t>
            </a:r>
          </a:p>
          <a:p>
            <a:pPr marL="36576" indent="0">
              <a:buNone/>
            </a:pPr>
            <a:endParaRPr lang="de-AT" sz="2400" dirty="0"/>
          </a:p>
          <a:p>
            <a:r>
              <a:rPr lang="de-AT" sz="2600" b="1" dirty="0"/>
              <a:t>Hauptquantenzahl </a:t>
            </a:r>
            <a:r>
              <a:rPr lang="de-AT" sz="2600" b="1" dirty="0" err="1"/>
              <a:t>n</a:t>
            </a:r>
            <a:r>
              <a:rPr lang="de-AT" sz="2600" dirty="0"/>
              <a:t>: beschreibt das Energieniveau, in dem sich das Elektron befindet </a:t>
            </a:r>
          </a:p>
          <a:p>
            <a:pPr marL="36576" indent="0">
              <a:buNone/>
            </a:pPr>
            <a:endParaRPr lang="de-AT" sz="2400" dirty="0"/>
          </a:p>
          <a:p>
            <a:r>
              <a:rPr lang="de-AT" sz="2600" b="1" dirty="0"/>
              <a:t>Nebenquantenzahl l</a:t>
            </a:r>
            <a:r>
              <a:rPr lang="de-AT" sz="2600" dirty="0"/>
              <a:t>: beschreibt die Form des Orbitals, in dem sich das Elektron aufhält</a:t>
            </a:r>
          </a:p>
          <a:p>
            <a:endParaRPr lang="de-AT" sz="2400" dirty="0"/>
          </a:p>
          <a:p>
            <a:r>
              <a:rPr lang="de-AT" sz="2600" b="1" dirty="0"/>
              <a:t>Magnetquantenzahl m</a:t>
            </a:r>
            <a:r>
              <a:rPr lang="de-AT" sz="2600" dirty="0"/>
              <a:t>: gibt die räumliche Ausrichtung an </a:t>
            </a:r>
          </a:p>
          <a:p>
            <a:pPr marL="0" indent="0">
              <a:buNone/>
            </a:pPr>
            <a:r>
              <a:rPr lang="de-AT" sz="2600" dirty="0"/>
              <a:t>	</a:t>
            </a:r>
            <a:endParaRPr lang="de-AT" sz="2400" dirty="0"/>
          </a:p>
          <a:p>
            <a:r>
              <a:rPr lang="de-AT" sz="2600" b="1" dirty="0" err="1"/>
              <a:t>Spinquantenzahl</a:t>
            </a:r>
            <a:r>
              <a:rPr lang="de-AT" sz="2600" b="1" dirty="0"/>
              <a:t> s</a:t>
            </a:r>
            <a:r>
              <a:rPr lang="de-AT" sz="2600" dirty="0"/>
              <a:t>: gibt den „Spin“ des Elektrons im Orbital an </a:t>
            </a:r>
          </a:p>
        </p:txBody>
      </p:sp>
    </p:spTree>
    <p:extLst>
      <p:ext uri="{BB962C8B-B14F-4D97-AF65-F5344CB8AC3E}">
        <p14:creationId xmlns:p14="http://schemas.microsoft.com/office/powerpoint/2010/main" val="38900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6D5DD57-651F-8254-4A3A-C2F88365C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491"/>
            <a:ext cx="8640960" cy="66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3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D2E3E0F-57BA-F819-C802-BFE5FB978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980728"/>
            <a:ext cx="9102970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73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B7DEE8"/>
          </a:solidFill>
        </p:spPr>
        <p:txBody>
          <a:bodyPr/>
          <a:lstStyle/>
          <a:p>
            <a:r>
              <a:rPr lang="de-AT" dirty="0"/>
              <a:t>Die Ionenbindung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256584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de-AT" dirty="0"/>
              <a:t>Entsteht zw. Partnern </a:t>
            </a:r>
            <a:r>
              <a:rPr lang="de-AT" sz="2800" dirty="0"/>
              <a:t>mit </a:t>
            </a:r>
            <a:r>
              <a:rPr lang="de-AT" dirty="0"/>
              <a:t>stark unterschiedlicher Elektronegativität EN</a:t>
            </a:r>
          </a:p>
          <a:p>
            <a:pPr marL="0" indent="0">
              <a:buNone/>
            </a:pPr>
            <a:r>
              <a:rPr lang="de-AT" dirty="0"/>
              <a:t>	</a:t>
            </a:r>
            <a:r>
              <a:rPr lang="de-AT" b="1" dirty="0"/>
              <a:t>(</a:t>
            </a:r>
            <a:r>
              <a:rPr lang="de-AT" b="1" dirty="0">
                <a:sym typeface="Symbol"/>
              </a:rPr>
              <a:t></a:t>
            </a:r>
            <a:r>
              <a:rPr lang="de-AT" b="1" dirty="0"/>
              <a:t>EN</a:t>
            </a:r>
            <a:r>
              <a:rPr lang="de-AT" b="1" dirty="0">
                <a:sym typeface="Symbol"/>
              </a:rPr>
              <a:t></a:t>
            </a:r>
            <a:r>
              <a:rPr lang="de-AT" b="1" dirty="0"/>
              <a:t>1,8)</a:t>
            </a:r>
            <a:r>
              <a:rPr lang="de-AT" dirty="0"/>
              <a:t> </a:t>
            </a:r>
            <a:endParaRPr lang="de-AT" b="0" dirty="0">
              <a:ea typeface="Cambria Math"/>
            </a:endParaRPr>
          </a:p>
          <a:p>
            <a:pPr>
              <a:buFont typeface="Wingdings" charset="2"/>
              <a:buChar char="Ø"/>
            </a:pPr>
            <a:r>
              <a:rPr lang="de-AT" dirty="0"/>
              <a:t>Faustregel: Zwischen Metall- </a:t>
            </a:r>
            <a:r>
              <a:rPr lang="de-AT" sz="2400" dirty="0"/>
              <a:t>und </a:t>
            </a:r>
            <a:r>
              <a:rPr lang="de-AT" dirty="0"/>
              <a:t>Nichtmetallatomen</a:t>
            </a:r>
          </a:p>
          <a:p>
            <a:pPr marL="0" indent="0">
              <a:buNone/>
            </a:pPr>
            <a:endParaRPr lang="de-AT" dirty="0"/>
          </a:p>
          <a:p>
            <a:pPr>
              <a:buFont typeface="Wingdings" charset="2"/>
              <a:buChar char="Ø"/>
            </a:pPr>
            <a:r>
              <a:rPr lang="de-AT" dirty="0"/>
              <a:t>Metalle geben alle Valenzelektronen ab   </a:t>
            </a:r>
            <a:r>
              <a:rPr lang="de-AT" dirty="0">
                <a:sym typeface="Wingdings"/>
              </a:rPr>
              <a:t></a:t>
            </a:r>
            <a:r>
              <a:rPr lang="de-AT" dirty="0"/>
              <a:t> </a:t>
            </a:r>
            <a:r>
              <a:rPr lang="de-AT" b="1" dirty="0"/>
              <a:t>Kationen</a:t>
            </a:r>
          </a:p>
          <a:p>
            <a:pPr marL="0" indent="0">
              <a:buNone/>
            </a:pPr>
            <a:endParaRPr lang="de-AT" dirty="0"/>
          </a:p>
          <a:p>
            <a:pPr>
              <a:buFont typeface="Wingdings" charset="2"/>
              <a:buChar char="Ø"/>
            </a:pPr>
            <a:r>
              <a:rPr lang="de-AT" dirty="0"/>
              <a:t>Nichtmetalle nehmen Valenzelektronen auf </a:t>
            </a:r>
            <a:r>
              <a:rPr lang="de-AT" dirty="0">
                <a:sym typeface="Wingdings"/>
              </a:rPr>
              <a:t></a:t>
            </a:r>
            <a:r>
              <a:rPr lang="de-AT" dirty="0"/>
              <a:t> </a:t>
            </a:r>
            <a:r>
              <a:rPr lang="de-AT" b="1" dirty="0"/>
              <a:t>Anionen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CC6EFB-4B7A-4D4C-B9B3-292F239C62FE}"/>
              </a:ext>
            </a:extLst>
          </p:cNvPr>
          <p:cNvSpPr txBox="1"/>
          <p:nvPr/>
        </p:nvSpPr>
        <p:spPr>
          <a:xfrm>
            <a:off x="5580112" y="4365104"/>
            <a:ext cx="3257660" cy="12384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So erreichen beide Partner die Oktettregel! = volle </a:t>
            </a:r>
            <a:r>
              <a:rPr lang="de-AT" sz="2400" dirty="0" err="1"/>
              <a:t>Außen“schalen</a:t>
            </a:r>
            <a:r>
              <a:rPr lang="de-AT" sz="24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89265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348030-302E-4C6C-B245-F73F210DC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565" y="1225447"/>
            <a:ext cx="6986588" cy="447913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4889601-B6EC-4382-8EFF-9B9828578835}"/>
              </a:ext>
            </a:extLst>
          </p:cNvPr>
          <p:cNvSpPr txBox="1"/>
          <p:nvPr/>
        </p:nvSpPr>
        <p:spPr>
          <a:xfrm>
            <a:off x="4011221" y="4622704"/>
            <a:ext cx="61485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2</a:t>
            </a:r>
            <a:r>
              <a:rPr lang="de-AT" sz="2400" baseline="30000" dirty="0"/>
              <a:t>-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88BA022-17F0-45AD-B389-A9D95012B9CC}"/>
              </a:ext>
            </a:extLst>
          </p:cNvPr>
          <p:cNvSpPr txBox="1"/>
          <p:nvPr/>
        </p:nvSpPr>
        <p:spPr>
          <a:xfrm>
            <a:off x="4091151" y="2474098"/>
            <a:ext cx="61485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2</a:t>
            </a:r>
            <a:r>
              <a:rPr lang="de-AT" sz="2400" baseline="30000" dirty="0"/>
              <a:t>+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37F97A-513C-4BDE-928B-3E649B1AD25B}"/>
              </a:ext>
            </a:extLst>
          </p:cNvPr>
          <p:cNvSpPr txBox="1"/>
          <p:nvPr/>
        </p:nvSpPr>
        <p:spPr>
          <a:xfrm>
            <a:off x="4091151" y="1957778"/>
            <a:ext cx="61485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1</a:t>
            </a:r>
            <a:r>
              <a:rPr lang="de-AT" sz="2400" baseline="30000" dirty="0"/>
              <a:t>+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A4DD27-46E5-445D-9553-55FCE3A2772B}"/>
              </a:ext>
            </a:extLst>
          </p:cNvPr>
          <p:cNvSpPr txBox="1"/>
          <p:nvPr/>
        </p:nvSpPr>
        <p:spPr>
          <a:xfrm>
            <a:off x="6825981" y="1964066"/>
            <a:ext cx="614854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Na</a:t>
            </a:r>
            <a:r>
              <a:rPr lang="de-AT" sz="2400" baseline="30000" dirty="0"/>
              <a:t>+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8ECA293-275C-4F2F-970D-72A0EF6670AE}"/>
              </a:ext>
            </a:extLst>
          </p:cNvPr>
          <p:cNvSpPr txBox="1"/>
          <p:nvPr/>
        </p:nvSpPr>
        <p:spPr>
          <a:xfrm>
            <a:off x="7480405" y="1994823"/>
            <a:ext cx="61485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K</a:t>
            </a:r>
            <a:r>
              <a:rPr lang="de-AT" sz="2400" baseline="30000" dirty="0"/>
              <a:t>+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BEEDBB-DD79-47A2-95BF-4C2DB47D26A0}"/>
              </a:ext>
            </a:extLst>
          </p:cNvPr>
          <p:cNvSpPr txBox="1"/>
          <p:nvPr/>
        </p:nvSpPr>
        <p:spPr>
          <a:xfrm>
            <a:off x="6040350" y="2512293"/>
            <a:ext cx="81235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Mg</a:t>
            </a:r>
            <a:r>
              <a:rPr lang="de-AT" sz="2400" baseline="30000" dirty="0"/>
              <a:t>2+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E657AFF-2D3F-4B6A-BE6C-2139808A8812}"/>
              </a:ext>
            </a:extLst>
          </p:cNvPr>
          <p:cNvSpPr txBox="1"/>
          <p:nvPr/>
        </p:nvSpPr>
        <p:spPr>
          <a:xfrm>
            <a:off x="6962016" y="2489223"/>
            <a:ext cx="92166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Ca</a:t>
            </a:r>
            <a:r>
              <a:rPr lang="de-AT" sz="2400" baseline="30000" dirty="0"/>
              <a:t>2+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4E87834-2BCF-4510-A6C2-42DB8773B654}"/>
              </a:ext>
            </a:extLst>
          </p:cNvPr>
          <p:cNvSpPr txBox="1"/>
          <p:nvPr/>
        </p:nvSpPr>
        <p:spPr>
          <a:xfrm>
            <a:off x="5931038" y="2963709"/>
            <a:ext cx="92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B</a:t>
            </a:r>
            <a:r>
              <a:rPr lang="de-AT" sz="2400" baseline="30000" dirty="0"/>
              <a:t>3+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335C20D-3507-4E2A-8B65-007C161AAA34}"/>
              </a:ext>
            </a:extLst>
          </p:cNvPr>
          <p:cNvSpPr txBox="1"/>
          <p:nvPr/>
        </p:nvSpPr>
        <p:spPr>
          <a:xfrm>
            <a:off x="4011222" y="3570110"/>
            <a:ext cx="61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4</a:t>
            </a:r>
            <a:r>
              <a:rPr lang="de-AT" sz="2400" baseline="30000" dirty="0"/>
              <a:t>+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C955E3F-03C0-4664-AB58-5AB31DD2C11B}"/>
              </a:ext>
            </a:extLst>
          </p:cNvPr>
          <p:cNvSpPr txBox="1"/>
          <p:nvPr/>
        </p:nvSpPr>
        <p:spPr>
          <a:xfrm>
            <a:off x="4825353" y="3570111"/>
            <a:ext cx="61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4</a:t>
            </a:r>
            <a:r>
              <a:rPr lang="de-AT" sz="2400" baseline="30000" dirty="0"/>
              <a:t>-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58D2D4A-524B-4594-AF2D-A93E95B1D088}"/>
              </a:ext>
            </a:extLst>
          </p:cNvPr>
          <p:cNvSpPr txBox="1"/>
          <p:nvPr/>
        </p:nvSpPr>
        <p:spPr>
          <a:xfrm>
            <a:off x="6085893" y="3544743"/>
            <a:ext cx="92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CO</a:t>
            </a:r>
            <a:r>
              <a:rPr lang="de-AT" sz="2400" baseline="-25000" dirty="0"/>
              <a:t>2</a:t>
            </a:r>
            <a:endParaRPr lang="de-AT" sz="2400" baseline="300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DF6577B-ABFD-47AD-BC66-E9085BB9AD23}"/>
              </a:ext>
            </a:extLst>
          </p:cNvPr>
          <p:cNvSpPr txBox="1"/>
          <p:nvPr/>
        </p:nvSpPr>
        <p:spPr>
          <a:xfrm>
            <a:off x="6782936" y="3544743"/>
            <a:ext cx="92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CH</a:t>
            </a:r>
            <a:r>
              <a:rPr lang="de-AT" sz="2400" baseline="-25000" dirty="0"/>
              <a:t>4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CF369EE-7190-4F06-A007-7C05E0286C07}"/>
              </a:ext>
            </a:extLst>
          </p:cNvPr>
          <p:cNvSpPr txBox="1"/>
          <p:nvPr/>
        </p:nvSpPr>
        <p:spPr>
          <a:xfrm>
            <a:off x="6211128" y="1956054"/>
            <a:ext cx="61485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H</a:t>
            </a:r>
            <a:r>
              <a:rPr lang="de-AT" sz="2400" baseline="30000" dirty="0"/>
              <a:t>+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C0F9230-C95F-4D8F-9991-B2EA88212568}"/>
              </a:ext>
            </a:extLst>
          </p:cNvPr>
          <p:cNvSpPr txBox="1"/>
          <p:nvPr/>
        </p:nvSpPr>
        <p:spPr>
          <a:xfrm rot="16200000">
            <a:off x="-1659471" y="2746885"/>
            <a:ext cx="5071477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>
                <a:solidFill>
                  <a:srgbClr val="000000"/>
                </a:solidFill>
                <a:latin typeface="Arial" panose="020B0604020202020204" pitchFamily="34" charset="0"/>
              </a:rPr>
              <a:t>Wertigkeit gibt an, wie viele Elektronen das betreffende Atom in seiner äußeren Elektronen-schale aufnehmen oder abgeben kann, um die Edelgaskonfiguration zu erreichen (=&gt; voll besetzte Valenzschale).</a:t>
            </a:r>
            <a:endParaRPr lang="de-AT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D3E4A09-7C4B-4DA2-8FF8-64625F135E32}"/>
              </a:ext>
            </a:extLst>
          </p:cNvPr>
          <p:cNvSpPr txBox="1"/>
          <p:nvPr/>
        </p:nvSpPr>
        <p:spPr>
          <a:xfrm>
            <a:off x="4011222" y="4139398"/>
            <a:ext cx="142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3, 4, 5</a:t>
            </a:r>
            <a:endParaRPr lang="de-AT" sz="2400" baseline="30000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DEC5666-B3E3-4A1D-84B7-BE64535C9D5D}"/>
              </a:ext>
            </a:extLst>
          </p:cNvPr>
          <p:cNvSpPr txBox="1"/>
          <p:nvPr/>
        </p:nvSpPr>
        <p:spPr>
          <a:xfrm>
            <a:off x="6062823" y="4070539"/>
            <a:ext cx="92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NO</a:t>
            </a:r>
            <a:r>
              <a:rPr lang="de-AT" sz="2400" baseline="-25000" dirty="0"/>
              <a:t>2</a:t>
            </a:r>
            <a:endParaRPr lang="de-AT" sz="2400" baseline="30000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46F5399C-C4A5-4447-98BF-8B5B27878464}"/>
              </a:ext>
            </a:extLst>
          </p:cNvPr>
          <p:cNvSpPr txBox="1"/>
          <p:nvPr/>
        </p:nvSpPr>
        <p:spPr>
          <a:xfrm>
            <a:off x="6786572" y="4084306"/>
            <a:ext cx="92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NH</a:t>
            </a:r>
            <a:r>
              <a:rPr lang="de-AT" sz="2400" baseline="-25000" dirty="0"/>
              <a:t>3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EBE6993-779B-45C3-8CC2-8E3D25FA76B7}"/>
              </a:ext>
            </a:extLst>
          </p:cNvPr>
          <p:cNvSpPr txBox="1"/>
          <p:nvPr/>
        </p:nvSpPr>
        <p:spPr>
          <a:xfrm>
            <a:off x="6193756" y="4637353"/>
            <a:ext cx="61485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O</a:t>
            </a:r>
            <a:r>
              <a:rPr lang="de-AT" sz="2400" baseline="30000" dirty="0"/>
              <a:t>2-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E28B4A5-AE1A-400F-8A37-ACBFAD51F44E}"/>
              </a:ext>
            </a:extLst>
          </p:cNvPr>
          <p:cNvSpPr txBox="1"/>
          <p:nvPr/>
        </p:nvSpPr>
        <p:spPr>
          <a:xfrm>
            <a:off x="5612525" y="1039836"/>
            <a:ext cx="275478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sz="1350" dirty="0"/>
              <a:t>…darauf kannst du dich verlassen!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BC41F94A-06C0-4AE6-B69A-4B3E1A587CF9}"/>
              </a:ext>
            </a:extLst>
          </p:cNvPr>
          <p:cNvSpPr txBox="1"/>
          <p:nvPr/>
        </p:nvSpPr>
        <p:spPr>
          <a:xfrm>
            <a:off x="4110860" y="3012800"/>
            <a:ext cx="61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3</a:t>
            </a:r>
            <a:r>
              <a:rPr lang="de-AT" sz="2400" baseline="30000" dirty="0"/>
              <a:t>+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5868CA8-5C00-437C-9FD2-6998FA2FAAEA}"/>
              </a:ext>
            </a:extLst>
          </p:cNvPr>
          <p:cNvSpPr txBox="1"/>
          <p:nvPr/>
        </p:nvSpPr>
        <p:spPr>
          <a:xfrm>
            <a:off x="4009964" y="5096766"/>
            <a:ext cx="61485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1</a:t>
            </a:r>
            <a:r>
              <a:rPr lang="de-AT" sz="2400" baseline="30000" dirty="0"/>
              <a:t>-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08B900C-32CF-4885-A0EF-39E48E2BD7EF}"/>
              </a:ext>
            </a:extLst>
          </p:cNvPr>
          <p:cNvSpPr txBox="1"/>
          <p:nvPr/>
        </p:nvSpPr>
        <p:spPr>
          <a:xfrm>
            <a:off x="6204225" y="5106456"/>
            <a:ext cx="61485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F</a:t>
            </a:r>
            <a:r>
              <a:rPr lang="de-AT" sz="2400" baseline="30000" dirty="0"/>
              <a:t>-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AB53D2CC-4301-4604-9736-0E5937964D46}"/>
              </a:ext>
            </a:extLst>
          </p:cNvPr>
          <p:cNvSpPr txBox="1"/>
          <p:nvPr/>
        </p:nvSpPr>
        <p:spPr>
          <a:xfrm>
            <a:off x="7027272" y="5085470"/>
            <a:ext cx="61485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Cl</a:t>
            </a:r>
            <a:r>
              <a:rPr lang="de-AT" sz="2400" baseline="30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72169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B7DEE8"/>
          </a:solidFill>
        </p:spPr>
        <p:txBody>
          <a:bodyPr/>
          <a:lstStyle/>
          <a:p>
            <a:r>
              <a:rPr lang="de-AT" dirty="0"/>
              <a:t>Wichtige Definitionen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Ø"/>
            </a:pPr>
            <a:r>
              <a:rPr lang="de-AT" b="1" dirty="0"/>
              <a:t>IONENBINDUNG </a:t>
            </a:r>
            <a:r>
              <a:rPr lang="de-AT" dirty="0"/>
              <a:t>ist eine Bindung aus entgegengesetzt geladenen Ionen in einem Ionengitter.</a:t>
            </a:r>
          </a:p>
          <a:p>
            <a:pPr>
              <a:buFont typeface="Wingdings" charset="2"/>
              <a:buChar char="Ø"/>
            </a:pPr>
            <a:endParaRPr lang="de-AT" b="1" dirty="0"/>
          </a:p>
          <a:p>
            <a:pPr>
              <a:buFont typeface="Wingdings" charset="2"/>
              <a:buChar char="Ø"/>
            </a:pPr>
            <a:r>
              <a:rPr lang="de-AT" b="1" dirty="0"/>
              <a:t>SALZE </a:t>
            </a:r>
            <a:r>
              <a:rPr lang="de-AT" dirty="0"/>
              <a:t>sind</a:t>
            </a:r>
            <a:r>
              <a:rPr lang="de-AT" b="1" dirty="0"/>
              <a:t> </a:t>
            </a:r>
            <a:r>
              <a:rPr lang="de-AT" dirty="0"/>
              <a:t>Verbindungen, die aus Ionen aufgebaut sind</a:t>
            </a:r>
          </a:p>
          <a:p>
            <a:pPr marL="0" indent="0">
              <a:buNone/>
            </a:pPr>
            <a:endParaRPr lang="de-AT" b="0" dirty="0">
              <a:ea typeface="Cambria Math"/>
            </a:endParaRPr>
          </a:p>
          <a:p>
            <a:pPr>
              <a:buFont typeface="Wingdings" charset="2"/>
              <a:buChar char="Ø"/>
            </a:pPr>
            <a:r>
              <a:rPr lang="de-AT" b="1" dirty="0"/>
              <a:t>IONENGITTER</a:t>
            </a:r>
            <a:r>
              <a:rPr lang="de-AT" dirty="0"/>
              <a:t>, nennt man einen regelmäßigen, dreidimensionalen Verband aus Ionen</a:t>
            </a:r>
          </a:p>
          <a:p>
            <a:pPr marL="0" indent="0">
              <a:buNone/>
            </a:pPr>
            <a:endParaRPr lang="de-AT" dirty="0"/>
          </a:p>
          <a:p>
            <a:pPr>
              <a:buFont typeface="Wingdings" charset="2"/>
              <a:buChar char="Ø"/>
            </a:pPr>
            <a:r>
              <a:rPr lang="de-AT" b="1" dirty="0"/>
              <a:t>GITTERENERGIE </a:t>
            </a:r>
            <a:r>
              <a:rPr lang="de-AT" dirty="0"/>
              <a:t>ist die Differenz der Energieinhalte, der im Gitter gebundenen Ionen und der freien Ionen.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95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  <a:solidFill>
            <a:srgbClr val="B7DEE8"/>
          </a:solidFill>
        </p:spPr>
        <p:txBody>
          <a:bodyPr/>
          <a:lstStyle/>
          <a:p>
            <a:r>
              <a:rPr lang="de-AT" dirty="0"/>
              <a:t>KRISTALLSTRUKTUR von Salzen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4929411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Kristallstruktur </a:t>
            </a:r>
            <a:r>
              <a:rPr lang="de-AT" dirty="0"/>
              <a:t>wird durch das Verhältnis der Kationen und Anionen sowie durch deren Größe bestimmt</a:t>
            </a:r>
          </a:p>
          <a:p>
            <a:pPr marL="36576" indent="0">
              <a:buNone/>
            </a:pPr>
            <a:r>
              <a:rPr lang="de-AT" sz="2800" dirty="0"/>
              <a:t>Bsp.: Kubischer NaCl-Kristall: Jedes Kation ist von 6 Anionen umgeben und umgekehrt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077072"/>
            <a:ext cx="3240360" cy="238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149080"/>
            <a:ext cx="5328383" cy="21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61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1008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de-AT" dirty="0"/>
              <a:t>Sprödigkeit von Salze </a:t>
            </a:r>
          </a:p>
        </p:txBody>
      </p:sp>
      <p:pic>
        <p:nvPicPr>
          <p:cNvPr id="6" name="Bild 5" descr="Sprödigkeit Salz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7704856" cy="2957129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B7DEE8"/>
          </a:solidFill>
        </p:spPr>
        <p:txBody>
          <a:bodyPr/>
          <a:lstStyle/>
          <a:p>
            <a:r>
              <a:rPr lang="de-AT" dirty="0"/>
              <a:t>EIGENSCHAFTEN von Salzen</a:t>
            </a:r>
          </a:p>
        </p:txBody>
      </p:sp>
    </p:spTree>
    <p:extLst>
      <p:ext uri="{BB962C8B-B14F-4D97-AF65-F5344CB8AC3E}">
        <p14:creationId xmlns:p14="http://schemas.microsoft.com/office/powerpoint/2010/main" val="128883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975"/>
            <a:ext cx="8229600" cy="826737"/>
          </a:xfrm>
          <a:solidFill>
            <a:srgbClr val="B7DEE8"/>
          </a:solidFill>
        </p:spPr>
        <p:txBody>
          <a:bodyPr/>
          <a:lstStyle/>
          <a:p>
            <a:r>
              <a:rPr lang="de-DE" dirty="0"/>
              <a:t>Hydratisierung von Salzen</a:t>
            </a:r>
          </a:p>
        </p:txBody>
      </p:sp>
      <p:pic>
        <p:nvPicPr>
          <p:cNvPr id="5" name="Inhaltsplatzhalter 4" descr="Hydratisierung Salz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0" b="10200"/>
          <a:stretch>
            <a:fillRect/>
          </a:stretch>
        </p:blipFill>
        <p:spPr>
          <a:xfrm>
            <a:off x="-9052" y="3529297"/>
            <a:ext cx="5085108" cy="3356087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077072"/>
            <a:ext cx="1835852" cy="198884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948264" y="587727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Hydrathülle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9512" y="134076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Polare Wassermoleküle umgeben Ionen und schoten sie von der Anziehungskraft der entgegengesetzt geladenen Ionen ab.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24208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/>
              <a:t>Kennzeichnung</a:t>
            </a:r>
            <a:r>
              <a:rPr lang="de-AT" sz="2400" dirty="0"/>
              <a:t> hydratisierter Ionen: </a:t>
            </a:r>
            <a:r>
              <a:rPr lang="de-AT" sz="2400" b="1" dirty="0" err="1"/>
              <a:t>aq</a:t>
            </a:r>
            <a:r>
              <a:rPr lang="de-AT" sz="2400" b="1" dirty="0"/>
              <a:t> </a:t>
            </a:r>
            <a:r>
              <a:rPr lang="de-AT" sz="2400" dirty="0"/>
              <a:t>(lat. </a:t>
            </a:r>
            <a:r>
              <a:rPr lang="de-AT" sz="2400" dirty="0" err="1"/>
              <a:t>aqua</a:t>
            </a:r>
            <a:r>
              <a:rPr lang="de-AT" sz="2400" dirty="0"/>
              <a:t>, Wasser) </a:t>
            </a:r>
          </a:p>
          <a:p>
            <a:r>
              <a:rPr lang="de-AT" sz="2400" dirty="0"/>
              <a:t>                             z.B. Na</a:t>
            </a:r>
            <a:r>
              <a:rPr lang="de-AT" sz="2400" baseline="30000" dirty="0"/>
              <a:t>+</a:t>
            </a:r>
            <a:r>
              <a:rPr lang="de-AT" sz="2400" baseline="-25000" dirty="0"/>
              <a:t>(</a:t>
            </a:r>
            <a:r>
              <a:rPr lang="de-AT" sz="2400" baseline="-25000" dirty="0" err="1"/>
              <a:t>aq</a:t>
            </a:r>
            <a:r>
              <a:rPr lang="de-AT" sz="2400" baseline="-25000" dirty="0"/>
              <a:t>)</a:t>
            </a:r>
            <a:r>
              <a:rPr lang="de-AT" sz="2400" dirty="0"/>
              <a:t>   oder   Cl</a:t>
            </a:r>
            <a:r>
              <a:rPr lang="de-AT" sz="2400" baseline="30000" dirty="0"/>
              <a:t>-</a:t>
            </a:r>
            <a:r>
              <a:rPr lang="de-AT" sz="2400" dirty="0"/>
              <a:t> </a:t>
            </a:r>
            <a:r>
              <a:rPr lang="de-AT" sz="2400" baseline="-25000" dirty="0"/>
              <a:t>(</a:t>
            </a:r>
            <a:r>
              <a:rPr lang="de-AT" sz="2400" baseline="-25000" dirty="0" err="1"/>
              <a:t>aq</a:t>
            </a:r>
            <a:r>
              <a:rPr lang="de-AT" sz="2400" baseline="-25000" dirty="0"/>
              <a:t>).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782418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  <a:solidFill>
            <a:srgbClr val="B7DEE8"/>
          </a:solidFill>
        </p:spPr>
        <p:txBody>
          <a:bodyPr>
            <a:normAutofit fontScale="90000"/>
          </a:bodyPr>
          <a:lstStyle/>
          <a:p>
            <a:r>
              <a:rPr lang="de-AT" dirty="0"/>
              <a:t>Die Atombindung</a:t>
            </a:r>
            <a:br>
              <a:rPr lang="de-AT" dirty="0"/>
            </a:br>
            <a:r>
              <a:rPr lang="de-AT" sz="3100" dirty="0"/>
              <a:t>= Elektronenpaarbindung, kovalente Bindung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de-AT" dirty="0"/>
              <a:t>Atombindung entsteht zw. Nichtmetallen mit hoher Elektronegativität, wobei die Unterschiede in der EN gering sein müssen (</a:t>
            </a:r>
            <a:r>
              <a:rPr lang="de-AT" dirty="0">
                <a:sym typeface="Symbol"/>
              </a:rPr>
              <a:t></a:t>
            </a:r>
            <a:r>
              <a:rPr lang="de-AT" dirty="0"/>
              <a:t>EN</a:t>
            </a:r>
            <a:r>
              <a:rPr lang="de-AT" dirty="0">
                <a:sym typeface="Symbol"/>
              </a:rPr>
              <a:t></a:t>
            </a:r>
            <a:r>
              <a:rPr lang="de-AT" dirty="0"/>
              <a:t>1,8).</a:t>
            </a:r>
          </a:p>
          <a:p>
            <a:endParaRPr lang="de-AT" dirty="0"/>
          </a:p>
          <a:p>
            <a:pPr>
              <a:spcBef>
                <a:spcPts val="0"/>
              </a:spcBef>
            </a:pPr>
            <a:r>
              <a:rPr lang="de-DE" b="1" dirty="0">
                <a:solidFill>
                  <a:srgbClr val="FF0000"/>
                </a:solidFill>
              </a:rPr>
              <a:t>Die Bindungselektronen bilden ein gemeinsames Elektronenpaar, das beiden Atomen zur Verfügung steht. Es befindet sich zwischen den positiven Kernen und hält so die Atome zusammen!</a:t>
            </a:r>
          </a:p>
          <a:p>
            <a:pPr marL="0" indent="0">
              <a:spcBef>
                <a:spcPts val="0"/>
              </a:spcBef>
              <a:buNone/>
            </a:pPr>
            <a:endParaRPr lang="de-AT" dirty="0"/>
          </a:p>
          <a:p>
            <a:pPr>
              <a:spcBef>
                <a:spcPts val="0"/>
              </a:spcBef>
            </a:pPr>
            <a:r>
              <a:rPr lang="de-AT" dirty="0"/>
              <a:t>Atomverbände, die durch Atombindung zusammengehalten werden, nennt man </a:t>
            </a:r>
            <a:r>
              <a:rPr lang="de-AT" b="1" dirty="0"/>
              <a:t>Moleküle.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2429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B7DEE8"/>
          </a:solidFill>
        </p:spPr>
        <p:txBody>
          <a:bodyPr/>
          <a:lstStyle/>
          <a:p>
            <a:r>
              <a:rPr lang="de-DE" dirty="0"/>
              <a:t>Molekülorbitaltheorie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9" t="-354" r="1316" b="8447"/>
          <a:stretch/>
        </p:blipFill>
        <p:spPr>
          <a:xfrm>
            <a:off x="323528" y="4653136"/>
            <a:ext cx="5306205" cy="1870562"/>
          </a:xfrm>
        </p:spPr>
      </p:pic>
      <p:sp>
        <p:nvSpPr>
          <p:cNvPr id="6" name="Rechteck 5"/>
          <p:cNvSpPr/>
          <p:nvPr/>
        </p:nvSpPr>
        <p:spPr>
          <a:xfrm>
            <a:off x="0" y="1412776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Beide Wasserstoffatome besitzen 1 Elektron im 1s Orbital. Die beiden 1s-Orbitale der Wasserstoffatome </a:t>
            </a:r>
            <a:r>
              <a:rPr lang="de-DE" sz="2800" b="1" dirty="0"/>
              <a:t>überlappen</a:t>
            </a:r>
            <a:r>
              <a:rPr lang="de-DE" sz="2800" dirty="0"/>
              <a:t> sich bis zu einem gewissen Grad und bilden ein gemeinsames </a:t>
            </a:r>
            <a:r>
              <a:rPr lang="de-DE" sz="2800" b="1" dirty="0"/>
              <a:t>Molekülorbital</a:t>
            </a:r>
            <a:r>
              <a:rPr lang="de-DE" sz="2800" dirty="0"/>
              <a:t> (</a:t>
            </a:r>
            <a:r>
              <a:rPr lang="de-DE" sz="2800" b="1" dirty="0"/>
              <a:t>MO</a:t>
            </a:r>
            <a:r>
              <a:rPr lang="de-DE" sz="2800" dirty="0"/>
              <a:t>), </a:t>
            </a:r>
            <a:r>
              <a:rPr lang="de-DE" sz="2800" dirty="0">
                <a:solidFill>
                  <a:srgbClr val="000000"/>
                </a:solidFill>
              </a:rPr>
              <a:t>in dem sich bei der Bindung nun 2 Elektronen bewegen ( </a:t>
            </a:r>
            <a:r>
              <a:rPr lang="de-DE" sz="2800" b="1" dirty="0">
                <a:solidFill>
                  <a:srgbClr val="000000"/>
                </a:solidFill>
                <a:hlinkClick r:id="rId3"/>
              </a:rPr>
              <a:t>Delokalisierung</a:t>
            </a:r>
            <a:r>
              <a:rPr lang="de-DE" sz="2800" dirty="0">
                <a:solidFill>
                  <a:srgbClr val="000000"/>
                </a:solidFill>
                <a:hlinkClick r:id="rId3"/>
              </a:rPr>
              <a:t>).</a:t>
            </a:r>
            <a:r>
              <a:rPr lang="de-DE" sz="2800" dirty="0">
                <a:solidFill>
                  <a:srgbClr val="000000"/>
                </a:solidFill>
              </a:rPr>
              <a:t> Beide Elektronen stehen beiden Atomen zur Verfügung. Für beide erfüllt sich 							die Oktettregel!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8B3372A-68C5-4E57-9343-97F6E8277930}"/>
              </a:ext>
            </a:extLst>
          </p:cNvPr>
          <p:cNvSpPr/>
          <p:nvPr/>
        </p:nvSpPr>
        <p:spPr>
          <a:xfrm>
            <a:off x="4992855" y="5733256"/>
            <a:ext cx="936104" cy="850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3020AEB-C566-4803-B8C2-CDDB37A916D6}"/>
              </a:ext>
            </a:extLst>
          </p:cNvPr>
          <p:cNvCxnSpPr/>
          <p:nvPr/>
        </p:nvCxnSpPr>
        <p:spPr>
          <a:xfrm flipV="1">
            <a:off x="5928959" y="4521319"/>
            <a:ext cx="1163321" cy="1283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D9D9D9"/>
          </a:solidFill>
        </p:spPr>
        <p:txBody>
          <a:bodyPr/>
          <a:lstStyle/>
          <a:p>
            <a:r>
              <a:rPr lang="de-AT" dirty="0"/>
              <a:t>1. Hauptquantenzahl (</a:t>
            </a:r>
            <a:r>
              <a:rPr lang="de-AT" dirty="0" err="1"/>
              <a:t>n</a:t>
            </a:r>
            <a:r>
              <a:rPr lang="de-AT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628800"/>
            <a:ext cx="5472608" cy="4525963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de-AT" dirty="0"/>
              <a:t> … beschreibt das Hauptenergieniveau des Elektrons (entspricht der Schale im </a:t>
            </a:r>
            <a:r>
              <a:rPr lang="de-AT" dirty="0" err="1"/>
              <a:t>Bohr‘schen</a:t>
            </a:r>
            <a:r>
              <a:rPr lang="de-AT" dirty="0"/>
              <a:t> Atommodell)</a:t>
            </a:r>
          </a:p>
          <a:p>
            <a:pPr marL="36576" indent="0">
              <a:buNone/>
            </a:pPr>
            <a:endParaRPr lang="de-AT" dirty="0"/>
          </a:p>
          <a:p>
            <a:pPr marL="36576" indent="0">
              <a:buNone/>
            </a:pPr>
            <a:r>
              <a:rPr lang="de-AT" dirty="0"/>
              <a:t>Maximal 7 Schalen: </a:t>
            </a:r>
          </a:p>
          <a:p>
            <a:pPr marL="36576" indent="0">
              <a:buNone/>
            </a:pPr>
            <a:r>
              <a:rPr lang="de-AT" dirty="0"/>
              <a:t>n = 1 … energieärmste</a:t>
            </a:r>
          </a:p>
          <a:p>
            <a:pPr marL="36576" indent="0">
              <a:buNone/>
            </a:pPr>
            <a:r>
              <a:rPr lang="de-AT" dirty="0"/>
              <a:t>n = 7 … energiereichste, äußerste Schale</a:t>
            </a:r>
          </a:p>
          <a:p>
            <a:pPr marL="36576" indent="0">
              <a:buNone/>
            </a:pPr>
            <a:endParaRPr lang="de-AT" dirty="0"/>
          </a:p>
          <a:p>
            <a:pPr marL="36576" indent="0">
              <a:buNone/>
            </a:pPr>
            <a:r>
              <a:rPr lang="de-AT" dirty="0"/>
              <a:t>Je größer n, desto weiter ist das Elektron vom Kern entfernt und umso energiereicher</a:t>
            </a:r>
          </a:p>
        </p:txBody>
      </p:sp>
      <p:pic>
        <p:nvPicPr>
          <p:cNvPr id="7" name="Bild 6" descr="Hauptquantenzahl 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28" y="2060849"/>
            <a:ext cx="323170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517FF-F83B-40AD-BA9E-CC113DB61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5816"/>
            <a:ext cx="7772400" cy="14700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e-AT" dirty="0"/>
              <a:t>Molekülorbitale</a:t>
            </a:r>
            <a:br>
              <a:rPr lang="de-AT" dirty="0"/>
            </a:br>
            <a:r>
              <a:rPr lang="de-AT" dirty="0"/>
              <a:t>H</a:t>
            </a:r>
            <a:r>
              <a:rPr lang="de-AT" baseline="-25000" dirty="0"/>
              <a:t>2</a:t>
            </a:r>
            <a:r>
              <a:rPr lang="de-AT" dirty="0"/>
              <a:t>                      O</a:t>
            </a:r>
            <a:r>
              <a:rPr lang="de-AT" baseline="-25000" dirty="0"/>
              <a:t>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D2C035-B82C-4FBA-8576-48D082F10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85" y="1997633"/>
            <a:ext cx="3181350" cy="3657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F862D85-23CB-4A30-81E4-C8DCF58E9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039776"/>
            <a:ext cx="3527075" cy="35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95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uellbild anzeigen">
            <a:extLst>
              <a:ext uri="{FF2B5EF4-FFF2-40B4-BE49-F238E27FC236}">
                <a16:creationId xmlns:a16="http://schemas.microsoft.com/office/drawing/2014/main" id="{DFBD2022-607E-4ABD-A686-8D5D469BE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2584"/>
            <a:ext cx="5741564" cy="277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17102E7-9E8C-404A-8424-71B46C53B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2" y="23759"/>
            <a:ext cx="4097465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defTabSz="914400">
              <a:buFontTx/>
              <a:buNone/>
            </a:pPr>
            <a:r>
              <a:rPr lang="de-DE" altLang="de-DE" sz="2400" dirty="0">
                <a:solidFill>
                  <a:srgbClr val="333333"/>
                </a:solidFill>
                <a:cs typeface="Arial" panose="020B0604020202020204" pitchFamily="34" charset="0"/>
              </a:rPr>
              <a:t> Das Sauerstoff-Atom besitzt </a:t>
            </a:r>
          </a:p>
          <a:p>
            <a:pPr marL="0" indent="0" defTabSz="914400">
              <a:buFontTx/>
              <a:buNone/>
            </a:pPr>
            <a:r>
              <a:rPr lang="de-DE" altLang="de-DE" sz="2400" dirty="0">
                <a:solidFill>
                  <a:srgbClr val="333333"/>
                </a:solidFill>
                <a:cs typeface="Arial" panose="020B0604020202020204" pitchFamily="34" charset="0"/>
              </a:rPr>
              <a:t> im Grundzustand </a:t>
            </a:r>
            <a:r>
              <a:rPr lang="de-DE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sechs</a:t>
            </a:r>
            <a:r>
              <a:rPr lang="de-DE" altLang="de-DE" sz="2400" dirty="0">
                <a:solidFill>
                  <a:srgbClr val="333333"/>
                </a:solidFill>
                <a:cs typeface="Arial" panose="020B0604020202020204" pitchFamily="34" charset="0"/>
              </a:rPr>
              <a:t> </a:t>
            </a:r>
          </a:p>
          <a:p>
            <a:pPr marL="0" indent="0" defTabSz="914400">
              <a:buFontTx/>
              <a:buNone/>
            </a:pPr>
            <a:r>
              <a:rPr lang="de-DE" altLang="de-DE" sz="2400" dirty="0">
                <a:solidFill>
                  <a:srgbClr val="808080"/>
                </a:solidFill>
                <a:cs typeface="Arial" panose="020B0604020202020204" pitchFamily="34" charset="0"/>
                <a:hlinkClick r:id="rId3" tooltip="→ Lexikon"/>
              </a:rPr>
              <a:t> Valenzelektronen</a:t>
            </a:r>
            <a:r>
              <a:rPr lang="de-DE" altLang="de-DE" sz="2400" dirty="0">
                <a:solidFill>
                  <a:srgbClr val="333333"/>
                </a:solidFill>
                <a:cs typeface="Arial" panose="020B0604020202020204" pitchFamily="34" charset="0"/>
              </a:rPr>
              <a:t>. </a:t>
            </a:r>
          </a:p>
          <a:p>
            <a:pPr marL="0" indent="0" defTabSz="914400">
              <a:buFontTx/>
              <a:buNone/>
            </a:pPr>
            <a:r>
              <a:rPr lang="de-DE" altLang="de-DE" sz="2400" dirty="0">
                <a:solidFill>
                  <a:srgbClr val="333333"/>
                </a:solidFill>
                <a:cs typeface="Arial" panose="020B0604020202020204" pitchFamily="34" charset="0"/>
              </a:rPr>
              <a:t> Diese stellt der </a:t>
            </a:r>
          </a:p>
          <a:p>
            <a:pPr marL="0" indent="0" defTabSz="914400">
              <a:buFontTx/>
              <a:buNone/>
            </a:pPr>
            <a:r>
              <a:rPr lang="de-DE" altLang="de-DE" sz="2400" dirty="0">
                <a:solidFill>
                  <a:srgbClr val="333333"/>
                </a:solidFill>
                <a:cs typeface="Arial" panose="020B0604020202020204" pitchFamily="34" charset="0"/>
              </a:rPr>
              <a:t> Sauerstoff zur Verfügung. </a:t>
            </a:r>
          </a:p>
          <a:p>
            <a:pPr marL="0" indent="0" defTabSz="914400">
              <a:buFontTx/>
              <a:buNone/>
            </a:pPr>
            <a:r>
              <a:rPr lang="de-DE" altLang="de-DE" sz="2400" dirty="0">
                <a:solidFill>
                  <a:srgbClr val="333333"/>
                </a:solidFill>
                <a:cs typeface="Arial" panose="020B0604020202020204" pitchFamily="34" charset="0"/>
              </a:rPr>
              <a:t> Er könnte aber noch </a:t>
            </a:r>
          </a:p>
          <a:p>
            <a:pPr marL="0" indent="0" defTabSz="914400">
              <a:buFontTx/>
              <a:buNone/>
            </a:pPr>
            <a:r>
              <a:rPr lang="de-DE" altLang="de-DE" sz="2400" dirty="0">
                <a:solidFill>
                  <a:srgbClr val="333333"/>
                </a:solidFill>
                <a:cs typeface="Arial" panose="020B0604020202020204" pitchFamily="34" charset="0"/>
              </a:rPr>
              <a:t> 2 Elektronen </a:t>
            </a:r>
          </a:p>
          <a:p>
            <a:pPr marL="0" indent="0" defTabSz="914400">
              <a:buFontTx/>
              <a:buNone/>
            </a:pPr>
            <a:r>
              <a:rPr lang="de-DE" altLang="de-DE" sz="2400" dirty="0">
                <a:solidFill>
                  <a:srgbClr val="333333"/>
                </a:solidFill>
                <a:cs typeface="Arial" panose="020B0604020202020204" pitchFamily="34" charset="0"/>
              </a:rPr>
              <a:t> aufnehmen.</a:t>
            </a:r>
          </a:p>
          <a:p>
            <a:pPr marL="0" indent="0" defTabSz="914400">
              <a:buFontTx/>
              <a:buNone/>
            </a:pPr>
            <a:r>
              <a:rPr lang="de-DE" altLang="de-DE" sz="2400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83455D-CAB0-42C6-92FC-E30918EA89D5}"/>
              </a:ext>
            </a:extLst>
          </p:cNvPr>
          <p:cNvSpPr txBox="1"/>
          <p:nvPr/>
        </p:nvSpPr>
        <p:spPr>
          <a:xfrm>
            <a:off x="1" y="3068960"/>
            <a:ext cx="9233444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AT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Zwei Wasserstoffatome stellen nun ihre Außenelektronen zur Verfügung,</a:t>
            </a:r>
            <a:r>
              <a:rPr lang="de-AT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algn="l"/>
            <a:r>
              <a:rPr lang="de-AT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das Sauerstoffatom stellt zwei seiner Außenelektronen zur Verfügung; </a:t>
            </a:r>
          </a:p>
          <a:p>
            <a:pPr algn="l"/>
            <a:r>
              <a:rPr lang="de-AT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diese werden gemeinsam als Elektronenpaare benutzt.</a:t>
            </a:r>
          </a:p>
          <a:p>
            <a:pPr algn="l"/>
            <a:endParaRPr lang="de-AT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algn="l"/>
            <a:r>
              <a:rPr lang="de-AT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Es entsteht ein Wassermolekül.</a:t>
            </a:r>
          </a:p>
          <a:p>
            <a:pPr algn="l"/>
            <a:endParaRPr lang="de-AT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de-AT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Das Sauerstoffatom benutzt jetzt insgesamt </a:t>
            </a:r>
            <a:r>
              <a:rPr lang="de-AT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8 Außenelektronen </a:t>
            </a:r>
            <a:r>
              <a:rPr lang="de-AT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(wie Neon), </a:t>
            </a:r>
          </a:p>
          <a:p>
            <a:pPr algn="l"/>
            <a:r>
              <a:rPr lang="de-AT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die Wasserstoffatome </a:t>
            </a:r>
            <a:r>
              <a:rPr lang="de-AT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jeweils 2 Außenelektronen </a:t>
            </a:r>
            <a:r>
              <a:rPr lang="de-AT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(wie Helium); </a:t>
            </a:r>
          </a:p>
          <a:p>
            <a:pPr algn="l"/>
            <a:r>
              <a:rPr lang="de-AT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alle beteiligten Atome haben also die Edelgaskonfiguration erreicht.</a:t>
            </a:r>
          </a:p>
          <a:p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66EEDE-D64B-4B86-AA0D-11FB247BAF9B}"/>
              </a:ext>
            </a:extLst>
          </p:cNvPr>
          <p:cNvSpPr txBox="1"/>
          <p:nvPr/>
        </p:nvSpPr>
        <p:spPr>
          <a:xfrm>
            <a:off x="4124417" y="28943"/>
            <a:ext cx="500677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3200" b="1" dirty="0">
                <a:solidFill>
                  <a:schemeClr val="tx2"/>
                </a:solidFill>
              </a:rPr>
              <a:t>Wasser - Elektronenpaare</a:t>
            </a:r>
          </a:p>
        </p:txBody>
      </p:sp>
    </p:spTree>
    <p:extLst>
      <p:ext uri="{BB962C8B-B14F-4D97-AF65-F5344CB8AC3E}">
        <p14:creationId xmlns:p14="http://schemas.microsoft.com/office/powerpoint/2010/main" val="3376573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484AD4B-3142-7CFF-8210-D19F836A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1H13PCS2 PC Atombau WS 2013/14</a:t>
            </a:r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3875D4-3EEB-CFA1-4AA9-4B578AE53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06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D576E30-A9B2-4711-FE22-A810FD57F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9642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1D77777-ACB6-88E8-1808-33FEA0F7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9040"/>
            <a:ext cx="914400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14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131"/>
            <a:ext cx="9143999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b="1" dirty="0"/>
              <a:t>Zwei Faktoren, die die Freiwilligkeit einer chem. Reaktion begünstigen</a:t>
            </a:r>
            <a:r>
              <a:rPr lang="de-AT" dirty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22986"/>
            <a:ext cx="9143998" cy="523501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de-AT" sz="3800" b="1" dirty="0"/>
              <a:t>Streben nach Energieminium</a:t>
            </a:r>
          </a:p>
          <a:p>
            <a:pPr marL="0" indent="0">
              <a:buNone/>
            </a:pPr>
            <a:r>
              <a:rPr lang="de-DE" sz="2800" dirty="0"/>
              <a:t>	- Herunterfallen eines Körpers (Verlust an potentieller Energie) </a:t>
            </a:r>
          </a:p>
          <a:p>
            <a:pPr marL="0" indent="0">
              <a:buNone/>
            </a:pPr>
            <a:r>
              <a:rPr lang="de-DE" sz="2800" dirty="0"/>
              <a:t>	- Verbrennungsreaktionen</a:t>
            </a:r>
          </a:p>
          <a:p>
            <a:pPr marL="0" indent="0">
              <a:buNone/>
            </a:pPr>
            <a:r>
              <a:rPr lang="de-DE" sz="2800" dirty="0"/>
              <a:t>  	 (Endprodukte liegen immer im energieärmeren Zustand vor)</a:t>
            </a:r>
            <a:endParaRPr lang="de-AT" sz="2800" dirty="0"/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1300" dirty="0"/>
          </a:p>
          <a:p>
            <a:pPr>
              <a:buFont typeface="Wingdings" charset="2"/>
              <a:buChar char="Ø"/>
            </a:pPr>
            <a:r>
              <a:rPr lang="de-AT" sz="3800" b="1" dirty="0"/>
              <a:t>Streben nach Entropiemaximum (Entropie, S)</a:t>
            </a:r>
          </a:p>
          <a:p>
            <a:pPr marL="0" indent="0">
              <a:buNone/>
            </a:pPr>
            <a:r>
              <a:rPr lang="de-DE" sz="2800" dirty="0"/>
              <a:t>	- Ausdehnung des Weltalls</a:t>
            </a:r>
          </a:p>
          <a:p>
            <a:pPr marL="0" indent="0">
              <a:buNone/>
            </a:pPr>
            <a:r>
              <a:rPr lang="de-DE" sz="2800" dirty="0"/>
              <a:t>	- Verdunstung von Wasser</a:t>
            </a:r>
            <a:endParaRPr lang="de-AT" sz="2800" dirty="0"/>
          </a:p>
          <a:p>
            <a:pPr marL="0" indent="0">
              <a:buNone/>
            </a:pPr>
            <a:r>
              <a:rPr lang="de-DE" sz="2800" dirty="0"/>
              <a:t>	- Verbrennung von festem Kohlenstoff zu gasförmigem CO</a:t>
            </a:r>
            <a:r>
              <a:rPr lang="de-DE" sz="2800" baseline="-25000" dirty="0"/>
              <a:t>2</a:t>
            </a:r>
            <a:endParaRPr lang="de-AT" sz="2800" dirty="0"/>
          </a:p>
          <a:p>
            <a:pPr marL="0" indent="0">
              <a:buNone/>
            </a:pPr>
            <a:r>
              <a:rPr lang="de-DE" sz="2800" dirty="0"/>
              <a:t>	- Tod</a:t>
            </a:r>
            <a:endParaRPr lang="de-AT" sz="2800" dirty="0"/>
          </a:p>
          <a:p>
            <a:pPr marL="0" indent="0">
              <a:buNone/>
            </a:pPr>
            <a:endParaRPr lang="de-AT" sz="1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6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b="1" dirty="0"/>
              <a:t>Spontaneität (Freiwilligkeit) einer Reaktion 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06671"/>
            <a:ext cx="9143998" cy="4750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Die Spontaneität (Freiwilligkeit) einer Reaktion wird also begünstigt durch:</a:t>
            </a:r>
            <a:endParaRPr lang="de-AT" dirty="0"/>
          </a:p>
          <a:p>
            <a:pPr marL="0" indent="0">
              <a:buNone/>
            </a:pPr>
            <a:endParaRPr lang="de-AT" sz="4400" dirty="0"/>
          </a:p>
          <a:p>
            <a:pPr lvl="2">
              <a:buFont typeface="Wingdings" charset="2"/>
              <a:buChar char="Ø"/>
            </a:pPr>
            <a:r>
              <a:rPr lang="de-DE" sz="3600" b="1" dirty="0"/>
              <a:t>	   Abnahme der Enthalpie (H)</a:t>
            </a:r>
          </a:p>
          <a:p>
            <a:pPr marL="914400" lvl="2" indent="0">
              <a:buNone/>
            </a:pPr>
            <a:endParaRPr lang="de-DE" sz="3600" b="1" dirty="0"/>
          </a:p>
          <a:p>
            <a:pPr lvl="2">
              <a:buFont typeface="Wingdings" charset="2"/>
              <a:buChar char="Ø"/>
            </a:pPr>
            <a:r>
              <a:rPr lang="de-DE" sz="3600" b="1" dirty="0"/>
              <a:t>    Zunahme der Entropie (S)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40780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gibbs-gleichu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3" y="2271386"/>
            <a:ext cx="6750995" cy="36484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AT" b="1" dirty="0"/>
              <a:t>Gibbs-Helmholtz-Gleichung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" y="1318364"/>
            <a:ext cx="9143998" cy="55396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800" dirty="0"/>
          </a:p>
          <a:p>
            <a:pPr>
              <a:buFont typeface="Wingdings" charset="2"/>
              <a:buChar char="Ø"/>
            </a:pPr>
            <a:r>
              <a:rPr lang="de-DE" sz="2400" dirty="0"/>
              <a:t>Die Gibbs-Helmholtz-Gleichung verknüpft die Enthalpie und Entropie zu einer Gleichung und liefert eine Aussage darüber, ob Reaktionen freiwillig ablaufen oder nicht.</a:t>
            </a: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800" dirty="0"/>
          </a:p>
          <a:p>
            <a:pPr marL="0" indent="0">
              <a:buNone/>
            </a:pPr>
            <a:r>
              <a:rPr lang="en-GB" sz="2400" b="1" baseline="-25000" dirty="0">
                <a:sym typeface="Symbol"/>
              </a:rPr>
              <a:t></a:t>
            </a:r>
            <a:r>
              <a:rPr lang="de-DE" sz="2400" b="1" dirty="0"/>
              <a:t>G</a:t>
            </a:r>
            <a:r>
              <a:rPr lang="de-DE" sz="2400" dirty="0"/>
              <a:t>…freie Enthalpie oder Gibbs-Energie [kJ]		 </a:t>
            </a:r>
            <a:r>
              <a:rPr lang="de-DE" sz="2400" b="1" baseline="-25000" dirty="0">
                <a:sym typeface="Symbol"/>
              </a:rPr>
              <a:t></a:t>
            </a:r>
            <a:r>
              <a:rPr lang="de-DE" sz="2400" b="1" dirty="0"/>
              <a:t>H</a:t>
            </a:r>
            <a:r>
              <a:rPr lang="de-DE" sz="2400" dirty="0"/>
              <a:t>...Enthalpie  [kJ</a:t>
            </a:r>
            <a:r>
              <a:rPr lang="de-DE" sz="2400"/>
              <a:t>]  </a:t>
            </a:r>
            <a:r>
              <a:rPr lang="de-DE" sz="2400" b="1">
                <a:solidFill>
                  <a:srgbClr val="FF0000"/>
                </a:solidFill>
              </a:rPr>
              <a:t>-</a:t>
            </a:r>
            <a:endParaRPr lang="de-AT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400" b="1" baseline="-25000" dirty="0"/>
              <a:t>  </a:t>
            </a:r>
            <a:r>
              <a:rPr lang="de-DE" sz="2400" b="1" baseline="-25000" dirty="0">
                <a:sym typeface="Symbol"/>
              </a:rPr>
              <a:t></a:t>
            </a:r>
            <a:r>
              <a:rPr lang="de-DE" sz="2400" b="1" dirty="0"/>
              <a:t>S</a:t>
            </a:r>
            <a:r>
              <a:rPr lang="de-DE" sz="2400" dirty="0"/>
              <a:t>...Entropie    [kJ . K</a:t>
            </a:r>
            <a:r>
              <a:rPr lang="de-DE" sz="2400" baseline="30000" dirty="0"/>
              <a:t>-1</a:t>
            </a:r>
            <a:r>
              <a:rPr lang="de-DE" sz="2400" dirty="0"/>
              <a:t>]				  </a:t>
            </a:r>
            <a:r>
              <a:rPr lang="de-DE" sz="2400" b="1" dirty="0"/>
              <a:t>T</a:t>
            </a:r>
            <a:r>
              <a:rPr lang="de-DE" sz="2400" dirty="0"/>
              <a:t>...Temperatur [Kelvin]</a:t>
            </a:r>
            <a:endParaRPr lang="de-AT" sz="24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3C12EA0-229B-4F49-BFCD-65715C46CD91}"/>
              </a:ext>
            </a:extLst>
          </p:cNvPr>
          <p:cNvSpPr/>
          <p:nvPr/>
        </p:nvSpPr>
        <p:spPr>
          <a:xfrm>
            <a:off x="4610908" y="2801563"/>
            <a:ext cx="1585610" cy="81712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7846439-D7A4-4A6C-B5DA-89D015FFB2C7}"/>
              </a:ext>
            </a:extLst>
          </p:cNvPr>
          <p:cNvSpPr/>
          <p:nvPr/>
        </p:nvSpPr>
        <p:spPr>
          <a:xfrm>
            <a:off x="3793786" y="2869658"/>
            <a:ext cx="817122" cy="68093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48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" y="1418572"/>
            <a:ext cx="9143998" cy="3732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Fall A) </a:t>
            </a:r>
            <a:r>
              <a:rPr lang="en-GB" sz="2800" b="1" baseline="-25000" dirty="0">
                <a:sym typeface="Symbol"/>
              </a:rPr>
              <a:t></a:t>
            </a:r>
            <a:r>
              <a:rPr lang="de-DE" sz="2800" b="1" dirty="0"/>
              <a:t>G </a:t>
            </a:r>
            <a:r>
              <a:rPr lang="en-GB" sz="2800" b="1" dirty="0">
                <a:sym typeface="Symbol"/>
              </a:rPr>
              <a:t></a:t>
            </a:r>
            <a:r>
              <a:rPr lang="de-DE" sz="2800" b="1" dirty="0"/>
              <a:t> 0…</a:t>
            </a:r>
            <a:r>
              <a:rPr lang="de-DE" sz="2800" b="1" dirty="0" err="1">
                <a:solidFill>
                  <a:schemeClr val="accent6">
                    <a:lumMod val="75000"/>
                  </a:schemeClr>
                </a:solidFill>
              </a:rPr>
              <a:t>Exergoner</a:t>
            </a:r>
            <a:r>
              <a:rPr lang="de-DE" sz="2800" b="1" dirty="0"/>
              <a:t> Prozess</a:t>
            </a:r>
            <a:endParaRPr lang="de-AT" sz="2800" dirty="0"/>
          </a:p>
          <a:p>
            <a:pPr marL="0" indent="0">
              <a:buNone/>
            </a:pPr>
            <a:r>
              <a:rPr lang="de-DE" sz="2800" dirty="0"/>
              <a:t>				Reaktion läuft freiwillig ab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Fall B) </a:t>
            </a:r>
            <a:r>
              <a:rPr lang="en-GB" sz="2800" b="1" baseline="-25000" dirty="0">
                <a:sym typeface="Symbol"/>
              </a:rPr>
              <a:t></a:t>
            </a:r>
            <a:r>
              <a:rPr lang="de-DE" sz="2800" b="1" dirty="0"/>
              <a:t>G </a:t>
            </a:r>
            <a:r>
              <a:rPr lang="en-GB" sz="2800" b="1" dirty="0">
                <a:sym typeface="Symbol"/>
              </a:rPr>
              <a:t></a:t>
            </a:r>
            <a:r>
              <a:rPr lang="de-DE" sz="2800" b="1" dirty="0"/>
              <a:t> 0…</a:t>
            </a:r>
            <a:r>
              <a:rPr lang="de-DE" sz="2800" b="1" dirty="0" err="1">
                <a:solidFill>
                  <a:schemeClr val="accent6">
                    <a:lumMod val="75000"/>
                  </a:schemeClr>
                </a:solidFill>
              </a:rPr>
              <a:t>Endergoner</a:t>
            </a:r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800" b="1" dirty="0"/>
              <a:t>Prozess</a:t>
            </a:r>
            <a:endParaRPr lang="de-AT" sz="2800" dirty="0"/>
          </a:p>
          <a:p>
            <a:pPr marL="0" indent="0">
              <a:buNone/>
            </a:pPr>
            <a:r>
              <a:rPr lang="de-DE" sz="2800" dirty="0"/>
              <a:t>			Für Reaktion muss ständig Energie zugefügt werden </a:t>
            </a:r>
            <a:endParaRPr lang="de-AT" sz="2800" dirty="0"/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endParaRPr lang="de-AT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496389" y="5235520"/>
            <a:ext cx="3439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>
                <a:solidFill>
                  <a:schemeClr val="accent6">
                    <a:lumMod val="75000"/>
                  </a:schemeClr>
                </a:solidFill>
              </a:rPr>
              <a:t>exotherm  = </a:t>
            </a:r>
            <a:r>
              <a:rPr lang="de-AT" sz="2800" b="1" dirty="0" err="1">
                <a:solidFill>
                  <a:schemeClr val="accent6">
                    <a:lumMod val="75000"/>
                  </a:schemeClr>
                </a:solidFill>
              </a:rPr>
              <a:t>exergon</a:t>
            </a:r>
            <a:r>
              <a:rPr lang="de-AT" sz="2800" b="1" dirty="0">
                <a:solidFill>
                  <a:schemeClr val="accent6">
                    <a:lumMod val="75000"/>
                  </a:schemeClr>
                </a:solidFill>
              </a:rPr>
              <a:t>!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011783" y="5235520"/>
            <a:ext cx="390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>
                <a:solidFill>
                  <a:schemeClr val="accent6">
                    <a:lumMod val="75000"/>
                  </a:schemeClr>
                </a:solidFill>
              </a:rPr>
              <a:t>endotherm  = </a:t>
            </a:r>
            <a:r>
              <a:rPr lang="de-AT" sz="2800" b="1" dirty="0" err="1">
                <a:solidFill>
                  <a:schemeClr val="accent6">
                    <a:lumMod val="75000"/>
                  </a:schemeClr>
                </a:solidFill>
              </a:rPr>
              <a:t>endergon</a:t>
            </a:r>
            <a:r>
              <a:rPr lang="de-AT" sz="2800" b="1" dirty="0">
                <a:solidFill>
                  <a:schemeClr val="accent6">
                    <a:lumMod val="75000"/>
                  </a:schemeClr>
                </a:solidFill>
              </a:rPr>
              <a:t>! </a:t>
            </a:r>
          </a:p>
        </p:txBody>
      </p:sp>
      <p:cxnSp>
        <p:nvCxnSpPr>
          <p:cNvPr id="6" name="Gerader Verbinder 5"/>
          <p:cNvCxnSpPr/>
          <p:nvPr/>
        </p:nvCxnSpPr>
        <p:spPr>
          <a:xfrm>
            <a:off x="2198753" y="5312907"/>
            <a:ext cx="148126" cy="36844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6928969" y="5310574"/>
            <a:ext cx="148126" cy="36844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30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943"/>
            <a:ext cx="8229600" cy="1143000"/>
          </a:xfrm>
          <a:solidFill>
            <a:srgbClr val="C6D9F1"/>
          </a:solidFill>
        </p:spPr>
        <p:txBody>
          <a:bodyPr>
            <a:noAutofit/>
          </a:bodyPr>
          <a:lstStyle/>
          <a:p>
            <a:r>
              <a:rPr lang="de-DE" sz="3600" dirty="0"/>
              <a:t>Einfluss des chem. Gleichgewichts bei </a:t>
            </a:r>
            <a:br>
              <a:rPr lang="de-DE" sz="3600" dirty="0"/>
            </a:br>
            <a:r>
              <a:rPr lang="de-DE" sz="3600" dirty="0"/>
              <a:t>Temperaturänderungen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85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AT" b="1" dirty="0"/>
              <a:t>Exotherme Reaktionen </a:t>
            </a:r>
            <a:r>
              <a:rPr lang="de-AT" dirty="0"/>
              <a:t>geben Energie in Form von Wärme ab. </a:t>
            </a:r>
          </a:p>
          <a:p>
            <a:pPr marL="0" indent="0">
              <a:buNone/>
            </a:pPr>
            <a:r>
              <a:rPr lang="de-AT" dirty="0"/>
              <a:t>Exotherme Reaktionen werden somit begünstigt, wenn die gebildete  Wärme leicht abfließen kann. </a:t>
            </a:r>
          </a:p>
          <a:p>
            <a:pPr marL="0" indent="0">
              <a:buNone/>
            </a:pPr>
            <a:r>
              <a:rPr lang="de-AT" dirty="0">
                <a:solidFill>
                  <a:srgbClr val="FF0000"/>
                </a:solidFill>
              </a:rPr>
              <a:t>Abkühlung begünstigt somit exotherme Reaktionen.</a:t>
            </a:r>
          </a:p>
          <a:p>
            <a:pPr marL="0" indent="0">
              <a:buNone/>
            </a:pPr>
            <a:r>
              <a:rPr lang="de-AT" b="1" dirty="0"/>
              <a:t> </a:t>
            </a:r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r>
              <a:rPr lang="de-AT" b="1" dirty="0"/>
              <a:t>Endotherme Reaktionen </a:t>
            </a:r>
            <a:r>
              <a:rPr lang="de-AT" dirty="0"/>
              <a:t>nehmen Wärme auf.</a:t>
            </a:r>
          </a:p>
          <a:p>
            <a:pPr marL="0" indent="0">
              <a:buNone/>
            </a:pPr>
            <a:r>
              <a:rPr lang="de-AT" dirty="0"/>
              <a:t>Endotherme Reaktionen werden somit begünstigt, wenn Wärme in das Reaktionssystem zugeführt wird.</a:t>
            </a:r>
          </a:p>
          <a:p>
            <a:pPr marL="0" indent="0">
              <a:buNone/>
            </a:pPr>
            <a:r>
              <a:rPr lang="de-AT" dirty="0"/>
              <a:t>Bei spontanen endothermen Reaktionen kommt es zu einer Abkühlung der Umgebung. </a:t>
            </a:r>
          </a:p>
          <a:p>
            <a:pPr marL="0" indent="0">
              <a:buNone/>
            </a:pPr>
            <a:r>
              <a:rPr lang="de-AT" dirty="0">
                <a:solidFill>
                  <a:srgbClr val="FF0000"/>
                </a:solidFill>
              </a:rPr>
              <a:t>Wärmezufuhr begünstigt somit endotherme Reaktionen.</a:t>
            </a:r>
          </a:p>
        </p:txBody>
      </p:sp>
    </p:spTree>
    <p:extLst>
      <p:ext uri="{BB962C8B-B14F-4D97-AF65-F5344CB8AC3E}">
        <p14:creationId xmlns:p14="http://schemas.microsoft.com/office/powerpoint/2010/main" val="5851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83459988-26FD-477F-BB43-33DF5C6A67CF}"/>
              </a:ext>
            </a:extLst>
          </p:cNvPr>
          <p:cNvSpPr txBox="1"/>
          <p:nvPr/>
        </p:nvSpPr>
        <p:spPr>
          <a:xfrm>
            <a:off x="3820" y="1844824"/>
            <a:ext cx="914400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4000" dirty="0"/>
              <a:t>Säuren und Basen – Teil 2</a:t>
            </a:r>
          </a:p>
          <a:p>
            <a:pPr algn="ctr"/>
            <a:endParaRPr lang="de-AT" sz="3600" dirty="0"/>
          </a:p>
          <a:p>
            <a:pPr marL="723900"/>
            <a:r>
              <a:rPr lang="de-AT" sz="4000" dirty="0"/>
              <a:t>Neutralisation &amp; Salze</a:t>
            </a:r>
          </a:p>
          <a:p>
            <a:pPr marL="723900"/>
            <a:r>
              <a:rPr lang="de-AT" sz="4000" dirty="0"/>
              <a:t>Titration</a:t>
            </a:r>
          </a:p>
          <a:p>
            <a:pPr marL="723900"/>
            <a:r>
              <a:rPr lang="de-AT" sz="4000" dirty="0"/>
              <a:t>Puffer und Puffersysteme</a:t>
            </a:r>
          </a:p>
        </p:txBody>
      </p:sp>
    </p:spTree>
    <p:extLst>
      <p:ext uri="{BB962C8B-B14F-4D97-AF65-F5344CB8AC3E}">
        <p14:creationId xmlns:p14="http://schemas.microsoft.com/office/powerpoint/2010/main" val="299118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  <a:solidFill>
            <a:srgbClr val="D9D9D9"/>
          </a:solidFill>
        </p:spPr>
        <p:txBody>
          <a:bodyPr/>
          <a:lstStyle/>
          <a:p>
            <a:r>
              <a:rPr lang="de-AT" dirty="0"/>
              <a:t>2. Nebenquantenzahl (l)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313665"/>
            <a:ext cx="8892480" cy="1611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800" b="1" dirty="0"/>
              <a:t>Orbital</a:t>
            </a:r>
            <a:r>
              <a:rPr lang="de-AT" sz="2800" dirty="0"/>
              <a:t>: Raum, in dem sich ein Elektron mit 	größtmöglicher Wahrscheinlichkeit aufhält.</a:t>
            </a:r>
          </a:p>
          <a:p>
            <a:pPr marL="0" indent="0">
              <a:buNone/>
            </a:pPr>
            <a:r>
              <a:rPr lang="de-AT" sz="2800" dirty="0"/>
              <a:t>Verschiedene Orbitalformen möglich: s, p, d, f  (l =0,1,2,3)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80568"/>
            <a:ext cx="1712644" cy="187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60" y="2880568"/>
            <a:ext cx="2508784" cy="187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03" y="4978132"/>
            <a:ext cx="2546280" cy="190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60" y="4978132"/>
            <a:ext cx="2539241" cy="190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83459988-26FD-477F-BB43-33DF5C6A67CF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600" dirty="0"/>
              <a:t> Neutralisation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49D40E-C4F2-4378-B310-41C52B066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7779"/>
            <a:ext cx="9144000" cy="20332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2F00E5-9D38-426C-BE3D-CBBED5211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84446"/>
            <a:ext cx="9144000" cy="111636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93DFF99-6974-4B2A-B023-8DC79A51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92" y="1532424"/>
            <a:ext cx="4857750" cy="1571625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92EF7AE4-4732-4D55-95C3-1551FE0EC13C}"/>
              </a:ext>
            </a:extLst>
          </p:cNvPr>
          <p:cNvSpPr txBox="1"/>
          <p:nvPr/>
        </p:nvSpPr>
        <p:spPr>
          <a:xfrm>
            <a:off x="-108520" y="2990783"/>
            <a:ext cx="925252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3600" dirty="0">
                <a:sym typeface="Wingdings" panose="05000000000000000000" pitchFamily="2" charset="2"/>
              </a:rPr>
              <a:t>		</a:t>
            </a:r>
            <a:r>
              <a:rPr lang="de-AT" sz="3600" dirty="0" err="1">
                <a:sym typeface="Wingdings" panose="05000000000000000000" pitchFamily="2" charset="2"/>
              </a:rPr>
              <a:t>NaOH</a:t>
            </a:r>
            <a:r>
              <a:rPr lang="de-AT" sz="3600" dirty="0">
                <a:sym typeface="Wingdings" panose="05000000000000000000" pitchFamily="2" charset="2"/>
              </a:rPr>
              <a:t>  </a:t>
            </a:r>
            <a:r>
              <a:rPr lang="de-AT" sz="3600" dirty="0"/>
              <a:t>+  HCl</a:t>
            </a:r>
          </a:p>
          <a:p>
            <a:endParaRPr lang="de-AT" sz="3600" dirty="0"/>
          </a:p>
          <a:p>
            <a:r>
              <a:rPr lang="de-AT" sz="3600" dirty="0">
                <a:sym typeface="Wingdings" panose="05000000000000000000" pitchFamily="2" charset="2"/>
              </a:rPr>
              <a:t>     Beispiel Natronlauge und Salzsäure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1418955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D640D7A-D548-458E-9C76-FB7CE0AB252C}"/>
              </a:ext>
            </a:extLst>
          </p:cNvPr>
          <p:cNvSpPr txBox="1"/>
          <p:nvPr/>
        </p:nvSpPr>
        <p:spPr>
          <a:xfrm>
            <a:off x="0" y="2060848"/>
            <a:ext cx="9179685" cy="48936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AT" sz="3600" dirty="0">
              <a:sym typeface="Wingdings" panose="05000000000000000000" pitchFamily="2" charset="2"/>
            </a:endParaRPr>
          </a:p>
          <a:p>
            <a:pPr algn="ctr"/>
            <a:r>
              <a:rPr lang="de-AT" sz="3600" dirty="0" err="1">
                <a:sym typeface="Wingdings" panose="05000000000000000000" pitchFamily="2" charset="2"/>
              </a:rPr>
              <a:t>Na</a:t>
            </a:r>
            <a:r>
              <a:rPr lang="de-AT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OH</a:t>
            </a:r>
            <a:r>
              <a:rPr lang="de-AT" sz="3600" dirty="0">
                <a:sym typeface="Wingdings" panose="05000000000000000000" pitchFamily="2" charset="2"/>
              </a:rPr>
              <a:t> + </a:t>
            </a:r>
            <a:r>
              <a:rPr lang="de-AT" sz="36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de-AT" sz="3600" dirty="0">
                <a:sym typeface="Wingdings" panose="05000000000000000000" pitchFamily="2" charset="2"/>
              </a:rPr>
              <a:t>Cl </a:t>
            </a:r>
            <a:r>
              <a:rPr lang="de-AT" sz="3600" dirty="0"/>
              <a:t>↔ Na</a:t>
            </a:r>
            <a:r>
              <a:rPr lang="de-AT" sz="3600" baseline="30000" dirty="0"/>
              <a:t>+</a:t>
            </a:r>
            <a:r>
              <a:rPr lang="de-AT" sz="3600" dirty="0"/>
              <a:t> + Cl</a:t>
            </a:r>
            <a:r>
              <a:rPr lang="de-AT" sz="3600" baseline="30000" dirty="0"/>
              <a:t>-   </a:t>
            </a:r>
            <a:r>
              <a:rPr lang="de-AT" sz="3600" dirty="0"/>
              <a:t>+ </a:t>
            </a:r>
            <a:r>
              <a:rPr lang="de-AT" sz="36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de-AT" sz="36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de-AT" sz="3600" dirty="0">
                <a:solidFill>
                  <a:srgbClr val="FF0000"/>
                </a:solidFill>
                <a:sym typeface="Wingdings" panose="05000000000000000000" pitchFamily="2" charset="2"/>
              </a:rPr>
              <a:t>O    </a:t>
            </a:r>
          </a:p>
          <a:p>
            <a:pPr algn="ctr"/>
            <a:r>
              <a:rPr lang="de-AT" sz="3600" dirty="0">
                <a:sym typeface="Wingdings" panose="05000000000000000000" pitchFamily="2" charset="2"/>
              </a:rPr>
              <a:t>gelöste Natrium-Kationen und Chlor-Anionen</a:t>
            </a:r>
          </a:p>
          <a:p>
            <a:pPr algn="ctr"/>
            <a:endParaRPr lang="de-AT" sz="3600" dirty="0">
              <a:sym typeface="Wingdings" panose="05000000000000000000" pitchFamily="2" charset="2"/>
            </a:endParaRPr>
          </a:p>
          <a:p>
            <a:pPr algn="ctr"/>
            <a:r>
              <a:rPr lang="de-AT" sz="3600" dirty="0">
                <a:sym typeface="Wingdings" panose="05000000000000000000" pitchFamily="2" charset="2"/>
              </a:rPr>
              <a:t>Verdunsten des Wassers</a:t>
            </a:r>
          </a:p>
          <a:p>
            <a:pPr algn="ctr"/>
            <a:r>
              <a:rPr lang="de-AT" sz="3600" dirty="0" err="1">
                <a:sym typeface="Wingdings" panose="05000000000000000000" pitchFamily="2" charset="2"/>
              </a:rPr>
              <a:t>Na</a:t>
            </a:r>
            <a:r>
              <a:rPr lang="de-AT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OH</a:t>
            </a:r>
            <a:r>
              <a:rPr lang="de-AT" sz="3600" dirty="0">
                <a:sym typeface="Wingdings" panose="05000000000000000000" pitchFamily="2" charset="2"/>
              </a:rPr>
              <a:t> + </a:t>
            </a:r>
            <a:r>
              <a:rPr lang="de-AT" sz="36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de-AT" sz="3600" dirty="0">
                <a:sym typeface="Wingdings" panose="05000000000000000000" pitchFamily="2" charset="2"/>
              </a:rPr>
              <a:t>Cl </a:t>
            </a:r>
            <a:r>
              <a:rPr lang="de-AT" sz="3600" dirty="0"/>
              <a:t>↔ NaCl</a:t>
            </a:r>
            <a:r>
              <a:rPr lang="de-AT" sz="3600" baseline="30000" dirty="0"/>
              <a:t>   </a:t>
            </a:r>
            <a:r>
              <a:rPr lang="de-AT" sz="3600" dirty="0"/>
              <a:t>+ </a:t>
            </a:r>
            <a:r>
              <a:rPr lang="de-AT" sz="36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de-AT" sz="36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de-AT" sz="3600" dirty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</a:p>
          <a:p>
            <a:pPr algn="ctr"/>
            <a:endParaRPr lang="de-AT" sz="4800" b="1" baseline="30000" dirty="0">
              <a:sym typeface="Wingdings" panose="05000000000000000000" pitchFamily="2" charset="2"/>
            </a:endParaRPr>
          </a:p>
          <a:p>
            <a:pPr algn="ctr"/>
            <a:r>
              <a:rPr lang="de-AT" sz="4800" b="1" baseline="30000" dirty="0">
                <a:sym typeface="Wingdings" panose="05000000000000000000" pitchFamily="2" charset="2"/>
              </a:rPr>
              <a:t>NaCl   ….. Salz, Natriumchlorid</a:t>
            </a:r>
          </a:p>
          <a:p>
            <a:pPr algn="ctr"/>
            <a:endParaRPr lang="de-AT" sz="4800" b="1" baseline="30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9389CA-2EAE-4674-8566-2C7AB9FF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5" y="0"/>
            <a:ext cx="914400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27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B01E20B9-6A25-42D8-8511-0FE1FEA3C684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600" dirty="0"/>
              <a:t>Titration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E0EB6F-A79C-48A1-98F7-E329444D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9144000" cy="359301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96225B4-F85D-4DCD-8672-918E19157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9341"/>
            <a:ext cx="9075447" cy="261865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7E359BA-D935-4636-B0CA-6B17CFD91E47}"/>
              </a:ext>
            </a:extLst>
          </p:cNvPr>
          <p:cNvSpPr txBox="1"/>
          <p:nvPr/>
        </p:nvSpPr>
        <p:spPr>
          <a:xfrm>
            <a:off x="107504" y="6309320"/>
            <a:ext cx="91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Titration - Was macht man da? ● Gehe auf SIMPLECLUB.DE/GO &amp; werde #EinserSchüler - YouTube</a:t>
            </a:r>
            <a:endParaRPr lang="de-A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46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77E359BA-D935-4636-B0CA-6B17CFD91E47}"/>
              </a:ext>
            </a:extLst>
          </p:cNvPr>
          <p:cNvSpPr txBox="1"/>
          <p:nvPr/>
        </p:nvSpPr>
        <p:spPr>
          <a:xfrm rot="5400000">
            <a:off x="5733968" y="3630828"/>
            <a:ext cx="63170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Titration - Was macht man da? ● Gehe auf SIMPLECLUB.DE/GO &amp; werde #EinserSchüler - YouTube</a:t>
            </a:r>
            <a:endParaRPr lang="de-AT" sz="16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D77E736-79EE-495A-8B8D-9C5377BE0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0271" y="-751725"/>
            <a:ext cx="6396389" cy="549195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574AE4C-DFBC-4F45-B600-61212540F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2994"/>
            <a:ext cx="6791325" cy="230425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374C577-58B9-4321-BD5D-618A4A9C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687">
            <a:off x="5633911" y="1065077"/>
            <a:ext cx="2485648" cy="16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24F5541-378D-47FA-A415-6404ECD947BB}"/>
              </a:ext>
            </a:extLst>
          </p:cNvPr>
          <p:cNvSpPr txBox="1"/>
          <p:nvPr/>
        </p:nvSpPr>
        <p:spPr>
          <a:xfrm>
            <a:off x="323528" y="5565623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Über den Verbrauch (in ml) an Maßlösung (</a:t>
            </a:r>
            <a:r>
              <a:rPr lang="de-AT" sz="2400" dirty="0" err="1"/>
              <a:t>NaOH</a:t>
            </a:r>
            <a:r>
              <a:rPr lang="de-AT" sz="2400" dirty="0"/>
              <a:t>) kann man ausrechnen, wieviel Mol Maßlösung benötigt wurden. Die selbe Anzahl an Mol müssen auch in der Probe vorliegen.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1EDA161-EF3A-4E94-90CA-0E4BE0AE3EC4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600" dirty="0"/>
              <a:t>Beispiel Titration von  HCl mit </a:t>
            </a:r>
            <a:r>
              <a:rPr lang="de-AT" sz="3600" dirty="0" err="1"/>
              <a:t>NaOH</a:t>
            </a:r>
            <a:endParaRPr lang="de-AT" sz="3600" dirty="0"/>
          </a:p>
        </p:txBody>
      </p:sp>
      <p:pic>
        <p:nvPicPr>
          <p:cNvPr id="2052" name="Picture 4" descr="Quellbild anzeigen">
            <a:extLst>
              <a:ext uri="{FF2B5EF4-FFF2-40B4-BE49-F238E27FC236}">
                <a16:creationId xmlns:a16="http://schemas.microsoft.com/office/drawing/2014/main" id="{9D20058A-856B-4E93-A754-99CB114EC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046518"/>
            <a:ext cx="14859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F753687-7305-453F-A629-472329CAD1A4}"/>
              </a:ext>
            </a:extLst>
          </p:cNvPr>
          <p:cNvSpPr/>
          <p:nvPr/>
        </p:nvSpPr>
        <p:spPr>
          <a:xfrm>
            <a:off x="1998306" y="3087109"/>
            <a:ext cx="3384376" cy="1006086"/>
          </a:xfrm>
          <a:prstGeom prst="ellipse">
            <a:avLst/>
          </a:prstGeom>
          <a:noFill/>
          <a:ln w="60325" cmpd="thinThick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Pfeil: nach links gekrümmt 10">
            <a:extLst>
              <a:ext uri="{FF2B5EF4-FFF2-40B4-BE49-F238E27FC236}">
                <a16:creationId xmlns:a16="http://schemas.microsoft.com/office/drawing/2014/main" id="{31B9D315-3063-4330-87B5-5AD3842F6DA1}"/>
              </a:ext>
            </a:extLst>
          </p:cNvPr>
          <p:cNvSpPr/>
          <p:nvPr/>
        </p:nvSpPr>
        <p:spPr>
          <a:xfrm rot="9818493" flipH="1">
            <a:off x="6265990" y="1983424"/>
            <a:ext cx="3136066" cy="4298574"/>
          </a:xfrm>
          <a:prstGeom prst="curvedLeftArrow">
            <a:avLst>
              <a:gd name="adj1" fmla="val 5295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28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3C282-3AC0-43AB-AE6D-C5116F71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50" y="0"/>
            <a:ext cx="9162249" cy="1143000"/>
          </a:xfrm>
          <a:solidFill>
            <a:schemeClr val="bg1"/>
          </a:solidFill>
        </p:spPr>
        <p:txBody>
          <a:bodyPr/>
          <a:lstStyle/>
          <a:p>
            <a:r>
              <a:rPr lang="de-AT" dirty="0"/>
              <a:t>Puffer und Puffersysteme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5206D4-C597-47B1-8D22-EC892B707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21553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03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2C3648B-0069-4B5E-8164-45AA95F6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1C977C-E1B8-4312-B6F0-9D84F7FE0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17" y="0"/>
            <a:ext cx="9157817" cy="184482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874031-2E53-4136-9E20-88A8572CE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6839"/>
            <a:ext cx="9157816" cy="1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56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E6D3B2F-8972-441A-BCDA-D7CE4D6AF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6" y="187019"/>
            <a:ext cx="8670528" cy="648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72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3A09964-F254-41D7-84B8-CE7176A18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2" y="620688"/>
            <a:ext cx="9144000" cy="15841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F8298D2-0301-43D1-8320-77C9F2FFE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2492896"/>
            <a:ext cx="67246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6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381328"/>
          </a:xfrm>
        </p:spPr>
        <p:txBody>
          <a:bodyPr>
            <a:normAutofit fontScale="85000" lnSpcReduction="20000"/>
          </a:bodyPr>
          <a:lstStyle/>
          <a:p>
            <a:r>
              <a:rPr lang="de-AT" dirty="0"/>
              <a:t>Je höher das Energieniveau, desto mehr Orbitalarten kommen vor.</a:t>
            </a:r>
          </a:p>
          <a:p>
            <a:pPr marL="36576" indent="0">
              <a:buNone/>
            </a:pPr>
            <a:endParaRPr lang="de-AT" dirty="0"/>
          </a:p>
          <a:p>
            <a:r>
              <a:rPr lang="de-AT" dirty="0"/>
              <a:t>Die Zahl der möglichen Orbitalarten = Hauptquantenzahl n</a:t>
            </a:r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Orbitale unterscheiden sich nach ihrer Größe: </a:t>
            </a:r>
            <a:br>
              <a:rPr lang="de-AT" dirty="0"/>
            </a:br>
            <a:r>
              <a:rPr lang="de-AT" dirty="0"/>
              <a:t>ein s-Orbital in der 1. Schale ist kleiner als ein s-Orbital in der 2. Schale</a:t>
            </a:r>
          </a:p>
          <a:p>
            <a:pPr marL="0" indent="0">
              <a:buNone/>
            </a:pPr>
            <a:endParaRPr lang="de-AT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64867"/>
              </p:ext>
            </p:extLst>
          </p:nvPr>
        </p:nvGraphicFramePr>
        <p:xfrm>
          <a:off x="170805" y="2348880"/>
          <a:ext cx="897319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sz="2800" dirty="0"/>
                        <a:t>Schale </a:t>
                      </a:r>
                      <a:r>
                        <a:rPr lang="de-AT" sz="2800" dirty="0" err="1"/>
                        <a:t>n</a:t>
                      </a:r>
                      <a:endParaRPr lang="de-AT" sz="2800" dirty="0"/>
                    </a:p>
                    <a:p>
                      <a:r>
                        <a:rPr lang="de-AT" sz="2800" dirty="0"/>
                        <a:t> (Hauptquantenzahl)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800" dirty="0"/>
                        <a:t>Orbitale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800" dirty="0"/>
                        <a:t>n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800" dirty="0"/>
                        <a:t>s-Orbital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800" dirty="0"/>
                        <a:t>n</a:t>
                      </a:r>
                      <a:r>
                        <a:rPr lang="de-AT" sz="2800" baseline="0" dirty="0"/>
                        <a:t> = 2</a:t>
                      </a:r>
                      <a:endParaRPr lang="de-A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800" dirty="0"/>
                        <a:t>s-Orbital,</a:t>
                      </a:r>
                      <a:r>
                        <a:rPr lang="de-AT" sz="2800" baseline="0" dirty="0"/>
                        <a:t> p-Orbital</a:t>
                      </a:r>
                      <a:endParaRPr lang="de-AT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800" dirty="0"/>
                        <a:t>n =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800" dirty="0"/>
                        <a:t>s-Orbital, p-Orbital, d-Orbital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800" dirty="0"/>
                        <a:t>n =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s-Orbital, p-Orbital, d-Orbital, f-Orbital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62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rgbClr val="D9D9D9"/>
          </a:solidFill>
        </p:spPr>
        <p:txBody>
          <a:bodyPr/>
          <a:lstStyle/>
          <a:p>
            <a:r>
              <a:rPr lang="de-AT" dirty="0"/>
              <a:t>3. Magnetquantenzahl 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4525963"/>
          </a:xfrm>
        </p:spPr>
        <p:txBody>
          <a:bodyPr/>
          <a:lstStyle/>
          <a:p>
            <a:pPr marL="0" indent="0">
              <a:buNone/>
            </a:pPr>
            <a:r>
              <a:rPr lang="de-AT" sz="2800" dirty="0"/>
              <a:t>Merkmal für energiegleiche Orbitale, die sich nur in ihrer Ausrichtung im Raum unterscheiden = Ausrichtungsvarianten</a:t>
            </a:r>
          </a:p>
          <a:p>
            <a:pPr marL="36576" indent="0">
              <a:buNone/>
            </a:pPr>
            <a:endParaRPr lang="de-AT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26379"/>
              </p:ext>
            </p:extLst>
          </p:nvPr>
        </p:nvGraphicFramePr>
        <p:xfrm>
          <a:off x="827584" y="2276872"/>
          <a:ext cx="691276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Orbitalart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Ausrichtungsvarianten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s-Orbital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eine (da kugelförmig)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p-Orbital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drei</a:t>
                      </a:r>
                    </a:p>
                    <a:p>
                      <a:pPr algn="ctr"/>
                      <a:r>
                        <a:rPr lang="de-AT" dirty="0" err="1"/>
                        <a:t>p</a:t>
                      </a:r>
                      <a:r>
                        <a:rPr lang="de-AT" sz="1200" dirty="0" err="1"/>
                        <a:t>x</a:t>
                      </a:r>
                      <a:r>
                        <a:rPr lang="de-AT" dirty="0"/>
                        <a:t>: m=+1; </a:t>
                      </a:r>
                      <a:r>
                        <a:rPr lang="de-AT" dirty="0" err="1"/>
                        <a:t>p</a:t>
                      </a:r>
                      <a:r>
                        <a:rPr lang="de-AT" sz="1200" dirty="0" err="1"/>
                        <a:t>y</a:t>
                      </a:r>
                      <a:r>
                        <a:rPr lang="de-AT" dirty="0"/>
                        <a:t>: m= -1; </a:t>
                      </a:r>
                      <a:r>
                        <a:rPr lang="de-AT" dirty="0" err="1"/>
                        <a:t>p</a:t>
                      </a:r>
                      <a:r>
                        <a:rPr lang="de-AT" sz="1200" dirty="0" err="1"/>
                        <a:t>z</a:t>
                      </a:r>
                      <a:r>
                        <a:rPr lang="de-AT" dirty="0"/>
                        <a:t>: m=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d-Orbital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fünf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f-Orbital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sieben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473484"/>
            <a:ext cx="6048672" cy="239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D9D9D9"/>
          </a:solidFill>
        </p:spPr>
        <p:txBody>
          <a:bodyPr/>
          <a:lstStyle/>
          <a:p>
            <a:r>
              <a:rPr lang="de-AT" dirty="0"/>
              <a:t>4. </a:t>
            </a:r>
            <a:r>
              <a:rPr lang="de-AT" dirty="0" err="1"/>
              <a:t>Spinquantenzahl</a:t>
            </a:r>
            <a:r>
              <a:rPr lang="de-AT" dirty="0"/>
              <a:t> 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7931224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sz="2800" dirty="0"/>
              <a:t>Rein quantenmechanische Eigenschaft</a:t>
            </a:r>
          </a:p>
          <a:p>
            <a:pPr>
              <a:lnSpc>
                <a:spcPct val="150000"/>
              </a:lnSpc>
            </a:pPr>
            <a:r>
              <a:rPr lang="de-AT" sz="2800" dirty="0"/>
              <a:t>Rotation eines Elektrons um die eigene Achse</a:t>
            </a:r>
          </a:p>
          <a:p>
            <a:pPr>
              <a:lnSpc>
                <a:spcPct val="150000"/>
              </a:lnSpc>
            </a:pPr>
            <a:r>
              <a:rPr lang="de-AT" sz="2800" dirty="0"/>
              <a:t>Zwei mögliche Rotationsrichtungen (+1/2 od. -1/2)</a:t>
            </a:r>
            <a:br>
              <a:rPr lang="de-AT" sz="2800" dirty="0"/>
            </a:br>
            <a:br>
              <a:rPr lang="de-AT" sz="2800" dirty="0"/>
            </a:br>
            <a:r>
              <a:rPr lang="de-AT" sz="2800" dirty="0"/>
              <a:t>      		</a:t>
            </a:r>
            <a:br>
              <a:rPr lang="de-AT" sz="2800" dirty="0"/>
            </a:br>
            <a:r>
              <a:rPr lang="de-AT" sz="2800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932040" y="3933056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solidFill>
                  <a:srgbClr val="000000"/>
                </a:solidFill>
              </a:rPr>
              <a:t>In einem Orbital können sich maximal zwei Elektronen mit entgegengesetztem Spin aufhalten. </a:t>
            </a:r>
            <a:br>
              <a:rPr lang="de-AT" sz="2800" dirty="0">
                <a:solidFill>
                  <a:srgbClr val="00B0F0"/>
                </a:solidFill>
              </a:rPr>
            </a:br>
            <a:endParaRPr lang="de-AT" sz="2800" dirty="0">
              <a:solidFill>
                <a:srgbClr val="00B0F0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33056"/>
            <a:ext cx="38100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4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D9D9D9"/>
          </a:solidFill>
        </p:spPr>
        <p:txBody>
          <a:bodyPr/>
          <a:lstStyle/>
          <a:p>
            <a:r>
              <a:rPr lang="de-AT" b="1" dirty="0"/>
              <a:t>Elektronenkonfiguration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1268760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Zuordnung der Elektronen auf die Orbitale einer Atomhülle</a:t>
            </a:r>
          </a:p>
          <a:p>
            <a:endParaRPr lang="de-DE" sz="1600" dirty="0"/>
          </a:p>
          <a:p>
            <a:r>
              <a:rPr lang="de-DE" sz="2800" dirty="0"/>
              <a:t>Zwei Schreibweisen:</a:t>
            </a:r>
          </a:p>
          <a:p>
            <a:r>
              <a:rPr lang="de-DE" sz="2800" dirty="0"/>
              <a:t>     </a:t>
            </a:r>
            <a:r>
              <a:rPr lang="de-DE" sz="2800" b="1" dirty="0"/>
              <a:t>Kästchenmethode nach Pauling</a:t>
            </a:r>
          </a:p>
          <a:p>
            <a:r>
              <a:rPr lang="de-DE" sz="2800" dirty="0"/>
              <a:t>     Elektronen als Pfeile und Orbitale als Kästchen dargestellt</a:t>
            </a:r>
          </a:p>
          <a:p>
            <a:endParaRPr lang="de-DE" sz="1600" dirty="0"/>
          </a:p>
          <a:p>
            <a:r>
              <a:rPr lang="de-DE" sz="2800" b="1" dirty="0"/>
              <a:t>     Schreibweise </a:t>
            </a:r>
            <a:r>
              <a:rPr lang="de-DE" sz="2800" dirty="0"/>
              <a:t>mit Quantenzahlen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152161"/>
            <a:ext cx="3420368" cy="270583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716016" y="4653136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z.B.  3p</a:t>
            </a:r>
            <a:r>
              <a:rPr lang="de-DE" sz="2800" baseline="30000" dirty="0"/>
              <a:t>4</a:t>
            </a:r>
            <a:r>
              <a:rPr lang="de-DE" sz="2800" dirty="0"/>
              <a:t> ... In der 3. Schale befinden sich im p-Orbital 4 Elektronen </a:t>
            </a:r>
          </a:p>
        </p:txBody>
      </p:sp>
    </p:spTree>
    <p:extLst>
      <p:ext uri="{BB962C8B-B14F-4D97-AF65-F5344CB8AC3E}">
        <p14:creationId xmlns:p14="http://schemas.microsoft.com/office/powerpoint/2010/main" val="427760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solidFill>
            <a:srgbClr val="D9D9D9"/>
          </a:solidFill>
        </p:spPr>
        <p:txBody>
          <a:bodyPr>
            <a:normAutofit/>
          </a:bodyPr>
          <a:lstStyle/>
          <a:p>
            <a:r>
              <a:rPr lang="de-AT" dirty="0"/>
              <a:t>Besetzungsregeln für Atomorbitale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704636"/>
            <a:ext cx="8876100" cy="5036731"/>
          </a:xfrm>
        </p:spPr>
        <p:txBody>
          <a:bodyPr>
            <a:normAutofit fontScale="85000" lnSpcReduction="20000"/>
          </a:bodyPr>
          <a:lstStyle/>
          <a:p>
            <a:pPr marL="550926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de-AT" b="1" dirty="0"/>
              <a:t>Gesetz vom Minimum der Energie: </a:t>
            </a:r>
            <a:r>
              <a:rPr lang="de-AT" dirty="0"/>
              <a:t>Elektronen besetzen zuerst energieärmere Orbitale</a:t>
            </a:r>
          </a:p>
          <a:p>
            <a:pPr marL="36576" indent="0">
              <a:lnSpc>
                <a:spcPct val="150000"/>
              </a:lnSpc>
              <a:buSzPct val="100000"/>
              <a:buNone/>
            </a:pPr>
            <a:endParaRPr lang="de-AT" sz="2400" dirty="0"/>
          </a:p>
          <a:p>
            <a:pPr marL="550926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de-AT" b="1" dirty="0" err="1"/>
              <a:t>Hund‘sche</a:t>
            </a:r>
            <a:r>
              <a:rPr lang="de-AT" b="1" dirty="0"/>
              <a:t> Regel: </a:t>
            </a:r>
            <a:r>
              <a:rPr lang="de-AT" dirty="0"/>
              <a:t>Orbitale gleicher Energie werden zuerst einfach, dann doppelt besetzt</a:t>
            </a:r>
          </a:p>
          <a:p>
            <a:pPr marL="36576" indent="0">
              <a:lnSpc>
                <a:spcPct val="150000"/>
              </a:lnSpc>
              <a:buSzPct val="100000"/>
              <a:buNone/>
            </a:pPr>
            <a:endParaRPr lang="de-AT" sz="2400" dirty="0"/>
          </a:p>
          <a:p>
            <a:pPr marL="550926" indent="-51435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de-AT" b="1" dirty="0"/>
              <a:t>Pauli-Prinzip: </a:t>
            </a:r>
            <a:r>
              <a:rPr lang="de-AT" dirty="0"/>
              <a:t>Elektronen in einem Orbital müssen sich mindestens durch eine Quantenzahl </a:t>
            </a:r>
          </a:p>
          <a:p>
            <a:pPr marL="36576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de-AT" dirty="0"/>
              <a:t>	 unterscheiden  (</a:t>
            </a:r>
            <a:r>
              <a:rPr lang="de-AT" dirty="0" err="1"/>
              <a:t>ggfs</a:t>
            </a:r>
            <a:r>
              <a:rPr lang="de-AT" dirty="0"/>
              <a:t> nur Spin)</a:t>
            </a:r>
          </a:p>
        </p:txBody>
      </p:sp>
      <p:pic>
        <p:nvPicPr>
          <p:cNvPr id="1026" name="Picture 2" descr="Bildergebnis für hund im körbchen">
            <a:extLst>
              <a:ext uri="{FF2B5EF4-FFF2-40B4-BE49-F238E27FC236}">
                <a16:creationId xmlns:a16="http://schemas.microsoft.com/office/drawing/2014/main" id="{297C1BD6-2E10-0BAE-F29C-14A9CECF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26" y="5679927"/>
            <a:ext cx="1127224" cy="84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A1F58C-FFDB-6772-2691-DAC24768170D}"/>
              </a:ext>
            </a:extLst>
          </p:cNvPr>
          <p:cNvCxnSpPr/>
          <p:nvPr/>
        </p:nvCxnSpPr>
        <p:spPr>
          <a:xfrm flipV="1">
            <a:off x="7673333" y="5344654"/>
            <a:ext cx="1440160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56F6CDB-8DE7-DB9F-6F31-C0250F1440D1}"/>
              </a:ext>
            </a:extLst>
          </p:cNvPr>
          <p:cNvCxnSpPr>
            <a:cxnSpLocks/>
          </p:cNvCxnSpPr>
          <p:nvPr/>
        </p:nvCxnSpPr>
        <p:spPr>
          <a:xfrm flipH="1" flipV="1">
            <a:off x="7910772" y="5433169"/>
            <a:ext cx="909700" cy="14248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50+ Listen von Stammbaum Der Hunderassen: Als hunderasse bezeichnet man ...">
            <a:extLst>
              <a:ext uri="{FF2B5EF4-FFF2-40B4-BE49-F238E27FC236}">
                <a16:creationId xmlns:a16="http://schemas.microsoft.com/office/drawing/2014/main" id="{F9F68F2C-DECD-5499-3109-AF619CD2D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2041402" cy="9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E1BA9A9-3C0A-599A-2464-67400769B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5717946"/>
            <a:ext cx="792779" cy="9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1627</Words>
  <Application>Microsoft Office PowerPoint</Application>
  <PresentationFormat>Bildschirmpräsentation (4:3)</PresentationFormat>
  <Paragraphs>297</Paragraphs>
  <Slides>47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4" baseType="lpstr">
      <vt:lpstr>Arial</vt:lpstr>
      <vt:lpstr>Calibri</vt:lpstr>
      <vt:lpstr>Cambria Math</vt:lpstr>
      <vt:lpstr>Symbol</vt:lpstr>
      <vt:lpstr>Verdana</vt:lpstr>
      <vt:lpstr>Wingdings</vt:lpstr>
      <vt:lpstr>Office-Design</vt:lpstr>
      <vt:lpstr>Orbitalmodell (1928)</vt:lpstr>
      <vt:lpstr>Beschreibung der Elektronen durch das Orbitalmodell</vt:lpstr>
      <vt:lpstr>1. Hauptquantenzahl (n)</vt:lpstr>
      <vt:lpstr>2. Nebenquantenzahl (l)</vt:lpstr>
      <vt:lpstr>PowerPoint-Präsentation</vt:lpstr>
      <vt:lpstr>3. Magnetquantenzahl m</vt:lpstr>
      <vt:lpstr>4. Spinquantenzahl s</vt:lpstr>
      <vt:lpstr>Elektronenkonfiguration</vt:lpstr>
      <vt:lpstr>Besetzungsregeln für Atomorbitale</vt:lpstr>
      <vt:lpstr>PowerPoint-Präsentation</vt:lpstr>
      <vt:lpstr>PowerPoint-Präsentation</vt:lpstr>
      <vt:lpstr>Das Periodensystem der Elemente (PSE)</vt:lpstr>
      <vt:lpstr>Aufbauprinzip des PSE:</vt:lpstr>
      <vt:lpstr>Einteilung der Elemente in Großgruppen</vt:lpstr>
      <vt:lpstr>Einteilung nach Elektronenkonfiguration: </vt:lpstr>
      <vt:lpstr>a) Einteilung nach Elektronenkonfiguration</vt:lpstr>
      <vt:lpstr>Positionierung der Metalle/ Halbmetalle/Nichtmetalle im PSE </vt:lpstr>
      <vt:lpstr>Beispiele von Isotopen</vt:lpstr>
      <vt:lpstr>PowerPoint-Präsentation</vt:lpstr>
      <vt:lpstr>PowerPoint-Präsentation</vt:lpstr>
      <vt:lpstr>PowerPoint-Präsentation</vt:lpstr>
      <vt:lpstr>Die Ionenbindung</vt:lpstr>
      <vt:lpstr>PowerPoint-Präsentation</vt:lpstr>
      <vt:lpstr>Wichtige Definitionen</vt:lpstr>
      <vt:lpstr>KRISTALLSTRUKTUR von Salzen</vt:lpstr>
      <vt:lpstr>EIGENSCHAFTEN von Salzen</vt:lpstr>
      <vt:lpstr>Hydratisierung von Salzen</vt:lpstr>
      <vt:lpstr>Die Atombindung = Elektronenpaarbindung, kovalente Bindung</vt:lpstr>
      <vt:lpstr>Molekülorbitaltheorie</vt:lpstr>
      <vt:lpstr>Molekülorbitale H2                      O2</vt:lpstr>
      <vt:lpstr>PowerPoint-Präsentation</vt:lpstr>
      <vt:lpstr>PowerPoint-Präsentation</vt:lpstr>
      <vt:lpstr>PowerPoint-Präsentation</vt:lpstr>
      <vt:lpstr>Zwei Faktoren, die die Freiwilligkeit einer chem. Reaktion begünstigen </vt:lpstr>
      <vt:lpstr>Spontaneität (Freiwilligkeit) einer Reaktion </vt:lpstr>
      <vt:lpstr>Gibbs-Helmholtz-Gleichung</vt:lpstr>
      <vt:lpstr>PowerPoint-Präsentation</vt:lpstr>
      <vt:lpstr>Einfluss des chem. Gleichgewichts bei  Temperaturänderungen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Puffer und Puffersysteme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Atombau</dc:title>
  <dc:creator>Schustereder</dc:creator>
  <cp:lastModifiedBy>Susanne Oyrer</cp:lastModifiedBy>
  <cp:revision>208</cp:revision>
  <cp:lastPrinted>2016-10-05T13:56:04Z</cp:lastPrinted>
  <dcterms:created xsi:type="dcterms:W3CDTF">2013-09-28T12:09:21Z</dcterms:created>
  <dcterms:modified xsi:type="dcterms:W3CDTF">2024-01-24T20:12:45Z</dcterms:modified>
</cp:coreProperties>
</file>