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5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4DF8-E680-4172-9CCA-0F00A62E043C}" type="datetimeFigureOut">
              <a:rPr lang="de-AT" smtClean="0"/>
              <a:t>04.03.2017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E59D-EC35-4155-B97B-2C14D8379D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384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4DF8-E680-4172-9CCA-0F00A62E043C}" type="datetimeFigureOut">
              <a:rPr lang="de-AT" smtClean="0"/>
              <a:t>04.03.2017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E59D-EC35-4155-B97B-2C14D8379D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65437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4DF8-E680-4172-9CCA-0F00A62E043C}" type="datetimeFigureOut">
              <a:rPr lang="de-AT" smtClean="0"/>
              <a:t>04.03.2017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E59D-EC35-4155-B97B-2C14D8379D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118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4DF8-E680-4172-9CCA-0F00A62E043C}" type="datetimeFigureOut">
              <a:rPr lang="de-AT" smtClean="0"/>
              <a:t>04.03.2017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E59D-EC35-4155-B97B-2C14D8379D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106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4DF8-E680-4172-9CCA-0F00A62E043C}" type="datetimeFigureOut">
              <a:rPr lang="de-AT" smtClean="0"/>
              <a:t>04.03.2017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E59D-EC35-4155-B97B-2C14D8379D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8829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4DF8-E680-4172-9CCA-0F00A62E043C}" type="datetimeFigureOut">
              <a:rPr lang="de-AT" smtClean="0"/>
              <a:t>04.03.2017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E59D-EC35-4155-B97B-2C14D8379D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991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4DF8-E680-4172-9CCA-0F00A62E043C}" type="datetimeFigureOut">
              <a:rPr lang="de-AT" smtClean="0"/>
              <a:t>04.03.2017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E59D-EC35-4155-B97B-2C14D8379D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306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4DF8-E680-4172-9CCA-0F00A62E043C}" type="datetimeFigureOut">
              <a:rPr lang="de-AT" smtClean="0"/>
              <a:t>04.03.2017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E59D-EC35-4155-B97B-2C14D8379D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631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4DF8-E680-4172-9CCA-0F00A62E043C}" type="datetimeFigureOut">
              <a:rPr lang="de-AT" smtClean="0"/>
              <a:t>04.03.2017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E59D-EC35-4155-B97B-2C14D8379D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194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4DF8-E680-4172-9CCA-0F00A62E043C}" type="datetimeFigureOut">
              <a:rPr lang="de-AT" smtClean="0"/>
              <a:t>04.03.2017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E59D-EC35-4155-B97B-2C14D8379D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289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4DF8-E680-4172-9CCA-0F00A62E043C}" type="datetimeFigureOut">
              <a:rPr lang="de-AT" smtClean="0"/>
              <a:t>04.03.2017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E59D-EC35-4155-B97B-2C14D8379D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8112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4DF8-E680-4172-9CCA-0F00A62E043C}" type="datetimeFigureOut">
              <a:rPr lang="de-AT" smtClean="0"/>
              <a:t>04.03.2017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FE59D-EC35-4155-B97B-2C14D8379D0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710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2376264"/>
          </a:xfrm>
        </p:spPr>
        <p:txBody>
          <a:bodyPr>
            <a:normAutofit/>
          </a:bodyPr>
          <a:lstStyle/>
          <a:p>
            <a:r>
              <a:rPr lang="de-AT" sz="4000" dirty="0" smtClean="0"/>
              <a:t>Fachdidaktik </a:t>
            </a:r>
            <a:br>
              <a:rPr lang="de-AT" sz="4000" dirty="0" smtClean="0"/>
            </a:br>
            <a:r>
              <a:rPr lang="de-AT" sz="4000" dirty="0" smtClean="0"/>
              <a:t>Geographie – Wirtschaftskunde</a:t>
            </a:r>
            <a:r>
              <a:rPr lang="de-AT" sz="3600" dirty="0" smtClean="0"/>
              <a:t/>
            </a:r>
            <a:br>
              <a:rPr lang="de-AT" sz="3600" dirty="0" smtClean="0"/>
            </a:br>
            <a:r>
              <a:rPr lang="de-AT" sz="3200" dirty="0"/>
              <a:t>u</a:t>
            </a:r>
            <a:r>
              <a:rPr lang="de-AT" sz="3200" dirty="0" smtClean="0"/>
              <a:t>nter besonderer Berücksichtigung der NMS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de-AT" dirty="0" smtClean="0"/>
              <a:t>Sommersemester 2017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37943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de-DE" sz="3200" dirty="0" smtClean="0"/>
              <a:t>Lite­ratur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r>
              <a:rPr lang="de-DE" dirty="0" err="1" smtClean="0"/>
              <a:t>Bram­eier</a:t>
            </a:r>
            <a:r>
              <a:rPr lang="de-DE" dirty="0"/>
              <a:t>, </a:t>
            </a:r>
            <a:r>
              <a:rPr lang="de-DE" dirty="0" smtClean="0"/>
              <a:t>Ulrich (</a:t>
            </a:r>
            <a:r>
              <a:rPr lang="de-DE" dirty="0" smtClean="0"/>
              <a:t>1990): </a:t>
            </a:r>
            <a:r>
              <a:rPr lang="de-DE" dirty="0" smtClean="0"/>
              <a:t>Größe </a:t>
            </a:r>
            <a:r>
              <a:rPr lang="de-DE" dirty="0"/>
              <a:t>und Gliede­rung der Ozeane. Arbeits­blät­ter für die 5./6.Klasse Praxis Geo­gra­phie, H.10, </a:t>
            </a:r>
            <a:r>
              <a:rPr lang="de-DE" dirty="0" smtClean="0"/>
              <a:t>S.15 </a:t>
            </a:r>
            <a:r>
              <a:rPr lang="de-DE" dirty="0"/>
              <a:t>ff.</a:t>
            </a:r>
            <a:endParaRPr lang="de-AT" dirty="0"/>
          </a:p>
          <a:p>
            <a:r>
              <a:rPr lang="de-DE" dirty="0" err="1"/>
              <a:t>Bru­cker</a:t>
            </a:r>
            <a:r>
              <a:rPr lang="de-DE" dirty="0"/>
              <a:t>, </a:t>
            </a:r>
            <a:r>
              <a:rPr lang="de-DE" dirty="0" err="1" smtClean="0"/>
              <a:t>Ambros</a:t>
            </a:r>
            <a:r>
              <a:rPr lang="de-DE" dirty="0" smtClean="0"/>
              <a:t> (1991): </a:t>
            </a:r>
            <a:r>
              <a:rPr lang="de-DE" dirty="0" err="1" smtClean="0"/>
              <a:t>Süd­ost­europa</a:t>
            </a:r>
            <a:r>
              <a:rPr lang="de-DE" dirty="0" smtClean="0"/>
              <a:t> </a:t>
            </a:r>
            <a:r>
              <a:rPr lang="de-DE" dirty="0"/>
              <a:t>- </a:t>
            </a:r>
            <a:r>
              <a:rPr lang="de-DE" dirty="0" err="1"/>
              <a:t>natur­räum­liche</a:t>
            </a:r>
            <a:r>
              <a:rPr lang="de-DE" dirty="0"/>
              <a:t> und politi­sche Über­sicht. Ein </a:t>
            </a:r>
            <a:r>
              <a:rPr lang="de-DE" dirty="0" err="1"/>
              <a:t>Informa­tions</a:t>
            </a:r>
            <a:r>
              <a:rPr lang="de-DE" dirty="0"/>
              <a:t>- und Arbeits­blatt</a:t>
            </a:r>
            <a:r>
              <a:rPr lang="de-DE" dirty="0" smtClean="0"/>
              <a:t>. Praxis </a:t>
            </a:r>
            <a:r>
              <a:rPr lang="de-DE" dirty="0"/>
              <a:t>Geo­gra­phie, H.5</a:t>
            </a:r>
            <a:r>
              <a:rPr lang="de-DE" dirty="0" smtClean="0"/>
              <a:t>, </a:t>
            </a:r>
            <a:r>
              <a:rPr lang="de-DE" dirty="0"/>
              <a:t>S.12f.</a:t>
            </a:r>
            <a:endParaRPr lang="de-AT" dirty="0"/>
          </a:p>
          <a:p>
            <a:r>
              <a:rPr lang="de-DE" dirty="0"/>
              <a:t>Brett­schnei­der, </a:t>
            </a:r>
            <a:r>
              <a:rPr lang="de-DE" dirty="0" smtClean="0"/>
              <a:t>Volker (1993): Arbeits­blät­ter </a:t>
            </a:r>
            <a:r>
              <a:rPr lang="de-DE" dirty="0"/>
              <a:t>und </a:t>
            </a:r>
            <a:r>
              <a:rPr lang="de-DE" dirty="0" err="1"/>
              <a:t>Schü­ler­arbeits­mappen</a:t>
            </a:r>
            <a:r>
              <a:rPr lang="de-DE" dirty="0"/>
              <a:t> im Unter­richt über Ökono­mie </a:t>
            </a:r>
            <a:r>
              <a:rPr lang="de-DE" dirty="0" err="1"/>
              <a:t>a+l</a:t>
            </a:r>
            <a:r>
              <a:rPr lang="de-DE" dirty="0"/>
              <a:t>/Wirt­schaft, </a:t>
            </a:r>
            <a:r>
              <a:rPr lang="de-DE" dirty="0" smtClean="0"/>
              <a:t>Nr.12, </a:t>
            </a:r>
            <a:r>
              <a:rPr lang="de-DE" dirty="0"/>
              <a:t>S.33ff</a:t>
            </a:r>
            <a:endParaRPr lang="de-AT" dirty="0"/>
          </a:p>
          <a:p>
            <a:r>
              <a:rPr lang="de-DE" dirty="0"/>
              <a:t>Brink, Heinz-Joseph / </a:t>
            </a:r>
            <a:r>
              <a:rPr lang="de-DE" dirty="0" err="1"/>
              <a:t>Wertenbroch</a:t>
            </a:r>
            <a:r>
              <a:rPr lang="de-DE" dirty="0"/>
              <a:t> </a:t>
            </a:r>
            <a:r>
              <a:rPr lang="de-DE" dirty="0" smtClean="0"/>
              <a:t>Wolf­gang (o.J.): Erdkundemappe </a:t>
            </a:r>
            <a:r>
              <a:rPr lang="de-DE" dirty="0"/>
              <a:t>Welt (</a:t>
            </a:r>
            <a:r>
              <a:rPr lang="de-DE" dirty="0" err="1"/>
              <a:t>Bergedorfer</a:t>
            </a:r>
            <a:r>
              <a:rPr lang="de-DE" dirty="0"/>
              <a:t> Kopier­vor­lagen 23</a:t>
            </a:r>
            <a:r>
              <a:rPr lang="de-DE" dirty="0" smtClean="0"/>
              <a:t>)</a:t>
            </a:r>
            <a:endParaRPr lang="de-AT" dirty="0"/>
          </a:p>
          <a:p>
            <a:r>
              <a:rPr lang="de-DE" dirty="0" err="1"/>
              <a:t>Haubrich</a:t>
            </a:r>
            <a:r>
              <a:rPr lang="de-DE" dirty="0"/>
              <a:t>, Hart­wig et al</a:t>
            </a:r>
            <a:r>
              <a:rPr lang="de-DE" dirty="0" smtClean="0"/>
              <a:t>. Didak­tik </a:t>
            </a:r>
            <a:r>
              <a:rPr lang="de-DE" dirty="0"/>
              <a:t>der Geo­gra­phie </a:t>
            </a:r>
            <a:r>
              <a:rPr lang="de-DE" dirty="0" smtClean="0"/>
              <a:t>kon­kret: ….. </a:t>
            </a:r>
            <a:r>
              <a:rPr lang="de-DE" dirty="0"/>
              <a:t>(8.6.4 Arbeits­heft - Arbeits­blatt - Informa­tions­blatt</a:t>
            </a:r>
            <a:r>
              <a:rPr lang="de-DE" dirty="0" smtClean="0"/>
              <a:t>) </a:t>
            </a:r>
            <a:r>
              <a:rPr lang="de-DE" dirty="0" err="1" smtClean="0"/>
              <a:t>Oldenbourg</a:t>
            </a:r>
            <a:r>
              <a:rPr lang="de-DE" dirty="0" smtClean="0"/>
              <a:t>, </a:t>
            </a:r>
            <a:r>
              <a:rPr lang="de-DE" dirty="0"/>
              <a:t>S.268f.</a:t>
            </a:r>
            <a:endParaRPr lang="de-AT" dirty="0"/>
          </a:p>
          <a:p>
            <a:r>
              <a:rPr lang="de-DE" dirty="0" smtClean="0"/>
              <a:t>Hirsch Anton (1994): Zins­rech­nung</a:t>
            </a:r>
            <a:r>
              <a:rPr lang="de-DE" dirty="0"/>
              <a:t>. 5-10 </a:t>
            </a:r>
            <a:r>
              <a:rPr lang="de-DE" dirty="0" err="1"/>
              <a:t>Schul­maga­zin</a:t>
            </a:r>
            <a:r>
              <a:rPr lang="de-DE" dirty="0"/>
              <a:t>, H 2</a:t>
            </a:r>
            <a:r>
              <a:rPr lang="de-DE" dirty="0" smtClean="0"/>
              <a:t>, S.53</a:t>
            </a:r>
            <a:endParaRPr lang="de-AT" dirty="0"/>
          </a:p>
          <a:p>
            <a:r>
              <a:rPr lang="de-DE" dirty="0" err="1"/>
              <a:t>Klippert</a:t>
            </a:r>
            <a:r>
              <a:rPr lang="de-DE" dirty="0"/>
              <a:t>, </a:t>
            </a:r>
            <a:r>
              <a:rPr lang="de-DE" dirty="0" smtClean="0"/>
              <a:t>Heinz (1993): Produk­tive </a:t>
            </a:r>
            <a:r>
              <a:rPr lang="de-DE" dirty="0"/>
              <a:t>Arbeits­blät­ter zu aus­gewähl­ten </a:t>
            </a:r>
            <a:r>
              <a:rPr lang="de-DE" dirty="0" err="1"/>
              <a:t>Wirt­schaftsthemen</a:t>
            </a:r>
            <a:r>
              <a:rPr lang="de-DE" dirty="0"/>
              <a:t> , </a:t>
            </a:r>
            <a:r>
              <a:rPr lang="de-DE" dirty="0" err="1"/>
              <a:t>a+l</a:t>
            </a:r>
            <a:r>
              <a:rPr lang="de-DE" dirty="0"/>
              <a:t>/Wirt­schaft, </a:t>
            </a:r>
            <a:r>
              <a:rPr lang="de-DE" dirty="0" smtClean="0"/>
              <a:t>Nr.9, </a:t>
            </a:r>
            <a:r>
              <a:rPr lang="de-DE" dirty="0"/>
              <a:t>S.39 ff.</a:t>
            </a: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69314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de-AT" sz="3600" dirty="0" smtClean="0"/>
              <a:t>Grundlegende Gedanken</a:t>
            </a:r>
            <a:endParaRPr lang="de-AT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de-AT" dirty="0" smtClean="0"/>
              <a:t>Wortidenter Lehrplan für NMS und AHS-Unterstufe (= Sekundarstufe I)</a:t>
            </a:r>
          </a:p>
          <a:p>
            <a:r>
              <a:rPr lang="de-AT" dirty="0" smtClean="0"/>
              <a:t>Was bringen die Schüler/innen an Wissen und Fertigkeiten aus der Volksschule mit?</a:t>
            </a:r>
            <a:r>
              <a:rPr lang="de-AT" dirty="0" smtClean="0"/>
              <a:t> </a:t>
            </a:r>
          </a:p>
          <a:p>
            <a:r>
              <a:rPr lang="de-AT" dirty="0" smtClean="0"/>
              <a:t>Stadt – Land – Gefälle?</a:t>
            </a:r>
          </a:p>
          <a:p>
            <a:r>
              <a:rPr lang="de-AT" dirty="0" smtClean="0"/>
              <a:t>Gefälle innerhalb einer Stadt?</a:t>
            </a:r>
          </a:p>
          <a:p>
            <a:r>
              <a:rPr lang="de-AT" dirty="0" smtClean="0"/>
              <a:t>„Restschule“?</a:t>
            </a: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1394555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de-AT" sz="3600" dirty="0" smtClean="0"/>
              <a:t>Wer sind die Schüler/innen in der NMS im Vergleich zur AHS-Unterstufe?</a:t>
            </a:r>
            <a:br>
              <a:rPr lang="de-AT" sz="3600" dirty="0" smtClean="0"/>
            </a:br>
            <a:endParaRPr lang="de-AT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de-AT" dirty="0" smtClean="0"/>
              <a:t>Fehlende AHS-Reife</a:t>
            </a:r>
          </a:p>
          <a:p>
            <a:r>
              <a:rPr lang="de-AT" dirty="0" smtClean="0"/>
              <a:t>Teilleistungsschwächen (sonderpädagogischer Förderbedarf) z.B. Deutsch</a:t>
            </a:r>
          </a:p>
          <a:p>
            <a:r>
              <a:rPr lang="de-AT" dirty="0" smtClean="0"/>
              <a:t>Elternhaus (Migrationshintergrund?)</a:t>
            </a:r>
          </a:p>
          <a:p>
            <a:r>
              <a:rPr lang="de-AT" dirty="0" smtClean="0"/>
              <a:t>Flüchtlingskinder</a:t>
            </a:r>
          </a:p>
          <a:p>
            <a:r>
              <a:rPr lang="de-AT" dirty="0" smtClean="0"/>
              <a:t>…………………….</a:t>
            </a:r>
            <a:endParaRPr lang="de-AT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0605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de-AT" sz="3200" dirty="0" smtClean="0"/>
              <a:t>Unterrichtsmaterialien im GW - Unterricht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de-AT" dirty="0" smtClean="0"/>
              <a:t>Bei Schüler/innen</a:t>
            </a:r>
          </a:p>
          <a:p>
            <a:pPr lvl="1"/>
            <a:r>
              <a:rPr lang="de-AT" dirty="0" smtClean="0"/>
              <a:t>Schulbuch</a:t>
            </a:r>
          </a:p>
          <a:p>
            <a:pPr lvl="1"/>
            <a:r>
              <a:rPr lang="de-AT" dirty="0" smtClean="0"/>
              <a:t>Atlas</a:t>
            </a:r>
          </a:p>
          <a:p>
            <a:pPr lvl="1"/>
            <a:r>
              <a:rPr lang="de-AT" dirty="0" smtClean="0"/>
              <a:t>Heft / Mappe</a:t>
            </a:r>
          </a:p>
          <a:p>
            <a:r>
              <a:rPr lang="de-AT" dirty="0" smtClean="0"/>
              <a:t>In der Klasse</a:t>
            </a:r>
          </a:p>
          <a:p>
            <a:pPr lvl="1"/>
            <a:r>
              <a:rPr lang="de-AT" dirty="0" smtClean="0"/>
              <a:t>Wandkarte</a:t>
            </a:r>
          </a:p>
          <a:p>
            <a:pPr lvl="1"/>
            <a:r>
              <a:rPr lang="de-AT" dirty="0" smtClean="0"/>
              <a:t>PC</a:t>
            </a:r>
          </a:p>
          <a:p>
            <a:pPr lvl="1"/>
            <a:r>
              <a:rPr lang="de-AT" dirty="0" smtClean="0"/>
              <a:t>Globus?</a:t>
            </a:r>
          </a:p>
          <a:p>
            <a:pPr lvl="1"/>
            <a:r>
              <a:rPr lang="de-AT" dirty="0" smtClean="0"/>
              <a:t>Zusätzliche Bücher / Schulbücher / Bilder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4069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de-AT" sz="3600" dirty="0" smtClean="0"/>
              <a:t>Medien im GW - Unterricht</a:t>
            </a:r>
            <a:endParaRPr lang="de-AT" sz="3600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746566"/>
              </p:ext>
            </p:extLst>
          </p:nvPr>
        </p:nvGraphicFramePr>
        <p:xfrm>
          <a:off x="467544" y="1484784"/>
          <a:ext cx="8208912" cy="403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16381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 smtClean="0"/>
                        <a:t>Im Unter­richt ent­ste­hende Medien </a:t>
                      </a:r>
                      <a:endParaRPr lang="de-AT" b="0" dirty="0" smtClean="0"/>
                    </a:p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 smtClean="0"/>
                        <a:t>Für wieder­holten unter­richt­lichen Ein­satz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 smtClean="0"/>
                        <a:t>vor­gefer­tigte Medien </a:t>
                      </a:r>
                      <a:endParaRPr lang="de-AT" b="0" dirty="0" smtClean="0"/>
                    </a:p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Nicht für den Unter­richt ent­wickel­te Medien </a:t>
                      </a:r>
                      <a:endParaRPr lang="de-AT" b="0" dirty="0"/>
                    </a:p>
                  </a:txBody>
                  <a:tcPr/>
                </a:tc>
              </a:tr>
              <a:tr h="2394265">
                <a:tc>
                  <a:txBody>
                    <a:bodyPr/>
                    <a:lstStyle/>
                    <a:p>
                      <a:pPr lvl="0"/>
                      <a:r>
                        <a:rPr lang="de-DE" dirty="0" smtClean="0"/>
                        <a:t>Tafel­bild</a:t>
                      </a:r>
                      <a:endParaRPr lang="de-AT" dirty="0" smtClean="0"/>
                    </a:p>
                    <a:p>
                      <a:pPr lvl="0"/>
                      <a:r>
                        <a:rPr lang="de-DE" dirty="0" err="1" smtClean="0"/>
                        <a:t>Merk­text</a:t>
                      </a:r>
                      <a:endParaRPr lang="de-AT" dirty="0" smtClean="0"/>
                    </a:p>
                    <a:p>
                      <a:r>
                        <a:rPr lang="de-DE" dirty="0" smtClean="0"/>
                        <a:t>Zu­sammen­fas­sung</a:t>
                      </a:r>
                      <a:endParaRPr lang="de-AT" dirty="0" smtClean="0"/>
                    </a:p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dirty="0" smtClean="0"/>
                        <a:t>Unter­richts­filme</a:t>
                      </a:r>
                      <a:endParaRPr lang="de-AT" dirty="0" smtClean="0"/>
                    </a:p>
                    <a:p>
                      <a:pPr lvl="0"/>
                      <a:r>
                        <a:rPr lang="de-DE" dirty="0" smtClean="0"/>
                        <a:t>OH-Folien</a:t>
                      </a:r>
                      <a:endParaRPr lang="de-AT" dirty="0" smtClean="0"/>
                    </a:p>
                    <a:p>
                      <a:pPr lvl="0"/>
                      <a:r>
                        <a:rPr lang="de-DE" dirty="0" smtClean="0"/>
                        <a:t>Schul­bücher</a:t>
                      </a:r>
                      <a:endParaRPr lang="de-AT" dirty="0" smtClean="0"/>
                    </a:p>
                    <a:p>
                      <a:pPr lvl="0"/>
                      <a:r>
                        <a:rPr lang="de-DE" dirty="0" err="1" smtClean="0"/>
                        <a:t>Schul­atlan­ten</a:t>
                      </a:r>
                      <a:endParaRPr lang="de-AT" dirty="0" smtClean="0"/>
                    </a:p>
                    <a:p>
                      <a:r>
                        <a:rPr lang="de-DE" dirty="0" smtClean="0"/>
                        <a:t>Arbeits­blät­ter</a:t>
                      </a:r>
                      <a:endParaRPr lang="de-AT" dirty="0" smtClean="0"/>
                    </a:p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Video­filme</a:t>
                      </a:r>
                      <a:endParaRPr lang="de-AT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Stra­ßen­karten</a:t>
                      </a:r>
                      <a:endParaRPr lang="de-AT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Zei­tungs­arti­kel</a:t>
                      </a:r>
                      <a:endParaRPr lang="de-AT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Bücher (all­ge­meine)</a:t>
                      </a:r>
                      <a:endParaRPr lang="de-AT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all­ge­meine Atlan­ten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31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de-AT" sz="3600" dirty="0" smtClean="0"/>
              <a:t>Form und Gestaltung von Arbeitsblättern</a:t>
            </a:r>
            <a:endParaRPr lang="de-AT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de-AT" sz="2800" dirty="0" smtClean="0"/>
              <a:t>Format A-4 (Kopierkosten!)</a:t>
            </a:r>
          </a:p>
          <a:p>
            <a:r>
              <a:rPr lang="de-AT" sz="2800" dirty="0" smtClean="0"/>
              <a:t>Heft oder Mappe</a:t>
            </a:r>
          </a:p>
          <a:p>
            <a:r>
              <a:rPr lang="de-AT" sz="2800" dirty="0" smtClean="0"/>
              <a:t>Schriftgröße der Schüler/innen beachten</a:t>
            </a:r>
          </a:p>
          <a:p>
            <a:r>
              <a:rPr lang="de-AT" sz="2800" dirty="0" smtClean="0"/>
              <a:t>Layout:</a:t>
            </a:r>
          </a:p>
          <a:p>
            <a:pPr lvl="1"/>
            <a:r>
              <a:rPr lang="de-AT" dirty="0" smtClean="0"/>
              <a:t>Schulschrift oder getippt</a:t>
            </a:r>
          </a:p>
          <a:p>
            <a:pPr lvl="1"/>
            <a:r>
              <a:rPr lang="de-AT" dirty="0" smtClean="0"/>
              <a:t>Titel = Thema</a:t>
            </a:r>
          </a:p>
          <a:p>
            <a:pPr lvl="1"/>
            <a:r>
              <a:rPr lang="de-AT" dirty="0" smtClean="0"/>
              <a:t>Seitenränder / Zeilenabstand</a:t>
            </a:r>
          </a:p>
          <a:p>
            <a:pPr lvl="1"/>
            <a:r>
              <a:rPr lang="de-DE" dirty="0" smtClean="0"/>
              <a:t>Zeich­nungen ein­fach, klar, über­sicht­lich, nur Wesent­liches</a:t>
            </a:r>
          </a:p>
          <a:p>
            <a:pPr lvl="1"/>
            <a:r>
              <a:rPr lang="de-DE" dirty="0" smtClean="0"/>
              <a:t>Quali­tät der Ab­bil­dung von Fotos be­achten</a:t>
            </a:r>
            <a:endParaRPr lang="de-AT" dirty="0" smtClean="0"/>
          </a:p>
          <a:p>
            <a:pPr lvl="2"/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188885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lvl="0"/>
            <a:r>
              <a:rPr lang="de-DE" sz="3200" dirty="0" err="1" smtClean="0"/>
              <a:t>Ge­stal­tungs­krite­rien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de-DE" dirty="0" smtClean="0"/>
              <a:t>Gleich </a:t>
            </a:r>
            <a:r>
              <a:rPr lang="de-DE" dirty="0"/>
              <a:t>blei­bende Be­zeich­nungen </a:t>
            </a:r>
            <a:r>
              <a:rPr lang="de-DE" dirty="0" smtClean="0"/>
              <a:t>fest­legen</a:t>
            </a:r>
          </a:p>
          <a:p>
            <a:pPr lvl="1"/>
            <a:r>
              <a:rPr lang="de-DE" dirty="0" smtClean="0"/>
              <a:t>z.B</a:t>
            </a:r>
            <a:r>
              <a:rPr lang="de-DE" dirty="0"/>
              <a:t>. Groß­buch­staben für Ge­birge, Klein­buch­staben für Flüsse etc.</a:t>
            </a:r>
            <a:endParaRPr lang="de-AT" dirty="0"/>
          </a:p>
          <a:p>
            <a:pPr lvl="0"/>
            <a:r>
              <a:rPr lang="de-DE" dirty="0"/>
              <a:t>Namen, die ein­zu­tragen sind werden am Rand an­ge­führt. Schü­ler setzt Nummer aus der Skizze vor den rich­tigen Namen.</a:t>
            </a:r>
            <a:endParaRPr lang="de-AT" dirty="0"/>
          </a:p>
          <a:p>
            <a:pPr lvl="0"/>
            <a:r>
              <a:rPr lang="de-DE" dirty="0" err="1"/>
              <a:t>Be­schrif­tungs­raum</a:t>
            </a:r>
            <a:r>
              <a:rPr lang="de-DE" dirty="0"/>
              <a:t> </a:t>
            </a:r>
            <a:r>
              <a:rPr lang="de-DE" dirty="0" smtClean="0"/>
              <a:t>ab­gren­zen</a:t>
            </a:r>
            <a:endParaRPr lang="de-AT" dirty="0"/>
          </a:p>
          <a:p>
            <a:pPr lvl="0"/>
            <a:r>
              <a:rPr lang="de-DE" dirty="0"/>
              <a:t>Zu­tref­fendes an­kreu­zen </a:t>
            </a:r>
            <a:r>
              <a:rPr lang="de-DE" dirty="0" smtClean="0"/>
              <a:t>lassen</a:t>
            </a:r>
          </a:p>
          <a:p>
            <a:pPr lvl="1"/>
            <a:r>
              <a:rPr lang="de-DE" dirty="0" smtClean="0"/>
              <a:t>An­zahl </a:t>
            </a:r>
            <a:r>
              <a:rPr lang="de-DE" dirty="0"/>
              <a:t>der rich­tigen Ant­worten an­geben, Schü­ler nicht durch nahe­zu idente Formulie­rungen ver­wirren.</a:t>
            </a:r>
            <a:endParaRPr lang="de-AT" dirty="0"/>
          </a:p>
          <a:p>
            <a:pPr lvl="0"/>
            <a:r>
              <a:rPr lang="de-DE" dirty="0"/>
              <a:t>Ab­bil­dungen (Karten) an­färben </a:t>
            </a:r>
            <a:r>
              <a:rPr lang="de-DE" dirty="0" smtClean="0"/>
              <a:t>lassen (gleiche Farben wie Atlas)</a:t>
            </a:r>
            <a:endParaRPr lang="de-AT" dirty="0"/>
          </a:p>
          <a:p>
            <a:pPr lvl="0"/>
            <a:r>
              <a:rPr lang="de-DE" dirty="0"/>
              <a:t>Ver­glei­chen von Tabel­len</a:t>
            </a:r>
            <a:endParaRPr lang="de-AT" dirty="0"/>
          </a:p>
          <a:p>
            <a:pPr lvl="0"/>
            <a:r>
              <a:rPr lang="de-DE" dirty="0"/>
              <a:t>Texte ana­lysie­ren lassen</a:t>
            </a:r>
            <a:endParaRPr lang="de-AT" dirty="0"/>
          </a:p>
          <a:p>
            <a:pPr lvl="0"/>
            <a:r>
              <a:rPr lang="de-DE" dirty="0" err="1"/>
              <a:t>Zu­ord­nungs­auf­gaben</a:t>
            </a:r>
            <a:r>
              <a:rPr lang="de-DE" dirty="0"/>
              <a:t>: </a:t>
            </a:r>
            <a:endParaRPr lang="de-DE" dirty="0" smtClean="0"/>
          </a:p>
          <a:p>
            <a:pPr lvl="1"/>
            <a:r>
              <a:rPr lang="de-DE" dirty="0" smtClean="0"/>
              <a:t>welche </a:t>
            </a:r>
            <a:r>
              <a:rPr lang="de-DE" dirty="0"/>
              <a:t>Be­zeich­nung ge­hört zu wel­chem Bild</a:t>
            </a:r>
            <a:endParaRPr lang="de-AT" dirty="0"/>
          </a:p>
          <a:p>
            <a:pPr lvl="1"/>
            <a:r>
              <a:rPr lang="de-DE" dirty="0"/>
              <a:t>Vor- und Nach­teile zu­ordnen lassen</a:t>
            </a: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78328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de-AT" sz="3600" dirty="0" smtClean="0"/>
              <a:t>Arbeitsblätter</a:t>
            </a:r>
            <a:endParaRPr lang="de-AT" sz="3600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de-DE" dirty="0"/>
              <a:t>Das Arbeits­blatt ist ein struktu­riertes Hilfs­mittel für die </a:t>
            </a:r>
            <a:r>
              <a:rPr lang="de-DE" dirty="0" err="1"/>
              <a:t>Eigen­tätig­keit</a:t>
            </a:r>
            <a:r>
              <a:rPr lang="de-DE" dirty="0"/>
              <a:t> </a:t>
            </a:r>
            <a:r>
              <a:rPr lang="de-DE" dirty="0" smtClean="0"/>
              <a:t>der Schü­ler/innen.</a:t>
            </a:r>
          </a:p>
          <a:p>
            <a:r>
              <a:rPr lang="de-DE" dirty="0" smtClean="0"/>
              <a:t>Gute </a:t>
            </a:r>
            <a:r>
              <a:rPr lang="de-DE" dirty="0"/>
              <a:t>Arbeits­blät­ter	- </a:t>
            </a:r>
            <a:endParaRPr lang="de-DE" dirty="0" smtClean="0"/>
          </a:p>
          <a:p>
            <a:pPr lvl="1"/>
            <a:r>
              <a:rPr lang="de-DE" dirty="0" smtClean="0"/>
              <a:t>stei­gern </a:t>
            </a:r>
            <a:r>
              <a:rPr lang="de-DE" dirty="0"/>
              <a:t>die </a:t>
            </a:r>
            <a:r>
              <a:rPr lang="de-DE" dirty="0" smtClean="0"/>
              <a:t>Aktivi­tät der Lernenden</a:t>
            </a:r>
            <a:endParaRPr lang="de-AT" dirty="0"/>
          </a:p>
          <a:p>
            <a:pPr lvl="1"/>
            <a:r>
              <a:rPr lang="de-DE" dirty="0"/>
              <a:t>er­mög­lichen ein indivi­duelles </a:t>
            </a:r>
            <a:r>
              <a:rPr lang="de-DE" dirty="0" err="1"/>
              <a:t>Lern­tempo</a:t>
            </a:r>
            <a:endParaRPr lang="de-AT" dirty="0"/>
          </a:p>
          <a:p>
            <a:pPr lvl="1"/>
            <a:r>
              <a:rPr lang="de-DE" dirty="0"/>
              <a:t>er­mög­lichen eine innere Differen­zierung</a:t>
            </a:r>
            <a:endParaRPr lang="de-AT" dirty="0"/>
          </a:p>
          <a:p>
            <a:pPr lvl="1"/>
            <a:r>
              <a:rPr lang="de-DE" dirty="0"/>
              <a:t>dienen zur </a:t>
            </a:r>
            <a:r>
              <a:rPr lang="de-DE" dirty="0" err="1"/>
              <a:t>Lern­ziel­kon­trolle</a:t>
            </a:r>
            <a:endParaRPr lang="de-AT" dirty="0"/>
          </a:p>
          <a:p>
            <a:pPr lvl="1"/>
            <a:r>
              <a:rPr lang="de-DE" dirty="0"/>
              <a:t>dienen der </a:t>
            </a:r>
            <a:r>
              <a:rPr lang="de-DE" dirty="0" err="1"/>
              <a:t>Stoff­siche­rung</a:t>
            </a:r>
            <a:r>
              <a:rPr lang="de-DE" dirty="0"/>
              <a:t> (</a:t>
            </a:r>
            <a:r>
              <a:rPr lang="de-DE" dirty="0" err="1"/>
              <a:t>W.Sitte</a:t>
            </a:r>
            <a:r>
              <a:rPr lang="de-DE" dirty="0" smtClean="0"/>
              <a:t>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57685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sz="3600" dirty="0" smtClean="0"/>
              <a:t>Inhalt eines Arbeits­blat­tes</a:t>
            </a:r>
            <a:endParaRPr lang="de-AT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de-DE" dirty="0" smtClean="0"/>
              <a:t>Informa­tionen</a:t>
            </a:r>
            <a:r>
              <a:rPr lang="de-DE" dirty="0"/>
              <a:t>: </a:t>
            </a:r>
            <a:endParaRPr lang="de-DE" dirty="0" smtClean="0"/>
          </a:p>
          <a:p>
            <a:pPr lvl="1"/>
            <a:r>
              <a:rPr lang="de-DE" dirty="0" smtClean="0"/>
              <a:t>Text</a:t>
            </a:r>
            <a:r>
              <a:rPr lang="de-DE" dirty="0"/>
              <a:t>, </a:t>
            </a:r>
            <a:endParaRPr lang="de-DE" dirty="0" smtClean="0"/>
          </a:p>
          <a:p>
            <a:pPr lvl="1"/>
            <a:r>
              <a:rPr lang="de-DE" dirty="0" smtClean="0"/>
              <a:t>Skiz­zen</a:t>
            </a:r>
            <a:r>
              <a:rPr lang="de-DE" dirty="0"/>
              <a:t>, </a:t>
            </a:r>
            <a:endParaRPr lang="de-DE" dirty="0" smtClean="0"/>
          </a:p>
          <a:p>
            <a:pPr lvl="1"/>
            <a:r>
              <a:rPr lang="de-DE" dirty="0" smtClean="0"/>
              <a:t>Tabel­len</a:t>
            </a:r>
            <a:r>
              <a:rPr lang="de-DE" dirty="0"/>
              <a:t>, </a:t>
            </a:r>
            <a:endParaRPr lang="de-DE" dirty="0" smtClean="0"/>
          </a:p>
          <a:p>
            <a:pPr lvl="1"/>
            <a:r>
              <a:rPr lang="de-DE" dirty="0" smtClean="0"/>
              <a:t>Ab­bil­dungen</a:t>
            </a:r>
            <a:endParaRPr lang="de-AT" dirty="0"/>
          </a:p>
          <a:p>
            <a:pPr lvl="0"/>
            <a:r>
              <a:rPr lang="de-DE" dirty="0" err="1"/>
              <a:t>Arbeits­auf­träge</a:t>
            </a:r>
            <a:endParaRPr lang="de-AT" dirty="0"/>
          </a:p>
          <a:p>
            <a:pPr lvl="0"/>
            <a:r>
              <a:rPr lang="de-DE" dirty="0"/>
              <a:t>Frei­räume für </a:t>
            </a:r>
            <a:r>
              <a:rPr lang="de-DE" dirty="0" err="1"/>
              <a:t>Arbeits­aus­füh­rungen</a:t>
            </a:r>
            <a:r>
              <a:rPr lang="de-DE" dirty="0"/>
              <a:t>: </a:t>
            </a:r>
            <a:r>
              <a:rPr lang="de-DE" dirty="0" err="1"/>
              <a:t>Schrift­größe</a:t>
            </a:r>
            <a:r>
              <a:rPr lang="de-DE" dirty="0"/>
              <a:t> der Schü­ler be­achten! </a:t>
            </a:r>
            <a:endParaRPr lang="de-DE" dirty="0" smtClean="0"/>
          </a:p>
          <a:p>
            <a:pPr lvl="0"/>
            <a:r>
              <a:rPr lang="de-DE" dirty="0" smtClean="0"/>
              <a:t>Nur </a:t>
            </a:r>
            <a:r>
              <a:rPr lang="de-DE" dirty="0"/>
              <a:t>das ver­langen, was ge­lernt wurde oder aus dem </a:t>
            </a:r>
            <a:r>
              <a:rPr lang="de-DE" dirty="0" err="1"/>
              <a:t>Informa­tions­teil</a:t>
            </a:r>
            <a:r>
              <a:rPr lang="de-DE" dirty="0"/>
              <a:t> er­sicht­li­ch </a:t>
            </a:r>
            <a:r>
              <a:rPr lang="de-DE" dirty="0" smtClean="0"/>
              <a:t>ist!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6784339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Bildschirmpräsentation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Fachdidaktik  Geographie – Wirtschaftskunde unter besonderer Berücksichtigung der NMS</vt:lpstr>
      <vt:lpstr>Grundlegende Gedanken</vt:lpstr>
      <vt:lpstr>Wer sind die Schüler/innen in der NMS im Vergleich zur AHS-Unterstufe? </vt:lpstr>
      <vt:lpstr>Unterrichtsmaterialien im GW - Unterricht</vt:lpstr>
      <vt:lpstr>Medien im GW - Unterricht</vt:lpstr>
      <vt:lpstr>Form und Gestaltung von Arbeitsblättern</vt:lpstr>
      <vt:lpstr>Ge­stal­tungs­krite­rien</vt:lpstr>
      <vt:lpstr>Arbeitsblätter</vt:lpstr>
      <vt:lpstr>Inhalt eines Arbeits­blat­tes</vt:lpstr>
      <vt:lpstr>Lite­ratur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Fachdidaktik  Geographie – Wirtschaftskunde unter besonderer Berücksichtigung der NMS</dc:title>
  <dc:creator>Kuschnigg</dc:creator>
  <cp:lastModifiedBy>Kuschnigg</cp:lastModifiedBy>
  <cp:revision>5</cp:revision>
  <dcterms:created xsi:type="dcterms:W3CDTF">2017-03-04T16:41:41Z</dcterms:created>
  <dcterms:modified xsi:type="dcterms:W3CDTF">2017-03-04T17:29:35Z</dcterms:modified>
</cp:coreProperties>
</file>