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1" r:id="rId3"/>
    <p:sldId id="262" r:id="rId4"/>
    <p:sldId id="268" r:id="rId5"/>
    <p:sldId id="267" r:id="rId6"/>
    <p:sldId id="263" r:id="rId7"/>
    <p:sldId id="265" r:id="rId8"/>
    <p:sldId id="269" r:id="rId9"/>
    <p:sldId id="271" r:id="rId10"/>
    <p:sldId id="256" r:id="rId11"/>
    <p:sldId id="257" r:id="rId12"/>
    <p:sldId id="258" r:id="rId13"/>
    <p:sldId id="259" r:id="rId14"/>
    <p:sldId id="260" r:id="rId15"/>
    <p:sldId id="272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FF9654-D24A-44D1-BA05-234EDF917484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57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3933057"/>
            <a:ext cx="10972800" cy="219310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79380F-43E6-40F3-B78E-8691DEFF4AE2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5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41301"/>
            <a:ext cx="2743200" cy="58848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41301"/>
            <a:ext cx="8026400" cy="58848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C2572C-0881-4CE4-BA8E-760AAF34F97C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14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46867" y="241300"/>
            <a:ext cx="9135533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B61E68-F041-4D81-9E90-8FBC6BF79DD3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3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3933057"/>
            <a:ext cx="10972800" cy="21931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4367B7-472B-4B25-AB98-F00191329F36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04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BC8B4B-542C-4041-B1E3-A96CF90DDEAC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6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1EAADA-E0D6-48AD-B36B-12AD51F8F908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3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D958E9-FF26-4020-9B29-FCA11A8882FD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48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705019-B3DD-4B70-AD38-94969A9F19D8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2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5712884" y="6215063"/>
            <a:ext cx="6002867" cy="500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3" name="Picture 16" descr="UNI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1" y="6305550"/>
            <a:ext cx="1526116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7" descr="IU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286501"/>
            <a:ext cx="69426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9" descr="AECC-Logo-klein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767" y="6286500"/>
            <a:ext cx="476251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0" descr="BMUKK-LogoRZ-200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6338888"/>
            <a:ext cx="110913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PHlogo_f100w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485" y="6237289"/>
            <a:ext cx="67098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pht_logo_0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6308726"/>
            <a:ext cx="86571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165600" y="6245225"/>
            <a:ext cx="7882467" cy="47625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07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5DB5F2-1B49-494D-8D7F-0F0609E148F4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70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BD4F4B-0142-48E9-B466-560D2155BE56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3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CDCDC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46867" y="241300"/>
            <a:ext cx="91355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AT" altLang="de-D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740198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V="1">
            <a:off x="0" y="1484313"/>
            <a:ext cx="12192000" cy="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800">
              <a:solidFill>
                <a:srgbClr val="000000"/>
              </a:solidFill>
            </a:endParaRPr>
          </a:p>
        </p:txBody>
      </p:sp>
      <p:pic>
        <p:nvPicPr>
          <p:cNvPr id="2" name="Picture 22" descr="IMST3+Logo_Standar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3" y="115889"/>
            <a:ext cx="1634067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/>
          <p:cNvSpPr/>
          <p:nvPr userDrawn="1"/>
        </p:nvSpPr>
        <p:spPr>
          <a:xfrm>
            <a:off x="5712884" y="6215063"/>
            <a:ext cx="6002867" cy="500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31" name="Picture 16" descr="UNI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1" y="6305550"/>
            <a:ext cx="1526116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7" descr="IUS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286501"/>
            <a:ext cx="69426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9" descr="AECC-Logo-klein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767" y="6286500"/>
            <a:ext cx="476251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0" descr="BMUKK-LogoRZ-2007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6338888"/>
            <a:ext cx="110913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0" descr="PHlogo_f100w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485" y="6237289"/>
            <a:ext cx="67098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 descr="pht_logo_02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6308726"/>
            <a:ext cx="86571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feld 19"/>
          <p:cNvSpPr txBox="1"/>
          <p:nvPr userDrawn="1"/>
        </p:nvSpPr>
        <p:spPr>
          <a:xfrm>
            <a:off x="527051" y="1916114"/>
            <a:ext cx="111379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3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3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Gender in den Berichten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FF9654-D24A-44D1-BA05-234EDF917484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Burschenarbeit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0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3576" y="2262877"/>
            <a:ext cx="10972800" cy="3494111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Das Ziel geschlechtsbezogener Pädagogik liegt </a:t>
            </a:r>
            <a:r>
              <a:rPr lang="de-AT" dirty="0" smtClean="0"/>
              <a:t>darin</a:t>
            </a:r>
            <a:r>
              <a:rPr lang="de-AT" dirty="0"/>
              <a:t>, Stereotype und Einschränkungen aufgrund </a:t>
            </a:r>
            <a:r>
              <a:rPr lang="de-AT" dirty="0" smtClean="0"/>
              <a:t>von </a:t>
            </a:r>
            <a:r>
              <a:rPr lang="de-AT" dirty="0"/>
              <a:t>Geschlecht abzubauen und damit mehr Freiheit </a:t>
            </a:r>
            <a:r>
              <a:rPr lang="de-AT" dirty="0" smtClean="0"/>
              <a:t>und </a:t>
            </a:r>
            <a:r>
              <a:rPr lang="de-AT" dirty="0"/>
              <a:t>Gleichwertigkeit zwischen den </a:t>
            </a:r>
            <a:r>
              <a:rPr lang="de-AT" dirty="0" smtClean="0"/>
              <a:t>Geschlechtern </a:t>
            </a:r>
            <a:r>
              <a:rPr lang="de-AT" dirty="0"/>
              <a:t>herzustellen</a:t>
            </a:r>
            <a:r>
              <a:rPr lang="de-AT" dirty="0" smtClean="0"/>
              <a:t>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sz="2800" dirty="0" smtClean="0"/>
              <a:t>Kleingruppen: In welcher Situation war es einschränkend, behindernd, ein Mann zu sein?</a:t>
            </a:r>
            <a:endParaRPr lang="de-AT" sz="28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49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Themen der Bubenarbeit </a:t>
            </a:r>
            <a:br>
              <a:rPr lang="de-AT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5543" y="1959427"/>
            <a:ext cx="10972800" cy="36535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männliche Identitäten und ihre Spielräume </a:t>
            </a:r>
          </a:p>
          <a:p>
            <a:r>
              <a:rPr lang="de-AT" dirty="0" smtClean="0"/>
              <a:t>Körperlichkeit </a:t>
            </a:r>
          </a:p>
          <a:p>
            <a:r>
              <a:rPr lang="de-AT" dirty="0" smtClean="0"/>
              <a:t>Sexualität </a:t>
            </a:r>
          </a:p>
          <a:p>
            <a:r>
              <a:rPr lang="de-AT" dirty="0" smtClean="0"/>
              <a:t>Gesundheit</a:t>
            </a:r>
          </a:p>
          <a:p>
            <a:r>
              <a:rPr lang="de-AT" dirty="0" smtClean="0"/>
              <a:t>Berufs- und Lebensplanung </a:t>
            </a:r>
          </a:p>
          <a:p>
            <a:r>
              <a:rPr lang="de-AT" dirty="0" smtClean="0"/>
              <a:t>Dominanz- und Gewaltverhalten </a:t>
            </a:r>
          </a:p>
          <a:p>
            <a:r>
              <a:rPr lang="de-AT" dirty="0" smtClean="0"/>
              <a:t>Homophobie </a:t>
            </a:r>
            <a:r>
              <a:rPr lang="de-AT" dirty="0" err="1" smtClean="0"/>
              <a:t>uvm</a:t>
            </a:r>
            <a:r>
              <a:rPr lang="de-AT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923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7633" y="2244217"/>
            <a:ext cx="10972800" cy="3830012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Burschenarbeit unterstützt Buben darin, sich </a:t>
            </a:r>
            <a:r>
              <a:rPr lang="de-AT" dirty="0" smtClean="0"/>
              <a:t>von </a:t>
            </a:r>
            <a:r>
              <a:rPr lang="de-AT" dirty="0"/>
              <a:t>eindimensionalen Männlichkeitsvorstellungen zu </a:t>
            </a:r>
            <a:r>
              <a:rPr lang="de-AT" dirty="0" smtClean="0"/>
              <a:t>lösen.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Text: geachtete Rollenbilder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466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Geschlechterbewusster Unterricht kann gefördert werden durch: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341985"/>
            <a:ext cx="10972800" cy="3784180"/>
          </a:xfrm>
        </p:spPr>
        <p:txBody>
          <a:bodyPr>
            <a:normAutofit fontScale="70000" lnSpcReduction="20000"/>
          </a:bodyPr>
          <a:lstStyle/>
          <a:p>
            <a:r>
              <a:rPr lang="de-AT" dirty="0" smtClean="0"/>
              <a:t>Bewusstsein </a:t>
            </a:r>
            <a:r>
              <a:rPr lang="de-AT" dirty="0"/>
              <a:t>der eigenen Rolle und des </a:t>
            </a:r>
            <a:r>
              <a:rPr lang="de-AT" dirty="0" smtClean="0"/>
              <a:t>Rollenverhaltens </a:t>
            </a:r>
            <a:r>
              <a:rPr lang="de-AT" dirty="0"/>
              <a:t>auf die </a:t>
            </a:r>
            <a:r>
              <a:rPr lang="de-AT" dirty="0" smtClean="0"/>
              <a:t>Lernenden </a:t>
            </a:r>
            <a:endParaRPr lang="de-AT" dirty="0"/>
          </a:p>
          <a:p>
            <a:r>
              <a:rPr lang="de-AT" dirty="0"/>
              <a:t>Getrennt unterrichten (geschlechtshomogene </a:t>
            </a:r>
            <a:r>
              <a:rPr lang="de-AT" dirty="0" smtClean="0"/>
              <a:t>Gruppen) in </a:t>
            </a:r>
            <a:r>
              <a:rPr lang="de-AT" dirty="0"/>
              <a:t>manchen Fällen didaktisch </a:t>
            </a:r>
            <a:r>
              <a:rPr lang="de-AT" dirty="0" smtClean="0"/>
              <a:t>anzudenken </a:t>
            </a:r>
            <a:r>
              <a:rPr lang="de-AT" dirty="0"/>
              <a:t>(zeitlich begrenzt – Ergebnisse </a:t>
            </a:r>
            <a:r>
              <a:rPr lang="de-AT" dirty="0" smtClean="0"/>
              <a:t>zusammenführen</a:t>
            </a:r>
            <a:r>
              <a:rPr lang="de-AT" dirty="0"/>
              <a:t>) </a:t>
            </a:r>
          </a:p>
          <a:p>
            <a:r>
              <a:rPr lang="de-AT" dirty="0"/>
              <a:t>Tradierte Geschlechterrollen hinterfragen </a:t>
            </a:r>
          </a:p>
          <a:p>
            <a:r>
              <a:rPr lang="de-AT" dirty="0"/>
              <a:t>Soziales Lernen </a:t>
            </a:r>
            <a:r>
              <a:rPr lang="de-AT" dirty="0" smtClean="0"/>
              <a:t>fördern</a:t>
            </a:r>
            <a:endParaRPr lang="de-AT" dirty="0"/>
          </a:p>
          <a:p>
            <a:r>
              <a:rPr lang="de-AT" dirty="0"/>
              <a:t>Methodische Vielfalt (Gruppenarbeiten, </a:t>
            </a:r>
            <a:r>
              <a:rPr lang="de-AT" dirty="0" smtClean="0"/>
              <a:t>Einzelsettings</a:t>
            </a:r>
            <a:r>
              <a:rPr lang="de-AT" dirty="0"/>
              <a:t>, kooperatives Lernen, visuelle </a:t>
            </a:r>
            <a:r>
              <a:rPr lang="de-AT" dirty="0" smtClean="0"/>
              <a:t>Darstellung</a:t>
            </a:r>
            <a:r>
              <a:rPr lang="de-AT" dirty="0"/>
              <a:t>, usw.) </a:t>
            </a:r>
          </a:p>
          <a:p>
            <a:r>
              <a:rPr lang="de-AT" dirty="0"/>
              <a:t>Auf geschlechtsneutrale/ geschlechtssensible </a:t>
            </a:r>
            <a:r>
              <a:rPr lang="de-AT" dirty="0" smtClean="0"/>
              <a:t>Unterrichtsmaterialien </a:t>
            </a:r>
            <a:r>
              <a:rPr lang="de-AT" dirty="0"/>
              <a:t>achten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61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Überlegen Sie anhand der Liste: „</a:t>
            </a:r>
            <a:r>
              <a:rPr lang="de-AT" dirty="0" smtClean="0"/>
              <a:t>Auseinandersetzung </a:t>
            </a:r>
            <a:r>
              <a:rPr lang="de-AT" dirty="0"/>
              <a:t>mit Vielfalt im </a:t>
            </a:r>
            <a:r>
              <a:rPr lang="de-AT" dirty="0" smtClean="0"/>
              <a:t>Unterricht“, wie Sie Gender oder Diversität in Ihrem Unterricht beachten könnten.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4367B7-472B-4B25-AB98-F00191329F36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7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Gender in den Berichten</a:t>
            </a:r>
            <a:endParaRPr lang="de-AT" altLang="de-DE" smtClean="0"/>
          </a:p>
        </p:txBody>
      </p:sp>
      <p:sp>
        <p:nvSpPr>
          <p:cNvPr id="24579" name="Inhaltsplatzhalter 2"/>
          <p:cNvSpPr>
            <a:spLocks noGrp="1"/>
          </p:cNvSpPr>
          <p:nvPr>
            <p:ph idx="1"/>
          </p:nvPr>
        </p:nvSpPr>
        <p:spPr bwMode="auto">
          <a:xfrm>
            <a:off x="1953208" y="2176074"/>
            <a:ext cx="8229600" cy="18734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 eaLnBrk="1" hangingPunct="1"/>
            <a:endParaRPr lang="de-AT" altLang="de-DE" dirty="0" smtClean="0"/>
          </a:p>
          <a:p>
            <a:pPr eaLnBrk="1" hangingPunct="1">
              <a:buFontTx/>
              <a:buNone/>
            </a:pPr>
            <a:r>
              <a:rPr lang="de-DE" altLang="de-DE" dirty="0" smtClean="0"/>
              <a:t>1. Verwendung einer gendersensiblen Sprache</a:t>
            </a:r>
          </a:p>
          <a:p>
            <a:pPr eaLnBrk="1" hangingPunct="1"/>
            <a:endParaRPr lang="de-AT" altLang="de-DE" dirty="0" smtClean="0"/>
          </a:p>
          <a:p>
            <a:pPr eaLnBrk="1" hangingPunct="1"/>
            <a:endParaRPr lang="de-AT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6914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Gender in den Berichten</a:t>
            </a:r>
            <a:endParaRPr lang="de-AT" alt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09192" y="2176075"/>
            <a:ext cx="8229600" cy="1994709"/>
          </a:xfrm>
        </p:spPr>
        <p:txBody>
          <a:bodyPr rtlCol="0">
            <a:normAutofit/>
          </a:bodyPr>
          <a:lstStyle/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Tx/>
              <a:buNone/>
              <a:defRPr/>
            </a:pPr>
            <a:r>
              <a:rPr lang="de-DE" dirty="0" smtClean="0"/>
              <a:t>2. Wahrnehmen der Unterschiede</a:t>
            </a:r>
          </a:p>
          <a:p>
            <a:pPr>
              <a:buFontTx/>
              <a:buNone/>
              <a:defRPr/>
            </a:pPr>
            <a:r>
              <a:rPr lang="de-DE" dirty="0" smtClean="0"/>
              <a:t>3. Relativieren der Unterschiede</a:t>
            </a:r>
          </a:p>
        </p:txBody>
      </p:sp>
    </p:spTree>
    <p:extLst>
      <p:ext uri="{BB962C8B-B14F-4D97-AF65-F5344CB8AC3E}">
        <p14:creationId xmlns:p14="http://schemas.microsoft.com/office/powerpoint/2010/main" val="9207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Gender in den Berichten</a:t>
            </a:r>
            <a:endParaRPr lang="de-AT" alt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09192" y="2176075"/>
            <a:ext cx="8229600" cy="1994709"/>
          </a:xfrm>
        </p:spPr>
        <p:txBody>
          <a:bodyPr rtlCol="0">
            <a:normAutofit fontScale="92500"/>
          </a:bodyPr>
          <a:lstStyle/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Tx/>
              <a:buNone/>
              <a:defRPr/>
            </a:pPr>
            <a:r>
              <a:rPr lang="de-DE" dirty="0" smtClean="0"/>
              <a:t>4. Sich des eigenen Rollenverständnisses bewusst werden</a:t>
            </a:r>
          </a:p>
          <a:p>
            <a:pPr>
              <a:buFontTx/>
              <a:buNone/>
              <a:defRPr/>
            </a:pPr>
            <a:r>
              <a:rPr lang="de-DE" dirty="0" smtClean="0"/>
              <a:t>5. Das eigene Handeln schrittweise verändern</a:t>
            </a:r>
          </a:p>
        </p:txBody>
      </p:sp>
    </p:spTree>
    <p:extLst>
      <p:ext uri="{BB962C8B-B14F-4D97-AF65-F5344CB8AC3E}">
        <p14:creationId xmlns:p14="http://schemas.microsoft.com/office/powerpoint/2010/main" val="25997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Zwei Beispiele aus den Berichten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705019-B3DD-4B70-AD38-94969A9F19D8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Beispiel 1</a:t>
            </a:r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98CF1B-13DC-4D96-9787-A3066FC3ED95}" type="slidenum">
              <a:rPr lang="de-DE" altLang="de-DE">
                <a:solidFill>
                  <a:srgbClr val="000000"/>
                </a:solidFill>
              </a:rPr>
              <a:pPr eaLnBrk="1" hangingPunct="1"/>
              <a:t>6</a:t>
            </a:fld>
            <a:endParaRPr lang="de-DE" altLang="de-DE">
              <a:solidFill>
                <a:srgbClr val="000000"/>
              </a:solidFill>
            </a:endParaRPr>
          </a:p>
        </p:txBody>
      </p:sp>
      <p:pic>
        <p:nvPicPr>
          <p:cNvPr id="26628" name="Grafik 9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1700214"/>
            <a:ext cx="6985000" cy="345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>
          <a:xfrm>
            <a:off x="2325569" y="166655"/>
            <a:ext cx="9135533" cy="1143000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Beispiel 2</a:t>
            </a:r>
            <a:endParaRPr lang="de-AT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1700213"/>
            <a:ext cx="8229600" cy="4425950"/>
          </a:xfrm>
        </p:spPr>
        <p:txBody>
          <a:bodyPr rtlCol="0">
            <a:normAutofit fontScale="47500" lnSpcReduction="20000"/>
          </a:bodyPr>
          <a:lstStyle/>
          <a:p>
            <a:pPr lvl="2" eaLnBrk="1" fontAlgn="auto" hangingPunct="1">
              <a:spcAft>
                <a:spcPts val="0"/>
              </a:spcAft>
              <a:buNone/>
              <a:defRPr/>
            </a:pPr>
            <a:endParaRPr lang="de-AT" dirty="0" smtClean="0"/>
          </a:p>
          <a:p>
            <a:pPr>
              <a:buFontTx/>
              <a:buNone/>
              <a:defRPr/>
            </a:pPr>
            <a:r>
              <a:rPr lang="de-DE" sz="3800" dirty="0">
                <a:ea typeface="Calibri"/>
              </a:rPr>
              <a:t> </a:t>
            </a:r>
            <a:r>
              <a:rPr lang="de-DE" sz="4400" b="1" dirty="0"/>
              <a:t>Im konkreten Fall wurden unter uns beiden Lehrern Situationen </a:t>
            </a:r>
            <a:r>
              <a:rPr lang="de-DE" sz="4400" b="1" dirty="0" smtClean="0"/>
              <a:t>besprochen</a:t>
            </a:r>
            <a:r>
              <a:rPr lang="de-DE" sz="4400" b="1" dirty="0"/>
              <a:t>, in denen wir auf Genderfallen gegenseitig aufmerksam geworden sind</a:t>
            </a:r>
            <a:r>
              <a:rPr lang="de-DE" sz="4400" b="1" dirty="0" smtClean="0"/>
              <a:t>.</a:t>
            </a:r>
          </a:p>
          <a:p>
            <a:pPr>
              <a:buFontTx/>
              <a:buNone/>
              <a:defRPr/>
            </a:pPr>
            <a:endParaRPr lang="de-DE" sz="4400" b="1" dirty="0"/>
          </a:p>
          <a:p>
            <a:pPr>
              <a:defRPr/>
            </a:pPr>
            <a:r>
              <a:rPr lang="de-DE" sz="3800" dirty="0"/>
              <a:t>Verwende oder vermeide ich geschlechterstereotype Klischees und Zuschreibungen („Dazu brauche ich einen starken Mann“)?</a:t>
            </a:r>
          </a:p>
          <a:p>
            <a:pPr>
              <a:defRPr/>
            </a:pPr>
            <a:r>
              <a:rPr lang="de-DE" sz="3800" dirty="0"/>
              <a:t>Welchen Jugendlichen traue ich was zu?</a:t>
            </a:r>
          </a:p>
          <a:p>
            <a:pPr>
              <a:defRPr/>
            </a:pPr>
            <a:r>
              <a:rPr lang="de-DE" sz="3800" dirty="0"/>
              <a:t>Wem gebe ich wobei welche Hilfestellung?</a:t>
            </a:r>
          </a:p>
          <a:p>
            <a:pPr>
              <a:defRPr/>
            </a:pPr>
            <a:r>
              <a:rPr lang="de-DE" sz="3800" dirty="0"/>
              <a:t>Fördere oder verhindere ich Arbeiten von Mädchen und Jungen im selben Umfang?</a:t>
            </a:r>
          </a:p>
          <a:p>
            <a:pPr>
              <a:defRPr/>
            </a:pPr>
            <a:r>
              <a:rPr lang="de-DE" sz="3800" dirty="0"/>
              <a:t>Welches Vorbild biete ich sowohl bei technischen Einsätzen als auch bei Versorgungsleistungen?</a:t>
            </a:r>
          </a:p>
          <a:p>
            <a:pPr>
              <a:defRPr/>
            </a:pPr>
            <a:r>
              <a:rPr lang="de-DE" sz="3800" dirty="0"/>
              <a:t>Wie akzeptierend verhalte ich mich gegenüber unterschiedlichen Lebensweisen und Familienformen?</a:t>
            </a:r>
          </a:p>
          <a:p>
            <a:pPr>
              <a:defRPr/>
            </a:pPr>
            <a:endParaRPr lang="de-AT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7740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Definitionen und Kluge Sprüche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4367B7-472B-4B25-AB98-F00191329F36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7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Handout lesen, Unklarheiten </a:t>
            </a:r>
            <a:r>
              <a:rPr lang="de-DE" dirty="0" err="1" smtClean="0"/>
              <a:t>bemurmeln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BC8B4B-542C-4041-B1E3-A96CF90DDEAC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5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ST3 – DIE NÄCHSTE DIMENSION">
  <a:themeElements>
    <a:clrScheme name="IMST3 – DIE NÄCHSTE DIMENS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MST3 – DIE NÄCHSTE DIMEN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MST3 – DIE NÄCHSTE DIMEN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T3 – DIE NÄCHSTE DIMENS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T3 – DIE NÄCHSTE DIMENS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T3 – DIE NÄCHSTE DIMENS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T3 – DIE NÄCHSTE DIMENS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T3 – DIE NÄCHSTE DIMENS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ST3 – DIE NÄCHSTE DIMENS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ST3 – DIE NÄCHSTE DIMENS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ST3 – DIE NÄCHSTE DIMENS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ST3 – DIE NÄCHSTE DIMENS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ST3 – DIE NÄCHSTE DIMENS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ST3 – DIE NÄCHSTE DIMENS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Breitbild</PresentationFormat>
  <Paragraphs>56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Arial</vt:lpstr>
      <vt:lpstr>Calibri</vt:lpstr>
      <vt:lpstr>IMST3 – DIE NÄCHSTE DIMENSION</vt:lpstr>
      <vt:lpstr>Gender in den Berichten</vt:lpstr>
      <vt:lpstr>Gender in den Berichten</vt:lpstr>
      <vt:lpstr>Gender in den Berichten</vt:lpstr>
      <vt:lpstr>Gender in den Berichten</vt:lpstr>
      <vt:lpstr>Zwei Beispiele aus den Berichten</vt:lpstr>
      <vt:lpstr>Beispiel 1</vt:lpstr>
      <vt:lpstr>Beispiel 2</vt:lpstr>
      <vt:lpstr>Definitionen und Kluge Sprüche</vt:lpstr>
      <vt:lpstr>PowerPoint-Präsentation</vt:lpstr>
      <vt:lpstr>Burschenarbeit</vt:lpstr>
      <vt:lpstr>PowerPoint-Präsentation</vt:lpstr>
      <vt:lpstr>Themen der Bubenarbeit  </vt:lpstr>
      <vt:lpstr>PowerPoint-Präsentation</vt:lpstr>
      <vt:lpstr>Geschlechterbewusster Unterricht kann gefördert werden durch: 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Bubenarbeit</dc:title>
  <dc:creator>Koliander Brigitte</dc:creator>
  <cp:lastModifiedBy>Koliander Brigitte</cp:lastModifiedBy>
  <cp:revision>6</cp:revision>
  <dcterms:created xsi:type="dcterms:W3CDTF">2017-03-15T15:37:45Z</dcterms:created>
  <dcterms:modified xsi:type="dcterms:W3CDTF">2017-03-15T17:05:04Z</dcterms:modified>
</cp:coreProperties>
</file>