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DEFE5-04EB-6A15-C463-CD67244C0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69620"/>
            <a:ext cx="9601200" cy="820980"/>
          </a:xfrm>
        </p:spPr>
        <p:txBody>
          <a:bodyPr>
            <a:noAutofit/>
          </a:bodyPr>
          <a:lstStyle/>
          <a:p>
            <a:r>
              <a:rPr lang="de-DE" sz="2500" b="1" dirty="0"/>
              <a:t>How </a:t>
            </a:r>
            <a:r>
              <a:rPr lang="de-DE" sz="2500" b="1" dirty="0" err="1"/>
              <a:t>gamification</a:t>
            </a:r>
            <a:r>
              <a:rPr lang="de-DE" sz="2500" b="1" dirty="0"/>
              <a:t> </a:t>
            </a:r>
            <a:r>
              <a:rPr lang="de-DE" sz="2500" b="1" dirty="0" err="1"/>
              <a:t>motivates</a:t>
            </a:r>
            <a:r>
              <a:rPr lang="de-DE" sz="2500" b="1" dirty="0"/>
              <a:t>: An experimental study of the effects of</a:t>
            </a:r>
            <a:r>
              <a:rPr lang="de-AT" sz="2500" b="1" dirty="0"/>
              <a:t> </a:t>
            </a:r>
            <a:r>
              <a:rPr lang="de-DE" sz="2500" b="1" dirty="0" err="1"/>
              <a:t>specific</a:t>
            </a:r>
            <a:r>
              <a:rPr lang="de-DE" sz="2500" b="1" dirty="0"/>
              <a:t> game design </a:t>
            </a:r>
            <a:r>
              <a:rPr lang="de-DE" sz="2500" b="1" dirty="0" err="1"/>
              <a:t>elements</a:t>
            </a:r>
            <a:r>
              <a:rPr lang="de-DE" sz="2500" b="1" dirty="0"/>
              <a:t> on </a:t>
            </a:r>
            <a:r>
              <a:rPr lang="de-DE" sz="2500" b="1" dirty="0" err="1"/>
              <a:t>psychological</a:t>
            </a:r>
            <a:r>
              <a:rPr lang="de-DE" sz="2500" b="1" dirty="0"/>
              <a:t> need </a:t>
            </a:r>
            <a:r>
              <a:rPr lang="de-DE" sz="2500" b="1" dirty="0" err="1"/>
              <a:t>satisfaction</a:t>
            </a:r>
            <a:endParaRPr lang="de-DE" sz="25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FB5613-BE51-417A-4449-2968A5EE2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62373"/>
            <a:ext cx="9601200" cy="5526007"/>
          </a:xfrm>
        </p:spPr>
        <p:txBody>
          <a:bodyPr>
            <a:normAutofit fontScale="77500" lnSpcReduction="20000"/>
          </a:bodyPr>
          <a:lstStyle/>
          <a:p>
            <a:r>
              <a:rPr lang="de-AT" b="1" dirty="0"/>
              <a:t>Gamification = Verwendung von Spieldesignelementen in nicht-spielerischen Situationen mit dem Ziel spezifisches Verhalten zu motivieren</a:t>
            </a:r>
          </a:p>
          <a:p>
            <a:r>
              <a:rPr lang="de-AT" dirty="0"/>
              <a:t>Viele Studien zeigen </a:t>
            </a:r>
            <a:r>
              <a:rPr lang="de-AT" b="1" dirty="0"/>
              <a:t>positive Auswirkungen</a:t>
            </a:r>
            <a:r>
              <a:rPr lang="de-AT" dirty="0"/>
              <a:t>, allerdings Einschränkungen in der Evidenzbasis aufgrund von Studiendesign und Mangel an theoretischer Grundlage</a:t>
            </a:r>
          </a:p>
          <a:p>
            <a:r>
              <a:rPr lang="de-AT" dirty="0"/>
              <a:t>In dieser Untersuchung Konzentration auf bestimmte Game-Design-Elemente: </a:t>
            </a:r>
            <a:r>
              <a:rPr lang="de-AT" b="1" dirty="0"/>
              <a:t>Punkte </a:t>
            </a:r>
            <a:r>
              <a:rPr lang="de-AT" dirty="0"/>
              <a:t>(Fortschritt), </a:t>
            </a:r>
            <a:r>
              <a:rPr lang="de-AT" b="1" dirty="0"/>
              <a:t>Abzeichen</a:t>
            </a:r>
            <a:r>
              <a:rPr lang="de-AT" dirty="0"/>
              <a:t> (Errungenschaften), </a:t>
            </a:r>
            <a:r>
              <a:rPr lang="de-AT" b="1" dirty="0"/>
              <a:t>Ranglisten</a:t>
            </a:r>
            <a:r>
              <a:rPr lang="de-AT" dirty="0"/>
              <a:t> (Bewertung nach relativem Erfolg), </a:t>
            </a:r>
            <a:r>
              <a:rPr lang="de-AT" b="1" dirty="0"/>
              <a:t>Leistungsgrafiken </a:t>
            </a:r>
            <a:r>
              <a:rPr lang="de-AT" dirty="0"/>
              <a:t>(Bewertung im Vergleich zur vorherigen Leistung), </a:t>
            </a:r>
            <a:r>
              <a:rPr lang="de-AT" b="1" dirty="0"/>
              <a:t>bedeutungsvolle Geschichten</a:t>
            </a:r>
            <a:r>
              <a:rPr lang="de-AT" dirty="0"/>
              <a:t> (narrative Kontextualisierung), </a:t>
            </a:r>
            <a:r>
              <a:rPr lang="de-AT" b="1" dirty="0"/>
              <a:t>Avatare</a:t>
            </a:r>
            <a:r>
              <a:rPr lang="de-AT" dirty="0"/>
              <a:t> (Identität) und </a:t>
            </a:r>
            <a:r>
              <a:rPr lang="de-AT" b="1" dirty="0"/>
              <a:t>Teammitglieder</a:t>
            </a:r>
            <a:r>
              <a:rPr lang="de-AT" dirty="0"/>
              <a:t> (Konflikte, Wettbewerb oder Zusammenarbeit fördern)</a:t>
            </a:r>
          </a:p>
          <a:p>
            <a:r>
              <a:rPr lang="de-AT" b="1" dirty="0"/>
              <a:t>Ergebnisse: </a:t>
            </a:r>
          </a:p>
          <a:p>
            <a:pPr lvl="1"/>
            <a:r>
              <a:rPr lang="de-AT" u="sng" dirty="0"/>
              <a:t>1. Kompetenzbedürfnis:</a:t>
            </a:r>
            <a:r>
              <a:rPr lang="de-AT" dirty="0"/>
              <a:t> Abzeichen, Bestenlisten und Leistungsgütekurven </a:t>
            </a:r>
            <a:r>
              <a:rPr lang="de-AT" dirty="0">
                <a:sym typeface="Wingdings" pitchFamily="2" charset="2"/>
              </a:rPr>
              <a:t> gesteigerte Zufriedenheit</a:t>
            </a:r>
          </a:p>
          <a:p>
            <a:pPr lvl="1"/>
            <a:r>
              <a:rPr lang="de-AT" u="sng" dirty="0">
                <a:sym typeface="Wingdings" pitchFamily="2" charset="2"/>
              </a:rPr>
              <a:t>2. Autonomiebedürfnis in Bezug auf die Entscheidungsfreiheit:</a:t>
            </a:r>
            <a:r>
              <a:rPr lang="de-AT" dirty="0">
                <a:sym typeface="Wingdings" pitchFamily="2" charset="2"/>
              </a:rPr>
              <a:t> keine der getesteten Spielelemente hatte signifikanten Einfluss auf wahrgenommene Entscheidungsfreiheit der Teilnehmer</a:t>
            </a:r>
          </a:p>
          <a:p>
            <a:pPr lvl="1"/>
            <a:r>
              <a:rPr lang="de-AT" u="sng" dirty="0">
                <a:sym typeface="Wingdings" pitchFamily="2" charset="2"/>
              </a:rPr>
              <a:t>3. Autonomiebedürfnis in Bezug auf die Bedeutsamkeit der Aufgabe:</a:t>
            </a:r>
            <a:r>
              <a:rPr lang="de-AT" dirty="0">
                <a:sym typeface="Wingdings" pitchFamily="2" charset="2"/>
              </a:rPr>
              <a:t> Abzeichen, Bestenliste und Leistungsgütekurven  positiver Einfluss</a:t>
            </a:r>
          </a:p>
          <a:p>
            <a:pPr lvl="1"/>
            <a:r>
              <a:rPr lang="de-AT" u="sng" dirty="0">
                <a:sym typeface="Wingdings" pitchFamily="2" charset="2"/>
              </a:rPr>
              <a:t>4. Soziale Beziehung:</a:t>
            </a:r>
            <a:r>
              <a:rPr lang="de-AT" dirty="0">
                <a:sym typeface="Wingdings" pitchFamily="2" charset="2"/>
              </a:rPr>
              <a:t> Avatare, bedeutungsvolle Geschichte und Teammitglieder  gesteigerte Zufriedenheit mit dem sozialen Beziehungsbedürfnis der Teilnehmer</a:t>
            </a:r>
          </a:p>
          <a:p>
            <a:r>
              <a:rPr lang="de-AT" b="1" dirty="0">
                <a:sym typeface="Wingdings" pitchFamily="2" charset="2"/>
              </a:rPr>
              <a:t>Zusammengefasst: </a:t>
            </a:r>
            <a:r>
              <a:rPr lang="de-AT" dirty="0">
                <a:sym typeface="Wingdings" pitchFamily="2" charset="2"/>
              </a:rPr>
              <a:t>Erkennung und Wahrnehmung dieser Spielelemente durch die Benutzer entscheidend für deren Einfluss auf psychologische Bedürfnisse – Qualität der Implementierung und ästhetisches Design von Gamification-Systemen sollten berücksichtigt werden – Ergebnisse können dazu beitragen Gamification-Systeme in Lern- und Arbeitskontexten besser zu gestalten und motivationalen Effekte gezielter zu nutzen</a:t>
            </a:r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74D1A3C-6A44-972D-D513-B1A200F408F6}"/>
              </a:ext>
            </a:extLst>
          </p:cNvPr>
          <p:cNvSpPr txBox="1"/>
          <p:nvPr/>
        </p:nvSpPr>
        <p:spPr>
          <a:xfrm>
            <a:off x="691584" y="6419075"/>
            <a:ext cx="11500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AT" sz="1100" b="0" i="0" u="none" strike="noStrike" dirty="0">
                <a:solidFill>
                  <a:srgbClr val="000000"/>
                </a:solidFill>
                <a:effectLst/>
              </a:rPr>
              <a:t>Sailer, M., Hense, J., Mayr, S. K. &amp; Mandl, H. (2017). How Gamification Motivates: An experimental study of the effects of specific game design elements on psychological need satisfaction. </a:t>
            </a:r>
            <a:r>
              <a:rPr lang="de-AT" sz="1100" b="0" i="1" u="none" strike="noStrike" dirty="0">
                <a:solidFill>
                  <a:srgbClr val="000000"/>
                </a:solidFill>
                <a:effectLst/>
              </a:rPr>
              <a:t>Computers in Human Behavior</a:t>
            </a:r>
            <a:r>
              <a:rPr lang="de-AT" sz="1100" b="0" i="0" u="none" strike="noStrike" dirty="0">
                <a:solidFill>
                  <a:srgbClr val="000000"/>
                </a:solidFill>
                <a:effectLst/>
              </a:rPr>
              <a:t>, </a:t>
            </a:r>
            <a:r>
              <a:rPr lang="de-AT" sz="1100" b="0" i="1" u="none" strike="noStrike" dirty="0">
                <a:solidFill>
                  <a:srgbClr val="000000"/>
                </a:solidFill>
                <a:effectLst/>
              </a:rPr>
              <a:t>69</a:t>
            </a:r>
            <a:r>
              <a:rPr lang="de-AT" sz="1100" b="0" i="0" u="none" strike="noStrike" dirty="0">
                <a:solidFill>
                  <a:srgbClr val="000000"/>
                </a:solidFill>
                <a:effectLst/>
              </a:rPr>
              <a:t>, 371–380. https://doi.org/10.1016/j.chb.2016.12.033</a:t>
            </a:r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82610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1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Ausschnitt</vt:lpstr>
      <vt:lpstr>How gamification motivates: An experimental study of the effects of specific game design elements on psychological need satisfaction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gamification motivates: An experimental study of the effects of specific game design elements on psychological need satisfaction</dc:title>
  <dc:creator>Emily Engertsberger</dc:creator>
  <cp:lastModifiedBy>Emily Engertsberger</cp:lastModifiedBy>
  <cp:revision>1</cp:revision>
  <dcterms:created xsi:type="dcterms:W3CDTF">2023-10-03T21:08:23Z</dcterms:created>
  <dcterms:modified xsi:type="dcterms:W3CDTF">2023-10-03T21:45:43Z</dcterms:modified>
</cp:coreProperties>
</file>