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34"/>
  </p:notesMasterIdLst>
  <p:handoutMasterIdLst>
    <p:handoutMasterId r:id="rId35"/>
  </p:handoutMasterIdLst>
  <p:sldIdLst>
    <p:sldId id="410" r:id="rId5"/>
    <p:sldId id="383" r:id="rId6"/>
    <p:sldId id="411" r:id="rId7"/>
    <p:sldId id="412" r:id="rId8"/>
    <p:sldId id="413" r:id="rId9"/>
    <p:sldId id="415" r:id="rId10"/>
    <p:sldId id="414" r:id="rId11"/>
    <p:sldId id="416" r:id="rId12"/>
    <p:sldId id="419" r:id="rId13"/>
    <p:sldId id="420" r:id="rId14"/>
    <p:sldId id="418" r:id="rId15"/>
    <p:sldId id="421" r:id="rId16"/>
    <p:sldId id="422" r:id="rId17"/>
    <p:sldId id="423" r:id="rId18"/>
    <p:sldId id="425" r:id="rId19"/>
    <p:sldId id="424" r:id="rId20"/>
    <p:sldId id="426" r:id="rId21"/>
    <p:sldId id="427" r:id="rId22"/>
    <p:sldId id="428" r:id="rId23"/>
    <p:sldId id="429" r:id="rId24"/>
    <p:sldId id="432" r:id="rId25"/>
    <p:sldId id="433" r:id="rId26"/>
    <p:sldId id="434" r:id="rId27"/>
    <p:sldId id="430" r:id="rId28"/>
    <p:sldId id="431" r:id="rId29"/>
    <p:sldId id="436" r:id="rId30"/>
    <p:sldId id="435" r:id="rId31"/>
    <p:sldId id="437" r:id="rId32"/>
    <p:sldId id="398" r:id="rId33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9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26024186-F834-475C-87E8-2BDD0E0CD34D}" type="datetime1">
              <a:rPr lang="de-DE" smtClean="0"/>
              <a:t>13.06.2024</a:t>
            </a:fld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E2C230DF-5933-439D-898F-38E9AC9BA68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8" name="Kopfzeilenplatzhalt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fld id="{92C0A1D8-3EBE-454B-B392-E1E4A1635681}" type="datetime1">
              <a:rPr lang="de-DE" smtClean="0"/>
              <a:pPr/>
              <a:t>13.06.2024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A89C7E07-3C67-C64C-8DA0-0404F63039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A89C7E07-3C67-C64C-8DA0-0404F630397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A89C7E07-3C67-C64C-8DA0-0404F6303970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A89C7E07-3C67-C64C-8DA0-0404F6303970}" type="slidenum">
              <a:rPr lang="de-DE" smtClean="0"/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de-DE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inhalt und Tabel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ihand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" name="Freihand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7" name="Freihand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de-DE" sz="2000"/>
            </a:lvl1pPr>
            <a:lvl2pPr marL="457200" indent="0">
              <a:spcBef>
                <a:spcPts val="1800"/>
              </a:spcBef>
              <a:buNone/>
              <a:defRPr lang="de-DE" sz="2000"/>
            </a:lvl2pPr>
            <a:lvl3pPr marL="914400" indent="0">
              <a:spcBef>
                <a:spcPts val="1800"/>
              </a:spcBef>
              <a:buNone/>
              <a:defRPr lang="de-DE" sz="2000"/>
            </a:lvl3pPr>
            <a:lvl4pPr marL="1371600" indent="0">
              <a:spcBef>
                <a:spcPts val="1800"/>
              </a:spcBef>
              <a:buNone/>
              <a:defRPr lang="de-DE" sz="2000"/>
            </a:lvl4pPr>
            <a:lvl5pPr marL="1828800" indent="0">
              <a:spcBef>
                <a:spcPts val="1800"/>
              </a:spcBef>
              <a:buNone/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de-DE" sz="2000"/>
            </a:lvl1pPr>
            <a:lvl2pPr>
              <a:spcBef>
                <a:spcPts val="600"/>
              </a:spcBef>
              <a:defRPr lang="de-DE" sz="2000"/>
            </a:lvl2pPr>
            <a:lvl3pPr>
              <a:spcBef>
                <a:spcPts val="1800"/>
              </a:spcBef>
              <a:defRPr lang="de-DE" sz="2000"/>
            </a:lvl3pPr>
            <a:lvl4pPr>
              <a:spcBef>
                <a:spcPts val="1800"/>
              </a:spcBef>
              <a:defRPr lang="de-DE" sz="2000"/>
            </a:lvl4pPr>
            <a:lvl5pPr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ihand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" name="Freihand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" name="Freihand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de-DE" sz="2000"/>
            </a:lvl1pPr>
            <a:lvl2pPr>
              <a:spcBef>
                <a:spcPts val="600"/>
              </a:spcBef>
              <a:defRPr lang="de-DE" sz="2000"/>
            </a:lvl2pPr>
            <a:lvl3pPr>
              <a:spcBef>
                <a:spcPts val="1800"/>
              </a:spcBef>
              <a:defRPr lang="de-DE" sz="2000"/>
            </a:lvl3pPr>
            <a:lvl4pPr>
              <a:spcBef>
                <a:spcPts val="1800"/>
              </a:spcBef>
              <a:defRPr lang="de-DE" sz="2000"/>
            </a:lvl4pPr>
            <a:lvl5pPr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de-DE" sz="2000"/>
            </a:lvl1pPr>
            <a:lvl2pPr>
              <a:spcBef>
                <a:spcPts val="1800"/>
              </a:spcBef>
              <a:defRPr lang="de-DE" sz="2000"/>
            </a:lvl2pPr>
            <a:lvl3pPr>
              <a:spcBef>
                <a:spcPts val="1800"/>
              </a:spcBef>
              <a:defRPr lang="de-DE" sz="2000"/>
            </a:lvl3pPr>
            <a:lvl4pPr>
              <a:spcBef>
                <a:spcPts val="1800"/>
              </a:spcBef>
              <a:defRPr lang="de-DE" sz="2000"/>
            </a:lvl4pPr>
            <a:lvl5pPr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9" name="Tabellenplatzhalt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de-DE"/>
            </a:lvl1pPr>
          </a:lstStyle>
          <a:p>
            <a:pPr rtl="0"/>
            <a:r>
              <a:rPr lang="de-DE"/>
              <a:t>Tabelle durch Klicken auf Symbol hinzufügen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de-DE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de-DE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de-DE" sz="4000"/>
            </a:lvl2pPr>
            <a:lvl3pPr>
              <a:defRPr lang="de-DE" sz="4000"/>
            </a:lvl3pPr>
            <a:lvl4pPr>
              <a:defRPr lang="de-DE" sz="4000"/>
            </a:lvl4pPr>
            <a:lvl5pPr>
              <a:defRPr lang="de-DE" sz="4000"/>
            </a:lvl5pPr>
          </a:lstStyle>
          <a:p>
            <a:pPr lvl="0" rtl="0"/>
            <a:r>
              <a:rPr lang="de-DE"/>
              <a:t>Klicken Sie, um Text hinzuzufügen.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8" name="Freihand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9" name="Freihand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2" name="Titel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 spc="50" baseline="0"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2" name="Inhaltsplatzhalt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de-DE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de-DE" sz="2000"/>
            </a:lvl2pPr>
            <a:lvl3pPr indent="-283464">
              <a:spcBef>
                <a:spcPts val="1800"/>
              </a:spcBef>
              <a:defRPr lang="de-DE" sz="2000"/>
            </a:lvl3pPr>
            <a:lvl4pPr indent="-283464">
              <a:spcBef>
                <a:spcPts val="1800"/>
              </a:spcBef>
              <a:defRPr lang="de-DE" sz="2000"/>
            </a:lvl4pPr>
            <a:lvl5pPr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43" name="Foliennummernplatzhalt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42" name="Datumsplatzhalt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tite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de-DE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de-DE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de-DE" sz="2000"/>
            </a:lvl1pPr>
          </a:lstStyle>
          <a:p>
            <a:pPr rtl="0"/>
            <a:r>
              <a:rPr lang="de-DE"/>
              <a:t>Bild durch Klicken auf Symbol hinzufügen</a:t>
            </a:r>
          </a:p>
        </p:txBody>
      </p: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de-DE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de-DE" sz="4000"/>
            </a:lvl2pPr>
            <a:lvl3pPr>
              <a:defRPr lang="de-DE" sz="4000"/>
            </a:lvl3pPr>
            <a:lvl4pPr>
              <a:defRPr lang="de-DE" sz="4000"/>
            </a:lvl4pPr>
            <a:lvl5pPr>
              <a:defRPr lang="de-DE" sz="4000"/>
            </a:lvl5pPr>
          </a:lstStyle>
          <a:p>
            <a:pPr lvl="0" rtl="0"/>
            <a:r>
              <a:rPr lang="de-DE"/>
              <a:t>Klicken Sie, um Text hinzuzufügen.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usammenfassung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ihand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2" name="Freihand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" name="Freihand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2" name="Inhaltsplatzhalt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de-DE" sz="2000"/>
            </a:lvl1pPr>
            <a:lvl2pPr indent="-283464">
              <a:spcBef>
                <a:spcPts val="1800"/>
              </a:spcBef>
              <a:defRPr lang="de-DE" sz="2000"/>
            </a:lvl2pPr>
            <a:lvl3pPr indent="-283464">
              <a:spcBef>
                <a:spcPts val="1800"/>
              </a:spcBef>
              <a:defRPr lang="de-DE" sz="2000"/>
            </a:lvl3pPr>
            <a:lvl4pPr indent="-283464">
              <a:spcBef>
                <a:spcPts val="1800"/>
              </a:spcBef>
              <a:defRPr lang="de-DE" sz="2000"/>
            </a:lvl4pPr>
            <a:lvl5pPr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de-DE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platzhalt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de-DE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de-DE" sz="4000"/>
            </a:lvl2pPr>
            <a:lvl3pPr>
              <a:defRPr lang="de-DE" sz="4000"/>
            </a:lvl3pPr>
            <a:lvl4pPr>
              <a:defRPr lang="de-DE" sz="4000"/>
            </a:lvl4pPr>
            <a:lvl5pPr>
              <a:defRPr lang="de-DE" sz="4000"/>
            </a:lvl5pPr>
          </a:lstStyle>
          <a:p>
            <a:pPr lvl="0" rtl="0"/>
            <a:r>
              <a:rPr lang="de-DE"/>
              <a:t>Klicken Sie, um Text hinzuzufügen.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ihand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" name="Freihand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" name="Freihand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2" name="Inhaltsplatzhalt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de-DE" sz="2000"/>
            </a:lvl1pPr>
            <a:lvl2pPr marL="283464" indent="-283464">
              <a:spcBef>
                <a:spcPts val="1800"/>
              </a:spcBef>
              <a:defRPr lang="de-DE" sz="2000"/>
            </a:lvl2pPr>
            <a:lvl3pPr marL="594360" indent="-283464">
              <a:spcBef>
                <a:spcPts val="1800"/>
              </a:spcBef>
              <a:defRPr lang="de-DE" sz="2000"/>
            </a:lvl3pPr>
            <a:lvl4pPr marL="822960" indent="-283464">
              <a:spcBef>
                <a:spcPts val="1800"/>
              </a:spcBef>
              <a:defRPr lang="de-DE" sz="2000"/>
            </a:lvl4pPr>
            <a:lvl5pPr marL="1005840"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3" name="Inhaltsplatzhalt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de-DE" sz="2000"/>
            </a:lvl1pPr>
            <a:lvl2pPr marL="283464" indent="-283464">
              <a:spcBef>
                <a:spcPts val="1800"/>
              </a:spcBef>
              <a:defRPr lang="de-DE" sz="2000"/>
            </a:lvl2pPr>
            <a:lvl3pPr marL="548640" indent="-283464">
              <a:spcBef>
                <a:spcPts val="1800"/>
              </a:spcBef>
              <a:defRPr lang="de-DE" sz="2000"/>
            </a:lvl3pPr>
            <a:lvl4pPr marL="822960" indent="-283464">
              <a:spcBef>
                <a:spcPts val="1800"/>
              </a:spcBef>
              <a:defRPr lang="de-DE" sz="2000"/>
            </a:lvl4pPr>
            <a:lvl5pPr marL="1005840"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Form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" name="Freihand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" name="Freihand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8" name="Freihand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9" name="Freihand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de-DE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de-DE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de-DE" sz="2000"/>
            </a:lvl3pPr>
            <a:lvl4pPr marL="1371600" indent="0">
              <a:spcBef>
                <a:spcPts val="1800"/>
              </a:spcBef>
              <a:buFont typeface="+mj-lt"/>
              <a:buNone/>
              <a:defRPr lang="de-DE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endParaRPr lang="de-DE" dirty="0"/>
          </a:p>
        </p:txBody>
      </p:sp>
      <p:sp>
        <p:nvSpPr>
          <p:cNvPr id="2" name="Inhaltsplatzhalt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de-DE" sz="2000"/>
            </a:lvl1pPr>
            <a:lvl2pPr marL="283464" indent="-283464">
              <a:spcBef>
                <a:spcPts val="1800"/>
              </a:spcBef>
              <a:defRPr lang="de-DE" sz="2000"/>
            </a:lvl2pPr>
            <a:lvl3pPr marL="548640" indent="-283464">
              <a:spcBef>
                <a:spcPts val="1800"/>
              </a:spcBef>
              <a:defRPr lang="de-DE" sz="2000"/>
            </a:lvl3pPr>
            <a:lvl4pPr marL="822960" indent="-283464">
              <a:spcBef>
                <a:spcPts val="1800"/>
              </a:spcBef>
              <a:defRPr lang="de-DE" sz="2000"/>
            </a:lvl4pPr>
            <a:lvl5pPr marL="1005840"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inhalt und 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de-DE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de-DE"/>
              <a:t>Titel durch Klicken hinzufügen </a:t>
            </a:r>
          </a:p>
        </p:txBody>
      </p:sp>
      <p:sp>
        <p:nvSpPr>
          <p:cNvPr id="3" name="Inhaltsplatzhalt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de-DE" sz="2000"/>
            </a:lvl1pPr>
            <a:lvl2pPr indent="-283464">
              <a:spcBef>
                <a:spcPts val="1800"/>
              </a:spcBef>
              <a:defRPr lang="de-DE" sz="2000"/>
            </a:lvl2pPr>
            <a:lvl3pPr indent="-283464">
              <a:spcBef>
                <a:spcPts val="1800"/>
              </a:spcBef>
              <a:defRPr lang="de-DE" sz="2000"/>
            </a:lvl3pPr>
            <a:lvl4pPr indent="-283464">
              <a:spcBef>
                <a:spcPts val="1800"/>
              </a:spcBef>
              <a:defRPr lang="de-DE" sz="2000"/>
            </a:lvl4pPr>
            <a:lvl5pPr indent="-283464">
              <a:spcBef>
                <a:spcPts val="1800"/>
              </a:spcBef>
              <a:defRPr lang="de-DE" sz="2000"/>
            </a:lvl5pPr>
          </a:lstStyle>
          <a:p>
            <a:pPr lvl="0" rtl="0"/>
            <a:r>
              <a:rPr lang="de-DE"/>
              <a:t>Klicken, um Inhalt hinzuzufügen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de-DE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Bild durch Klicken auf Symbol hinzufügen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>
              <a:latin typeface="+mn-lt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12" name="Titelplatzhalt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/>
              <a:t>Titelmasterformat durch Klicken bearbeiten</a:t>
            </a:r>
          </a:p>
        </p:txBody>
      </p:sp>
      <p:sp>
        <p:nvSpPr>
          <p:cNvPr id="30" name="Datumsplatzhalt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de-DE" dirty="0">
              <a:latin typeface="+mn-lt"/>
            </a:endParaRPr>
          </a:p>
        </p:txBody>
      </p:sp>
      <p:sp>
        <p:nvSpPr>
          <p:cNvPr id="32" name="Foliennummernplatzhalt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de-DE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de-DE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de-DE">
          <a:solidFill>
            <a:schemeClr val="tx2"/>
          </a:solidFill>
        </a:defRPr>
      </a:lvl2pPr>
      <a:lvl3pPr eaLnBrk="1" hangingPunct="1">
        <a:defRPr lang="de-DE">
          <a:solidFill>
            <a:schemeClr val="tx2"/>
          </a:solidFill>
        </a:defRPr>
      </a:lvl3pPr>
      <a:lvl4pPr eaLnBrk="1" hangingPunct="1">
        <a:defRPr lang="de-DE">
          <a:solidFill>
            <a:schemeClr val="tx2"/>
          </a:solidFill>
        </a:defRPr>
      </a:lvl4pPr>
      <a:lvl5pPr eaLnBrk="1" hangingPunct="1">
        <a:defRPr lang="de-DE">
          <a:solidFill>
            <a:schemeClr val="tx2"/>
          </a:solidFill>
        </a:defRPr>
      </a:lvl5pPr>
      <a:lvl6pPr eaLnBrk="1" hangingPunct="1">
        <a:defRPr lang="de-DE">
          <a:solidFill>
            <a:schemeClr val="tx2"/>
          </a:solidFill>
        </a:defRPr>
      </a:lvl6pPr>
      <a:lvl7pPr eaLnBrk="1" hangingPunct="1">
        <a:defRPr lang="de-DE">
          <a:solidFill>
            <a:schemeClr val="tx2"/>
          </a:solidFill>
        </a:defRPr>
      </a:lvl7pPr>
      <a:lvl8pPr eaLnBrk="1" hangingPunct="1">
        <a:defRPr lang="de-DE">
          <a:solidFill>
            <a:schemeClr val="tx2"/>
          </a:solidFill>
        </a:defRPr>
      </a:lvl8pPr>
      <a:lvl9pPr eaLnBrk="1" hangingPunct="1">
        <a:defRPr lang="de-DE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de-DE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sz="5400" dirty="0"/>
              <a:t>Finanzmärkte</a:t>
            </a:r>
            <a:br>
              <a:rPr lang="de-DE" sz="5400" dirty="0"/>
            </a:br>
            <a:r>
              <a:rPr lang="de-DE" sz="5400" dirty="0"/>
              <a:t>&amp;</a:t>
            </a:r>
            <a:br>
              <a:rPr lang="de-DE" sz="5400" dirty="0"/>
            </a:br>
            <a:r>
              <a:rPr lang="de-DE" sz="5400" dirty="0" err="1"/>
              <a:t>Finanzialisierung</a:t>
            </a:r>
            <a:endParaRPr lang="de-DE" sz="5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983882-5FDE-D225-9CAB-3698F1A09FBB}"/>
              </a:ext>
            </a:extLst>
          </p:cNvPr>
          <p:cNvSpPr txBox="1"/>
          <p:nvPr/>
        </p:nvSpPr>
        <p:spPr>
          <a:xfrm>
            <a:off x="6309904" y="4842587"/>
            <a:ext cx="478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spc="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Sebastian Kaiser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Politisierung des Geldes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In allen Ländern ging politische Instrumentalisierung nationaler Finanzmärkte im Innern mit wechselseitiger Abschottung nach außen einher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Die im Kreise westlicher Industriestaaten vereinbarte Nachkriegsordnung von Bretton Woods (1944) prämierte den Freihandel auf Kosten der Mobilität des Finanzkapitals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Durch Leitwährungsfunktion des Dollar, stabile Wechselkursparitäten und nationale Kapitalverkehrskontrollen unterblieben Möglichkeiten, attraktivere Kapitalanlagen im Ausland wahrzunehmen oder Kapital zu spekulativen Zwecken einzusetzen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73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Internationalisierung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Bereits in 1960er-Jahren kam es im Schatten des Nachkriegskonsenses wechselseitiger Abschottung nationaler Finanzmärkte zu ersten Schritten der Internationalisierung der Wirtschaft und auch des Finanzgeschäftes</a:t>
            </a:r>
          </a:p>
          <a:p>
            <a:r>
              <a:rPr lang="de-DE" dirty="0"/>
              <a:t>Seit frühen 1960er-Jahren stellten Euromärkte für international operierende Banken wichtige exit-Option aus dem System national geschlossener Finanzmärkte dar</a:t>
            </a:r>
          </a:p>
          <a:p>
            <a:r>
              <a:rPr lang="de-DE" dirty="0"/>
              <a:t>Euromärkte: internationale Märkte, auf denen Fremdwährungsgeschäfte außerhalb des Ursprungslandes der betreffenden Währung getätigt werden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137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Internationalisierung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Händler experimentierten dort mit Finanzinnovationen</a:t>
            </a:r>
          </a:p>
          <a:p>
            <a:r>
              <a:rPr lang="de-DE" dirty="0"/>
              <a:t>In 1970er-Jahren bereiteten politische Maßnahmen den Boden für weitere Marktexpansion: In westlichen Industriestaaten setzte Trend des Abbaus internationaler Kapitalverkehrsbeschränkungen, Liberalisierung heimischer Finanzmärkte ein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Entwicklung eingeleitet mit Zusammenbruch des Bretton Woods-Systems und Übergang zu flexiblen Wechselkursen 1973</a:t>
            </a:r>
          </a:p>
          <a:p>
            <a:r>
              <a:rPr lang="de-DE" dirty="0"/>
              <a:t>Reaktion auf wachsende Zweifel an der Leitwährungsfunktion des Dollar und die daraufhin international einsetzende Dollarflucht</a:t>
            </a:r>
          </a:p>
          <a:p>
            <a:r>
              <a:rPr lang="de-DE" dirty="0"/>
              <a:t>Ende von Bretton-Woods dokumentierte Übergang zu einer neoklassischen, liberalen Wirtschaftsphilosophie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799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Internationalisierung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Einseitige Deregulierungsmaßnahmen bedeuteten deshalb potentielle Wettbewerbsvorteile, setzten andere Staaten unter Anpassungsdruck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Dynamik des (de-)regulativen Schneeballs, von einem Land zum anderen getragen</a:t>
            </a:r>
          </a:p>
          <a:p>
            <a:r>
              <a:rPr lang="de-DE" dirty="0"/>
              <a:t>Politisch wurde Deregulierungsschub erheblich von USA vorangetrieben, welche ihre massiv anwachsenden Haushaltsdefizite mit ausländischem Kapital finanzieren wollten</a:t>
            </a:r>
          </a:p>
          <a:p>
            <a:r>
              <a:rPr lang="de-DE" dirty="0"/>
              <a:t>Zweite Deregulierungswelle leitete Großbritannien 1986 ein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Big Bang: Öffnung der Londoner Börse für ausländische Wertpapierfirmen, Abschaffung von festen Händlerprovisionen</a:t>
            </a:r>
          </a:p>
        </p:txBody>
      </p:sp>
    </p:spTree>
    <p:extLst>
      <p:ext uri="{BB962C8B-B14F-4D97-AF65-F5344CB8AC3E}">
        <p14:creationId xmlns:p14="http://schemas.microsoft.com/office/powerpoint/2010/main" val="300544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Internationalisierung 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Europäische Ebene: Abbau von Kapitalverkehrskontrollen Teil des Programms zur Schaffung eines europäischen Binnenmarktes und im Rahmen der Einheitlichen Europäische Akte (EEA) als bis Ende 1992 zu erreichendes Ziel im EWG-Vertrag fixiert</a:t>
            </a:r>
          </a:p>
          <a:p>
            <a:r>
              <a:rPr lang="de-DE" dirty="0"/>
              <a:t>Von größerer Tragweite für international tätige Banken: Folgen der lateinamerikanischen Verschuldungskrise zu Beginn der 1980er-Jahre: Ölpreisanstieg, Rezession in den USA, Inflation und steigende Zinsen führten dazu, dass Entwicklungsländer ihre Kredite nicht bedienen konnten </a:t>
            </a:r>
          </a:p>
        </p:txBody>
      </p:sp>
    </p:spTree>
    <p:extLst>
      <p:ext uri="{BB962C8B-B14F-4D97-AF65-F5344CB8AC3E}">
        <p14:creationId xmlns:p14="http://schemas.microsoft.com/office/powerpoint/2010/main" val="135644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Regulierung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Seit Mitte der 1970er-Jahre bildete sich internationales Kooperationsnetzwerk zwischen Notenbankgouverneuren und nationalen Organen der Bankenregulierung </a:t>
            </a:r>
            <a:r>
              <a:rPr lang="de-DE" dirty="0">
                <a:sym typeface="Wingdings" panose="05000000000000000000" pitchFamily="2" charset="2"/>
              </a:rPr>
              <a:t> Reaktion auf </a:t>
            </a:r>
            <a:r>
              <a:rPr lang="de-DE" dirty="0"/>
              <a:t>zurückliegende Finanzkrisen internationalen Ausmaßes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Banken auf diese Weise Möglichkeit nehmen, sich regulativen Auflagen zu entziehen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Überlegungen führten 1974 zur Einrichtung des Basler Ausschusses für Bankenaufsicht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Bis in 1980er-Jahre hinein folgte jeder Finanzkrise internationalen Ausmaßes eine Verfestigung zwischenstaatlicher Kooperation, mit dem Ziel, Standards der Risikobegrenzung festzulegen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3228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Globalisierung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Seit Mitte der 1980er-Jahre kann man von Globalisierung des Finanzgeschäftes sprechen</a:t>
            </a:r>
          </a:p>
          <a:p>
            <a:r>
              <a:rPr lang="de-DE" dirty="0"/>
              <a:t>Besonderheit dieser neuen Entwicklungsphase: Strukturveränderungen im internationalen Finanzgeschäft: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/>
              <a:t>Aufwertung des Geschäftes mit dem Handel von Wertpapieren (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banking</a:t>
            </a:r>
            <a:r>
              <a:rPr lang="de-DE" dirty="0"/>
              <a:t>) gegenüber klassischem Kreditgeschäft (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banking</a:t>
            </a:r>
            <a:r>
              <a:rPr lang="de-DE" dirty="0"/>
              <a:t>)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Grundlage für die Entwicklung immer komplexerer Finanzinnovationen und deren globalen Handel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neue Herausforderungen für Regulierungsaktivitäten </a:t>
            </a:r>
          </a:p>
        </p:txBody>
      </p:sp>
    </p:spTree>
    <p:extLst>
      <p:ext uri="{BB962C8B-B14F-4D97-AF65-F5344CB8AC3E}">
        <p14:creationId xmlns:p14="http://schemas.microsoft.com/office/powerpoint/2010/main" val="166765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Globalisierung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Folge des gesetzlichen Verbots der Kopplung von Kreditgeschäften und Kapitalbeteiligungen: nicht Banken, sondern Fonds seit den 1950er-Jahren zu zentralen Intermediären auf dem amerikanischen Finanzmarkt entwickelt </a:t>
            </a:r>
          </a:p>
          <a:p>
            <a:r>
              <a:rPr lang="de-DE" dirty="0"/>
              <a:t>Institutionelle Anleger sammeln, wie Banken auch Sparbeträge von Individuen, Unternehmen; anders als Geschäftsbanken reichen sie Kapital jedoch nicht als Kredite an Unternehmen, Regierungen weiter, sondern kaufen damit Aktien, Anleihen</a:t>
            </a:r>
          </a:p>
          <a:p>
            <a:r>
              <a:rPr lang="de-DE" dirty="0"/>
              <a:t>Anlagetätigkeit: Mischung (Portfolio) aus Vermögenswerten zusammenstellen, deren Rendite (etwa Dividenden) möglichst hoch ist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prinzipiell eher kurzfristige Anlagestrategie als die der Banken</a:t>
            </a:r>
          </a:p>
        </p:txBody>
      </p:sp>
    </p:spTree>
    <p:extLst>
      <p:ext uri="{BB962C8B-B14F-4D97-AF65-F5344CB8AC3E}">
        <p14:creationId xmlns:p14="http://schemas.microsoft.com/office/powerpoint/2010/main" val="1802255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Globalisierung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Insgesamt sind die internationalen Finanzbeziehungen seit Mitte der 1990er Jahre zunehmend kurzfristiger und volatiler + hohes Maß an Liquidität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immer neue Finanzinstrumente erzeugt</a:t>
            </a:r>
          </a:p>
        </p:txBody>
      </p:sp>
    </p:spTree>
    <p:extLst>
      <p:ext uri="{BB962C8B-B14F-4D97-AF65-F5344CB8AC3E}">
        <p14:creationId xmlns:p14="http://schemas.microsoft.com/office/powerpoint/2010/main" val="211827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Finanzmarktkapitalismus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Strukturwandel auch als Wegbereiter eines neuen Finanzmarktkapitalismus oder </a:t>
            </a:r>
            <a:r>
              <a:rPr lang="de-DE" dirty="0" err="1"/>
              <a:t>Finanzialisierung</a:t>
            </a:r>
            <a:r>
              <a:rPr lang="de-DE" dirty="0"/>
              <a:t> von Banken- und auch Unternehmensstrategien interpretiert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Gemeint ist grundlegende Neuorientierung von Unternehmensstrategien in Richtung auf Normen, Ansprüche globaler Finanzmärkte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Anteil des Finanzsektors an den Gewinnen der amerikanischen Wirtschaft seit Mitte der 1970er Jahre bis zum Jahre 2005 mehr als verdoppelt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602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sz="4000" dirty="0"/>
              <a:t>Finanzmärkte – Merkmale 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8382324" cy="4296844"/>
          </a:xfrm>
        </p:spPr>
        <p:txBody>
          <a:bodyPr tIns="457200" rtlCol="0">
            <a:normAutofit/>
          </a:bodyPr>
          <a:lstStyle>
            <a:defPPr>
              <a:defRPr lang="de-DE"/>
            </a:defPPr>
          </a:lstStyle>
          <a:p>
            <a:r>
              <a:rPr lang="de-DE" sz="2000" b="0" dirty="0">
                <a:solidFill>
                  <a:schemeClr val="bg1"/>
                </a:solidFill>
              </a:rPr>
              <a:t>Dienen dem Handel von Kapital in Form von Geld (Währungen), Wertpapieren (Aktien, Anleihen) oder anderen Finanzkontrakten (Derivate)</a:t>
            </a:r>
          </a:p>
          <a:p>
            <a:r>
              <a:rPr lang="de-DE" sz="2000" b="0" dirty="0">
                <a:solidFill>
                  <a:schemeClr val="bg1"/>
                </a:solidFill>
              </a:rPr>
              <a:t>Unterschied zu Transaktionen auf Gütermärkten: Handel auf Finanzmärkten zukunftsorientiert, es werden Zahlungsversprechen gehandelt </a:t>
            </a:r>
          </a:p>
          <a:p>
            <a:r>
              <a:rPr lang="de-DE" sz="2000" b="0" dirty="0">
                <a:solidFill>
                  <a:schemeClr val="bg1"/>
                </a:solidFill>
              </a:rPr>
              <a:t>zum einen zeitliche Diskrepanz zwischen Verfügbarkeit und dem Verwendungswunsch von Kapital überbrückt, Kontrakte über Zahlungsversprechen meist unter Aspekt des Risikotransfers abgeschlossen</a:t>
            </a:r>
          </a:p>
          <a:p>
            <a:r>
              <a:rPr lang="de-DE" sz="2000" b="0" dirty="0">
                <a:solidFill>
                  <a:schemeClr val="bg1"/>
                </a:solidFill>
              </a:rPr>
              <a:t>Termingeschäfte mit Aktien, Anleihen, Währungen entwickelten sich aus Bemühen, Einkommen aus dem Handel mit Gütern abzusichern, deren Preise stark schwanken oder Herstellung zeitaufwendig ist</a:t>
            </a:r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Ausdifferenzierung internationaler Regulierungsarchitektur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seit Mitte der 1990er Jahre: stärkere Koordination der verschiedenen auf globaler Ebene aktiven Regulierungsorgane, verbunden mit wachsenden Aktivitäten der G7-Gruppe und zunehmend regulativen Rolle des Internationalen Währungsfonds (IWF)</a:t>
            </a:r>
          </a:p>
          <a:p>
            <a:r>
              <a:rPr lang="de-DE" dirty="0"/>
              <a:t>Private Banken selbst immer mehr in Regulierungsaktivitäten miteinbezogen, was sich insbesondere bei Fortentwicklung des Ansatzes der internationalen Bankenregulierung (Basel II) gezeigt hat</a:t>
            </a:r>
          </a:p>
          <a:p>
            <a:r>
              <a:rPr lang="de-DE" dirty="0"/>
              <a:t>Finanzsektor vor der Weltfinanz- und -wirtschaftskrise 2007-09 also keinesfalls unreguliert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bestand auf globaler Ebene ein ausdifferenziertes und über mehrere politische Ebenen koordiniertes System von Regulierungsinstitutionen</a:t>
            </a:r>
          </a:p>
        </p:txBody>
      </p:sp>
    </p:spTree>
    <p:extLst>
      <p:ext uri="{BB962C8B-B14F-4D97-AF65-F5344CB8AC3E}">
        <p14:creationId xmlns:p14="http://schemas.microsoft.com/office/powerpoint/2010/main" val="1599594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Weltfinanz- und -wirtschaftskrise 2007-09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Zusammenspiel von mikro- und makroökonomischen Entwicklungen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Banken nutzten, toleriert durch staatliche Aufsichtsorgane, Lücken im Regulierungsnetz, um Eigenkapitalkosten zu sparen und auf diese Weise zusätzliche Erträge zu erwirtschaften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Ausgelöst wurde Krise durch das Ende des Booms der Immobilienpreise in den USA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International wurde Krise jedoch übertragen durch weltweite Verbreitung komplex verbriefter Kredite in Portfolios von Finanzmarktakteuren aller Art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804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Weltfinanz- und -wirtschaftskrise 2007-09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Marktversagen, erkennbar im Unvermögen bzw. Unwillen der Banken, Risiken adäquat abzusichern, ergänzt durch Staatsversagen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Makroökonomisch trugen erhebliche Ungleichgewichte zwischen Ländern mit Leistungsbilanzdefiziten (USA) und solchen mit erheblichen Leistungsbilanzüberschüssen (China) zum Ausmaß der Krise bei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USA nutzte in letzten zwei Jahrzehnten die Leitwährungsfunktion des Dollar dazu, ein Wirtschaftsmodell zu finanzieren, das auf schuldenfinanzierter Binnennachfrage und Importen basierte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8484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Weltfinanz- und -wirtschaftskrise 2007-09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westliche Industriestaaten reagierten auf Krise zunächst mit Bankenrettung, Verstaatlichung, aktiver Konjunkturpolitik und mit marktbeschränkender Regulierung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Politikformen, die eher an die 30er Jahre des zwanzigsten Jahrhunderts erinnern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Hilfspakete zielten darauf ab, Vertrauen der Banken untereinander wiederherzustellen, Interbankenhandel zu beleben, Kreditversorgung der Wirtschaft zu sichern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Nach unmittelbarer Krisenbekämpfung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Konjunkturpolitik: drohende Bankeninsolvenzen verminderten Kreditvergabe an private Unternehmen, verunsicherte die Marktteilnehmer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Einbrüche in der privaten Nachfrage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3763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Regulierung nach Krise 2007-09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Seit Herbst 2008 wird Fortentwicklung der Finanzmarktregulierung maßgeblich durch Beschlüsse der G20-Gipfeltreffen bestimmt</a:t>
            </a:r>
          </a:p>
          <a:p>
            <a:r>
              <a:rPr lang="de-DE" dirty="0"/>
              <a:t>Das bislang auf den Kreis der westlichen Industriestaaten fokussierte Netzwerk von Staaten und Fachexperten hat sich im Zuge der Krisenbewältigung für die </a:t>
            </a:r>
            <a:r>
              <a:rPr lang="de-DE" dirty="0" err="1"/>
              <a:t>emerging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 (China, Indien, Brasilien) geöffnet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Ausdruck veränderter weltwirtschaftlicher Machtverhältnisse</a:t>
            </a:r>
          </a:p>
        </p:txBody>
      </p:sp>
    </p:spTree>
    <p:extLst>
      <p:ext uri="{BB962C8B-B14F-4D97-AF65-F5344CB8AC3E}">
        <p14:creationId xmlns:p14="http://schemas.microsoft.com/office/powerpoint/2010/main" val="343588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Regulierung in EU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Im September 2010 einigten sich Mitgliedsstaaten auf Gründung drei europäischer Aufsichtsbehörden für Banken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Europäische Bankenaufsichtsbehörde (EBA), Wertpapiere und Börsen (ESMA), Versicherungen (EIOPA)</a:t>
            </a:r>
          </a:p>
          <a:p>
            <a:r>
              <a:rPr lang="de-DE" dirty="0"/>
              <a:t>Neue Behörden sollen nationale Aufsicht nicht ersetzen, jedoch Durchgriffsrechte bei Konflikten zwischen nationalen Organen erhalten, direkte Vorgaben für Kreditinstitute und Märkte erlassen und riskante Finanzprodukte auch verbieten können</a:t>
            </a:r>
          </a:p>
        </p:txBody>
      </p:sp>
    </p:spTree>
    <p:extLst>
      <p:ext uri="{BB962C8B-B14F-4D97-AF65-F5344CB8AC3E}">
        <p14:creationId xmlns:p14="http://schemas.microsoft.com/office/powerpoint/2010/main" val="3719982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CB415-07E4-078F-C16D-599727EF7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Finanzialisierung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EE0C3B-0DE1-1B74-3C38-06CEBFBB73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2000" b="0" dirty="0">
                <a:solidFill>
                  <a:schemeClr val="bg1"/>
                </a:solidFill>
              </a:rPr>
              <a:t>ein äußerst lebendiges, multidisziplinäres Forschungsprogramm in dem sich aus unterschiedlichen Perspektiven kritisch mit einer als zu dominant empfundenen Rolle der Finanzmärkte und des Finanzsektors auseinandergesetzt wird</a:t>
            </a:r>
          </a:p>
          <a:p>
            <a:r>
              <a:rPr lang="de-DE" sz="2000" b="0" dirty="0">
                <a:solidFill>
                  <a:schemeClr val="bg1"/>
                </a:solidFill>
              </a:rPr>
              <a:t>Konzept verbindet Analyse von Entwicklungen auf der Mikroebene (Immobilienfinanzierung privater Haushalte), Entwicklungen auf der Makroebene (globale Finanzmärkte)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2026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Ausprägungen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Deregulierung des Finanzsektors, Abbau von Schranken für den internationalen Kapitalverkehr, die Verbreitung neuer Finanzinstrumente wie Derivate und strukturierte Produkte, der Aufstieg von Investmentfonds und anderen institutionellen Anlegern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Umgestaltung der Unternehmenskontrolle, Propagierung des Shareholder-Value als neue Leitideologie für Führung von Unternehmen, Ausweitung des Kredit- und Anlagegeschäftes für Privatkunden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6689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 und Contra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Entwicklungen in neoklassisch geprägter Mainstreamökonomie in Vergangenheit generell eher positiv bewertet: Verbreiterung, Vertiefung der Finanzmärkte erhöht auch ihre Effizienz</a:t>
            </a:r>
          </a:p>
          <a:p>
            <a:r>
              <a:rPr lang="de-DE" dirty="0"/>
              <a:t>These der </a:t>
            </a:r>
            <a:r>
              <a:rPr lang="de-DE" dirty="0" err="1"/>
              <a:t>Finanzialisierung</a:t>
            </a:r>
            <a:r>
              <a:rPr lang="de-DE" dirty="0"/>
              <a:t>: problematische Dominanz der Finanzmärkte, des Finanzsektors und von Finanzmotiven in Wirtschaft und Gesellschaft</a:t>
            </a:r>
          </a:p>
          <a:p>
            <a:r>
              <a:rPr lang="de-DE" dirty="0"/>
              <a:t>Wirtschaftliche Dynamik ist zunehmend abhängiger von der Wertentwicklung von Finanzanlagen, Entwicklungen auf Finanzmärkten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empfindlicher für Anlageblasen und Finanzkrisen</a:t>
            </a:r>
          </a:p>
        </p:txBody>
      </p:sp>
    </p:spTree>
    <p:extLst>
      <p:ext uri="{BB962C8B-B14F-4D97-AF65-F5344CB8AC3E}">
        <p14:creationId xmlns:p14="http://schemas.microsoft.com/office/powerpoint/2010/main" val="2004390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sz="4400" dirty="0"/>
              <a:t>Verwendete Literatur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59" y="4549552"/>
            <a:ext cx="7196701" cy="1645920"/>
          </a:xfrm>
        </p:spPr>
        <p:txBody>
          <a:bodyPr rtlCol="0"/>
          <a:lstStyle>
            <a:defPPr>
              <a:defRPr lang="de-DE"/>
            </a:def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Lütz, S. (2017). Finanzmärkte. In Maurer A. (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Hg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.), 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Handbuch der Wirtschaftssoziologie 2. Auflage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(S. 385-413). Wiesbaden: Springer VS.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Heires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, M. &amp; Nölke A. (2013).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Finanzialisierung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. 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Wullweber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J., Graf A. &amp; Behrens M. (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Hg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.), 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Theorien der Internationalen Politischen Ökonomie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(S. 253-266). Wiesbaden: Springer VS. 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Finanzmärkte – Merkmale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Sicherungsgeschäfte dieser Art zogen bald Termingeschäfte nach sich, die der reinen Spekulation dienen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Als Spekulanten setzen Terminkäufer darauf, dass Preis zwischen dem Zeitpunkt des Vertragsabschlusses und der Fälligkeit des Vertrages über den ursprünglich vereinbarten Preis hinaus steigt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Die Hebelwirkung dieser Finanzinstrumente ermöglicht es somit, mit geringem Kapitaleinsatz eine spekulative Position mit großen Renditechancen aufzubauen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Finanzmärkte lassen sich als „Ökonomie zweiter Ordnung“ bezeichnen, deren Güter zwischen den Marktteilnehmern zirkulieren und nicht zum Zwecke des Konsums durch einen Endverbraucher produziert werden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485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Finanzmärkte – Merkmale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Funktion der Finanzmärkte: Erwartungswert für Zahlungsversprechen in Form von Kontrakten festzulegen. Dieser Preis (Aktienkurs) reflektiert letztlich Erwartungen der Marktteilnehmer hinsichtlich der Summe zukünftiger Erträge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Preisfestsetzung beinhaltet daher Prognose, die mit den Kontingenzen zukünftiger Produktionsprozesse behaftet 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Preisbildung auf Finanzmärkten basiert auf Erwartungen über die zukünftigen Wirkungen gegenwärtiger Ereignisse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930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Finanzmärkte – Merkmale 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partielle Entkopplung der Finanzmärkte von Realökonomie sichtbar in zyklischer Über- oder Unterbewertung des Aktienmarktes, die dadurch entsteht, dass Markt dazu neigt, seine eigenen Erwartungen zu verstärken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Auf ersten Blick scheinen Finanzmärkte Prototyp des neoklassischen Marktes zu sein: Transaktionen kurzfristig, Marktteilnehmer einander unbekannt, Entscheidung über Kauf/Verkauf eines Wertpapiers von für sie attraktiven Preis abhängig, über den sie sich informieren können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305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Finanzmärkte – Merkmale 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weit davon entfernt, immer wieder zum Gleichgewicht zu tendieren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Aktienpreis spiegelt nicht notwendigerweise alle erforderlichen Informationen wider, um breite Streuung von Risiken unter allen Marktteilnehmern zu gewährleisten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Transaktionen auf Finanzmärkten strukturell durch Informationsasymmetrien gekennzeichnet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diejenigen, die über Informationsvorsprünge verfügen, haben Gelegenheit, diese zum eigenen Vorteil auszunutzen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Banken/Fonds treten als Vermittler zwischen Kapitalgeber und Kapitalnehmer auf, reduzieren auf diese Weise den Informationsbedarf zwischen beiden Gruppen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12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Geschichte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Ländervergleich: marktbasierte vs. kreditbasierten Finanzsysteme</a:t>
            </a:r>
          </a:p>
          <a:p>
            <a:r>
              <a:rPr lang="de-DE" dirty="0"/>
              <a:t>Marktbasierte Finanzsysteme dominieren in angelsächsischen Ökonomien: Großbritannien, Vereinigte Staaten</a:t>
            </a:r>
          </a:p>
          <a:p>
            <a:r>
              <a:rPr lang="de-DE" dirty="0"/>
              <a:t>Japan, kontinentaleuropäische Länder (Deutschland) erfolgte Kapitalbeschaffung vorzugsweise durch Kreditvergabe intermediärer Institutionen wie Banken</a:t>
            </a:r>
          </a:p>
          <a:p>
            <a:r>
              <a:rPr lang="de-DE" dirty="0"/>
              <a:t>Unternehmen in kreditbasierten Systemen in stabile </a:t>
            </a:r>
            <a:r>
              <a:rPr lang="de-DE" dirty="0" err="1"/>
              <a:t>Akteursnetzwerke</a:t>
            </a:r>
            <a:r>
              <a:rPr lang="de-DE" dirty="0"/>
              <a:t> integriert: kontinuierliche Finanzierungsbasis, Risiken absorbieren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96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C81D4-9916-E148-7060-126B719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Geschichte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1B54A-4B54-900E-6AC5-F949003678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2007"/>
            <a:ext cx="7810500" cy="4109461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Herausbildung markt- oder kreditbasierter Finanzsysteme in engem Zusammenhang mit jeweiligem Zeitpunkt der Industrialisierung, sich daraus ergebendem Finanzbedarf</a:t>
            </a:r>
          </a:p>
          <a:p>
            <a:r>
              <a:rPr lang="de-DE" dirty="0"/>
              <a:t>Eigentümer in USA zunächst als eine schwache Partei wahrgenommen, hing mit starker Zersplitterung des Aktienbesitzes zusammen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noch 1960 in den USA 88 % des Aktienkapitals im Besitz von Kleinaktionären, Familien</a:t>
            </a:r>
          </a:p>
          <a:p>
            <a:r>
              <a:rPr lang="de-DE" dirty="0"/>
              <a:t>Manager gegenüber dem Einfluss der Eigentümer weitgehend abgeschirmt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kein Zwang, um möglichst hohe Dividende zu konkurrieren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keine Strategie der Profitmaximierung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zufriedenstellende Profite angestrebt</a:t>
            </a:r>
          </a:p>
          <a:p>
            <a:r>
              <a:rPr lang="de-DE" dirty="0"/>
              <a:t>In Deutschland entwickelte sich modernes Börsenwesen ungefähr hundert Jahre später als in London, Geschicke des deutschen Börsenwesens im deutschen kreditbasierten Finanzsystem wesentlich durch Groß- (und Aktien-)Banken gelenkt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747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B434-5465-3641-389D-03EE267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Politisierung des Geldes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B8F8D-B2F8-D12F-1E3F-40D34FF1D7D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335036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30iger-Jahre des 20. Jhdt. Schlüsselperiode: Staat weitete in allen Industrieländern seinen Einfluss auf die nationalen Finanzmärkte aus, war bemüht, diese auf nationale, politische Belange auszurichten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Weltwirtschaftskrise 1929, Bankenkrisen, nachfolgende Depressionsphase sowie Finanzierung des bevorstehenden 2. WK. Faktoren, die in allen Industrieländern zur monetären und finanziellen Nationalisierung führten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008883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93_TF78853419_Win32" id="{73C4F1C6-D164-4434-8FDF-48F92F60FB31}" vid="{13AA8AF3-B505-4A9F-9557-DEA5A55D833C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{14623EB3-95ED-45C4-A704-07CFB8173680}tf78853419_win32</Template>
  <TotalTime>0</TotalTime>
  <Words>1923</Words>
  <Application>Microsoft Office PowerPoint</Application>
  <PresentationFormat>Breitbild</PresentationFormat>
  <Paragraphs>110</Paragraphs>
  <Slides>29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5" baseType="lpstr">
      <vt:lpstr>Arial</vt:lpstr>
      <vt:lpstr>Calibri</vt:lpstr>
      <vt:lpstr>Franklin Gothic Book</vt:lpstr>
      <vt:lpstr>Franklin Gothic Demi</vt:lpstr>
      <vt:lpstr>Wingdings</vt:lpstr>
      <vt:lpstr>Benutzerdefiniert</vt:lpstr>
      <vt:lpstr>Finanzmärkte &amp; Finanzialisierung</vt:lpstr>
      <vt:lpstr>Finanzmärkte – Merkmale I</vt:lpstr>
      <vt:lpstr>Finanzmärkte – Merkmale II</vt:lpstr>
      <vt:lpstr>Finanzmärkte – Merkmale III</vt:lpstr>
      <vt:lpstr>Finanzmärkte – Merkmale IV</vt:lpstr>
      <vt:lpstr>Finanzmärkte – Merkmale V</vt:lpstr>
      <vt:lpstr>Geschichte I</vt:lpstr>
      <vt:lpstr>Geschichte II</vt:lpstr>
      <vt:lpstr>Politisierung des Geldes I</vt:lpstr>
      <vt:lpstr>Politisierung des Geldes II</vt:lpstr>
      <vt:lpstr>Internationalisierung I</vt:lpstr>
      <vt:lpstr>Internationalisierung II</vt:lpstr>
      <vt:lpstr>Internationalisierung III</vt:lpstr>
      <vt:lpstr>Internationalisierung IV</vt:lpstr>
      <vt:lpstr>Regulierung</vt:lpstr>
      <vt:lpstr>Globalisierung I</vt:lpstr>
      <vt:lpstr>Globalisierung II</vt:lpstr>
      <vt:lpstr>Globalisierung III</vt:lpstr>
      <vt:lpstr>Finanzmarktkapitalismus</vt:lpstr>
      <vt:lpstr>Ausdifferenzierung internationaler Regulierungsarchitektur I</vt:lpstr>
      <vt:lpstr>Weltfinanz- und -wirtschaftskrise 2007-09 I</vt:lpstr>
      <vt:lpstr>Weltfinanz- und -wirtschaftskrise 2007-09 II</vt:lpstr>
      <vt:lpstr>Weltfinanz- und -wirtschaftskrise 2007-09 III</vt:lpstr>
      <vt:lpstr>Regulierung nach Krise 2007-09</vt:lpstr>
      <vt:lpstr>Regulierung in EU</vt:lpstr>
      <vt:lpstr>Finanzialisierung</vt:lpstr>
      <vt:lpstr>Ausprägungen</vt:lpstr>
      <vt:lpstr>Pro und Contra</vt:lpstr>
      <vt:lpstr>Verwendete 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Sebastian Kaiser</dc:creator>
  <cp:lastModifiedBy>Sebastian Kaiser</cp:lastModifiedBy>
  <cp:revision>4</cp:revision>
  <dcterms:created xsi:type="dcterms:W3CDTF">2024-06-12T20:43:38Z</dcterms:created>
  <dcterms:modified xsi:type="dcterms:W3CDTF">2024-06-13T10:31:24Z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