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8"/>
  </p:notesMasterIdLst>
  <p:handoutMasterIdLst>
    <p:handoutMasterId r:id="rId19"/>
  </p:handoutMasterIdLst>
  <p:sldIdLst>
    <p:sldId id="258" r:id="rId5"/>
    <p:sldId id="293" r:id="rId6"/>
    <p:sldId id="287" r:id="rId7"/>
    <p:sldId id="295" r:id="rId8"/>
    <p:sldId id="296" r:id="rId9"/>
    <p:sldId id="271" r:id="rId10"/>
    <p:sldId id="297" r:id="rId11"/>
    <p:sldId id="298" r:id="rId12"/>
    <p:sldId id="300" r:id="rId13"/>
    <p:sldId id="301" r:id="rId14"/>
    <p:sldId id="299" r:id="rId15"/>
    <p:sldId id="302" r:id="rId16"/>
    <p:sldId id="280" r:id="rId17"/>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CD22F-BC37-4706-B177-8826B366EFD5}" v="219" dt="2024-06-13T11:45:05.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02" autoAdjust="0"/>
  </p:normalViewPr>
  <p:slideViewPr>
    <p:cSldViewPr snapToGrid="0">
      <p:cViewPr varScale="1">
        <p:scale>
          <a:sx n="50" d="100"/>
          <a:sy n="50" d="100"/>
        </p:scale>
        <p:origin x="1284" y="3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F664-A10F-4F61-87E9-B962E1317A3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31A69854-7566-4412-A31D-81234E9B8C14}">
      <dgm:prSet/>
      <dgm:spPr/>
      <dgm:t>
        <a:bodyPr rtlCol="0"/>
        <a:lstStyle/>
        <a:p>
          <a:pPr rtl="0">
            <a:defRPr cap="all"/>
          </a:pPr>
          <a:r>
            <a:rPr lang="de-DE" noProof="0" dirty="0"/>
            <a:t>G</a:t>
          </a:r>
        </a:p>
        <a:p>
          <a:pPr rtl="0">
            <a:defRPr cap="all"/>
          </a:pPr>
          <a:r>
            <a:rPr lang="de-DE" noProof="0" dirty="0"/>
            <a:t>(Geld)</a:t>
          </a:r>
        </a:p>
      </dgm:t>
    </dgm:pt>
    <dgm:pt modelId="{5565F0F1-4759-426E-A93D-D788C6B1834D}" type="parTrans" cxnId="{C153F2C4-27C7-4F67-B59D-21B1E7599AB9}">
      <dgm:prSet/>
      <dgm:spPr/>
      <dgm:t>
        <a:bodyPr rtlCol="0"/>
        <a:lstStyle/>
        <a:p>
          <a:pPr rtl="0"/>
          <a:endParaRPr lang="de-DE" noProof="0" dirty="0"/>
        </a:p>
      </dgm:t>
    </dgm:pt>
    <dgm:pt modelId="{A9FB573E-5C39-4200-AE81-986E8B2899A1}" type="sibTrans" cxnId="{C153F2C4-27C7-4F67-B59D-21B1E7599AB9}">
      <dgm:prSet/>
      <dgm:spPr/>
      <dgm:t>
        <a:bodyPr rtlCol="0"/>
        <a:lstStyle/>
        <a:p>
          <a:pPr rtl="0"/>
          <a:endParaRPr lang="de-DE" noProof="0" dirty="0"/>
        </a:p>
      </dgm:t>
    </dgm:pt>
    <dgm:pt modelId="{70AAB01F-1F3F-4239-BB51-C836817025E3}">
      <dgm:prSet/>
      <dgm:spPr/>
      <dgm:t>
        <a:bodyPr rtlCol="0"/>
        <a:lstStyle/>
        <a:p>
          <a:pPr rtl="0">
            <a:defRPr cap="all"/>
          </a:pPr>
          <a:r>
            <a:rPr lang="de-DE" noProof="0" dirty="0"/>
            <a:t>W</a:t>
          </a:r>
        </a:p>
        <a:p>
          <a:pPr rtl="0">
            <a:defRPr cap="all"/>
          </a:pPr>
          <a:r>
            <a:rPr lang="de-DE" noProof="0" dirty="0"/>
            <a:t>(Ware)</a:t>
          </a:r>
        </a:p>
      </dgm:t>
    </dgm:pt>
    <dgm:pt modelId="{60249235-DC8C-405B-AC8E-676465FD62B7}" type="parTrans" cxnId="{66ABC6C2-DAA8-4BBD-A2CD-5B08247D6969}">
      <dgm:prSet/>
      <dgm:spPr/>
      <dgm:t>
        <a:bodyPr rtlCol="0"/>
        <a:lstStyle/>
        <a:p>
          <a:pPr rtl="0"/>
          <a:endParaRPr lang="de-DE" noProof="0" dirty="0"/>
        </a:p>
      </dgm:t>
    </dgm:pt>
    <dgm:pt modelId="{A802530E-2788-4B70-8347-C4EFA40311A1}" type="sibTrans" cxnId="{66ABC6C2-DAA8-4BBD-A2CD-5B08247D6969}">
      <dgm:prSet/>
      <dgm:spPr/>
      <dgm:t>
        <a:bodyPr rtlCol="0"/>
        <a:lstStyle/>
        <a:p>
          <a:pPr rtl="0"/>
          <a:endParaRPr lang="de-DE" noProof="0" dirty="0"/>
        </a:p>
      </dgm:t>
    </dgm:pt>
    <dgm:pt modelId="{F1D9C275-1E4B-40E9-8FA5-90D49683C289}">
      <dgm:prSet/>
      <dgm:spPr/>
      <dgm:t>
        <a:bodyPr rtlCol="0"/>
        <a:lstStyle/>
        <a:p>
          <a:pPr rtl="0">
            <a:defRPr cap="all"/>
          </a:pPr>
          <a:r>
            <a:rPr lang="de-DE" noProof="0" dirty="0"/>
            <a:t>G‘</a:t>
          </a:r>
        </a:p>
        <a:p>
          <a:pPr rtl="0">
            <a:defRPr cap="all"/>
          </a:pPr>
          <a:r>
            <a:rPr lang="de-DE" noProof="0" dirty="0"/>
            <a:t>(mehr </a:t>
          </a:r>
          <a:r>
            <a:rPr lang="de-DE" noProof="0" dirty="0" err="1"/>
            <a:t>geld</a:t>
          </a:r>
          <a:r>
            <a:rPr lang="de-DE" noProof="0" dirty="0"/>
            <a:t>)</a:t>
          </a:r>
        </a:p>
      </dgm:t>
    </dgm:pt>
    <dgm:pt modelId="{9C0328EF-E0B3-46D2-8D34-FBD9C9204230}" type="parTrans" cxnId="{0606E161-41D1-4B3A-BC3B-E677E85EFE9B}">
      <dgm:prSet/>
      <dgm:spPr/>
      <dgm:t>
        <a:bodyPr rtlCol="0"/>
        <a:lstStyle/>
        <a:p>
          <a:pPr rtl="0"/>
          <a:endParaRPr lang="de-DE" noProof="0" dirty="0"/>
        </a:p>
      </dgm:t>
    </dgm:pt>
    <dgm:pt modelId="{7142EB2F-6B3E-439E-A19D-B6E391266445}" type="sibTrans" cxnId="{0606E161-41D1-4B3A-BC3B-E677E85EFE9B}">
      <dgm:prSet/>
      <dgm:spPr/>
      <dgm:t>
        <a:bodyPr rtlCol="0"/>
        <a:lstStyle/>
        <a:p>
          <a:pPr rtl="0"/>
          <a:endParaRPr lang="de-DE" noProof="0" dirty="0"/>
        </a:p>
      </dgm:t>
    </dgm:pt>
    <dgm:pt modelId="{0E8A49A6-8E18-4048-9FDA-610A17570EF0}" type="pres">
      <dgm:prSet presAssocID="{AB3EF664-A10F-4F61-87E9-B962E1317A37}" presName="root" presStyleCnt="0">
        <dgm:presLayoutVars>
          <dgm:dir/>
          <dgm:resizeHandles val="exact"/>
        </dgm:presLayoutVars>
      </dgm:prSet>
      <dgm:spPr/>
    </dgm:pt>
    <dgm:pt modelId="{9A68BBF8-A3E0-4E2F-B71B-1F2155ACCE48}" type="pres">
      <dgm:prSet presAssocID="{31A69854-7566-4412-A31D-81234E9B8C14}" presName="compNode" presStyleCnt="0"/>
      <dgm:spPr/>
    </dgm:pt>
    <dgm:pt modelId="{A862FEE0-5D38-41BA-91F4-C685EFB92C04}" type="pres">
      <dgm:prSet presAssocID="{31A69854-7566-4412-A31D-81234E9B8C14}" presName="iconBgRect" presStyleLbl="bgShp" presStyleIdx="0" presStyleCnt="3"/>
      <dgm:spPr/>
    </dgm:pt>
    <dgm:pt modelId="{A947F9BA-7C22-4CAB-8F98-954D0477F8C4}" type="pres">
      <dgm:prSet presAssocID="{31A69854-7566-4412-A31D-81234E9B8C1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iegendes Geld mit einfarbiger Füllung"/>
        </a:ext>
      </dgm:extLst>
    </dgm:pt>
    <dgm:pt modelId="{CC61AF29-DEA5-4C49-B50F-0E6750CA25F3}" type="pres">
      <dgm:prSet presAssocID="{31A69854-7566-4412-A31D-81234E9B8C14}" presName="spaceRect" presStyleCnt="0"/>
      <dgm:spPr/>
    </dgm:pt>
    <dgm:pt modelId="{9AA7F644-CA99-4D1C-AC22-9A40CAD36E45}" type="pres">
      <dgm:prSet presAssocID="{31A69854-7566-4412-A31D-81234E9B8C14}" presName="textRect" presStyleLbl="revTx" presStyleIdx="0" presStyleCnt="3" custScaleY="213170">
        <dgm:presLayoutVars>
          <dgm:chMax val="1"/>
          <dgm:chPref val="1"/>
        </dgm:presLayoutVars>
      </dgm:prSet>
      <dgm:spPr/>
    </dgm:pt>
    <dgm:pt modelId="{46E12DA7-C0E4-4117-A680-978BC683C788}" type="pres">
      <dgm:prSet presAssocID="{A9FB573E-5C39-4200-AE81-986E8B2899A1}" presName="sibTrans" presStyleCnt="0"/>
      <dgm:spPr/>
    </dgm:pt>
    <dgm:pt modelId="{AEFD6563-DF4B-4A42-B09B-B4C19EE3FCBB}" type="pres">
      <dgm:prSet presAssocID="{70AAB01F-1F3F-4239-BB51-C836817025E3}" presName="compNode" presStyleCnt="0"/>
      <dgm:spPr/>
    </dgm:pt>
    <dgm:pt modelId="{395704C5-F946-462D-A69C-EF9F9736D2B0}" type="pres">
      <dgm:prSet presAssocID="{70AAB01F-1F3F-4239-BB51-C836817025E3}" presName="iconBgRect" presStyleLbl="bgShp" presStyleIdx="1" presStyleCnt="3"/>
      <dgm:spPr/>
    </dgm:pt>
    <dgm:pt modelId="{965E6294-B2C0-4C55-828B-784B823F312F}" type="pres">
      <dgm:prSet presAssocID="{70AAB01F-1F3F-4239-BB51-C836817025E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ackkarre mit einfarbiger Füllung"/>
        </a:ext>
      </dgm:extLst>
    </dgm:pt>
    <dgm:pt modelId="{2FDAA7AC-DEBA-4700-99D0-1A78999FE69D}" type="pres">
      <dgm:prSet presAssocID="{70AAB01F-1F3F-4239-BB51-C836817025E3}" presName="spaceRect" presStyleCnt="0"/>
      <dgm:spPr/>
    </dgm:pt>
    <dgm:pt modelId="{133F658D-38C7-4601-A0BE-1335EF200B1E}" type="pres">
      <dgm:prSet presAssocID="{70AAB01F-1F3F-4239-BB51-C836817025E3}" presName="textRect" presStyleLbl="revTx" presStyleIdx="1" presStyleCnt="3" custScaleY="213170">
        <dgm:presLayoutVars>
          <dgm:chMax val="1"/>
          <dgm:chPref val="1"/>
        </dgm:presLayoutVars>
      </dgm:prSet>
      <dgm:spPr/>
    </dgm:pt>
    <dgm:pt modelId="{3B666681-D9D5-4A8A-82D9-4D0309BC6E10}" type="pres">
      <dgm:prSet presAssocID="{A802530E-2788-4B70-8347-C4EFA40311A1}" presName="sibTrans" presStyleCnt="0"/>
      <dgm:spPr/>
    </dgm:pt>
    <dgm:pt modelId="{7AAC013A-0AE3-49C5-B253-1E832DDAC4F3}" type="pres">
      <dgm:prSet presAssocID="{F1D9C275-1E4B-40E9-8FA5-90D49683C289}" presName="compNode" presStyleCnt="0"/>
      <dgm:spPr/>
    </dgm:pt>
    <dgm:pt modelId="{E11D9D2D-E1EF-4F8B-B956-5276604AD9D9}" type="pres">
      <dgm:prSet presAssocID="{F1D9C275-1E4B-40E9-8FA5-90D49683C289}" presName="iconBgRect" presStyleLbl="bgShp" presStyleIdx="2" presStyleCnt="3"/>
      <dgm:spPr/>
    </dgm:pt>
    <dgm:pt modelId="{58FA072A-DFB4-4C7E-8DD2-3ED530ACB350}" type="pres">
      <dgm:prSet presAssocID="{F1D9C275-1E4B-40E9-8FA5-90D49683C28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ld mit einfarbiger Füllung"/>
        </a:ext>
      </dgm:extLst>
    </dgm:pt>
    <dgm:pt modelId="{289381BC-2E4A-4E2E-8DCB-A1DCC09AF3C1}" type="pres">
      <dgm:prSet presAssocID="{F1D9C275-1E4B-40E9-8FA5-90D49683C289}" presName="spaceRect" presStyleCnt="0"/>
      <dgm:spPr/>
    </dgm:pt>
    <dgm:pt modelId="{4E92316D-3FE7-4566-B3F0-19B75154652B}" type="pres">
      <dgm:prSet presAssocID="{F1D9C275-1E4B-40E9-8FA5-90D49683C289}" presName="textRect" presStyleLbl="revTx" presStyleIdx="2" presStyleCnt="3" custScaleY="213170">
        <dgm:presLayoutVars>
          <dgm:chMax val="1"/>
          <dgm:chPref val="1"/>
        </dgm:presLayoutVars>
      </dgm:prSet>
      <dgm:spPr/>
    </dgm:pt>
  </dgm:ptLst>
  <dgm:cxnLst>
    <dgm:cxn modelId="{0606E161-41D1-4B3A-BC3B-E677E85EFE9B}" srcId="{AB3EF664-A10F-4F61-87E9-B962E1317A37}" destId="{F1D9C275-1E4B-40E9-8FA5-90D49683C289}" srcOrd="2" destOrd="0" parTransId="{9C0328EF-E0B3-46D2-8D34-FBD9C9204230}" sibTransId="{7142EB2F-6B3E-439E-A19D-B6E391266445}"/>
    <dgm:cxn modelId="{E3CAD069-CACA-43E3-87EF-3695A8153986}" type="presOf" srcId="{31A69854-7566-4412-A31D-81234E9B8C14}" destId="{9AA7F644-CA99-4D1C-AC22-9A40CAD36E45}" srcOrd="0" destOrd="0" presId="urn:microsoft.com/office/officeart/2018/5/layout/IconCircleLabelList"/>
    <dgm:cxn modelId="{C0AE264B-7831-4384-AC47-897D1FA71958}" type="presOf" srcId="{70AAB01F-1F3F-4239-BB51-C836817025E3}" destId="{133F658D-38C7-4601-A0BE-1335EF200B1E}" srcOrd="0" destOrd="0" presId="urn:microsoft.com/office/officeart/2018/5/layout/IconCircleLabelList"/>
    <dgm:cxn modelId="{19BAD8AA-085B-4C78-A9C3-EBCFE611E9B4}" type="presOf" srcId="{F1D9C275-1E4B-40E9-8FA5-90D49683C289}" destId="{4E92316D-3FE7-4566-B3F0-19B75154652B}" srcOrd="0" destOrd="0" presId="urn:microsoft.com/office/officeart/2018/5/layout/IconCircleLabelList"/>
    <dgm:cxn modelId="{4E249BB5-DA6B-43ED-A8A0-A4158A6FAEE7}" type="presOf" srcId="{AB3EF664-A10F-4F61-87E9-B962E1317A37}" destId="{0E8A49A6-8E18-4048-9FDA-610A17570EF0}" srcOrd="0" destOrd="0" presId="urn:microsoft.com/office/officeart/2018/5/layout/IconCircleLabelList"/>
    <dgm:cxn modelId="{66ABC6C2-DAA8-4BBD-A2CD-5B08247D6969}" srcId="{AB3EF664-A10F-4F61-87E9-B962E1317A37}" destId="{70AAB01F-1F3F-4239-BB51-C836817025E3}" srcOrd="1" destOrd="0" parTransId="{60249235-DC8C-405B-AC8E-676465FD62B7}" sibTransId="{A802530E-2788-4B70-8347-C4EFA40311A1}"/>
    <dgm:cxn modelId="{C153F2C4-27C7-4F67-B59D-21B1E7599AB9}" srcId="{AB3EF664-A10F-4F61-87E9-B962E1317A37}" destId="{31A69854-7566-4412-A31D-81234E9B8C14}" srcOrd="0" destOrd="0" parTransId="{5565F0F1-4759-426E-A93D-D788C6B1834D}" sibTransId="{A9FB573E-5C39-4200-AE81-986E8B2899A1}"/>
    <dgm:cxn modelId="{B0A6F699-D400-48B7-8C7A-C3EEE22297DD}" type="presParOf" srcId="{0E8A49A6-8E18-4048-9FDA-610A17570EF0}" destId="{9A68BBF8-A3E0-4E2F-B71B-1F2155ACCE48}" srcOrd="0" destOrd="0" presId="urn:microsoft.com/office/officeart/2018/5/layout/IconCircleLabelList"/>
    <dgm:cxn modelId="{FEB4316E-5DD1-4796-9118-9A696E25DDEA}" type="presParOf" srcId="{9A68BBF8-A3E0-4E2F-B71B-1F2155ACCE48}" destId="{A862FEE0-5D38-41BA-91F4-C685EFB92C04}" srcOrd="0" destOrd="0" presId="urn:microsoft.com/office/officeart/2018/5/layout/IconCircleLabelList"/>
    <dgm:cxn modelId="{CA576736-5C63-4A97-A2DD-504DCE88DE80}" type="presParOf" srcId="{9A68BBF8-A3E0-4E2F-B71B-1F2155ACCE48}" destId="{A947F9BA-7C22-4CAB-8F98-954D0477F8C4}" srcOrd="1" destOrd="0" presId="urn:microsoft.com/office/officeart/2018/5/layout/IconCircleLabelList"/>
    <dgm:cxn modelId="{FB041FBD-A465-4993-A8CE-6E802FC21254}" type="presParOf" srcId="{9A68BBF8-A3E0-4E2F-B71B-1F2155ACCE48}" destId="{CC61AF29-DEA5-4C49-B50F-0E6750CA25F3}" srcOrd="2" destOrd="0" presId="urn:microsoft.com/office/officeart/2018/5/layout/IconCircleLabelList"/>
    <dgm:cxn modelId="{CACF3CE0-0F22-408C-BF0F-F426B5770E13}" type="presParOf" srcId="{9A68BBF8-A3E0-4E2F-B71B-1F2155ACCE48}" destId="{9AA7F644-CA99-4D1C-AC22-9A40CAD36E45}" srcOrd="3" destOrd="0" presId="urn:microsoft.com/office/officeart/2018/5/layout/IconCircleLabelList"/>
    <dgm:cxn modelId="{6EC493D3-B41B-4873-BEE5-A6C2847DED98}" type="presParOf" srcId="{0E8A49A6-8E18-4048-9FDA-610A17570EF0}" destId="{46E12DA7-C0E4-4117-A680-978BC683C788}" srcOrd="1" destOrd="0" presId="urn:microsoft.com/office/officeart/2018/5/layout/IconCircleLabelList"/>
    <dgm:cxn modelId="{2BD1452C-8008-416A-AF8A-3F33A03CB5F0}" type="presParOf" srcId="{0E8A49A6-8E18-4048-9FDA-610A17570EF0}" destId="{AEFD6563-DF4B-4A42-B09B-B4C19EE3FCBB}" srcOrd="2" destOrd="0" presId="urn:microsoft.com/office/officeart/2018/5/layout/IconCircleLabelList"/>
    <dgm:cxn modelId="{C00618F3-5CE5-4E61-BC2E-0DBDF35445D3}" type="presParOf" srcId="{AEFD6563-DF4B-4A42-B09B-B4C19EE3FCBB}" destId="{395704C5-F946-462D-A69C-EF9F9736D2B0}" srcOrd="0" destOrd="0" presId="urn:microsoft.com/office/officeart/2018/5/layout/IconCircleLabelList"/>
    <dgm:cxn modelId="{2866C1D9-1CDD-4186-AD88-EFD450F36E1C}" type="presParOf" srcId="{AEFD6563-DF4B-4A42-B09B-B4C19EE3FCBB}" destId="{965E6294-B2C0-4C55-828B-784B823F312F}" srcOrd="1" destOrd="0" presId="urn:microsoft.com/office/officeart/2018/5/layout/IconCircleLabelList"/>
    <dgm:cxn modelId="{CFDB2128-8828-4619-95F1-ADAC12395191}" type="presParOf" srcId="{AEFD6563-DF4B-4A42-B09B-B4C19EE3FCBB}" destId="{2FDAA7AC-DEBA-4700-99D0-1A78999FE69D}" srcOrd="2" destOrd="0" presId="urn:microsoft.com/office/officeart/2018/5/layout/IconCircleLabelList"/>
    <dgm:cxn modelId="{7035CD62-4FC4-4035-B99F-BAD5D736F115}" type="presParOf" srcId="{AEFD6563-DF4B-4A42-B09B-B4C19EE3FCBB}" destId="{133F658D-38C7-4601-A0BE-1335EF200B1E}" srcOrd="3" destOrd="0" presId="urn:microsoft.com/office/officeart/2018/5/layout/IconCircleLabelList"/>
    <dgm:cxn modelId="{559F9AFD-7B36-4EFE-B99A-F36D04D52469}" type="presParOf" srcId="{0E8A49A6-8E18-4048-9FDA-610A17570EF0}" destId="{3B666681-D9D5-4A8A-82D9-4D0309BC6E10}" srcOrd="3" destOrd="0" presId="urn:microsoft.com/office/officeart/2018/5/layout/IconCircleLabelList"/>
    <dgm:cxn modelId="{768E7001-0ED8-48BF-92F4-01F2B6779139}" type="presParOf" srcId="{0E8A49A6-8E18-4048-9FDA-610A17570EF0}" destId="{7AAC013A-0AE3-49C5-B253-1E832DDAC4F3}" srcOrd="4" destOrd="0" presId="urn:microsoft.com/office/officeart/2018/5/layout/IconCircleLabelList"/>
    <dgm:cxn modelId="{383A1B03-FB33-49FC-8C58-2BE863FA7C05}" type="presParOf" srcId="{7AAC013A-0AE3-49C5-B253-1E832DDAC4F3}" destId="{E11D9D2D-E1EF-4F8B-B956-5276604AD9D9}" srcOrd="0" destOrd="0" presId="urn:microsoft.com/office/officeart/2018/5/layout/IconCircleLabelList"/>
    <dgm:cxn modelId="{6FE9BF58-7A75-4B3B-938C-56B37D2827BC}" type="presParOf" srcId="{7AAC013A-0AE3-49C5-B253-1E832DDAC4F3}" destId="{58FA072A-DFB4-4C7E-8DD2-3ED530ACB350}" srcOrd="1" destOrd="0" presId="urn:microsoft.com/office/officeart/2018/5/layout/IconCircleLabelList"/>
    <dgm:cxn modelId="{0A289092-85B0-4037-A5BF-54E4FC6E6984}" type="presParOf" srcId="{7AAC013A-0AE3-49C5-B253-1E832DDAC4F3}" destId="{289381BC-2E4A-4E2E-8DCB-A1DCC09AF3C1}" srcOrd="2" destOrd="0" presId="urn:microsoft.com/office/officeart/2018/5/layout/IconCircleLabelList"/>
    <dgm:cxn modelId="{A1F0FFDC-21AB-4D75-B64E-1FFEF7914036}" type="presParOf" srcId="{7AAC013A-0AE3-49C5-B253-1E832DDAC4F3}" destId="{4E92316D-3FE7-4566-B3F0-19B7515465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FEE0-5D38-41BA-91F4-C685EFB92C04}">
      <dsp:nvSpPr>
        <dsp:cNvPr id="0" name=""/>
        <dsp:cNvSpPr/>
      </dsp:nvSpPr>
      <dsp:spPr>
        <a:xfrm>
          <a:off x="616949" y="136833"/>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7F9BA-7C22-4CAB-8F98-954D0477F8C4}">
      <dsp:nvSpPr>
        <dsp:cNvPr id="0" name=""/>
        <dsp:cNvSpPr/>
      </dsp:nvSpPr>
      <dsp:spPr>
        <a:xfrm>
          <a:off x="1004512" y="524396"/>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A7F644-CA99-4D1C-AC22-9A40CAD36E45}">
      <dsp:nvSpPr>
        <dsp:cNvPr id="0" name=""/>
        <dsp:cNvSpPr/>
      </dsp:nvSpPr>
      <dsp:spPr>
        <a:xfrm>
          <a:off x="35606" y="2114422"/>
          <a:ext cx="2981250" cy="153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00150" rtl="0">
            <a:lnSpc>
              <a:spcPct val="90000"/>
            </a:lnSpc>
            <a:spcBef>
              <a:spcPct val="0"/>
            </a:spcBef>
            <a:spcAft>
              <a:spcPct val="35000"/>
            </a:spcAft>
            <a:buNone/>
            <a:defRPr cap="all"/>
          </a:pPr>
          <a:r>
            <a:rPr lang="de-DE" sz="2700" kern="1200" noProof="0" dirty="0"/>
            <a:t>G</a:t>
          </a:r>
        </a:p>
        <a:p>
          <a:pPr marL="0" lvl="0" indent="0" algn="ctr" defTabSz="1200150" rtl="0">
            <a:lnSpc>
              <a:spcPct val="90000"/>
            </a:lnSpc>
            <a:spcBef>
              <a:spcPct val="0"/>
            </a:spcBef>
            <a:spcAft>
              <a:spcPct val="35000"/>
            </a:spcAft>
            <a:buNone/>
            <a:defRPr cap="all"/>
          </a:pPr>
          <a:r>
            <a:rPr lang="de-DE" sz="2700" kern="1200" noProof="0" dirty="0"/>
            <a:t>(Geld)</a:t>
          </a:r>
        </a:p>
      </dsp:txBody>
      <dsp:txXfrm>
        <a:off x="35606" y="2114422"/>
        <a:ext cx="2981250" cy="1534824"/>
      </dsp:txXfrm>
    </dsp:sp>
    <dsp:sp modelId="{395704C5-F946-462D-A69C-EF9F9736D2B0}">
      <dsp:nvSpPr>
        <dsp:cNvPr id="0" name=""/>
        <dsp:cNvSpPr/>
      </dsp:nvSpPr>
      <dsp:spPr>
        <a:xfrm>
          <a:off x="4119918" y="136833"/>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E6294-B2C0-4C55-828B-784B823F312F}">
      <dsp:nvSpPr>
        <dsp:cNvPr id="0" name=""/>
        <dsp:cNvSpPr/>
      </dsp:nvSpPr>
      <dsp:spPr>
        <a:xfrm>
          <a:off x="4507481" y="524396"/>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3F658D-38C7-4601-A0BE-1335EF200B1E}">
      <dsp:nvSpPr>
        <dsp:cNvPr id="0" name=""/>
        <dsp:cNvSpPr/>
      </dsp:nvSpPr>
      <dsp:spPr>
        <a:xfrm>
          <a:off x="3538574" y="2114422"/>
          <a:ext cx="2981250" cy="153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00150" rtl="0">
            <a:lnSpc>
              <a:spcPct val="90000"/>
            </a:lnSpc>
            <a:spcBef>
              <a:spcPct val="0"/>
            </a:spcBef>
            <a:spcAft>
              <a:spcPct val="35000"/>
            </a:spcAft>
            <a:buNone/>
            <a:defRPr cap="all"/>
          </a:pPr>
          <a:r>
            <a:rPr lang="de-DE" sz="2700" kern="1200" noProof="0" dirty="0"/>
            <a:t>W</a:t>
          </a:r>
        </a:p>
        <a:p>
          <a:pPr marL="0" lvl="0" indent="0" algn="ctr" defTabSz="1200150" rtl="0">
            <a:lnSpc>
              <a:spcPct val="90000"/>
            </a:lnSpc>
            <a:spcBef>
              <a:spcPct val="0"/>
            </a:spcBef>
            <a:spcAft>
              <a:spcPct val="35000"/>
            </a:spcAft>
            <a:buNone/>
            <a:defRPr cap="all"/>
          </a:pPr>
          <a:r>
            <a:rPr lang="de-DE" sz="2700" kern="1200" noProof="0" dirty="0"/>
            <a:t>(Ware)</a:t>
          </a:r>
        </a:p>
      </dsp:txBody>
      <dsp:txXfrm>
        <a:off x="3538574" y="2114422"/>
        <a:ext cx="2981250" cy="1534824"/>
      </dsp:txXfrm>
    </dsp:sp>
    <dsp:sp modelId="{E11D9D2D-E1EF-4F8B-B956-5276604AD9D9}">
      <dsp:nvSpPr>
        <dsp:cNvPr id="0" name=""/>
        <dsp:cNvSpPr/>
      </dsp:nvSpPr>
      <dsp:spPr>
        <a:xfrm>
          <a:off x="7622887" y="136833"/>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A072A-DFB4-4C7E-8DD2-3ED530ACB350}">
      <dsp:nvSpPr>
        <dsp:cNvPr id="0" name=""/>
        <dsp:cNvSpPr/>
      </dsp:nvSpPr>
      <dsp:spPr>
        <a:xfrm>
          <a:off x="8010450" y="524396"/>
          <a:ext cx="1043437" cy="1043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92316D-3FE7-4566-B3F0-19B75154652B}">
      <dsp:nvSpPr>
        <dsp:cNvPr id="0" name=""/>
        <dsp:cNvSpPr/>
      </dsp:nvSpPr>
      <dsp:spPr>
        <a:xfrm>
          <a:off x="7041543" y="2114422"/>
          <a:ext cx="2981250" cy="153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155700" rtl="0">
            <a:lnSpc>
              <a:spcPct val="90000"/>
            </a:lnSpc>
            <a:spcBef>
              <a:spcPct val="0"/>
            </a:spcBef>
            <a:spcAft>
              <a:spcPct val="35000"/>
            </a:spcAft>
            <a:buNone/>
            <a:defRPr cap="all"/>
          </a:pPr>
          <a:r>
            <a:rPr lang="de-DE" sz="2600" kern="1200" noProof="0" dirty="0"/>
            <a:t>G‘</a:t>
          </a:r>
        </a:p>
        <a:p>
          <a:pPr marL="0" lvl="0" indent="0" algn="ctr" defTabSz="1155700" rtl="0">
            <a:lnSpc>
              <a:spcPct val="90000"/>
            </a:lnSpc>
            <a:spcBef>
              <a:spcPct val="0"/>
            </a:spcBef>
            <a:spcAft>
              <a:spcPct val="35000"/>
            </a:spcAft>
            <a:buNone/>
            <a:defRPr cap="all"/>
          </a:pPr>
          <a:r>
            <a:rPr lang="de-DE" sz="2600" kern="1200" noProof="0" dirty="0"/>
            <a:t>(mehr </a:t>
          </a:r>
          <a:r>
            <a:rPr lang="de-DE" sz="2600" kern="1200" noProof="0" dirty="0" err="1"/>
            <a:t>geld</a:t>
          </a:r>
          <a:r>
            <a:rPr lang="de-DE" sz="2600" kern="1200" noProof="0" dirty="0"/>
            <a:t>)</a:t>
          </a:r>
        </a:p>
      </dsp:txBody>
      <dsp:txXfrm>
        <a:off x="7041543" y="2114422"/>
        <a:ext cx="2981250" cy="153482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Symbolliste mit Kreisbezeichnungen"/>
  <dgm:desc val="Verwenden Sie diese Option, um nicht aufeinander aufbauende oder in Gruppen unterteilte Informationseinheiten anzuzeigen, die durch entsprechendes Bildmaterial ergänzt werden. Funktioniert am besten mit Symbolen oder kleinen Bildern mit kurzen Textunterschrift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692DCA-595E-42D6-B905-4249014B1533}" type="datetime1">
              <a:rPr lang="de-DE" smtClean="0"/>
              <a:t>13.06.2024</a:t>
            </a:fld>
            <a:endParaRPr lang="de-DE" dirty="0"/>
          </a:p>
        </p:txBody>
      </p:sp>
      <p:sp>
        <p:nvSpPr>
          <p:cNvPr id="4" name="Fußzeilenplatzhalt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de-DE" smtClean="0"/>
              <a:t>‹Nr.›</a:t>
            </a:fld>
            <a:endParaRPr lang="de-DE"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0E0FA-8D3A-4B45-A241-16949C514CA0}" type="datetime1">
              <a:rPr lang="de-DE" noProof="0" smtClean="0"/>
              <a:pPr/>
              <a:t>13.06.2024</a:t>
            </a:fld>
            <a:endParaRPr lang="de-DE" noProof="0"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de-DE" noProof="0" smtClean="0"/>
              <a:t>‹Nr.›</a:t>
            </a:fld>
            <a:endParaRPr lang="de-DE"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Kapitalismuskritik: Gibt es schon seit es den Kapitalismus selbst gibt. In der Geschichte haben sich verschiedene Strömungen entwickelt: z.B.: Anarchistische Kapitalismuskritik, Globalisierungskritik, Kritik mit </a:t>
            </a:r>
            <a:r>
              <a:rPr lang="de-DE" dirty="0" err="1"/>
              <a:t>ökolog</a:t>
            </a:r>
            <a:r>
              <a:rPr lang="de-DE" dirty="0"/>
              <a:t>. Schwerpunkt (z.B.: Letzte Generation)</a:t>
            </a:r>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1</a:t>
            </a:fld>
            <a:endParaRPr lang="de-DE"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latin typeface="Times-Roman"/>
              </a:rPr>
              <a:t>Hauptbefürchtung: Konsumkultur nimmt überhand und andere, moralische Orientierungen (z.B.: Gemeinschaft, Solidarität) werden verdrängt.</a:t>
            </a:r>
          </a:p>
          <a:p>
            <a:pPr algn="l"/>
            <a:r>
              <a:rPr lang="de-DE" sz="1800" b="0" i="0" u="none" strike="noStrike" baseline="0" dirty="0">
                <a:latin typeface="Times-Roman"/>
              </a:rPr>
              <a:t>Aus konservativer Perspektive betont Globalisierungskritik die Bedeutung lokaler Wirtschaft. </a:t>
            </a:r>
          </a:p>
        </p:txBody>
      </p:sp>
      <p:sp>
        <p:nvSpPr>
          <p:cNvPr id="4" name="Foliennummernplatzhalter 3"/>
          <p:cNvSpPr>
            <a:spLocks noGrp="1"/>
          </p:cNvSpPr>
          <p:nvPr>
            <p:ph type="sldNum" sz="quarter" idx="5"/>
          </p:nvPr>
        </p:nvSpPr>
        <p:spPr/>
        <p:txBody>
          <a:bodyPr/>
          <a:lstStyle/>
          <a:p>
            <a:pPr rtl="0"/>
            <a:fld id="{284ECAD9-32EE-4091-BDA5-6BD15ACC5E58}" type="slidenum">
              <a:rPr lang="de-DE" noProof="0" smtClean="0"/>
              <a:t>10</a:t>
            </a:fld>
            <a:endParaRPr lang="de-DE" noProof="0" dirty="0"/>
          </a:p>
        </p:txBody>
      </p:sp>
    </p:spTree>
    <p:extLst>
      <p:ext uri="{BB962C8B-B14F-4D97-AF65-F5344CB8AC3E}">
        <p14:creationId xmlns:p14="http://schemas.microsoft.com/office/powerpoint/2010/main" val="2009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11</a:t>
            </a:fld>
            <a:endParaRPr lang="de-DE" dirty="0"/>
          </a:p>
        </p:txBody>
      </p:sp>
    </p:spTree>
    <p:extLst>
      <p:ext uri="{BB962C8B-B14F-4D97-AF65-F5344CB8AC3E}">
        <p14:creationId xmlns:p14="http://schemas.microsoft.com/office/powerpoint/2010/main" val="3700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Bildung zu Kapitalismus und Kapitalismuskritik = Unterrichtsmaterialien und Übungen zu Grundlagen von Kapitalismus(</a:t>
            </a:r>
            <a:r>
              <a:rPr lang="de-DE" dirty="0" err="1"/>
              <a:t>kritik</a:t>
            </a:r>
            <a:r>
              <a:rPr lang="de-DE" dirty="0"/>
              <a:t>).</a:t>
            </a:r>
          </a:p>
          <a:p>
            <a:pPr rtl="0"/>
            <a:endParaRPr lang="de-DE" dirty="0"/>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12</a:t>
            </a:fld>
            <a:endParaRPr lang="de-DE" dirty="0"/>
          </a:p>
        </p:txBody>
      </p:sp>
    </p:spTree>
    <p:extLst>
      <p:ext uri="{BB962C8B-B14F-4D97-AF65-F5344CB8AC3E}">
        <p14:creationId xmlns:p14="http://schemas.microsoft.com/office/powerpoint/2010/main" val="167176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Problem: Es gibt momentan keine bessere Lösung. Österreich = soziale Marktwirtschaft ist trotzdem von Kapitalismus abhängig. </a:t>
            </a:r>
          </a:p>
          <a:p>
            <a:pPr rtl="0"/>
            <a:r>
              <a:rPr lang="de-DE" dirty="0"/>
              <a:t>Lösungsmöglichkeiten </a:t>
            </a:r>
            <a:r>
              <a:rPr lang="de-DE" dirty="0" err="1"/>
              <a:t>Degrowth</a:t>
            </a:r>
            <a:r>
              <a:rPr lang="de-DE" dirty="0"/>
              <a:t>, Ausbau des Sozialstaates (Erhöhte Erbschaftssteuer, Reichensteuer)</a:t>
            </a:r>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13</a:t>
            </a:fld>
            <a:endParaRPr lang="de-DE" dirty="0"/>
          </a:p>
        </p:txBody>
      </p:sp>
    </p:spTree>
    <p:extLst>
      <p:ext uri="{BB962C8B-B14F-4D97-AF65-F5344CB8AC3E}">
        <p14:creationId xmlns:p14="http://schemas.microsoft.com/office/powerpoint/2010/main" val="175522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Karl Marx ist einer der Begründer der Kapitalismuskritik, seine Werke prägten maßgeblich die Theorien des Kommunismus und Sozialismus.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mj-lt"/>
              </a:rPr>
              <a:t>Manifest der Kommunistischen Partei (1848) – gemeinsam mit Friedrich Engels.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mj-lt"/>
              </a:rPr>
              <a:t>Das Kapital. </a:t>
            </a:r>
            <a:r>
              <a:rPr lang="de-DE" i="1" dirty="0">
                <a:latin typeface="+mj-lt"/>
              </a:rPr>
              <a:t>Kritik der politischen Ökonomie </a:t>
            </a:r>
            <a:r>
              <a:rPr lang="de-DE" dirty="0">
                <a:latin typeface="+mj-lt"/>
              </a:rPr>
              <a:t>(1867) Themen: ausbeuterischer Charakter des Kapitalismus. Kapitalismus sei eine subtile Form der Knechtschaft, die sich auf scheinbare Freiheit stütze.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mj-lt"/>
            </a:endParaRPr>
          </a:p>
          <a:p>
            <a:pPr rtl="0"/>
            <a:endParaRPr lang="de-DE" dirty="0"/>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2</a:t>
            </a:fld>
            <a:endParaRPr lang="de-DE" dirty="0"/>
          </a:p>
        </p:txBody>
      </p:sp>
    </p:spTree>
    <p:extLst>
      <p:ext uri="{BB962C8B-B14F-4D97-AF65-F5344CB8AC3E}">
        <p14:creationId xmlns:p14="http://schemas.microsoft.com/office/powerpoint/2010/main" val="5927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Um Kapitalismus kritisieren zu können, ist es notwendig, das System zu verstehen. Ein Schwellenkonzept, das hier mit den Schüler*innen besprochen werden sollte, ist das Prinzip der kapitalistischen Produktionsweise bzw. der Zwang, Mehrwert zu erwirtschaften.</a:t>
            </a:r>
          </a:p>
          <a:p>
            <a:pPr rtl="0"/>
            <a:endParaRPr lang="de-DE" dirty="0"/>
          </a:p>
          <a:p>
            <a:pPr rtl="0"/>
            <a:r>
              <a:rPr lang="de-DE" dirty="0"/>
              <a:t>Mehrwert = Mit Geld produziere ich eine Ware, die erlaubt mehr Geld zu erwirtschaften.</a:t>
            </a:r>
          </a:p>
        </p:txBody>
      </p:sp>
      <p:sp>
        <p:nvSpPr>
          <p:cNvPr id="4" name="Foliennummernplatzhalter 3"/>
          <p:cNvSpPr>
            <a:spLocks noGrp="1"/>
          </p:cNvSpPr>
          <p:nvPr>
            <p:ph type="sldNum" sz="quarter" idx="10"/>
          </p:nvPr>
        </p:nvSpPr>
        <p:spPr/>
        <p:txBody>
          <a:bodyPr rtlCol="0"/>
          <a:lstStyle/>
          <a:p>
            <a:pPr rtl="0"/>
            <a:fld id="{284ECAD9-32EE-4091-BDA5-6BD15ACC5E58}" type="slidenum">
              <a:rPr lang="de-DE" smtClean="0"/>
              <a:t>3</a:t>
            </a:fld>
            <a:endParaRPr lang="de-DE" dirty="0"/>
          </a:p>
        </p:txBody>
      </p:sp>
    </p:spTree>
    <p:extLst>
      <p:ext uri="{BB962C8B-B14F-4D97-AF65-F5344CB8AC3E}">
        <p14:creationId xmlns:p14="http://schemas.microsoft.com/office/powerpoint/2010/main" val="255467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Genauere Erklärung: Ziel eines Unternehmens ist Gewinnbringend zu wirtschaften.</a:t>
            </a:r>
          </a:p>
          <a:p>
            <a:pPr marL="228600" indent="-228600">
              <a:buAutoNum type="arabicPeriod"/>
            </a:pPr>
            <a:r>
              <a:rPr lang="de-DE" dirty="0"/>
              <a:t>Kapitalist: investiert Geld in Rohstoffe, Maschinen, Arbeitskraft</a:t>
            </a:r>
          </a:p>
          <a:p>
            <a:pPr marL="228600" indent="-228600">
              <a:buAutoNum type="arabicPeriod"/>
            </a:pPr>
            <a:r>
              <a:rPr lang="de-DE" dirty="0"/>
              <a:t>Arbeitskraft nutzt nun diese Ressourcen, um eine Ware herzustellen.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Die Ware kann für mehr Geld verkauft werden, als Ursprünglich investiert wurde.</a:t>
            </a:r>
          </a:p>
          <a:p>
            <a:pPr marL="228600" indent="-228600">
              <a:buAutoNum type="arabicPeriod"/>
            </a:pPr>
            <a:r>
              <a:rPr lang="de-AT" dirty="0"/>
              <a:t>Den Gewinn bekommt der Kapitalist. </a:t>
            </a:r>
          </a:p>
          <a:p>
            <a:pPr marL="0" indent="0">
              <a:buNone/>
            </a:pPr>
            <a:r>
              <a:rPr lang="de-AT" dirty="0"/>
              <a:t>Hier erkennt man schon ein Problem: Während der Kapitalist (Arbeitgeber) vom Gewinn profitiert bekommt die Arbeitskraft nur Lohn/Gehalt. Es ist also sehr schwierig für Arbeitskräfte Kapital zu akkumulieren. -&gt; Arbeitskräfte sind von Arbeitgebern abhängig.</a:t>
            </a:r>
          </a:p>
        </p:txBody>
      </p:sp>
      <p:sp>
        <p:nvSpPr>
          <p:cNvPr id="4" name="Foliennummernplatzhalter 3"/>
          <p:cNvSpPr>
            <a:spLocks noGrp="1"/>
          </p:cNvSpPr>
          <p:nvPr>
            <p:ph type="sldNum" sz="quarter" idx="5"/>
          </p:nvPr>
        </p:nvSpPr>
        <p:spPr/>
        <p:txBody>
          <a:bodyPr/>
          <a:lstStyle/>
          <a:p>
            <a:pPr rtl="0"/>
            <a:fld id="{284ECAD9-32EE-4091-BDA5-6BD15ACC5E58}" type="slidenum">
              <a:rPr lang="de-DE" noProof="0" smtClean="0"/>
              <a:t>4</a:t>
            </a:fld>
            <a:endParaRPr lang="de-DE" noProof="0" dirty="0"/>
          </a:p>
        </p:txBody>
      </p:sp>
    </p:spTree>
    <p:extLst>
      <p:ext uri="{BB962C8B-B14F-4D97-AF65-F5344CB8AC3E}">
        <p14:creationId xmlns:p14="http://schemas.microsoft.com/office/powerpoint/2010/main" val="15435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Kapitalist muss wettbewerbsfähig bleiben. Das bedeutet, dass er schaffen muss, seine Ware </a:t>
            </a:r>
            <a:r>
              <a:rPr lang="de-DE" dirty="0"/>
              <a:t>zu einem günstigeren Preis oder in besserer Qualität als seine Konkurrenten anzubieten. Um dies zu erreichen, ist er gezwungen, sein Geld weiter zu investieren und die Produktionskosten zu senken (z.B.: durch Intensivierung der Arbeit, kauf von günstigeren Rohstoffen, Auslagerung der Produktion in Länder mit niedrigeren Lohnkosten). </a:t>
            </a:r>
          </a:p>
          <a:p>
            <a:r>
              <a:rPr lang="de-DE" dirty="0"/>
              <a:t>Man könnte also sagen, der Kapitalist ist in gewissen Maßen gezwungen unmoralisch zu handeln.</a:t>
            </a:r>
          </a:p>
        </p:txBody>
      </p:sp>
      <p:sp>
        <p:nvSpPr>
          <p:cNvPr id="4" name="Foliennummernplatzhalter 3"/>
          <p:cNvSpPr>
            <a:spLocks noGrp="1"/>
          </p:cNvSpPr>
          <p:nvPr>
            <p:ph type="sldNum" sz="quarter" idx="5"/>
          </p:nvPr>
        </p:nvSpPr>
        <p:spPr/>
        <p:txBody>
          <a:bodyPr/>
          <a:lstStyle/>
          <a:p>
            <a:pPr rtl="0"/>
            <a:fld id="{284ECAD9-32EE-4091-BDA5-6BD15ACC5E58}" type="slidenum">
              <a:rPr lang="de-DE" noProof="0" smtClean="0"/>
              <a:t>5</a:t>
            </a:fld>
            <a:endParaRPr lang="de-DE" noProof="0" dirty="0"/>
          </a:p>
        </p:txBody>
      </p:sp>
    </p:spTree>
    <p:extLst>
      <p:ext uri="{BB962C8B-B14F-4D97-AF65-F5344CB8AC3E}">
        <p14:creationId xmlns:p14="http://schemas.microsoft.com/office/powerpoint/2010/main" val="91767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Vier Richtungen der Kapitalismuskritik (ich habe die Tabelle von </a:t>
            </a:r>
            <a:r>
              <a:rPr lang="de-DE" dirty="0" err="1"/>
              <a:t>Willmott</a:t>
            </a:r>
            <a:r>
              <a:rPr lang="de-DE" dirty="0"/>
              <a:t>) übersetzt und leicht verändert. </a:t>
            </a:r>
          </a:p>
          <a:p>
            <a:pPr rtl="0"/>
            <a:r>
              <a:rPr lang="de-DE" dirty="0"/>
              <a:t>Es fehlt: Kritik an der „Unsicherheit“ des Wirtschaftssystems (Wirtschaftskrisen, Konjunktur, Inflation…)</a:t>
            </a:r>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6</a:t>
            </a:fld>
            <a:endParaRPr lang="de-DE" dirty="0"/>
          </a:p>
        </p:txBody>
      </p:sp>
    </p:spTree>
    <p:extLst>
      <p:ext uri="{BB962C8B-B14F-4D97-AF65-F5344CB8AC3E}">
        <p14:creationId xmlns:p14="http://schemas.microsoft.com/office/powerpoint/2010/main" val="63755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Neokolonialismus (z.B.: Land Grabbing)</a:t>
            </a:r>
          </a:p>
        </p:txBody>
      </p:sp>
      <p:sp>
        <p:nvSpPr>
          <p:cNvPr id="4" name="Foliennummernplatzhalter 3"/>
          <p:cNvSpPr>
            <a:spLocks noGrp="1"/>
          </p:cNvSpPr>
          <p:nvPr>
            <p:ph type="sldNum" sz="quarter" idx="5"/>
          </p:nvPr>
        </p:nvSpPr>
        <p:spPr/>
        <p:txBody>
          <a:bodyPr rtlCol="0"/>
          <a:lstStyle/>
          <a:p>
            <a:pPr rtl="0"/>
            <a:fld id="{284ECAD9-32EE-4091-BDA5-6BD15ACC5E58}" type="slidenum">
              <a:rPr lang="de-DE" smtClean="0"/>
              <a:t>7</a:t>
            </a:fld>
            <a:endParaRPr lang="de-DE" dirty="0"/>
          </a:p>
        </p:txBody>
      </p:sp>
    </p:spTree>
    <p:extLst>
      <p:ext uri="{BB962C8B-B14F-4D97-AF65-F5344CB8AC3E}">
        <p14:creationId xmlns:p14="http://schemas.microsoft.com/office/powerpoint/2010/main" val="17423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rtl="0"/>
            <a:fld id="{284ECAD9-32EE-4091-BDA5-6BD15ACC5E58}" type="slidenum">
              <a:rPr lang="de-DE" noProof="0" smtClean="0"/>
              <a:t>8</a:t>
            </a:fld>
            <a:endParaRPr lang="de-DE" noProof="0" dirty="0"/>
          </a:p>
        </p:txBody>
      </p:sp>
    </p:spTree>
    <p:extLst>
      <p:ext uri="{BB962C8B-B14F-4D97-AF65-F5344CB8AC3E}">
        <p14:creationId xmlns:p14="http://schemas.microsoft.com/office/powerpoint/2010/main" val="312310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Gebrauchswert (= Nutzen eines Gutes)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Inszenierungswert (= Attraktivität eines Gutes). Durch z.B.: Marketing wird eine Ware als besonders begehrenswert dargestellt – Kaufbereitschaft steigt. </a:t>
            </a:r>
          </a:p>
          <a:p>
            <a:endParaRPr lang="de-AT" dirty="0"/>
          </a:p>
        </p:txBody>
      </p:sp>
      <p:sp>
        <p:nvSpPr>
          <p:cNvPr id="4" name="Foliennummernplatzhalter 3"/>
          <p:cNvSpPr>
            <a:spLocks noGrp="1"/>
          </p:cNvSpPr>
          <p:nvPr>
            <p:ph type="sldNum" sz="quarter" idx="5"/>
          </p:nvPr>
        </p:nvSpPr>
        <p:spPr/>
        <p:txBody>
          <a:bodyPr/>
          <a:lstStyle/>
          <a:p>
            <a:pPr rtl="0"/>
            <a:fld id="{284ECAD9-32EE-4091-BDA5-6BD15ACC5E58}" type="slidenum">
              <a:rPr lang="de-DE" noProof="0" smtClean="0"/>
              <a:t>9</a:t>
            </a:fld>
            <a:endParaRPr lang="de-DE" noProof="0" dirty="0"/>
          </a:p>
        </p:txBody>
      </p:sp>
    </p:spTree>
    <p:extLst>
      <p:ext uri="{BB962C8B-B14F-4D97-AF65-F5344CB8AC3E}">
        <p14:creationId xmlns:p14="http://schemas.microsoft.com/office/powerpoint/2010/main" val="205254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de-DE" noProof="0"/>
              <a:t>Bild durch Klicken auf Symbol hinzufügen</a:t>
            </a:r>
            <a:endParaRPr lang="de-DE" noProof="0" dirty="0"/>
          </a:p>
        </p:txBody>
      </p:sp>
      <p:sp>
        <p:nvSpPr>
          <p:cNvPr id="4" name="Datumsplatzhalter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F4EFE87-FD64-4C31-B64B-B358B8E8E3E0}" type="datetime1">
              <a:rPr lang="de-DE" noProof="0" smtClean="0"/>
              <a:t>13.06.2024</a:t>
            </a:fld>
            <a:endParaRPr lang="de-DE" noProof="0" dirty="0"/>
          </a:p>
        </p:txBody>
      </p:sp>
      <p:sp>
        <p:nvSpPr>
          <p:cNvPr id="5" name="Fußzeilenplatzhalt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de-DE" noProof="0" dirty="0"/>
              <a:t>Fußzeile</a:t>
            </a:r>
          </a:p>
        </p:txBody>
      </p:sp>
      <p:sp>
        <p:nvSpPr>
          <p:cNvPr id="6" name="Foliennummernplatzhalt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
        <p:nvSpPr>
          <p:cNvPr id="3" name="Untertitel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Master-Untertitelformat bearbeiten</a:t>
            </a:r>
            <a:endParaRPr lang="de-DE" noProof="0" dirty="0"/>
          </a:p>
        </p:txBody>
      </p:sp>
      <p:sp>
        <p:nvSpPr>
          <p:cNvPr id="2" name="Titel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de-DE" noProof="0"/>
              <a:t>Mastertitelformat bearbeiten</a:t>
            </a:r>
            <a:endParaRPr lang="de-DE"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8" name="Rechtec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de-DE" noProof="0"/>
              <a:t>Mastertitelformat bearbeiten</a:t>
            </a:r>
            <a:endParaRPr lang="de-DE" noProof="0" dirty="0"/>
          </a:p>
        </p:txBody>
      </p:sp>
      <p:sp>
        <p:nvSpPr>
          <p:cNvPr id="3" name="Inhaltsplatzhalter 2"/>
          <p:cNvSpPr>
            <a:spLocks noGrp="1"/>
          </p:cNvSpPr>
          <p:nvPr>
            <p:ph idx="1"/>
          </p:nvPr>
        </p:nvSpPr>
        <p:spPr>
          <a:xfrm>
            <a:off x="5458984" y="812800"/>
            <a:ext cx="5713841" cy="4868609"/>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1092200" y="3043050"/>
            <a:ext cx="3068832" cy="2638359"/>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9" name="Rechteck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1" name="Rechteck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30C45B00-06F4-4C8D-A518-E31F3B24947C}"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cxnSp>
        <p:nvCxnSpPr>
          <p:cNvPr id="15" name="Gerader Verbinder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Gerader Verbinder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8D807A0-2E2E-49BD-9623-9ECB675C43C6}"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de-DE" noProof="0" dirty="0"/>
              <a:t>Fußzeile</a:t>
            </a:r>
          </a:p>
        </p:txBody>
      </p:sp>
      <p:sp>
        <p:nvSpPr>
          <p:cNvPr id="9" name="Foliennummernplatzhalt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alt mit Beschriftung">
    <p:spTree>
      <p:nvGrpSpPr>
        <p:cNvPr id="1" name=""/>
        <p:cNvGrpSpPr/>
        <p:nvPr/>
      </p:nvGrpSpPr>
      <p:grpSpPr>
        <a:xfrm>
          <a:off x="0" y="0"/>
          <a:ext cx="0" cy="0"/>
          <a:chOff x="0" y="0"/>
          <a:chExt cx="0" cy="0"/>
        </a:xfrm>
      </p:grpSpPr>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8" name="Rechtec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p:cNvSpPr>
            <a:spLocks noGrp="1"/>
          </p:cNvSpPr>
          <p:nvPr>
            <p:ph idx="1"/>
          </p:nvPr>
        </p:nvSpPr>
        <p:spPr>
          <a:xfrm>
            <a:off x="5458984" y="497808"/>
            <a:ext cx="5713841" cy="4868609"/>
          </a:xfrm>
        </p:spPr>
        <p:txBody>
          <a:bodyPr rtlCol="0" anchor="ct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9" name="Rechteck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1" name="Rechteck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B832C7A-91BE-49C4-8C20-61DBB227EFF2}"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5" name="Rechteck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de-DE" noProof="0"/>
              <a:t>Mastertitelformat bearbeiten</a:t>
            </a:r>
            <a:endParaRPr lang="de-DE" noProof="0" dirty="0"/>
          </a:p>
        </p:txBody>
      </p:sp>
      <p:sp>
        <p:nvSpPr>
          <p:cNvPr id="18" name="Rechteck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Inhalt mit Beschriftung">
    <p:spTree>
      <p:nvGrpSpPr>
        <p:cNvPr id="1" name=""/>
        <p:cNvGrpSpPr/>
        <p:nvPr/>
      </p:nvGrpSpPr>
      <p:grpSpPr>
        <a:xfrm>
          <a:off x="0" y="0"/>
          <a:ext cx="0" cy="0"/>
          <a:chOff x="0" y="0"/>
          <a:chExt cx="0" cy="0"/>
        </a:xfrm>
      </p:grpSpPr>
      <p:sp>
        <p:nvSpPr>
          <p:cNvPr id="18" name="Bildplatzhalt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de-DE" noProof="0"/>
              <a:t>Bild durch Klicken auf Symbol hinzufügen</a:t>
            </a:r>
            <a:endParaRPr lang="de-DE" noProof="0" dirty="0"/>
          </a:p>
        </p:txBody>
      </p:sp>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3" name="Inhaltsplatzhalter 2"/>
          <p:cNvSpPr>
            <a:spLocks noGrp="1"/>
          </p:cNvSpPr>
          <p:nvPr>
            <p:ph idx="1"/>
          </p:nvPr>
        </p:nvSpPr>
        <p:spPr>
          <a:xfrm>
            <a:off x="5458984" y="497808"/>
            <a:ext cx="5713841" cy="4868609"/>
          </a:xfrm>
        </p:spPr>
        <p:txBody>
          <a:bodyPr rtlCol="0" anchor="ct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950098F-F7F5-47E7-9E70-55076ABBD7D0}"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de-DE" noProof="0"/>
              <a:t>Mastertitelformat bearbeiten</a:t>
            </a:r>
            <a:endParaRPr lang="de-DE"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Inhalt mit Beschriftung">
    <p:spTree>
      <p:nvGrpSpPr>
        <p:cNvPr id="1" name=""/>
        <p:cNvGrpSpPr/>
        <p:nvPr/>
      </p:nvGrpSpPr>
      <p:grpSpPr>
        <a:xfrm>
          <a:off x="0" y="0"/>
          <a:ext cx="0" cy="0"/>
          <a:chOff x="0" y="0"/>
          <a:chExt cx="0" cy="0"/>
        </a:xfrm>
      </p:grpSpPr>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2" name="Titel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de-DE" noProof="0"/>
              <a:t>Mastertitelformat bearbeiten</a:t>
            </a:r>
            <a:endParaRPr lang="de-DE" noProof="0" dirty="0"/>
          </a:p>
        </p:txBody>
      </p:sp>
      <p:sp>
        <p:nvSpPr>
          <p:cNvPr id="3" name="Inhaltsplatzhalter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1735C8C4-173E-47B1-BC8D-70B32D1FFA35}"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18" name="Bildplatzhalt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de-DE" noProof="0"/>
              <a:t>Bild durch Klicken auf Symbol hinzufügen</a:t>
            </a:r>
            <a:endParaRPr lang="de-DE"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Inhalt mit Beschriftung">
    <p:spTree>
      <p:nvGrpSpPr>
        <p:cNvPr id="1" name=""/>
        <p:cNvGrpSpPr/>
        <p:nvPr/>
      </p:nvGrpSpPr>
      <p:grpSpPr>
        <a:xfrm>
          <a:off x="0" y="0"/>
          <a:ext cx="0" cy="0"/>
          <a:chOff x="0" y="0"/>
          <a:chExt cx="0" cy="0"/>
        </a:xfrm>
      </p:grpSpPr>
      <p:sp>
        <p:nvSpPr>
          <p:cNvPr id="18" name="Bildplatzhalt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de-DE" noProof="0"/>
              <a:t>Bild durch Klicken auf Symbol hinzufügen</a:t>
            </a:r>
            <a:endParaRPr lang="de-DE" noProof="0" dirty="0"/>
          </a:p>
        </p:txBody>
      </p:sp>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2" name="Titel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de-DE" noProof="0"/>
              <a:t>Mastertitelformat bearbeiten</a:t>
            </a:r>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75827D8-3C30-4432-A427-84CAEB2453BE}"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19" name="Rechteck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Inhalt mit Beschriftung">
    <p:spTree>
      <p:nvGrpSpPr>
        <p:cNvPr id="1" name=""/>
        <p:cNvGrpSpPr/>
        <p:nvPr/>
      </p:nvGrpSpPr>
      <p:grpSpPr>
        <a:xfrm>
          <a:off x="0" y="0"/>
          <a:ext cx="0" cy="0"/>
          <a:chOff x="0" y="0"/>
          <a:chExt cx="0" cy="0"/>
        </a:xfrm>
      </p:grpSpPr>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4" name="Rechteck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8" name="Rechtec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de-DE" noProof="0"/>
              <a:t>Mastertitelformat bearbeiten</a:t>
            </a:r>
            <a:endParaRPr lang="de-DE" noProof="0" dirty="0"/>
          </a:p>
        </p:txBody>
      </p:sp>
      <p:sp>
        <p:nvSpPr>
          <p:cNvPr id="3" name="Inhaltsplatzhalter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90A9CFE4-5C45-48B6-94AE-239F669C2CB0}"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20" name="Rechteck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Inhalt mit Beschriftung">
    <p:spTree>
      <p:nvGrpSpPr>
        <p:cNvPr id="1" name=""/>
        <p:cNvGrpSpPr/>
        <p:nvPr/>
      </p:nvGrpSpPr>
      <p:grpSpPr>
        <a:xfrm>
          <a:off x="0" y="0"/>
          <a:ext cx="0" cy="0"/>
          <a:chOff x="0" y="0"/>
          <a:chExt cx="0" cy="0"/>
        </a:xfrm>
      </p:grpSpPr>
      <p:sp>
        <p:nvSpPr>
          <p:cNvPr id="10" name="Parallelogram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4" name="Rechteck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8" name="Rechteck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de-DE" noProof="0"/>
              <a:t>Mastertitelformat bearbeiten</a:t>
            </a:r>
            <a:endParaRPr lang="de-DE" noProof="0" dirty="0"/>
          </a:p>
        </p:txBody>
      </p:sp>
      <p:sp>
        <p:nvSpPr>
          <p:cNvPr id="3" name="Inhaltsplatzhalter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12" name="Datumsplatzhalt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25A19C5-DFA1-4B16-B888-5681C72A64E7}" type="datetime1">
              <a:rPr lang="de-DE" noProof="0" smtClean="0"/>
              <a:t>13.06.2024</a:t>
            </a:fld>
            <a:endParaRPr lang="de-DE" noProof="0" dirty="0"/>
          </a:p>
        </p:txBody>
      </p:sp>
      <p:sp>
        <p:nvSpPr>
          <p:cNvPr id="13" name="Fußzeilenplatzhalt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de-DE" noProof="0" dirty="0"/>
              <a:t>Fußzeile</a:t>
            </a:r>
          </a:p>
        </p:txBody>
      </p:sp>
      <p:sp>
        <p:nvSpPr>
          <p:cNvPr id="14" name="Foliennummernplatzhalt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18" name="Rechteck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Bildplatzhalter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endParaRPr lang="de-DE"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de-DE" noProof="0"/>
              <a:t>Mastertitelformat bearbeiten</a:t>
            </a:r>
            <a:endParaRPr lang="de-DE" noProof="0" dirty="0"/>
          </a:p>
        </p:txBody>
      </p:sp>
      <p:sp>
        <p:nvSpPr>
          <p:cNvPr id="4" name="Textplatzhalter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lvl1pPr>
              <a:defRPr>
                <a:solidFill>
                  <a:schemeClr val="bg1"/>
                </a:solidFill>
              </a:defRPr>
            </a:lvl1pPr>
          </a:lstStyle>
          <a:p>
            <a:pPr rtl="0"/>
            <a:fld id="{29717E9C-248D-4A7A-A695-7FB93DC585F6}" type="datetime1">
              <a:rPr lang="de-DE" noProof="0" smtClean="0"/>
              <a:t>13.06.2024</a:t>
            </a:fld>
            <a:endParaRPr lang="de-DE" noProof="0" dirty="0"/>
          </a:p>
        </p:txBody>
      </p:sp>
      <p:sp>
        <p:nvSpPr>
          <p:cNvPr id="6" name="Fußzeilenplatzhalter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de-DE" noProof="0" dirty="0"/>
              <a:t>Fußzeile</a:t>
            </a:r>
          </a:p>
        </p:txBody>
      </p:sp>
      <p:sp>
        <p:nvSpPr>
          <p:cNvPr id="7" name="Foliennummernplatzhalter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de-DE" noProof="0" smtClean="0"/>
              <a:pPr/>
              <a:t>‹Nr.›</a:t>
            </a:fld>
            <a:endParaRPr lang="de-DE" noProof="0" dirty="0"/>
          </a:p>
        </p:txBody>
      </p:sp>
      <p:sp>
        <p:nvSpPr>
          <p:cNvPr id="9" name="Rechteck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p:txBody>
          <a:bodyPr vert="eaVert" lIns="45720" tIns="0" rIns="45720" bIns="0"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EBBE2C78-7BA9-41F7-92BA-F1F41DC673F9}"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de-DE" noProof="0" dirty="0"/>
              <a:t>Fußzeile</a:t>
            </a:r>
          </a:p>
        </p:txBody>
      </p:sp>
      <p:sp>
        <p:nvSpPr>
          <p:cNvPr id="9" name="Foliennummernplatzhalt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13" name="Parallelogramm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12" name="Rechteck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4" name="Datumsplatzhalter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AFFED1D-AE10-49DC-B816-4365C8575FED}" type="datetime1">
              <a:rPr lang="de-DE" noProof="0" smtClean="0"/>
              <a:t>13.06.2024</a:t>
            </a:fld>
            <a:endParaRPr lang="de-DE" noProof="0" dirty="0"/>
          </a:p>
        </p:txBody>
      </p:sp>
      <p:sp>
        <p:nvSpPr>
          <p:cNvPr id="5" name="Fußzeilenplatzhalt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de-DE" noProof="0" dirty="0"/>
              <a:t>Fußzeile</a:t>
            </a:r>
          </a:p>
        </p:txBody>
      </p:sp>
      <p:sp>
        <p:nvSpPr>
          <p:cNvPr id="6" name="Foliennummernplatzhalt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
        <p:nvSpPr>
          <p:cNvPr id="10" name="Bildplatzhalt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rtlCol="0"/>
          <a:lstStyle/>
          <a:p>
            <a:pPr rtl="0"/>
            <a:r>
              <a:rPr lang="de-DE" noProof="0"/>
              <a:t>Bild durch Klicken auf Symbol hinzufügen</a:t>
            </a:r>
            <a:endParaRPr lang="de-DE" noProof="0" dirty="0"/>
          </a:p>
        </p:txBody>
      </p:sp>
      <p:sp>
        <p:nvSpPr>
          <p:cNvPr id="2" name="Titel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n-lt"/>
              </a:defRPr>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Master-Untertitelformat bearbeiten</a:t>
            </a:r>
            <a:endParaRPr lang="de-DE" noProof="0" dirty="0"/>
          </a:p>
        </p:txBody>
      </p:sp>
      <p:sp>
        <p:nvSpPr>
          <p:cNvPr id="11" name="Rechteck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1346200"/>
            <a:ext cx="2448033" cy="4530725"/>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a:xfrm>
            <a:off x="1092200" y="1346200"/>
            <a:ext cx="7480300" cy="4530723"/>
          </a:xfrm>
        </p:spPr>
        <p:txBody>
          <a:bodyPr vert="eaVert" lIns="45720" tIns="0" rIns="45720" bIns="0"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8A1E5C2F-FA5C-4DA9-A6AA-65DC0C232EE7}"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de-DE" noProof="0" dirty="0"/>
              <a:t>Fußzeile</a:t>
            </a:r>
          </a:p>
        </p:txBody>
      </p:sp>
      <p:sp>
        <p:nvSpPr>
          <p:cNvPr id="10" name="Foliennummernplatzhalt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
        <p:nvSpPr>
          <p:cNvPr id="14" name="Rechteck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F311090-5FA7-4C32-A9C3-9BD7F5B9B9DE}"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de-DE" noProof="0" dirty="0"/>
              <a:t>Fußzeile</a:t>
            </a:r>
          </a:p>
        </p:txBody>
      </p:sp>
      <p:sp>
        <p:nvSpPr>
          <p:cNvPr id="9" name="Foliennummernplatzhalt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Pr>
        <a:solidFill>
          <a:schemeClr val="bg1"/>
        </a:solidFill>
        <a:effectLst/>
      </p:bgPr>
    </p:bg>
    <p:spTree>
      <p:nvGrpSpPr>
        <p:cNvPr id="1" name=""/>
        <p:cNvGrpSpPr/>
        <p:nvPr/>
      </p:nvGrpSpPr>
      <p:grpSpPr>
        <a:xfrm>
          <a:off x="0" y="0"/>
          <a:ext cx="0" cy="0"/>
          <a:chOff x="0" y="0"/>
          <a:chExt cx="0" cy="0"/>
        </a:xfrm>
      </p:grpSpPr>
      <p:sp>
        <p:nvSpPr>
          <p:cNvPr id="15" name="Parallelogramm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7" name="Datumsplatzhalter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CF8BFD9B-5ED1-42F9-9C8D-9A96B517A8EA}"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de-DE" noProof="0" dirty="0"/>
              <a:t>Fußzeile</a:t>
            </a:r>
          </a:p>
        </p:txBody>
      </p:sp>
      <p:sp>
        <p:nvSpPr>
          <p:cNvPr id="11" name="Foliennummernplatzhalt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12" name="Bildplatzhalt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de-DE" noProof="0"/>
              <a:t>Bild durch Klicken auf Symbol hinzufügen</a:t>
            </a:r>
            <a:endParaRPr lang="de-DE" noProof="0" dirty="0"/>
          </a:p>
        </p:txBody>
      </p:sp>
      <p:sp>
        <p:nvSpPr>
          <p:cNvPr id="13" name="Rechteck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de-DE" sz="1400" noProof="0" dirty="0"/>
          </a:p>
        </p:txBody>
      </p:sp>
      <p:sp>
        <p:nvSpPr>
          <p:cNvPr id="2" name="Titel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14" name="Rechteck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bschnittsüberschrift">
    <p:bg>
      <p:bgPr>
        <a:solidFill>
          <a:schemeClr val="bg1"/>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C0AA2882-5B07-4960-BA6E-33702DE7B1BA}" type="datetime1">
              <a:rPr lang="de-DE" noProof="0" smtClean="0"/>
              <a:t>13.06.2024</a:t>
            </a:fld>
            <a:endParaRPr lang="de-DE" noProof="0" dirty="0"/>
          </a:p>
        </p:txBody>
      </p:sp>
      <p:sp>
        <p:nvSpPr>
          <p:cNvPr id="8" name="Fußzeilenplatzhalt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de-DE" noProof="0" dirty="0"/>
              <a:t>Fußzeile</a:t>
            </a:r>
          </a:p>
        </p:txBody>
      </p:sp>
      <p:sp>
        <p:nvSpPr>
          <p:cNvPr id="11" name="Foliennummernplatzhalt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12" name="Bildplatzhalt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de-DE" noProof="0"/>
              <a:t>Bild durch Klicken auf Symbol hinzufügen</a:t>
            </a:r>
            <a:endParaRPr lang="de-DE" noProof="0" dirty="0"/>
          </a:p>
        </p:txBody>
      </p:sp>
      <p:sp>
        <p:nvSpPr>
          <p:cNvPr id="13" name="Rechteck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de-DE" sz="1400" noProof="0" dirty="0"/>
          </a:p>
        </p:txBody>
      </p:sp>
      <p:sp>
        <p:nvSpPr>
          <p:cNvPr id="2" name="Titel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14" name="Rechteck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de-DE" noProof="0"/>
              <a:t>Mastertitelformat bearbeiten</a:t>
            </a:r>
            <a:endParaRPr lang="de-DE" noProof="0" dirty="0"/>
          </a:p>
        </p:txBody>
      </p:sp>
      <p:sp>
        <p:nvSpPr>
          <p:cNvPr id="3" name="Inhaltsplatzhalter 2"/>
          <p:cNvSpPr>
            <a:spLocks noGrp="1"/>
          </p:cNvSpPr>
          <p:nvPr>
            <p:ph sz="half" idx="1"/>
          </p:nvPr>
        </p:nvSpPr>
        <p:spPr>
          <a:xfrm>
            <a:off x="1097280" y="2120900"/>
            <a:ext cx="4639736" cy="3748193"/>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6515944" y="2120900"/>
            <a:ext cx="4639736" cy="3748194"/>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2" name="Datumsplatzhalter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707D64A9-7C51-4F55-82EC-E1DFFCE545AB}" type="datetime1">
              <a:rPr lang="de-DE" noProof="0" smtClean="0"/>
              <a:t>13.06.2024</a:t>
            </a:fld>
            <a:endParaRPr lang="de-DE" noProof="0" dirty="0"/>
          </a:p>
        </p:txBody>
      </p:sp>
      <p:sp>
        <p:nvSpPr>
          <p:cNvPr id="9" name="Fußzeilenplatzhalt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de-DE" noProof="0" dirty="0"/>
              <a:t>Fußzeile</a:t>
            </a:r>
          </a:p>
        </p:txBody>
      </p:sp>
      <p:sp>
        <p:nvSpPr>
          <p:cNvPr id="10" name="Foliennummernplatzhalt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de-DE" noProof="0"/>
              <a:t>Mastertitelformat bearbeiten</a:t>
            </a:r>
            <a:endParaRPr lang="de-DE" noProof="0" dirty="0"/>
          </a:p>
        </p:txBody>
      </p:sp>
      <p:sp>
        <p:nvSpPr>
          <p:cNvPr id="3" name="Textplatzhalter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4" name="Inhaltsplatzhalter 3"/>
          <p:cNvSpPr>
            <a:spLocks noGrp="1"/>
          </p:cNvSpPr>
          <p:nvPr>
            <p:ph sz="half" idx="2"/>
          </p:nvPr>
        </p:nvSpPr>
        <p:spPr>
          <a:xfrm>
            <a:off x="1186731" y="2958274"/>
            <a:ext cx="4639736" cy="2910821"/>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6" name="Inhaltsplatzhalter 5"/>
          <p:cNvSpPr>
            <a:spLocks noGrp="1"/>
          </p:cNvSpPr>
          <p:nvPr>
            <p:ph sz="quarter" idx="4"/>
          </p:nvPr>
        </p:nvSpPr>
        <p:spPr>
          <a:xfrm>
            <a:off x="6605395" y="2958273"/>
            <a:ext cx="4639736" cy="2910821"/>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2" name="Datumsplatzhalter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BFFB8160-44A7-4F56-AA4A-D5172B2E1157}" type="datetime1">
              <a:rPr lang="de-DE" noProof="0" smtClean="0"/>
              <a:t>13.06.2024</a:t>
            </a:fld>
            <a:endParaRPr lang="de-DE" noProof="0" dirty="0"/>
          </a:p>
        </p:txBody>
      </p:sp>
      <p:sp>
        <p:nvSpPr>
          <p:cNvPr id="11" name="Fußzeilenplatzhalt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de-DE" noProof="0" dirty="0"/>
              <a:t>Fußzeile</a:t>
            </a:r>
          </a:p>
        </p:txBody>
      </p:sp>
      <p:sp>
        <p:nvSpPr>
          <p:cNvPr id="12" name="Foliennummernplatzhalt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6" name="Datumsplatzhalter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BF640A9C-8473-4DF8-893D-500B090655BA}" type="datetime1">
              <a:rPr lang="de-DE" noProof="0" smtClean="0"/>
              <a:t>13.06.2024</a:t>
            </a:fld>
            <a:endParaRPr lang="de-DE" noProof="0" dirty="0"/>
          </a:p>
        </p:txBody>
      </p:sp>
      <p:sp>
        <p:nvSpPr>
          <p:cNvPr id="7" name="Fußzeilenplatzhalt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de-DE" noProof="0" dirty="0"/>
              <a:t>Fußzeile</a:t>
            </a:r>
          </a:p>
        </p:txBody>
      </p:sp>
      <p:sp>
        <p:nvSpPr>
          <p:cNvPr id="8" name="Foliennummernplatzhalt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6" name="Parallelogramm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2" name="Datumsplatzhalt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E198724F-2570-4671-BC97-1632EA4B6A9A}" type="datetime1">
              <a:rPr lang="de-DE" noProof="0" smtClean="0"/>
              <a:t>13.06.2024</a:t>
            </a:fld>
            <a:endParaRPr lang="de-DE" noProof="0" dirty="0"/>
          </a:p>
        </p:txBody>
      </p:sp>
      <p:sp>
        <p:nvSpPr>
          <p:cNvPr id="3" name="Fußzeilenplatzhalt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de-DE" noProof="0" dirty="0"/>
              <a:t>Fußzeile</a:t>
            </a:r>
          </a:p>
        </p:txBody>
      </p:sp>
      <p:sp>
        <p:nvSpPr>
          <p:cNvPr id="4" name="Foliennummernplatzhalt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DE" noProof="0" dirty="0"/>
          </a:p>
        </p:txBody>
      </p:sp>
      <p:sp>
        <p:nvSpPr>
          <p:cNvPr id="2" name="Titelplatzhalt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41B5299-E1B6-495B-A545-A2AEB4711549}" type="datetime1">
              <a:rPr lang="de-DE" noProof="0" smtClean="0"/>
              <a:t>13.06.2024</a:t>
            </a:fld>
            <a:endParaRPr lang="de-DE" noProof="0" dirty="0"/>
          </a:p>
        </p:txBody>
      </p:sp>
      <p:sp>
        <p:nvSpPr>
          <p:cNvPr id="5" name="Fußzeilenplatzhalt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de-DE" noProof="0" dirty="0"/>
              <a:t>Fußzeile</a:t>
            </a:r>
          </a:p>
        </p:txBody>
      </p:sp>
      <p:sp>
        <p:nvSpPr>
          <p:cNvPr id="6" name="Foliennummernplatzhalt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de-DE" noProof="0" smtClean="0"/>
              <a:pPr/>
              <a:t>‹Nr.›</a:t>
            </a:fld>
            <a:endParaRPr lang="de-DE" noProof="0" dirty="0"/>
          </a:p>
        </p:txBody>
      </p:sp>
      <p:sp>
        <p:nvSpPr>
          <p:cNvPr id="8" name="Rechteck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jpe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p:txBody>
          <a:bodyPr rtlCol="0"/>
          <a:lstStyle/>
          <a:p>
            <a:pPr rtl="0"/>
            <a:r>
              <a:rPr lang="de-DE" dirty="0"/>
              <a:t>Kapitalismus-kritik</a:t>
            </a:r>
          </a:p>
        </p:txBody>
      </p:sp>
      <p:sp>
        <p:nvSpPr>
          <p:cNvPr id="4" name="Untertitel 3">
            <a:extLst>
              <a:ext uri="{FF2B5EF4-FFF2-40B4-BE49-F238E27FC236}">
                <a16:creationId xmlns:a16="http://schemas.microsoft.com/office/drawing/2014/main" id="{FFFB5E3C-FE17-44EA-B59B-183125D08F7C}"/>
              </a:ext>
            </a:extLst>
          </p:cNvPr>
          <p:cNvSpPr>
            <a:spLocks noGrp="1"/>
          </p:cNvSpPr>
          <p:nvPr>
            <p:ph type="subTitle" idx="1"/>
          </p:nvPr>
        </p:nvSpPr>
        <p:spPr/>
        <p:txBody>
          <a:bodyPr rtlCol="0"/>
          <a:lstStyle/>
          <a:p>
            <a:pPr rtl="0"/>
            <a:r>
              <a:rPr lang="de-DE" dirty="0">
                <a:latin typeface="+mj-lt"/>
              </a:rPr>
              <a:t>13.06.2024 | Lea Mayr</a:t>
            </a:r>
          </a:p>
        </p:txBody>
      </p:sp>
      <p:sp>
        <p:nvSpPr>
          <p:cNvPr id="5" name="Bildplatzhalter 4">
            <a:extLst>
              <a:ext uri="{FF2B5EF4-FFF2-40B4-BE49-F238E27FC236}">
                <a16:creationId xmlns:a16="http://schemas.microsoft.com/office/drawing/2014/main" id="{4A3B0312-831B-723B-A1D3-B79DD47ABE7F}"/>
              </a:ext>
            </a:extLst>
          </p:cNvPr>
          <p:cNvSpPr>
            <a:spLocks noGrp="1"/>
          </p:cNvSpPr>
          <p:nvPr>
            <p:ph type="pic" sz="quarter" idx="13"/>
          </p:nvPr>
        </p:nvSpPr>
        <p:spPr/>
        <p:txBody>
          <a:bodyPr/>
          <a:lstStyle/>
          <a:p>
            <a:endParaRPr lang="de-AT"/>
          </a:p>
        </p:txBody>
      </p:sp>
      <p:pic>
        <p:nvPicPr>
          <p:cNvPr id="7" name="Picture 2" descr="Ein Bild, das draußen, Kleidung, Schwarzweiß, Rebellion enthält.&#10;&#10;Automatisch generierte Beschreibung">
            <a:extLst>
              <a:ext uri="{FF2B5EF4-FFF2-40B4-BE49-F238E27FC236}">
                <a16:creationId xmlns:a16="http://schemas.microsoft.com/office/drawing/2014/main" id="{7BA55261-D41E-B042-5768-0C2C8BE80C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68" r="-1" b="9237"/>
          <a:stretch/>
        </p:blipFill>
        <p:spPr bwMode="auto">
          <a:xfrm>
            <a:off x="20" y="10"/>
            <a:ext cx="6311880" cy="6857990"/>
          </a:xfrm>
          <a:prstGeom prst="rect">
            <a:avLst/>
          </a:prstGeom>
          <a:solidFill>
            <a:srgbClr val="FFFFFF"/>
          </a:solidFill>
        </p:spPr>
      </p:pic>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3C8B2-DA3B-2080-D219-AA771AEA31B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de-DE" b="1" kern="1200" spc="-50" baseline="0">
                <a:latin typeface="+mn-lt"/>
                <a:ea typeface="+mj-ea"/>
                <a:cs typeface="+mj-cs"/>
              </a:rPr>
              <a:t>Konservative Kritik</a:t>
            </a:r>
          </a:p>
        </p:txBody>
      </p:sp>
      <p:sp>
        <p:nvSpPr>
          <p:cNvPr id="5" name="Inhaltsplatzhalter 6">
            <a:extLst>
              <a:ext uri="{FF2B5EF4-FFF2-40B4-BE49-F238E27FC236}">
                <a16:creationId xmlns:a16="http://schemas.microsoft.com/office/drawing/2014/main" id="{E86C92E1-1763-49D3-288A-D16AE43112C4}"/>
              </a:ext>
            </a:extLst>
          </p:cNvPr>
          <p:cNvSpPr txBox="1">
            <a:spLocks/>
          </p:cNvSpPr>
          <p:nvPr/>
        </p:nvSpPr>
        <p:spPr>
          <a:xfrm>
            <a:off x="1097280" y="2120900"/>
            <a:ext cx="4639736" cy="3748193"/>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Gemeinschaftsverlust: Traditionelle Werte und Kultur</a:t>
            </a:r>
          </a:p>
          <a:p>
            <a:r>
              <a:rPr lang="de-DE" dirty="0"/>
              <a:t>Moralverlust:</a:t>
            </a:r>
          </a:p>
          <a:p>
            <a:pPr marL="449580" lvl="2" indent="-266700">
              <a:spcBef>
                <a:spcPts val="1200"/>
              </a:spcBef>
              <a:spcAft>
                <a:spcPts val="200"/>
              </a:spcAft>
              <a:buSzPct val="100000"/>
            </a:pPr>
            <a:r>
              <a:rPr lang="de-DE" sz="2000" dirty="0"/>
              <a:t>Kapitalismus fördert Materialismus und Konsumkultur, was moralische und ethische Werte untergräbt</a:t>
            </a:r>
          </a:p>
          <a:p>
            <a:r>
              <a:rPr lang="de-DE" dirty="0"/>
              <a:t>Globalisierungskritik</a:t>
            </a:r>
          </a:p>
          <a:p>
            <a:pPr marL="449580" lvl="2" indent="-266700">
              <a:spcBef>
                <a:spcPts val="1200"/>
              </a:spcBef>
              <a:spcAft>
                <a:spcPts val="200"/>
              </a:spcAft>
              <a:buSzPct val="100000"/>
            </a:pPr>
            <a:r>
              <a:rPr lang="de-DE" sz="2000" dirty="0"/>
              <a:t>betont die Bedeutung lokaler Wirtschaft</a:t>
            </a:r>
          </a:p>
        </p:txBody>
      </p:sp>
      <p:pic>
        <p:nvPicPr>
          <p:cNvPr id="3082" name="Picture 10" descr="Was bedeutet &quot;Haul&quot;? | NETZWELT">
            <a:extLst>
              <a:ext uri="{FF2B5EF4-FFF2-40B4-BE49-F238E27FC236}">
                <a16:creationId xmlns:a16="http://schemas.microsoft.com/office/drawing/2014/main" id="{5557F624-05BC-0C7D-4A68-74752E0FB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61"/>
          <a:stretch/>
        </p:blipFill>
        <p:spPr bwMode="auto">
          <a:xfrm>
            <a:off x="6515944" y="2120900"/>
            <a:ext cx="4639736" cy="374819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7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E5E388D-0F85-4EDA-A59C-C4E14987CC6C}"/>
              </a:ext>
            </a:extLst>
          </p:cNvPr>
          <p:cNvSpPr>
            <a:spLocks noGrp="1"/>
          </p:cNvSpPr>
          <p:nvPr>
            <p:ph type="title"/>
          </p:nvPr>
        </p:nvSpPr>
        <p:spPr/>
        <p:txBody>
          <a:bodyPr rtlCol="0"/>
          <a:lstStyle/>
          <a:p>
            <a:pPr rtl="0"/>
            <a:r>
              <a:rPr lang="de-DE" dirty="0"/>
              <a:t>Ökologische Kritik</a:t>
            </a:r>
          </a:p>
        </p:txBody>
      </p:sp>
      <p:sp>
        <p:nvSpPr>
          <p:cNvPr id="5" name="Inhaltsplatzhalter 6">
            <a:extLst>
              <a:ext uri="{FF2B5EF4-FFF2-40B4-BE49-F238E27FC236}">
                <a16:creationId xmlns:a16="http://schemas.microsoft.com/office/drawing/2014/main" id="{E61A75B8-87B9-A637-7DCF-F2D7930B46EB}"/>
              </a:ext>
            </a:extLst>
          </p:cNvPr>
          <p:cNvSpPr>
            <a:spLocks noGrp="1"/>
          </p:cNvSpPr>
          <p:nvPr>
            <p:ph idx="1"/>
          </p:nvPr>
        </p:nvSpPr>
        <p:spPr>
          <a:xfrm>
            <a:off x="1097279" y="2432580"/>
            <a:ext cx="6392091" cy="3760891"/>
          </a:xfrm>
        </p:spPr>
        <p:txBody>
          <a:bodyPr vert="horz" lIns="0" tIns="45720" rIns="0" bIns="45720" rtlCol="0">
            <a:normAutofit/>
          </a:bodyPr>
          <a:lstStyle/>
          <a:p>
            <a:r>
              <a:rPr lang="de-DE" sz="2000" dirty="0"/>
              <a:t>Zerstörung von Ökosystemen</a:t>
            </a:r>
          </a:p>
          <a:p>
            <a:r>
              <a:rPr lang="de-DE" dirty="0"/>
              <a:t>Klimakrise</a:t>
            </a:r>
            <a:endParaRPr lang="de-DE" sz="2000" dirty="0"/>
          </a:p>
          <a:p>
            <a:r>
              <a:rPr lang="de-AT" dirty="0"/>
              <a:t>Ressourcenverbrauch</a:t>
            </a:r>
          </a:p>
          <a:p>
            <a:r>
              <a:rPr lang="de-AT" dirty="0"/>
              <a:t>Umweltverschmutzung (z.B.: Chemikalien in der Textilindustrie, Pestizide, Ölkatastrophen)</a:t>
            </a:r>
            <a:endParaRPr lang="de-DE" dirty="0"/>
          </a:p>
          <a:p>
            <a:r>
              <a:rPr lang="de-DE" dirty="0"/>
              <a:t>Beispiel: Bodenversiegelung (Österreich): 12 ha / Tag</a:t>
            </a:r>
            <a:br>
              <a:rPr lang="de-DE" dirty="0"/>
            </a:br>
            <a:endParaRPr lang="de-DE" dirty="0">
              <a:latin typeface="+mj-lt"/>
            </a:endParaRPr>
          </a:p>
        </p:txBody>
      </p:sp>
      <p:pic>
        <p:nvPicPr>
          <p:cNvPr id="3" name="Grafik 2">
            <a:extLst>
              <a:ext uri="{FF2B5EF4-FFF2-40B4-BE49-F238E27FC236}">
                <a16:creationId xmlns:a16="http://schemas.microsoft.com/office/drawing/2014/main" id="{CDC33391-8004-F92D-8F25-EE63BAB8D2F7}"/>
              </a:ext>
            </a:extLst>
          </p:cNvPr>
          <p:cNvPicPr>
            <a:picLocks noChangeAspect="1"/>
          </p:cNvPicPr>
          <p:nvPr/>
        </p:nvPicPr>
        <p:blipFill>
          <a:blip r:embed="rId3"/>
          <a:stretch>
            <a:fillRect/>
          </a:stretch>
        </p:blipFill>
        <p:spPr>
          <a:xfrm>
            <a:off x="6890406" y="3194903"/>
            <a:ext cx="4920593" cy="2754463"/>
          </a:xfrm>
          <a:prstGeom prst="rect">
            <a:avLst/>
          </a:prstGeom>
        </p:spPr>
      </p:pic>
      <p:sp>
        <p:nvSpPr>
          <p:cNvPr id="11" name="Textfeld 10">
            <a:extLst>
              <a:ext uri="{FF2B5EF4-FFF2-40B4-BE49-F238E27FC236}">
                <a16:creationId xmlns:a16="http://schemas.microsoft.com/office/drawing/2014/main" id="{0DBD3E2C-FADF-3AE1-54EB-76C3800FB940}"/>
              </a:ext>
            </a:extLst>
          </p:cNvPr>
          <p:cNvSpPr txBox="1"/>
          <p:nvPr/>
        </p:nvSpPr>
        <p:spPr>
          <a:xfrm>
            <a:off x="6811135" y="6037371"/>
            <a:ext cx="4999864" cy="738664"/>
          </a:xfrm>
          <a:prstGeom prst="rect">
            <a:avLst/>
          </a:prstGeom>
          <a:noFill/>
        </p:spPr>
        <p:txBody>
          <a:bodyPr wrap="square">
            <a:spAutoFit/>
          </a:bodyPr>
          <a:lstStyle/>
          <a:p>
            <a:r>
              <a:rPr lang="de-DE" sz="1400" dirty="0"/>
              <a:t>Melanie Ebner, Bodenschutzsprecherin von Greenpeace Österreich, und Mathias Pichler, Fachreferent für Bodenschutz im Gemeindebund</a:t>
            </a:r>
            <a:endParaRPr lang="de-AT" sz="1400" dirty="0"/>
          </a:p>
        </p:txBody>
      </p:sp>
      <p:pic>
        <p:nvPicPr>
          <p:cNvPr id="2" name="Picture 2" descr="Last Generation (climate movement) - Wikipedia">
            <a:extLst>
              <a:ext uri="{FF2B5EF4-FFF2-40B4-BE49-F238E27FC236}">
                <a16:creationId xmlns:a16="http://schemas.microsoft.com/office/drawing/2014/main" id="{E2796DCE-25B2-8FDD-C05F-8CA3E6636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406" y="309786"/>
            <a:ext cx="4918682" cy="275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5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E5E388D-0F85-4EDA-A59C-C4E14987CC6C}"/>
              </a:ext>
            </a:extLst>
          </p:cNvPr>
          <p:cNvSpPr>
            <a:spLocks noGrp="1"/>
          </p:cNvSpPr>
          <p:nvPr>
            <p:ph type="title"/>
          </p:nvPr>
        </p:nvSpPr>
        <p:spPr/>
        <p:txBody>
          <a:bodyPr rtlCol="0"/>
          <a:lstStyle/>
          <a:p>
            <a:pPr rtl="0"/>
            <a:r>
              <a:rPr lang="de-DE" dirty="0"/>
              <a:t>Einsatz im Unterricht</a:t>
            </a:r>
          </a:p>
        </p:txBody>
      </p:sp>
      <p:sp>
        <p:nvSpPr>
          <p:cNvPr id="5" name="Inhaltsplatzhalter 6">
            <a:extLst>
              <a:ext uri="{FF2B5EF4-FFF2-40B4-BE49-F238E27FC236}">
                <a16:creationId xmlns:a16="http://schemas.microsoft.com/office/drawing/2014/main" id="{E61A75B8-87B9-A637-7DCF-F2D7930B46EB}"/>
              </a:ext>
            </a:extLst>
          </p:cNvPr>
          <p:cNvSpPr>
            <a:spLocks noGrp="1"/>
          </p:cNvSpPr>
          <p:nvPr>
            <p:ph idx="1"/>
          </p:nvPr>
        </p:nvSpPr>
        <p:spPr>
          <a:xfrm>
            <a:off x="1097280" y="2131557"/>
            <a:ext cx="8300721" cy="3760891"/>
          </a:xfrm>
        </p:spPr>
        <p:txBody>
          <a:bodyPr vert="horz" lIns="0" tIns="45720" rIns="0" bIns="45720" rtlCol="0">
            <a:normAutofit/>
          </a:bodyPr>
          <a:lstStyle/>
          <a:p>
            <a:r>
              <a:rPr lang="de-DE" dirty="0"/>
              <a:t>Besprechen von aktuellen Themen</a:t>
            </a:r>
          </a:p>
          <a:p>
            <a:r>
              <a:rPr lang="de-DE" dirty="0"/>
              <a:t>Kritische Analyse von Konsumverhalten im Zusammenhang mit Werbung</a:t>
            </a:r>
          </a:p>
          <a:p>
            <a:r>
              <a:rPr lang="de-DE" dirty="0"/>
              <a:t>Karikaturen</a:t>
            </a:r>
          </a:p>
          <a:p>
            <a:r>
              <a:rPr lang="de-DE" dirty="0"/>
              <a:t>Rollenspiele / Podiumsdiskussionen</a:t>
            </a:r>
          </a:p>
          <a:p>
            <a:r>
              <a:rPr lang="de-DE" dirty="0"/>
              <a:t>Behandlung von kapitalismuskritischen Filmen / Büchern (Fächerübergreifend)</a:t>
            </a:r>
          </a:p>
        </p:txBody>
      </p:sp>
      <p:pic>
        <p:nvPicPr>
          <p:cNvPr id="16" name="Grafik 15">
            <a:extLst>
              <a:ext uri="{FF2B5EF4-FFF2-40B4-BE49-F238E27FC236}">
                <a16:creationId xmlns:a16="http://schemas.microsoft.com/office/drawing/2014/main" id="{90A0CFA6-5C32-AEE8-A577-FB5E07F78F13}"/>
              </a:ext>
            </a:extLst>
          </p:cNvPr>
          <p:cNvPicPr>
            <a:picLocks noChangeAspect="1"/>
          </p:cNvPicPr>
          <p:nvPr/>
        </p:nvPicPr>
        <p:blipFill>
          <a:blip r:embed="rId3"/>
          <a:stretch>
            <a:fillRect/>
          </a:stretch>
        </p:blipFill>
        <p:spPr>
          <a:xfrm>
            <a:off x="8959755" y="150015"/>
            <a:ext cx="3232245" cy="4565129"/>
          </a:xfrm>
          <a:prstGeom prst="rect">
            <a:avLst/>
          </a:prstGeom>
        </p:spPr>
      </p:pic>
      <p:pic>
        <p:nvPicPr>
          <p:cNvPr id="4098" name="Picture 2" descr="Kapitalismus im Unterricht">
            <a:extLst>
              <a:ext uri="{FF2B5EF4-FFF2-40B4-BE49-F238E27FC236}">
                <a16:creationId xmlns:a16="http://schemas.microsoft.com/office/drawing/2014/main" id="{F9E1DD69-9E5B-22D0-C7DE-345686DCF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97" t="34815" r="12803" b="10062"/>
          <a:stretch/>
        </p:blipFill>
        <p:spPr bwMode="auto">
          <a:xfrm>
            <a:off x="8261773" y="4726443"/>
            <a:ext cx="3930227" cy="2149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LL-E ansehen | Disney+">
            <a:extLst>
              <a:ext uri="{FF2B5EF4-FFF2-40B4-BE49-F238E27FC236}">
                <a16:creationId xmlns:a16="http://schemas.microsoft.com/office/drawing/2014/main" id="{250EDBF0-87A0-0BC0-3AC2-AC03006211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22518"/>
            <a:ext cx="2939143" cy="1653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unger Games (2012) - IMDb">
            <a:extLst>
              <a:ext uri="{FF2B5EF4-FFF2-40B4-BE49-F238E27FC236}">
                <a16:creationId xmlns:a16="http://schemas.microsoft.com/office/drawing/2014/main" id="{E6D4CF62-CD0C-A718-A2A1-845DB3FE6B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432" y="5226429"/>
            <a:ext cx="1112934" cy="164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4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pitalism Vs. Socialism | Hoover Institution Capitalism Vs. Socialism">
            <a:extLst>
              <a:ext uri="{FF2B5EF4-FFF2-40B4-BE49-F238E27FC236}">
                <a16:creationId xmlns:a16="http://schemas.microsoft.com/office/drawing/2014/main" id="{1BFE3B4B-6EAC-F915-A840-7F5829536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556"/>
          <a:stretch/>
        </p:blipFill>
        <p:spPr bwMode="auto">
          <a:xfrm>
            <a:off x="-63840" y="-1889072"/>
            <a:ext cx="12345080" cy="64770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a:extLst>
              <a:ext uri="{FF2B5EF4-FFF2-40B4-BE49-F238E27FC236}">
                <a16:creationId xmlns:a16="http://schemas.microsoft.com/office/drawing/2014/main" id="{E444079D-629C-4C44-8DB6-B4B5E7C54015}"/>
              </a:ext>
            </a:extLst>
          </p:cNvPr>
          <p:cNvSpPr>
            <a:spLocks noGrp="1"/>
          </p:cNvSpPr>
          <p:nvPr>
            <p:ph type="title"/>
          </p:nvPr>
        </p:nvSpPr>
        <p:spPr/>
        <p:txBody>
          <a:bodyPr rtlCol="0"/>
          <a:lstStyle/>
          <a:p>
            <a:pPr rtl="0"/>
            <a:r>
              <a:rPr lang="de-DE" dirty="0"/>
              <a:t>Abschluss</a:t>
            </a:r>
          </a:p>
        </p:txBody>
      </p:sp>
    </p:spTree>
    <p:extLst>
      <p:ext uri="{BB962C8B-B14F-4D97-AF65-F5344CB8AC3E}">
        <p14:creationId xmlns:p14="http://schemas.microsoft.com/office/powerpoint/2010/main" val="166400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rtl="0"/>
            <a:r>
              <a:rPr lang="de-DE" sz="4800" dirty="0">
                <a:solidFill>
                  <a:schemeClr val="tx1">
                    <a:lumMod val="75000"/>
                    <a:lumOff val="25000"/>
                  </a:schemeClr>
                </a:solidFill>
              </a:rPr>
              <a:t>Karl Marx (1818-1883)</a:t>
            </a:r>
          </a:p>
        </p:txBody>
      </p:sp>
      <p:sp>
        <p:nvSpPr>
          <p:cNvPr id="3" name="Bildplatzhalter 2">
            <a:extLst>
              <a:ext uri="{FF2B5EF4-FFF2-40B4-BE49-F238E27FC236}">
                <a16:creationId xmlns:a16="http://schemas.microsoft.com/office/drawing/2014/main" id="{A463261C-AFF4-FA1F-85F7-9B7082330616}"/>
              </a:ext>
            </a:extLst>
          </p:cNvPr>
          <p:cNvSpPr>
            <a:spLocks noGrp="1"/>
          </p:cNvSpPr>
          <p:nvPr>
            <p:ph type="pic" sz="quarter" idx="13"/>
          </p:nvPr>
        </p:nvSpPr>
        <p:spPr/>
        <p:txBody>
          <a:bodyPr/>
          <a:lstStyle/>
          <a:p>
            <a:endParaRPr lang="de-AT"/>
          </a:p>
        </p:txBody>
      </p:sp>
      <p:pic>
        <p:nvPicPr>
          <p:cNvPr id="4098" name="Picture 2" descr="Karl Marx – Wikipedia">
            <a:extLst>
              <a:ext uri="{FF2B5EF4-FFF2-40B4-BE49-F238E27FC236}">
                <a16:creationId xmlns:a16="http://schemas.microsoft.com/office/drawing/2014/main" id="{9A30261B-9D56-891E-75C9-CE94E0C72E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076" b="6076"/>
          <a:stretch>
            <a:fillRect/>
          </a:stretch>
        </p:blipFill>
        <p:spPr bwMode="auto">
          <a:xfrm>
            <a:off x="-735565" y="-19875"/>
            <a:ext cx="5474579" cy="6897749"/>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6">
            <a:extLst>
              <a:ext uri="{FF2B5EF4-FFF2-40B4-BE49-F238E27FC236}">
                <a16:creationId xmlns:a16="http://schemas.microsoft.com/office/drawing/2014/main" id="{9BDBF346-461B-4E92-BF7D-73FBE17AB363}"/>
              </a:ext>
            </a:extLst>
          </p:cNvPr>
          <p:cNvSpPr>
            <a:spLocks noGrp="1"/>
          </p:cNvSpPr>
          <p:nvPr>
            <p:ph idx="1"/>
          </p:nvPr>
        </p:nvSpPr>
        <p:spPr>
          <a:xfrm>
            <a:off x="5242903" y="2258409"/>
            <a:ext cx="6780696" cy="3760891"/>
          </a:xfrm>
        </p:spPr>
        <p:txBody>
          <a:bodyPr vert="horz" lIns="0" tIns="45720" rIns="0" bIns="45720" rtlCol="0">
            <a:normAutofit/>
          </a:bodyPr>
          <a:lstStyle/>
          <a:p>
            <a:pPr rtl="0"/>
            <a:r>
              <a:rPr lang="de-DE" dirty="0">
                <a:latin typeface="+mj-lt"/>
              </a:rPr>
              <a:t>deutscher Philosoph und Ökonom</a:t>
            </a:r>
          </a:p>
          <a:p>
            <a:pPr rtl="0"/>
            <a:r>
              <a:rPr lang="de-DE" dirty="0">
                <a:latin typeface="+mj-lt"/>
              </a:rPr>
              <a:t>Begründer der marxistische Kapitalismuskritik</a:t>
            </a:r>
          </a:p>
          <a:p>
            <a:pPr rtl="0"/>
            <a:r>
              <a:rPr lang="de-DE" dirty="0">
                <a:latin typeface="+mj-lt"/>
              </a:rPr>
              <a:t>Manifest der Kommunistischen Partei (1848)</a:t>
            </a:r>
          </a:p>
          <a:p>
            <a:pPr rtl="0"/>
            <a:r>
              <a:rPr lang="de-DE" dirty="0">
                <a:latin typeface="+mj-lt"/>
              </a:rPr>
              <a:t>Das Kapital. </a:t>
            </a:r>
            <a:r>
              <a:rPr lang="de-DE" i="1" dirty="0">
                <a:latin typeface="+mj-lt"/>
              </a:rPr>
              <a:t>Kritik der politischen Ökonomie </a:t>
            </a:r>
            <a:r>
              <a:rPr lang="de-DE" dirty="0">
                <a:latin typeface="+mj-lt"/>
              </a:rPr>
              <a:t>(1867)</a:t>
            </a:r>
          </a:p>
        </p:txBody>
      </p:sp>
    </p:spTree>
    <p:extLst>
      <p:ext uri="{BB962C8B-B14F-4D97-AF65-F5344CB8AC3E}">
        <p14:creationId xmlns:p14="http://schemas.microsoft.com/office/powerpoint/2010/main" val="186057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5DA682D-7AC5-48E0-993B-AB3F027355C3}"/>
              </a:ext>
            </a:extLst>
          </p:cNvPr>
          <p:cNvSpPr>
            <a:spLocks noGrp="1"/>
          </p:cNvSpPr>
          <p:nvPr>
            <p:ph type="title"/>
          </p:nvPr>
        </p:nvSpPr>
        <p:spPr>
          <a:xfrm>
            <a:off x="1097280" y="286603"/>
            <a:ext cx="10058400" cy="1450757"/>
          </a:xfrm>
        </p:spPr>
        <p:txBody>
          <a:bodyPr rtlCol="0">
            <a:normAutofit/>
          </a:bodyPr>
          <a:lstStyle/>
          <a:p>
            <a:pPr rtl="0"/>
            <a:r>
              <a:rPr lang="de-DE" dirty="0"/>
              <a:t>Mehrwert</a:t>
            </a:r>
          </a:p>
        </p:txBody>
      </p:sp>
      <p:graphicFrame>
        <p:nvGraphicFramePr>
          <p:cNvPr id="8" name="Inhaltsplatzhalter 5" descr="Dies ist die Tagesordnungsfolie mit Symbolen und Texten">
            <a:extLst>
              <a:ext uri="{FF2B5EF4-FFF2-40B4-BE49-F238E27FC236}">
                <a16:creationId xmlns:a16="http://schemas.microsoft.com/office/drawing/2014/main" id="{11C77D7C-7B20-41EB-B25D-E388EB341562}"/>
              </a:ext>
            </a:extLst>
          </p:cNvPr>
          <p:cNvGraphicFramePr>
            <a:graphicFrameLocks noGrp="1"/>
          </p:cNvGraphicFramePr>
          <p:nvPr>
            <p:ph idx="1"/>
            <p:extLst>
              <p:ext uri="{D42A27DB-BD31-4B8C-83A1-F6EECF244321}">
                <p14:modId xmlns:p14="http://schemas.microsoft.com/office/powerpoint/2010/main" val="167733036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1763D1AA-765C-458D-F8AA-B16ED7898182}"/>
              </a:ext>
            </a:extLst>
          </p:cNvPr>
          <p:cNvSpPr txBox="1"/>
          <p:nvPr/>
        </p:nvSpPr>
        <p:spPr>
          <a:xfrm>
            <a:off x="421889" y="5484101"/>
            <a:ext cx="1827079" cy="1077218"/>
          </a:xfrm>
          <a:prstGeom prst="rect">
            <a:avLst/>
          </a:prstGeom>
          <a:noFill/>
        </p:spPr>
        <p:txBody>
          <a:bodyPr wrap="square" rtlCol="0">
            <a:spAutoFit/>
          </a:bodyPr>
          <a:lstStyle/>
          <a:p>
            <a:r>
              <a:rPr lang="de-AT" sz="3200" dirty="0">
                <a:solidFill>
                  <a:schemeClr val="accent1"/>
                </a:solidFill>
                <a:latin typeface="Modern Love Caps" panose="020F0502020204030204" pitchFamily="82" charset="0"/>
              </a:rPr>
              <a:t>Schwellenkonzept</a:t>
            </a:r>
          </a:p>
        </p:txBody>
      </p:sp>
      <p:sp>
        <p:nvSpPr>
          <p:cNvPr id="3" name="Rechteck 2">
            <a:extLst>
              <a:ext uri="{FF2B5EF4-FFF2-40B4-BE49-F238E27FC236}">
                <a16:creationId xmlns:a16="http://schemas.microsoft.com/office/drawing/2014/main" id="{A9FC8288-7CE1-4B5D-2911-4A2AA64E4FCE}"/>
              </a:ext>
            </a:extLst>
          </p:cNvPr>
          <p:cNvSpPr/>
          <p:nvPr/>
        </p:nvSpPr>
        <p:spPr>
          <a:xfrm>
            <a:off x="306521" y="5288628"/>
            <a:ext cx="1942447" cy="127269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Tree>
    <p:extLst>
      <p:ext uri="{BB962C8B-B14F-4D97-AF65-F5344CB8AC3E}">
        <p14:creationId xmlns:p14="http://schemas.microsoft.com/office/powerpoint/2010/main" val="38015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0BD00-C1CA-E58B-EA37-5864102011F8}"/>
              </a:ext>
            </a:extLst>
          </p:cNvPr>
          <p:cNvSpPr>
            <a:spLocks noGrp="1"/>
          </p:cNvSpPr>
          <p:nvPr>
            <p:ph type="title"/>
          </p:nvPr>
        </p:nvSpPr>
        <p:spPr>
          <a:xfrm>
            <a:off x="1169676" y="458045"/>
            <a:ext cx="10136054" cy="634336"/>
          </a:xfrm>
        </p:spPr>
        <p:txBody>
          <a:bodyPr/>
          <a:lstStyle/>
          <a:p>
            <a:r>
              <a:rPr lang="de-AT" dirty="0">
                <a:solidFill>
                  <a:schemeClr val="tx1"/>
                </a:solidFill>
              </a:rPr>
              <a:t>Kapitalistische Produktionsweise</a:t>
            </a:r>
          </a:p>
        </p:txBody>
      </p:sp>
      <p:pic>
        <p:nvPicPr>
          <p:cNvPr id="3074" name="Picture 2" descr="Am I the only one to remember the Monopoly man with a monocle? - Quora">
            <a:extLst>
              <a:ext uri="{FF2B5EF4-FFF2-40B4-BE49-F238E27FC236}">
                <a16:creationId xmlns:a16="http://schemas.microsoft.com/office/drawing/2014/main" id="{EB5ED7B3-1D24-126E-AC87-944801028C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878" y="1182691"/>
            <a:ext cx="2283691" cy="1502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221BD6F-4864-DB1A-D235-8A3C28D0B04E}"/>
              </a:ext>
            </a:extLst>
          </p:cNvPr>
          <p:cNvSpPr txBox="1"/>
          <p:nvPr/>
        </p:nvSpPr>
        <p:spPr>
          <a:xfrm>
            <a:off x="2715208" y="2793777"/>
            <a:ext cx="1045030" cy="369332"/>
          </a:xfrm>
          <a:prstGeom prst="rect">
            <a:avLst/>
          </a:prstGeom>
          <a:noFill/>
        </p:spPr>
        <p:txBody>
          <a:bodyPr wrap="square" rtlCol="0">
            <a:spAutoFit/>
          </a:bodyPr>
          <a:lstStyle/>
          <a:p>
            <a:r>
              <a:rPr lang="de-AT" dirty="0"/>
              <a:t>Kapitalist</a:t>
            </a:r>
          </a:p>
        </p:txBody>
      </p:sp>
      <p:sp>
        <p:nvSpPr>
          <p:cNvPr id="7" name="Textfeld 6">
            <a:extLst>
              <a:ext uri="{FF2B5EF4-FFF2-40B4-BE49-F238E27FC236}">
                <a16:creationId xmlns:a16="http://schemas.microsoft.com/office/drawing/2014/main" id="{9E44FBFE-4871-5133-DAF1-02B0FDDE213A}"/>
              </a:ext>
            </a:extLst>
          </p:cNvPr>
          <p:cNvSpPr txBox="1"/>
          <p:nvPr/>
        </p:nvSpPr>
        <p:spPr>
          <a:xfrm>
            <a:off x="5377543" y="1564473"/>
            <a:ext cx="1436914" cy="369332"/>
          </a:xfrm>
          <a:prstGeom prst="rect">
            <a:avLst/>
          </a:prstGeom>
          <a:noFill/>
        </p:spPr>
        <p:txBody>
          <a:bodyPr wrap="square">
            <a:spAutoFit/>
          </a:bodyPr>
          <a:lstStyle/>
          <a:p>
            <a:r>
              <a:rPr lang="de-AT" dirty="0"/>
              <a:t>investiert in</a:t>
            </a:r>
          </a:p>
        </p:txBody>
      </p:sp>
      <p:cxnSp>
        <p:nvCxnSpPr>
          <p:cNvPr id="9" name="Gerade Verbindung mit Pfeil 8">
            <a:extLst>
              <a:ext uri="{FF2B5EF4-FFF2-40B4-BE49-F238E27FC236}">
                <a16:creationId xmlns:a16="http://schemas.microsoft.com/office/drawing/2014/main" id="{1746F25A-A59A-B0D0-3627-54A40E1C792E}"/>
              </a:ext>
            </a:extLst>
          </p:cNvPr>
          <p:cNvCxnSpPr>
            <a:stCxn id="3074" idx="3"/>
          </p:cNvCxnSpPr>
          <p:nvPr/>
        </p:nvCxnSpPr>
        <p:spPr>
          <a:xfrm flipV="1">
            <a:off x="4379569" y="1933805"/>
            <a:ext cx="350168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1" name="Grafik 10" descr="Fliegendes Geld mit einfarbiger Füllung">
            <a:extLst>
              <a:ext uri="{FF2B5EF4-FFF2-40B4-BE49-F238E27FC236}">
                <a16:creationId xmlns:a16="http://schemas.microsoft.com/office/drawing/2014/main" id="{F1399A52-CD58-B938-58BC-16EE77F784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0002" y="5152002"/>
            <a:ext cx="664999" cy="664999"/>
          </a:xfrm>
          <a:prstGeom prst="rect">
            <a:avLst/>
          </a:prstGeom>
        </p:spPr>
      </p:pic>
      <p:pic>
        <p:nvPicPr>
          <p:cNvPr id="13" name="Grafik 12" descr="Küchenchefin mit einfarbiger Füllung">
            <a:extLst>
              <a:ext uri="{FF2B5EF4-FFF2-40B4-BE49-F238E27FC236}">
                <a16:creationId xmlns:a16="http://schemas.microsoft.com/office/drawing/2014/main" id="{6A881B44-87C6-3581-B52C-3016905CB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1762" y="2547288"/>
            <a:ext cx="914400" cy="914400"/>
          </a:xfrm>
          <a:prstGeom prst="rect">
            <a:avLst/>
          </a:prstGeom>
        </p:spPr>
      </p:pic>
      <p:pic>
        <p:nvPicPr>
          <p:cNvPr id="17" name="Grafik 16" descr="Korn mit einfarbiger Füllung">
            <a:extLst>
              <a:ext uri="{FF2B5EF4-FFF2-40B4-BE49-F238E27FC236}">
                <a16:creationId xmlns:a16="http://schemas.microsoft.com/office/drawing/2014/main" id="{D4CF8BF8-DA26-9507-D563-605194C95B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87444" y="1928472"/>
            <a:ext cx="634336" cy="634336"/>
          </a:xfrm>
          <a:prstGeom prst="rect">
            <a:avLst/>
          </a:prstGeom>
        </p:spPr>
      </p:pic>
      <p:pic>
        <p:nvPicPr>
          <p:cNvPr id="19" name="Grafik 18" descr="Geschichte mit einfarbiger Füllung">
            <a:extLst>
              <a:ext uri="{FF2B5EF4-FFF2-40B4-BE49-F238E27FC236}">
                <a16:creationId xmlns:a16="http://schemas.microsoft.com/office/drawing/2014/main" id="{08B882FE-5F19-2CD0-196C-A6919BB2E4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5636" y="2619512"/>
            <a:ext cx="704576" cy="704576"/>
          </a:xfrm>
          <a:prstGeom prst="rect">
            <a:avLst/>
          </a:prstGeom>
        </p:spPr>
      </p:pic>
      <p:pic>
        <p:nvPicPr>
          <p:cNvPr id="21" name="Grafik 20" descr="Roboterhand mit einfarbiger Füllung">
            <a:extLst>
              <a:ext uri="{FF2B5EF4-FFF2-40B4-BE49-F238E27FC236}">
                <a16:creationId xmlns:a16="http://schemas.microsoft.com/office/drawing/2014/main" id="{52A7B266-B91B-CE22-3419-1A0DEAE672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33012" y="1571613"/>
            <a:ext cx="914400" cy="914400"/>
          </a:xfrm>
          <a:prstGeom prst="rect">
            <a:avLst/>
          </a:prstGeom>
        </p:spPr>
      </p:pic>
      <p:pic>
        <p:nvPicPr>
          <p:cNvPr id="23" name="Grafik 22" descr="Kreis mit einfarbiger Füllung">
            <a:extLst>
              <a:ext uri="{FF2B5EF4-FFF2-40B4-BE49-F238E27FC236}">
                <a16:creationId xmlns:a16="http://schemas.microsoft.com/office/drawing/2014/main" id="{CAF6CC4D-3FB5-E9A1-9A1C-9A50E9166C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7810" y="4226398"/>
            <a:ext cx="505206" cy="505206"/>
          </a:xfrm>
          <a:prstGeom prst="rect">
            <a:avLst/>
          </a:prstGeom>
        </p:spPr>
      </p:pic>
      <p:sp>
        <p:nvSpPr>
          <p:cNvPr id="24" name="Textfeld 23">
            <a:extLst>
              <a:ext uri="{FF2B5EF4-FFF2-40B4-BE49-F238E27FC236}">
                <a16:creationId xmlns:a16="http://schemas.microsoft.com/office/drawing/2014/main" id="{5043B80E-8403-A518-8139-5EF133402121}"/>
              </a:ext>
            </a:extLst>
          </p:cNvPr>
          <p:cNvSpPr txBox="1"/>
          <p:nvPr/>
        </p:nvSpPr>
        <p:spPr>
          <a:xfrm>
            <a:off x="10321112" y="2088192"/>
            <a:ext cx="1436914" cy="923330"/>
          </a:xfrm>
          <a:prstGeom prst="rect">
            <a:avLst/>
          </a:prstGeom>
          <a:noFill/>
        </p:spPr>
        <p:txBody>
          <a:bodyPr wrap="square">
            <a:spAutoFit/>
          </a:bodyPr>
          <a:lstStyle/>
          <a:p>
            <a:r>
              <a:rPr lang="de-AT" b="1" dirty="0"/>
              <a:t>Rohstoffe</a:t>
            </a:r>
          </a:p>
          <a:p>
            <a:r>
              <a:rPr lang="de-AT" b="1" dirty="0"/>
              <a:t>Maschinen</a:t>
            </a:r>
          </a:p>
          <a:p>
            <a:r>
              <a:rPr lang="de-AT" b="1" dirty="0"/>
              <a:t>Arbeitskraft</a:t>
            </a:r>
          </a:p>
        </p:txBody>
      </p:sp>
      <p:cxnSp>
        <p:nvCxnSpPr>
          <p:cNvPr id="25" name="Gerade Verbindung mit Pfeil 24">
            <a:extLst>
              <a:ext uri="{FF2B5EF4-FFF2-40B4-BE49-F238E27FC236}">
                <a16:creationId xmlns:a16="http://schemas.microsoft.com/office/drawing/2014/main" id="{3F7FC30D-1A5F-CCEC-3B39-0DB27E1C06A3}"/>
              </a:ext>
            </a:extLst>
          </p:cNvPr>
          <p:cNvCxnSpPr>
            <a:cxnSpLocks/>
          </p:cNvCxnSpPr>
          <p:nvPr/>
        </p:nvCxnSpPr>
        <p:spPr>
          <a:xfrm flipH="1">
            <a:off x="6902702" y="3497340"/>
            <a:ext cx="1529060" cy="1628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feld 27">
            <a:extLst>
              <a:ext uri="{FF2B5EF4-FFF2-40B4-BE49-F238E27FC236}">
                <a16:creationId xmlns:a16="http://schemas.microsoft.com/office/drawing/2014/main" id="{8900FDF0-842B-1637-5C3B-42F754795260}"/>
              </a:ext>
            </a:extLst>
          </p:cNvPr>
          <p:cNvSpPr txBox="1"/>
          <p:nvPr/>
        </p:nvSpPr>
        <p:spPr>
          <a:xfrm>
            <a:off x="5760298" y="4646796"/>
            <a:ext cx="740230" cy="369332"/>
          </a:xfrm>
          <a:prstGeom prst="rect">
            <a:avLst/>
          </a:prstGeom>
          <a:noFill/>
        </p:spPr>
        <p:txBody>
          <a:bodyPr wrap="square">
            <a:spAutoFit/>
          </a:bodyPr>
          <a:lstStyle/>
          <a:p>
            <a:r>
              <a:rPr lang="de-AT" dirty="0"/>
              <a:t>Ware</a:t>
            </a:r>
          </a:p>
        </p:txBody>
      </p:sp>
      <p:cxnSp>
        <p:nvCxnSpPr>
          <p:cNvPr id="29" name="Gerade Verbindung mit Pfeil 28">
            <a:extLst>
              <a:ext uri="{FF2B5EF4-FFF2-40B4-BE49-F238E27FC236}">
                <a16:creationId xmlns:a16="http://schemas.microsoft.com/office/drawing/2014/main" id="{75B123B8-E574-8ED1-34CF-503C7BA903B2}"/>
              </a:ext>
            </a:extLst>
          </p:cNvPr>
          <p:cNvCxnSpPr>
            <a:cxnSpLocks/>
          </p:cNvCxnSpPr>
          <p:nvPr/>
        </p:nvCxnSpPr>
        <p:spPr>
          <a:xfrm flipH="1" flipV="1">
            <a:off x="3132729" y="3373575"/>
            <a:ext cx="2270839" cy="17784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33" name="Grafik 32" descr="Kiosk Silhouette">
            <a:extLst>
              <a:ext uri="{FF2B5EF4-FFF2-40B4-BE49-F238E27FC236}">
                <a16:creationId xmlns:a16="http://schemas.microsoft.com/office/drawing/2014/main" id="{FB9B2EAA-25FA-E29C-FA5B-83E1C17B88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25399" y="3739259"/>
            <a:ext cx="1455472" cy="1455472"/>
          </a:xfrm>
          <a:prstGeom prst="rect">
            <a:avLst/>
          </a:prstGeom>
        </p:spPr>
      </p:pic>
      <p:pic>
        <p:nvPicPr>
          <p:cNvPr id="34" name="Grafik 33" descr="Fliegendes Geld mit einfarbiger Füllung">
            <a:extLst>
              <a:ext uri="{FF2B5EF4-FFF2-40B4-BE49-F238E27FC236}">
                <a16:creationId xmlns:a16="http://schemas.microsoft.com/office/drawing/2014/main" id="{E34EA74A-3D10-73B1-9C35-0E8BD22A1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7703" y="5190654"/>
            <a:ext cx="664999" cy="664999"/>
          </a:xfrm>
          <a:prstGeom prst="rect">
            <a:avLst/>
          </a:prstGeom>
        </p:spPr>
      </p:pic>
      <p:pic>
        <p:nvPicPr>
          <p:cNvPr id="35" name="Grafik 34" descr="Fliegendes Geld mit einfarbiger Füllung">
            <a:extLst>
              <a:ext uri="{FF2B5EF4-FFF2-40B4-BE49-F238E27FC236}">
                <a16:creationId xmlns:a16="http://schemas.microsoft.com/office/drawing/2014/main" id="{D9B0CBC2-E813-62DE-23DD-3E58BA8D6C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6415" y="2059605"/>
            <a:ext cx="664999" cy="664999"/>
          </a:xfrm>
          <a:prstGeom prst="rect">
            <a:avLst/>
          </a:prstGeom>
        </p:spPr>
      </p:pic>
      <p:sp>
        <p:nvSpPr>
          <p:cNvPr id="36" name="Textfeld 35">
            <a:extLst>
              <a:ext uri="{FF2B5EF4-FFF2-40B4-BE49-F238E27FC236}">
                <a16:creationId xmlns:a16="http://schemas.microsoft.com/office/drawing/2014/main" id="{6812B529-A383-174E-CEB9-BB663270392F}"/>
              </a:ext>
            </a:extLst>
          </p:cNvPr>
          <p:cNvSpPr txBox="1"/>
          <p:nvPr/>
        </p:nvSpPr>
        <p:spPr>
          <a:xfrm>
            <a:off x="320822" y="5594586"/>
            <a:ext cx="1827079" cy="1077218"/>
          </a:xfrm>
          <a:prstGeom prst="rect">
            <a:avLst/>
          </a:prstGeom>
          <a:noFill/>
        </p:spPr>
        <p:txBody>
          <a:bodyPr wrap="square" rtlCol="0">
            <a:spAutoFit/>
          </a:bodyPr>
          <a:lstStyle/>
          <a:p>
            <a:r>
              <a:rPr lang="de-AT" sz="3200" dirty="0">
                <a:solidFill>
                  <a:schemeClr val="accent1"/>
                </a:solidFill>
                <a:latin typeface="Modern Love Caps" panose="020F0502020204030204" pitchFamily="82" charset="0"/>
              </a:rPr>
              <a:t>Schwellenkonzept</a:t>
            </a:r>
          </a:p>
        </p:txBody>
      </p:sp>
      <p:sp>
        <p:nvSpPr>
          <p:cNvPr id="3" name="Rechteck 2">
            <a:extLst>
              <a:ext uri="{FF2B5EF4-FFF2-40B4-BE49-F238E27FC236}">
                <a16:creationId xmlns:a16="http://schemas.microsoft.com/office/drawing/2014/main" id="{224137E2-EF72-7526-48D5-C23E392C9EAA}"/>
              </a:ext>
            </a:extLst>
          </p:cNvPr>
          <p:cNvSpPr/>
          <p:nvPr/>
        </p:nvSpPr>
        <p:spPr>
          <a:xfrm>
            <a:off x="205454" y="5399113"/>
            <a:ext cx="1942447" cy="127269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
        <p:nvSpPr>
          <p:cNvPr id="6" name="Rectangle 1">
            <a:extLst>
              <a:ext uri="{FF2B5EF4-FFF2-40B4-BE49-F238E27FC236}">
                <a16:creationId xmlns:a16="http://schemas.microsoft.com/office/drawing/2014/main" id="{B8889BCD-6EA9-EA37-70FD-D84FBB5E1033}"/>
              </a:ext>
            </a:extLst>
          </p:cNvPr>
          <p:cNvSpPr>
            <a:spLocks noChangeArrowheads="1"/>
          </p:cNvSpPr>
          <p:nvPr/>
        </p:nvSpPr>
        <p:spPr bwMode="auto">
          <a:xfrm>
            <a:off x="3981449" y="2872473"/>
            <a:ext cx="191492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Textfeld 11">
            <a:extLst>
              <a:ext uri="{FF2B5EF4-FFF2-40B4-BE49-F238E27FC236}">
                <a16:creationId xmlns:a16="http://schemas.microsoft.com/office/drawing/2014/main" id="{28B40BCA-8AC5-CCBF-CBFC-09AEDD2A953C}"/>
              </a:ext>
            </a:extLst>
          </p:cNvPr>
          <p:cNvSpPr txBox="1"/>
          <p:nvPr/>
        </p:nvSpPr>
        <p:spPr>
          <a:xfrm>
            <a:off x="5258309" y="6428871"/>
            <a:ext cx="11562520" cy="369332"/>
          </a:xfrm>
          <a:prstGeom prst="rect">
            <a:avLst/>
          </a:prstGeom>
          <a:noFill/>
        </p:spPr>
        <p:txBody>
          <a:bodyPr wrap="square">
            <a:spAutoFit/>
          </a:bodyPr>
          <a:lstStyle/>
          <a:p>
            <a:r>
              <a:rPr lang="de-DE" b="0" i="0" dirty="0">
                <a:solidFill>
                  <a:srgbClr val="000000"/>
                </a:solidFill>
                <a:effectLst/>
              </a:rPr>
              <a:t>Marx, K. (1867). Das Kapital: Kritik der politischen Ökonomie. Meissner.</a:t>
            </a:r>
            <a:endParaRPr lang="de-AT" dirty="0"/>
          </a:p>
        </p:txBody>
      </p:sp>
    </p:spTree>
    <p:extLst>
      <p:ext uri="{BB962C8B-B14F-4D97-AF65-F5344CB8AC3E}">
        <p14:creationId xmlns:p14="http://schemas.microsoft.com/office/powerpoint/2010/main" val="247199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0BD00-C1CA-E58B-EA37-5864102011F8}"/>
              </a:ext>
            </a:extLst>
          </p:cNvPr>
          <p:cNvSpPr>
            <a:spLocks noGrp="1"/>
          </p:cNvSpPr>
          <p:nvPr>
            <p:ph type="title"/>
          </p:nvPr>
        </p:nvSpPr>
        <p:spPr>
          <a:xfrm>
            <a:off x="1169676" y="458045"/>
            <a:ext cx="10136054" cy="634336"/>
          </a:xfrm>
        </p:spPr>
        <p:txBody>
          <a:bodyPr/>
          <a:lstStyle/>
          <a:p>
            <a:r>
              <a:rPr lang="de-AT" dirty="0">
                <a:solidFill>
                  <a:schemeClr val="tx1"/>
                </a:solidFill>
              </a:rPr>
              <a:t>Kapitalistische Produktionsweise</a:t>
            </a:r>
          </a:p>
        </p:txBody>
      </p:sp>
      <p:pic>
        <p:nvPicPr>
          <p:cNvPr id="3074" name="Picture 2" descr="Am I the only one to remember the Monopoly man with a monocle? - Quora">
            <a:extLst>
              <a:ext uri="{FF2B5EF4-FFF2-40B4-BE49-F238E27FC236}">
                <a16:creationId xmlns:a16="http://schemas.microsoft.com/office/drawing/2014/main" id="{EB5ED7B3-1D24-126E-AC87-944801028C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878" y="1182691"/>
            <a:ext cx="2283691" cy="1502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221BD6F-4864-DB1A-D235-8A3C28D0B04E}"/>
              </a:ext>
            </a:extLst>
          </p:cNvPr>
          <p:cNvSpPr txBox="1"/>
          <p:nvPr/>
        </p:nvSpPr>
        <p:spPr>
          <a:xfrm>
            <a:off x="2715208" y="2793777"/>
            <a:ext cx="1045030" cy="369332"/>
          </a:xfrm>
          <a:prstGeom prst="rect">
            <a:avLst/>
          </a:prstGeom>
          <a:noFill/>
        </p:spPr>
        <p:txBody>
          <a:bodyPr wrap="square" rtlCol="0">
            <a:spAutoFit/>
          </a:bodyPr>
          <a:lstStyle/>
          <a:p>
            <a:r>
              <a:rPr lang="de-AT" dirty="0"/>
              <a:t>Kapitalist</a:t>
            </a:r>
          </a:p>
        </p:txBody>
      </p:sp>
      <p:sp>
        <p:nvSpPr>
          <p:cNvPr id="7" name="Textfeld 6">
            <a:extLst>
              <a:ext uri="{FF2B5EF4-FFF2-40B4-BE49-F238E27FC236}">
                <a16:creationId xmlns:a16="http://schemas.microsoft.com/office/drawing/2014/main" id="{9E44FBFE-4871-5133-DAF1-02B0FDDE213A}"/>
              </a:ext>
            </a:extLst>
          </p:cNvPr>
          <p:cNvSpPr txBox="1"/>
          <p:nvPr/>
        </p:nvSpPr>
        <p:spPr>
          <a:xfrm>
            <a:off x="5377543" y="1564473"/>
            <a:ext cx="1436914" cy="369332"/>
          </a:xfrm>
          <a:prstGeom prst="rect">
            <a:avLst/>
          </a:prstGeom>
          <a:noFill/>
        </p:spPr>
        <p:txBody>
          <a:bodyPr wrap="square">
            <a:spAutoFit/>
          </a:bodyPr>
          <a:lstStyle/>
          <a:p>
            <a:r>
              <a:rPr lang="de-AT" dirty="0"/>
              <a:t>investiert in</a:t>
            </a:r>
          </a:p>
        </p:txBody>
      </p:sp>
      <p:cxnSp>
        <p:nvCxnSpPr>
          <p:cNvPr id="9" name="Gerade Verbindung mit Pfeil 8">
            <a:extLst>
              <a:ext uri="{FF2B5EF4-FFF2-40B4-BE49-F238E27FC236}">
                <a16:creationId xmlns:a16="http://schemas.microsoft.com/office/drawing/2014/main" id="{1746F25A-A59A-B0D0-3627-54A40E1C792E}"/>
              </a:ext>
            </a:extLst>
          </p:cNvPr>
          <p:cNvCxnSpPr>
            <a:stCxn id="3074" idx="3"/>
          </p:cNvCxnSpPr>
          <p:nvPr/>
        </p:nvCxnSpPr>
        <p:spPr>
          <a:xfrm flipV="1">
            <a:off x="4379569" y="1933805"/>
            <a:ext cx="350168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1" name="Grafik 10" descr="Fliegendes Geld mit einfarbiger Füllung">
            <a:extLst>
              <a:ext uri="{FF2B5EF4-FFF2-40B4-BE49-F238E27FC236}">
                <a16:creationId xmlns:a16="http://schemas.microsoft.com/office/drawing/2014/main" id="{F1399A52-CD58-B938-58BC-16EE77F784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0002" y="5152002"/>
            <a:ext cx="664999" cy="664999"/>
          </a:xfrm>
          <a:prstGeom prst="rect">
            <a:avLst/>
          </a:prstGeom>
        </p:spPr>
      </p:pic>
      <p:pic>
        <p:nvPicPr>
          <p:cNvPr id="13" name="Grafik 12" descr="Küchenchefin mit einfarbiger Füllung">
            <a:extLst>
              <a:ext uri="{FF2B5EF4-FFF2-40B4-BE49-F238E27FC236}">
                <a16:creationId xmlns:a16="http://schemas.microsoft.com/office/drawing/2014/main" id="{6A881B44-87C6-3581-B52C-3016905CB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1762" y="2547288"/>
            <a:ext cx="914400" cy="914400"/>
          </a:xfrm>
          <a:prstGeom prst="rect">
            <a:avLst/>
          </a:prstGeom>
        </p:spPr>
      </p:pic>
      <p:pic>
        <p:nvPicPr>
          <p:cNvPr id="17" name="Grafik 16" descr="Korn mit einfarbiger Füllung">
            <a:extLst>
              <a:ext uri="{FF2B5EF4-FFF2-40B4-BE49-F238E27FC236}">
                <a16:creationId xmlns:a16="http://schemas.microsoft.com/office/drawing/2014/main" id="{D4CF8BF8-DA26-9507-D563-605194C95B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87444" y="1928472"/>
            <a:ext cx="634336" cy="634336"/>
          </a:xfrm>
          <a:prstGeom prst="rect">
            <a:avLst/>
          </a:prstGeom>
        </p:spPr>
      </p:pic>
      <p:pic>
        <p:nvPicPr>
          <p:cNvPr id="19" name="Grafik 18" descr="Geschichte mit einfarbiger Füllung">
            <a:extLst>
              <a:ext uri="{FF2B5EF4-FFF2-40B4-BE49-F238E27FC236}">
                <a16:creationId xmlns:a16="http://schemas.microsoft.com/office/drawing/2014/main" id="{08B882FE-5F19-2CD0-196C-A6919BB2E4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5636" y="2619512"/>
            <a:ext cx="704576" cy="704576"/>
          </a:xfrm>
          <a:prstGeom prst="rect">
            <a:avLst/>
          </a:prstGeom>
        </p:spPr>
      </p:pic>
      <p:pic>
        <p:nvPicPr>
          <p:cNvPr id="21" name="Grafik 20" descr="Roboterhand mit einfarbiger Füllung">
            <a:extLst>
              <a:ext uri="{FF2B5EF4-FFF2-40B4-BE49-F238E27FC236}">
                <a16:creationId xmlns:a16="http://schemas.microsoft.com/office/drawing/2014/main" id="{52A7B266-B91B-CE22-3419-1A0DEAE672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33012" y="1571613"/>
            <a:ext cx="914400" cy="914400"/>
          </a:xfrm>
          <a:prstGeom prst="rect">
            <a:avLst/>
          </a:prstGeom>
        </p:spPr>
      </p:pic>
      <p:pic>
        <p:nvPicPr>
          <p:cNvPr id="23" name="Grafik 22" descr="Kreis mit einfarbiger Füllung">
            <a:extLst>
              <a:ext uri="{FF2B5EF4-FFF2-40B4-BE49-F238E27FC236}">
                <a16:creationId xmlns:a16="http://schemas.microsoft.com/office/drawing/2014/main" id="{CAF6CC4D-3FB5-E9A1-9A1C-9A50E9166C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7810" y="4226398"/>
            <a:ext cx="505206" cy="505206"/>
          </a:xfrm>
          <a:prstGeom prst="rect">
            <a:avLst/>
          </a:prstGeom>
        </p:spPr>
      </p:pic>
      <p:sp>
        <p:nvSpPr>
          <p:cNvPr id="24" name="Textfeld 23">
            <a:extLst>
              <a:ext uri="{FF2B5EF4-FFF2-40B4-BE49-F238E27FC236}">
                <a16:creationId xmlns:a16="http://schemas.microsoft.com/office/drawing/2014/main" id="{5043B80E-8403-A518-8139-5EF133402121}"/>
              </a:ext>
            </a:extLst>
          </p:cNvPr>
          <p:cNvSpPr txBox="1"/>
          <p:nvPr/>
        </p:nvSpPr>
        <p:spPr>
          <a:xfrm>
            <a:off x="10321112" y="2088192"/>
            <a:ext cx="1436914" cy="923330"/>
          </a:xfrm>
          <a:prstGeom prst="rect">
            <a:avLst/>
          </a:prstGeom>
          <a:noFill/>
        </p:spPr>
        <p:txBody>
          <a:bodyPr wrap="square">
            <a:spAutoFit/>
          </a:bodyPr>
          <a:lstStyle/>
          <a:p>
            <a:r>
              <a:rPr lang="de-AT" b="1" dirty="0"/>
              <a:t>Rohstoffe</a:t>
            </a:r>
          </a:p>
          <a:p>
            <a:r>
              <a:rPr lang="de-AT" b="1" dirty="0"/>
              <a:t>Maschinen</a:t>
            </a:r>
          </a:p>
          <a:p>
            <a:r>
              <a:rPr lang="de-AT" b="1" dirty="0"/>
              <a:t>Arbeitskraft</a:t>
            </a:r>
          </a:p>
        </p:txBody>
      </p:sp>
      <p:cxnSp>
        <p:nvCxnSpPr>
          <p:cNvPr id="25" name="Gerade Verbindung mit Pfeil 24">
            <a:extLst>
              <a:ext uri="{FF2B5EF4-FFF2-40B4-BE49-F238E27FC236}">
                <a16:creationId xmlns:a16="http://schemas.microsoft.com/office/drawing/2014/main" id="{3F7FC30D-1A5F-CCEC-3B39-0DB27E1C06A3}"/>
              </a:ext>
            </a:extLst>
          </p:cNvPr>
          <p:cNvCxnSpPr>
            <a:cxnSpLocks/>
          </p:cNvCxnSpPr>
          <p:nvPr/>
        </p:nvCxnSpPr>
        <p:spPr>
          <a:xfrm flipH="1">
            <a:off x="6902702" y="3497340"/>
            <a:ext cx="1529060" cy="1628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feld 27">
            <a:extLst>
              <a:ext uri="{FF2B5EF4-FFF2-40B4-BE49-F238E27FC236}">
                <a16:creationId xmlns:a16="http://schemas.microsoft.com/office/drawing/2014/main" id="{8900FDF0-842B-1637-5C3B-42F754795260}"/>
              </a:ext>
            </a:extLst>
          </p:cNvPr>
          <p:cNvSpPr txBox="1"/>
          <p:nvPr/>
        </p:nvSpPr>
        <p:spPr>
          <a:xfrm>
            <a:off x="5799277" y="4642063"/>
            <a:ext cx="740230" cy="369332"/>
          </a:xfrm>
          <a:prstGeom prst="rect">
            <a:avLst/>
          </a:prstGeom>
          <a:noFill/>
        </p:spPr>
        <p:txBody>
          <a:bodyPr wrap="square">
            <a:spAutoFit/>
          </a:bodyPr>
          <a:lstStyle/>
          <a:p>
            <a:r>
              <a:rPr lang="de-AT" dirty="0"/>
              <a:t>Ware</a:t>
            </a:r>
          </a:p>
        </p:txBody>
      </p:sp>
      <p:cxnSp>
        <p:nvCxnSpPr>
          <p:cNvPr id="29" name="Gerade Verbindung mit Pfeil 28">
            <a:extLst>
              <a:ext uri="{FF2B5EF4-FFF2-40B4-BE49-F238E27FC236}">
                <a16:creationId xmlns:a16="http://schemas.microsoft.com/office/drawing/2014/main" id="{75B123B8-E574-8ED1-34CF-503C7BA903B2}"/>
              </a:ext>
            </a:extLst>
          </p:cNvPr>
          <p:cNvCxnSpPr>
            <a:cxnSpLocks/>
          </p:cNvCxnSpPr>
          <p:nvPr/>
        </p:nvCxnSpPr>
        <p:spPr>
          <a:xfrm flipH="1" flipV="1">
            <a:off x="3132729" y="3373575"/>
            <a:ext cx="2270839" cy="17784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33" name="Grafik 32" descr="Kiosk Silhouette">
            <a:extLst>
              <a:ext uri="{FF2B5EF4-FFF2-40B4-BE49-F238E27FC236}">
                <a16:creationId xmlns:a16="http://schemas.microsoft.com/office/drawing/2014/main" id="{FB9B2EAA-25FA-E29C-FA5B-83E1C17B88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25399" y="3739259"/>
            <a:ext cx="1455472" cy="1455472"/>
          </a:xfrm>
          <a:prstGeom prst="rect">
            <a:avLst/>
          </a:prstGeom>
        </p:spPr>
      </p:pic>
      <p:pic>
        <p:nvPicPr>
          <p:cNvPr id="34" name="Grafik 33" descr="Fliegendes Geld mit einfarbiger Füllung">
            <a:extLst>
              <a:ext uri="{FF2B5EF4-FFF2-40B4-BE49-F238E27FC236}">
                <a16:creationId xmlns:a16="http://schemas.microsoft.com/office/drawing/2014/main" id="{E34EA74A-3D10-73B1-9C35-0E8BD22A1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7703" y="5190654"/>
            <a:ext cx="664999" cy="664999"/>
          </a:xfrm>
          <a:prstGeom prst="rect">
            <a:avLst/>
          </a:prstGeom>
        </p:spPr>
      </p:pic>
      <p:pic>
        <p:nvPicPr>
          <p:cNvPr id="35" name="Grafik 34" descr="Fliegendes Geld mit einfarbiger Füllung">
            <a:extLst>
              <a:ext uri="{FF2B5EF4-FFF2-40B4-BE49-F238E27FC236}">
                <a16:creationId xmlns:a16="http://schemas.microsoft.com/office/drawing/2014/main" id="{D9B0CBC2-E813-62DE-23DD-3E58BA8D6C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6415" y="2059605"/>
            <a:ext cx="664999" cy="664999"/>
          </a:xfrm>
          <a:prstGeom prst="rect">
            <a:avLst/>
          </a:prstGeom>
        </p:spPr>
      </p:pic>
      <p:sp>
        <p:nvSpPr>
          <p:cNvPr id="36" name="Textfeld 35">
            <a:extLst>
              <a:ext uri="{FF2B5EF4-FFF2-40B4-BE49-F238E27FC236}">
                <a16:creationId xmlns:a16="http://schemas.microsoft.com/office/drawing/2014/main" id="{6812B529-A383-174E-CEB9-BB663270392F}"/>
              </a:ext>
            </a:extLst>
          </p:cNvPr>
          <p:cNvSpPr txBox="1"/>
          <p:nvPr/>
        </p:nvSpPr>
        <p:spPr>
          <a:xfrm>
            <a:off x="421889" y="5484101"/>
            <a:ext cx="1827079" cy="1077218"/>
          </a:xfrm>
          <a:prstGeom prst="rect">
            <a:avLst/>
          </a:prstGeom>
          <a:noFill/>
        </p:spPr>
        <p:txBody>
          <a:bodyPr wrap="square" rtlCol="0">
            <a:spAutoFit/>
          </a:bodyPr>
          <a:lstStyle/>
          <a:p>
            <a:r>
              <a:rPr lang="de-AT" sz="3200" dirty="0">
                <a:solidFill>
                  <a:schemeClr val="accent1"/>
                </a:solidFill>
                <a:latin typeface="Modern Love Caps" panose="020F0502020204030204" pitchFamily="82" charset="0"/>
              </a:rPr>
              <a:t>Schwellenkonzept</a:t>
            </a:r>
          </a:p>
        </p:txBody>
      </p:sp>
      <p:sp>
        <p:nvSpPr>
          <p:cNvPr id="3" name="Rechteck 2">
            <a:extLst>
              <a:ext uri="{FF2B5EF4-FFF2-40B4-BE49-F238E27FC236}">
                <a16:creationId xmlns:a16="http://schemas.microsoft.com/office/drawing/2014/main" id="{224137E2-EF72-7526-48D5-C23E392C9EAA}"/>
              </a:ext>
            </a:extLst>
          </p:cNvPr>
          <p:cNvSpPr/>
          <p:nvPr/>
        </p:nvSpPr>
        <p:spPr>
          <a:xfrm>
            <a:off x="306521" y="5288628"/>
            <a:ext cx="1942447" cy="127269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pic>
        <p:nvPicPr>
          <p:cNvPr id="4" name="Grafik 3" descr="Fliegendes Geld mit einfarbiger Füllung">
            <a:extLst>
              <a:ext uri="{FF2B5EF4-FFF2-40B4-BE49-F238E27FC236}">
                <a16:creationId xmlns:a16="http://schemas.microsoft.com/office/drawing/2014/main" id="{A04A7250-9847-25B0-4172-92BBB4613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986" y="2059605"/>
            <a:ext cx="664999" cy="664999"/>
          </a:xfrm>
          <a:prstGeom prst="rect">
            <a:avLst/>
          </a:prstGeom>
        </p:spPr>
      </p:pic>
      <p:pic>
        <p:nvPicPr>
          <p:cNvPr id="6" name="Grafik 5" descr="Fliegendes Geld mit einfarbiger Füllung">
            <a:extLst>
              <a:ext uri="{FF2B5EF4-FFF2-40B4-BE49-F238E27FC236}">
                <a16:creationId xmlns:a16="http://schemas.microsoft.com/office/drawing/2014/main" id="{1E6271E6-1EC7-9ACB-C887-6F17EAD0F8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0871" y="5257537"/>
            <a:ext cx="664999" cy="664999"/>
          </a:xfrm>
          <a:prstGeom prst="rect">
            <a:avLst/>
          </a:prstGeom>
        </p:spPr>
      </p:pic>
      <p:sp>
        <p:nvSpPr>
          <p:cNvPr id="12" name="Titel 1">
            <a:extLst>
              <a:ext uri="{FF2B5EF4-FFF2-40B4-BE49-F238E27FC236}">
                <a16:creationId xmlns:a16="http://schemas.microsoft.com/office/drawing/2014/main" id="{BAA21E2F-8629-498D-CADC-746BEB29AE25}"/>
              </a:ext>
            </a:extLst>
          </p:cNvPr>
          <p:cNvSpPr txBox="1">
            <a:spLocks/>
          </p:cNvSpPr>
          <p:nvPr/>
        </p:nvSpPr>
        <p:spPr>
          <a:xfrm>
            <a:off x="9898382" y="4737032"/>
            <a:ext cx="1942447" cy="204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r>
              <a:rPr lang="de-AT" sz="2400" dirty="0">
                <a:solidFill>
                  <a:schemeClr val="tx1"/>
                </a:solidFill>
              </a:rPr>
              <a:t>Problem:</a:t>
            </a:r>
          </a:p>
          <a:p>
            <a:r>
              <a:rPr lang="de-AT" sz="2400" dirty="0">
                <a:solidFill>
                  <a:schemeClr val="tx1"/>
                </a:solidFill>
              </a:rPr>
              <a:t>Wettbewerbs</a:t>
            </a:r>
          </a:p>
          <a:p>
            <a:r>
              <a:rPr lang="de-AT" sz="2400" dirty="0" err="1">
                <a:solidFill>
                  <a:schemeClr val="tx1"/>
                </a:solidFill>
              </a:rPr>
              <a:t>fähigkeit</a:t>
            </a:r>
            <a:endParaRPr lang="de-AT" sz="2400" dirty="0">
              <a:solidFill>
                <a:schemeClr val="tx1"/>
              </a:solidFill>
            </a:endParaRPr>
          </a:p>
        </p:txBody>
      </p:sp>
      <p:sp>
        <p:nvSpPr>
          <p:cNvPr id="14" name="Rechteck 13">
            <a:extLst>
              <a:ext uri="{FF2B5EF4-FFF2-40B4-BE49-F238E27FC236}">
                <a16:creationId xmlns:a16="http://schemas.microsoft.com/office/drawing/2014/main" id="{53ED5206-9F47-3435-FB2B-02A657A351E9}"/>
              </a:ext>
            </a:extLst>
          </p:cNvPr>
          <p:cNvSpPr/>
          <p:nvPr/>
        </p:nvSpPr>
        <p:spPr>
          <a:xfrm>
            <a:off x="9898382" y="5054814"/>
            <a:ext cx="1942447" cy="137822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pic>
        <p:nvPicPr>
          <p:cNvPr id="20" name="Grafik 19" descr="Kreis mit einfarbiger Füllung">
            <a:extLst>
              <a:ext uri="{FF2B5EF4-FFF2-40B4-BE49-F238E27FC236}">
                <a16:creationId xmlns:a16="http://schemas.microsoft.com/office/drawing/2014/main" id="{12220083-0B3B-9598-BD04-E4ED4BF8AAA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04176" y="3605376"/>
            <a:ext cx="355254" cy="355254"/>
          </a:xfrm>
          <a:prstGeom prst="rect">
            <a:avLst/>
          </a:prstGeom>
        </p:spPr>
      </p:pic>
      <p:pic>
        <p:nvPicPr>
          <p:cNvPr id="22" name="Grafik 21" descr="Kiosk Silhouette">
            <a:extLst>
              <a:ext uri="{FF2B5EF4-FFF2-40B4-BE49-F238E27FC236}">
                <a16:creationId xmlns:a16="http://schemas.microsoft.com/office/drawing/2014/main" id="{71856B29-664A-7F45-7AB3-F9F60C5F25B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80871" y="3264458"/>
            <a:ext cx="1023469" cy="1023469"/>
          </a:xfrm>
          <a:prstGeom prst="rect">
            <a:avLst/>
          </a:prstGeom>
        </p:spPr>
      </p:pic>
      <p:sp>
        <p:nvSpPr>
          <p:cNvPr id="26" name="Textfeld 25">
            <a:extLst>
              <a:ext uri="{FF2B5EF4-FFF2-40B4-BE49-F238E27FC236}">
                <a16:creationId xmlns:a16="http://schemas.microsoft.com/office/drawing/2014/main" id="{387F73A5-A4D1-23CC-823B-9E9CFFFCA6D9}"/>
              </a:ext>
            </a:extLst>
          </p:cNvPr>
          <p:cNvSpPr txBox="1"/>
          <p:nvPr/>
        </p:nvSpPr>
        <p:spPr>
          <a:xfrm>
            <a:off x="7009226" y="3928273"/>
            <a:ext cx="2447571" cy="246221"/>
          </a:xfrm>
          <a:prstGeom prst="rect">
            <a:avLst/>
          </a:prstGeom>
          <a:noFill/>
        </p:spPr>
        <p:txBody>
          <a:bodyPr wrap="square">
            <a:spAutoFit/>
          </a:bodyPr>
          <a:lstStyle/>
          <a:p>
            <a:r>
              <a:rPr lang="de-AT" sz="1000" dirty="0"/>
              <a:t>Konkurrent</a:t>
            </a:r>
          </a:p>
        </p:txBody>
      </p:sp>
      <p:pic>
        <p:nvPicPr>
          <p:cNvPr id="27" name="Grafik 26" descr="Kreis mit einfarbiger Füllung">
            <a:extLst>
              <a:ext uri="{FF2B5EF4-FFF2-40B4-BE49-F238E27FC236}">
                <a16:creationId xmlns:a16="http://schemas.microsoft.com/office/drawing/2014/main" id="{D58D2A61-6AED-34B9-55EF-AB60E97B980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12693" y="3502840"/>
            <a:ext cx="355254" cy="355254"/>
          </a:xfrm>
          <a:prstGeom prst="rect">
            <a:avLst/>
          </a:prstGeom>
        </p:spPr>
      </p:pic>
      <p:pic>
        <p:nvPicPr>
          <p:cNvPr id="30" name="Grafik 29" descr="Kiosk Silhouette">
            <a:extLst>
              <a:ext uri="{FF2B5EF4-FFF2-40B4-BE49-F238E27FC236}">
                <a16:creationId xmlns:a16="http://schemas.microsoft.com/office/drawing/2014/main" id="{44CBDAA4-A35F-3A7D-8425-8183584946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89388" y="3161922"/>
            <a:ext cx="1023469" cy="1023469"/>
          </a:xfrm>
          <a:prstGeom prst="rect">
            <a:avLst/>
          </a:prstGeom>
        </p:spPr>
      </p:pic>
      <p:sp>
        <p:nvSpPr>
          <p:cNvPr id="31" name="Textfeld 30">
            <a:extLst>
              <a:ext uri="{FF2B5EF4-FFF2-40B4-BE49-F238E27FC236}">
                <a16:creationId xmlns:a16="http://schemas.microsoft.com/office/drawing/2014/main" id="{93EFCE95-72AE-B519-B929-B82B1D7590EB}"/>
              </a:ext>
            </a:extLst>
          </p:cNvPr>
          <p:cNvSpPr txBox="1"/>
          <p:nvPr/>
        </p:nvSpPr>
        <p:spPr>
          <a:xfrm>
            <a:off x="4717743" y="3825737"/>
            <a:ext cx="2447571" cy="246221"/>
          </a:xfrm>
          <a:prstGeom prst="rect">
            <a:avLst/>
          </a:prstGeom>
          <a:noFill/>
        </p:spPr>
        <p:txBody>
          <a:bodyPr wrap="square">
            <a:spAutoFit/>
          </a:bodyPr>
          <a:lstStyle/>
          <a:p>
            <a:r>
              <a:rPr lang="de-AT" sz="1000" dirty="0"/>
              <a:t>Konkurrent</a:t>
            </a:r>
          </a:p>
        </p:txBody>
      </p:sp>
      <p:pic>
        <p:nvPicPr>
          <p:cNvPr id="37" name="Grafik 36" descr="Bewertung 3 Sterne mit einfarbiger Füllung">
            <a:extLst>
              <a:ext uri="{FF2B5EF4-FFF2-40B4-BE49-F238E27FC236}">
                <a16:creationId xmlns:a16="http://schemas.microsoft.com/office/drawing/2014/main" id="{F4F0E319-BCFE-A593-14E7-39DC9DCD292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27269" y="2853212"/>
            <a:ext cx="562730" cy="562730"/>
          </a:xfrm>
          <a:prstGeom prst="rect">
            <a:avLst/>
          </a:prstGeom>
        </p:spPr>
      </p:pic>
      <p:pic>
        <p:nvPicPr>
          <p:cNvPr id="39" name="Grafik 38" descr="Stern für Bewertung mit einfarbiger Füllung">
            <a:extLst>
              <a:ext uri="{FF2B5EF4-FFF2-40B4-BE49-F238E27FC236}">
                <a16:creationId xmlns:a16="http://schemas.microsoft.com/office/drawing/2014/main" id="{C4CBF82D-7E04-39BA-4E3C-F6A386FB669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067993" y="2884523"/>
            <a:ext cx="634125" cy="634125"/>
          </a:xfrm>
          <a:prstGeom prst="rect">
            <a:avLst/>
          </a:prstGeom>
        </p:spPr>
      </p:pic>
      <p:pic>
        <p:nvPicPr>
          <p:cNvPr id="40" name="Grafik 39" descr="Bewertung 3 Sterne mit einfarbiger Füllung">
            <a:extLst>
              <a:ext uri="{FF2B5EF4-FFF2-40B4-BE49-F238E27FC236}">
                <a16:creationId xmlns:a16="http://schemas.microsoft.com/office/drawing/2014/main" id="{25A9B68F-5BB6-58AC-181F-3BAB684EE07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76785" y="3457875"/>
            <a:ext cx="562730" cy="562730"/>
          </a:xfrm>
          <a:prstGeom prst="rect">
            <a:avLst/>
          </a:prstGeom>
        </p:spPr>
      </p:pic>
    </p:spTree>
    <p:extLst>
      <p:ext uri="{BB962C8B-B14F-4D97-AF65-F5344CB8AC3E}">
        <p14:creationId xmlns:p14="http://schemas.microsoft.com/office/powerpoint/2010/main" val="418551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E5E388D-0F85-4EDA-A59C-C4E14987CC6C}"/>
              </a:ext>
            </a:extLst>
          </p:cNvPr>
          <p:cNvSpPr>
            <a:spLocks noGrp="1"/>
          </p:cNvSpPr>
          <p:nvPr>
            <p:ph type="title"/>
          </p:nvPr>
        </p:nvSpPr>
        <p:spPr/>
        <p:txBody>
          <a:bodyPr rtlCol="0"/>
          <a:lstStyle/>
          <a:p>
            <a:pPr rtl="0"/>
            <a:r>
              <a:rPr lang="de-DE" dirty="0"/>
              <a:t>Richtungen der Kapitalismuskritik</a:t>
            </a:r>
          </a:p>
        </p:txBody>
      </p:sp>
      <p:graphicFrame>
        <p:nvGraphicFramePr>
          <p:cNvPr id="11" name="Inhaltsplatzhalter 10">
            <a:extLst>
              <a:ext uri="{FF2B5EF4-FFF2-40B4-BE49-F238E27FC236}">
                <a16:creationId xmlns:a16="http://schemas.microsoft.com/office/drawing/2014/main" id="{CD6565CB-45A4-465A-A747-D83A67D20561}"/>
              </a:ext>
            </a:extLst>
          </p:cNvPr>
          <p:cNvGraphicFramePr>
            <a:graphicFrameLocks noGrp="1"/>
          </p:cNvGraphicFramePr>
          <p:nvPr>
            <p:ph idx="1"/>
            <p:extLst>
              <p:ext uri="{D42A27DB-BD31-4B8C-83A1-F6EECF244321}">
                <p14:modId xmlns:p14="http://schemas.microsoft.com/office/powerpoint/2010/main" val="3232443640"/>
              </p:ext>
            </p:extLst>
          </p:nvPr>
        </p:nvGraphicFramePr>
        <p:xfrm>
          <a:off x="1216025" y="2108199"/>
          <a:ext cx="9939655" cy="2474687"/>
        </p:xfrm>
        <a:graphic>
          <a:graphicData uri="http://schemas.openxmlformats.org/drawingml/2006/table">
            <a:tbl>
              <a:tblPr firstRow="1" firstCol="1" bandRow="1">
                <a:tableStyleId>{5C22544A-7EE6-4342-B048-85BDC9FD1C3A}</a:tableStyleId>
              </a:tblPr>
              <a:tblGrid>
                <a:gridCol w="1353004">
                  <a:extLst>
                    <a:ext uri="{9D8B030D-6E8A-4147-A177-3AD203B41FA5}">
                      <a16:colId xmlns:a16="http://schemas.microsoft.com/office/drawing/2014/main" val="15774766"/>
                    </a:ext>
                  </a:extLst>
                </a:gridCol>
                <a:gridCol w="2188028">
                  <a:extLst>
                    <a:ext uri="{9D8B030D-6E8A-4147-A177-3AD203B41FA5}">
                      <a16:colId xmlns:a16="http://schemas.microsoft.com/office/drawing/2014/main" val="2527041651"/>
                    </a:ext>
                  </a:extLst>
                </a:gridCol>
                <a:gridCol w="2422761">
                  <a:extLst>
                    <a:ext uri="{9D8B030D-6E8A-4147-A177-3AD203B41FA5}">
                      <a16:colId xmlns:a16="http://schemas.microsoft.com/office/drawing/2014/main" val="2564999608"/>
                    </a:ext>
                  </a:extLst>
                </a:gridCol>
                <a:gridCol w="1987931">
                  <a:extLst>
                    <a:ext uri="{9D8B030D-6E8A-4147-A177-3AD203B41FA5}">
                      <a16:colId xmlns:a16="http://schemas.microsoft.com/office/drawing/2014/main" val="1779352262"/>
                    </a:ext>
                  </a:extLst>
                </a:gridCol>
                <a:gridCol w="1987931">
                  <a:extLst>
                    <a:ext uri="{9D8B030D-6E8A-4147-A177-3AD203B41FA5}">
                      <a16:colId xmlns:a16="http://schemas.microsoft.com/office/drawing/2014/main" val="2529204405"/>
                    </a:ext>
                  </a:extLst>
                </a:gridCol>
              </a:tblGrid>
              <a:tr h="995827">
                <a:tc>
                  <a:txBody>
                    <a:bodyPr/>
                    <a:lstStyle/>
                    <a:p>
                      <a:pPr rtl="0"/>
                      <a:endParaRPr lang="de-DE" sz="2000" b="1" noProof="0" dirty="0">
                        <a:solidFill>
                          <a:schemeClr val="tx1"/>
                        </a:solidFill>
                      </a:endParaRPr>
                    </a:p>
                  </a:txBody>
                  <a:tcPr marL="108757" marR="108757" marT="54378" marB="54378" anchor="ctr"/>
                </a:tc>
                <a:tc>
                  <a:txBody>
                    <a:bodyPr/>
                    <a:lstStyle/>
                    <a:p>
                      <a:pPr rtl="0"/>
                      <a:r>
                        <a:rPr lang="de-AT" sz="2000" dirty="0"/>
                        <a:t>Sozialkritik</a:t>
                      </a:r>
                      <a:endParaRPr lang="de-DE" sz="2000" b="1" noProof="0" dirty="0">
                        <a:solidFill>
                          <a:schemeClr val="tx1"/>
                        </a:solidFill>
                      </a:endParaRPr>
                    </a:p>
                  </a:txBody>
                  <a:tcPr marL="108757" marR="108757" marT="54378" marB="54378" anchor="ctr"/>
                </a:tc>
                <a:tc>
                  <a:txBody>
                    <a:bodyPr/>
                    <a:lstStyle/>
                    <a:p>
                      <a:pPr rtl="0"/>
                      <a:r>
                        <a:rPr lang="de-DE" sz="2000" b="1" noProof="0" dirty="0"/>
                        <a:t>Ästhetische Kritik</a:t>
                      </a:r>
                    </a:p>
                  </a:txBody>
                  <a:tcPr marL="108757" marR="108757" marT="54378" marB="54378" anchor="ctr"/>
                </a:tc>
                <a:tc>
                  <a:txBody>
                    <a:bodyPr/>
                    <a:lstStyle/>
                    <a:p>
                      <a:pPr rtl="0"/>
                      <a:r>
                        <a:rPr lang="de-AT" sz="2000" dirty="0"/>
                        <a:t>Konservative Kritik</a:t>
                      </a:r>
                      <a:endParaRPr lang="de-DE" sz="2000" b="1" noProof="0" dirty="0"/>
                    </a:p>
                  </a:txBody>
                  <a:tcPr marL="108757" marR="108757" marT="54378" marB="54378" anchor="ctr"/>
                </a:tc>
                <a:tc>
                  <a:txBody>
                    <a:bodyPr/>
                    <a:lstStyle/>
                    <a:p>
                      <a:r>
                        <a:rPr lang="de-AT" sz="2000" dirty="0"/>
                        <a:t>Ökologische Kritik</a:t>
                      </a:r>
                    </a:p>
                  </a:txBody>
                  <a:tcPr marL="108757" marR="108757" marT="54378" marB="54378" anchor="ctr"/>
                </a:tc>
                <a:extLst>
                  <a:ext uri="{0D108BD9-81ED-4DB2-BD59-A6C34878D82A}">
                    <a16:rowId xmlns:a16="http://schemas.microsoft.com/office/drawing/2014/main" val="3367982286"/>
                  </a:ext>
                </a:extLst>
              </a:tr>
              <a:tr h="1478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1200" noProof="0" dirty="0">
                          <a:solidFill>
                            <a:schemeClr val="lt1"/>
                          </a:solidFill>
                          <a:latin typeface="+mn-lt"/>
                          <a:ea typeface="+mn-ea"/>
                          <a:cs typeface="+mn-cs"/>
                        </a:rPr>
                        <a:t>Gründe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Armut/Ungleichheit Lohnverhältnisse Ausbeutung</a:t>
                      </a:r>
                      <a:endParaRPr lang="de-DE" sz="1500" b="0" i="0" u="none" strike="noStrike" kern="1200" cap="none" spc="0" normalizeH="0" noProof="0" dirty="0">
                        <a:ln>
                          <a:noFill/>
                        </a:ln>
                        <a:solidFill>
                          <a:schemeClr val="tx1">
                            <a:lumMod val="75000"/>
                            <a:lumOff val="25000"/>
                          </a:schemeClr>
                        </a:solidFill>
                        <a:effectLst/>
                        <a:uLnTx/>
                        <a:uFillTx/>
                        <a:latin typeface="+mn-lt"/>
                        <a:ea typeface="+mn-ea"/>
                        <a:cs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dirty="0"/>
                        <a:t>Vereinheitlichung Kommerzialisierung Entfremdung</a:t>
                      </a:r>
                      <a:endParaRPr lang="de-DE" sz="1500" b="0" i="0" u="none" strike="noStrike" kern="1200" cap="none" spc="0" normalizeH="0" noProof="0" dirty="0">
                        <a:ln>
                          <a:noFill/>
                        </a:ln>
                        <a:solidFill>
                          <a:schemeClr val="tx1">
                            <a:lumMod val="75000"/>
                            <a:lumOff val="25000"/>
                          </a:schemeClr>
                        </a:solidFill>
                        <a:effectLst/>
                        <a:uLnTx/>
                        <a:uFillTx/>
                        <a:latin typeface="+mn-lt"/>
                        <a:ea typeface="+mn-ea"/>
                        <a:cs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Moralverlust Gemeinschaftsverlust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u="none" strike="noStrike" kern="1200" cap="none" spc="0" normalizeH="0" noProof="0" dirty="0">
                          <a:ln>
                            <a:noFill/>
                          </a:ln>
                          <a:solidFill>
                            <a:schemeClr val="tx1">
                              <a:lumMod val="75000"/>
                              <a:lumOff val="25000"/>
                            </a:schemeClr>
                          </a:solidFill>
                          <a:effectLst/>
                          <a:uLnTx/>
                          <a:uFillTx/>
                          <a:latin typeface="+mn-lt"/>
                          <a:ea typeface="+mn-ea"/>
                          <a:cs typeface="Calibri Light" panose="020F0302020204030204" pitchFamily="34" charset="0"/>
                        </a:rPr>
                        <a:t>Globalisierungskritik</a:t>
                      </a:r>
                      <a:endParaRPr lang="de-DE" sz="1500" b="0" i="0" u="none" strike="noStrike" kern="1200" cap="none" spc="0" normalizeH="0" noProof="0" dirty="0">
                        <a:ln>
                          <a:noFill/>
                        </a:ln>
                        <a:solidFill>
                          <a:schemeClr val="tx1">
                            <a:lumMod val="75000"/>
                            <a:lumOff val="25000"/>
                          </a:schemeClr>
                        </a:solidFill>
                        <a:effectLst/>
                        <a:uLnTx/>
                        <a:uFillTx/>
                        <a:latin typeface="+mn-lt"/>
                        <a:ea typeface="+mn-ea"/>
                        <a:cs typeface="Calibri Light" panose="020F0302020204030204" pitchFamily="34" charset="0"/>
                      </a:endParaRPr>
                    </a:p>
                  </a:txBody>
                  <a:tcPr anchor="ctr"/>
                </a:tc>
                <a:tc>
                  <a:txBody>
                    <a:bodyPr/>
                    <a:lstStyle/>
                    <a:p>
                      <a:r>
                        <a:rPr lang="de-DE" sz="1600" dirty="0"/>
                        <a:t>Zerstörung von Ökosystemen</a:t>
                      </a:r>
                    </a:p>
                  </a:txBody>
                  <a:tcPr anchor="ctr"/>
                </a:tc>
                <a:extLst>
                  <a:ext uri="{0D108BD9-81ED-4DB2-BD59-A6C34878D82A}">
                    <a16:rowId xmlns:a16="http://schemas.microsoft.com/office/drawing/2014/main" val="691854204"/>
                  </a:ext>
                </a:extLst>
              </a:tr>
            </a:tbl>
          </a:graphicData>
        </a:graphic>
      </p:graphicFrame>
      <p:sp>
        <p:nvSpPr>
          <p:cNvPr id="3" name="Textfeld 2">
            <a:extLst>
              <a:ext uri="{FF2B5EF4-FFF2-40B4-BE49-F238E27FC236}">
                <a16:creationId xmlns:a16="http://schemas.microsoft.com/office/drawing/2014/main" id="{74841720-B4FC-155D-79F4-17EDA6E7158E}"/>
              </a:ext>
            </a:extLst>
          </p:cNvPr>
          <p:cNvSpPr txBox="1"/>
          <p:nvPr/>
        </p:nvSpPr>
        <p:spPr>
          <a:xfrm>
            <a:off x="152400" y="6386731"/>
            <a:ext cx="11887200" cy="369332"/>
          </a:xfrm>
          <a:prstGeom prst="rect">
            <a:avLst/>
          </a:prstGeom>
          <a:noFill/>
        </p:spPr>
        <p:txBody>
          <a:bodyPr wrap="square">
            <a:spAutoFit/>
          </a:bodyPr>
          <a:lstStyle/>
          <a:p>
            <a:r>
              <a:rPr lang="de-AT" dirty="0"/>
              <a:t>Quelle: </a:t>
            </a:r>
            <a:r>
              <a:rPr lang="de-AT" dirty="0" err="1"/>
              <a:t>Willmott</a:t>
            </a:r>
            <a:r>
              <a:rPr lang="de-AT" dirty="0"/>
              <a:t>, H. (2012). </a:t>
            </a:r>
            <a:r>
              <a:rPr lang="de-AT" dirty="0" err="1"/>
              <a:t>Spirited</a:t>
            </a:r>
            <a:r>
              <a:rPr lang="de-AT" dirty="0"/>
              <a:t> </a:t>
            </a:r>
            <a:r>
              <a:rPr lang="de-AT" dirty="0" err="1"/>
              <a:t>Away</a:t>
            </a:r>
            <a:r>
              <a:rPr lang="de-AT" dirty="0"/>
              <a:t>: </a:t>
            </a:r>
            <a:r>
              <a:rPr lang="de-AT" dirty="0" err="1"/>
              <a:t>When</a:t>
            </a:r>
            <a:r>
              <a:rPr lang="de-AT" dirty="0"/>
              <a:t> Political Economy </a:t>
            </a:r>
            <a:r>
              <a:rPr lang="de-AT" dirty="0" err="1"/>
              <a:t>Becomes</a:t>
            </a:r>
            <a:r>
              <a:rPr lang="de-AT" dirty="0"/>
              <a:t> </a:t>
            </a:r>
            <a:r>
              <a:rPr lang="de-AT" dirty="0" err="1"/>
              <a:t>Culturalized</a:t>
            </a:r>
            <a:r>
              <a:rPr lang="de-AT" dirty="0"/>
              <a:t>. Oxford University Press. </a:t>
            </a:r>
          </a:p>
        </p:txBody>
      </p:sp>
    </p:spTree>
    <p:extLst>
      <p:ext uri="{BB962C8B-B14F-4D97-AF65-F5344CB8AC3E}">
        <p14:creationId xmlns:p14="http://schemas.microsoft.com/office/powerpoint/2010/main" val="129337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E5E388D-0F85-4EDA-A59C-C4E14987CC6C}"/>
              </a:ext>
            </a:extLst>
          </p:cNvPr>
          <p:cNvSpPr>
            <a:spLocks noGrp="1"/>
          </p:cNvSpPr>
          <p:nvPr>
            <p:ph type="title"/>
          </p:nvPr>
        </p:nvSpPr>
        <p:spPr/>
        <p:txBody>
          <a:bodyPr rtlCol="0"/>
          <a:lstStyle/>
          <a:p>
            <a:pPr rtl="0"/>
            <a:r>
              <a:rPr lang="de-DE" dirty="0"/>
              <a:t>Sozialkritik</a:t>
            </a:r>
          </a:p>
        </p:txBody>
      </p:sp>
      <p:sp>
        <p:nvSpPr>
          <p:cNvPr id="5" name="Inhaltsplatzhalter 6">
            <a:extLst>
              <a:ext uri="{FF2B5EF4-FFF2-40B4-BE49-F238E27FC236}">
                <a16:creationId xmlns:a16="http://schemas.microsoft.com/office/drawing/2014/main" id="{E61A75B8-87B9-A637-7DCF-F2D7930B46EB}"/>
              </a:ext>
            </a:extLst>
          </p:cNvPr>
          <p:cNvSpPr>
            <a:spLocks noGrp="1"/>
          </p:cNvSpPr>
          <p:nvPr>
            <p:ph idx="1"/>
          </p:nvPr>
        </p:nvSpPr>
        <p:spPr>
          <a:xfrm>
            <a:off x="1097279" y="2432581"/>
            <a:ext cx="6392091" cy="3554562"/>
          </a:xfrm>
        </p:spPr>
        <p:txBody>
          <a:bodyPr vert="horz" lIns="0" tIns="45720" rIns="0" bIns="45720" rtlCol="0">
            <a:normAutofit/>
          </a:bodyPr>
          <a:lstStyle/>
          <a:p>
            <a:r>
              <a:rPr lang="de-DE" dirty="0"/>
              <a:t>Marx (1867): „Der Ausgangspunkt der Entwicklung, die sowohl den Lohnarbeiter wie den Kapitalisten erzeugt, war die </a:t>
            </a:r>
            <a:r>
              <a:rPr lang="de-DE" b="1" dirty="0"/>
              <a:t>Knechtschaft des Arbeiters</a:t>
            </a:r>
            <a:r>
              <a:rPr lang="de-DE" dirty="0"/>
              <a:t>.“</a:t>
            </a:r>
            <a:endParaRPr lang="de-AT" dirty="0"/>
          </a:p>
          <a:p>
            <a:r>
              <a:rPr lang="de-AT" dirty="0"/>
              <a:t>Prekäre </a:t>
            </a:r>
            <a:r>
              <a:rPr lang="de-DE" dirty="0"/>
              <a:t>Arbeitsbedingungen: </a:t>
            </a:r>
            <a:r>
              <a:rPr lang="de-AT" dirty="0"/>
              <a:t>menschliche Arbeit wird intensiviert und flexibilisiert</a:t>
            </a:r>
          </a:p>
          <a:p>
            <a:r>
              <a:rPr lang="de-AT" dirty="0"/>
              <a:t>Vermögensungleichheit</a:t>
            </a:r>
          </a:p>
          <a:p>
            <a:r>
              <a:rPr lang="de-AT" dirty="0"/>
              <a:t>Neokolonialismus</a:t>
            </a:r>
          </a:p>
          <a:p>
            <a:pPr marL="0" indent="0">
              <a:buNone/>
            </a:pPr>
            <a:endParaRPr lang="de-AT" dirty="0"/>
          </a:p>
        </p:txBody>
      </p:sp>
      <p:pic>
        <p:nvPicPr>
          <p:cNvPr id="6" name="Picture 2" descr="Capitalism : r/memes">
            <a:extLst>
              <a:ext uri="{FF2B5EF4-FFF2-40B4-BE49-F238E27FC236}">
                <a16:creationId xmlns:a16="http://schemas.microsoft.com/office/drawing/2014/main" id="{68842392-1241-CE8C-84BF-B48EE1F0E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4" r="1994"/>
          <a:stretch>
            <a:fillRect/>
          </a:stretch>
        </p:blipFill>
        <p:spPr bwMode="auto">
          <a:xfrm>
            <a:off x="7912100" y="1737360"/>
            <a:ext cx="3706805" cy="46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874B8C75-2C92-9A6A-D4AE-C605C222C1EC}"/>
              </a:ext>
            </a:extLst>
          </p:cNvPr>
          <p:cNvSpPr>
            <a:spLocks noGrp="1"/>
          </p:cNvSpPr>
          <p:nvPr>
            <p:ph type="pic" sz="quarter" idx="13"/>
          </p:nvPr>
        </p:nvSpPr>
        <p:spPr/>
        <p:txBody>
          <a:bodyPr/>
          <a:lstStyle/>
          <a:p>
            <a:endParaRPr lang="de-AT"/>
          </a:p>
        </p:txBody>
      </p:sp>
      <p:sp>
        <p:nvSpPr>
          <p:cNvPr id="3" name="Untertitel 2">
            <a:extLst>
              <a:ext uri="{FF2B5EF4-FFF2-40B4-BE49-F238E27FC236}">
                <a16:creationId xmlns:a16="http://schemas.microsoft.com/office/drawing/2014/main" id="{C95D53CD-9F42-1188-3C9C-0E24DE9BFD41}"/>
              </a:ext>
            </a:extLst>
          </p:cNvPr>
          <p:cNvSpPr>
            <a:spLocks noGrp="1"/>
          </p:cNvSpPr>
          <p:nvPr>
            <p:ph type="subTitle" idx="1"/>
          </p:nvPr>
        </p:nvSpPr>
        <p:spPr/>
        <p:txBody>
          <a:bodyPr/>
          <a:lstStyle/>
          <a:p>
            <a:endParaRPr lang="de-AT"/>
          </a:p>
        </p:txBody>
      </p:sp>
      <p:sp>
        <p:nvSpPr>
          <p:cNvPr id="4" name="Titel 3">
            <a:extLst>
              <a:ext uri="{FF2B5EF4-FFF2-40B4-BE49-F238E27FC236}">
                <a16:creationId xmlns:a16="http://schemas.microsoft.com/office/drawing/2014/main" id="{0ADF34FD-5976-3BF1-FE45-69C2BA0BA70F}"/>
              </a:ext>
            </a:extLst>
          </p:cNvPr>
          <p:cNvSpPr>
            <a:spLocks noGrp="1"/>
          </p:cNvSpPr>
          <p:nvPr>
            <p:ph type="ctrTitle"/>
          </p:nvPr>
        </p:nvSpPr>
        <p:spPr/>
        <p:txBody>
          <a:bodyPr/>
          <a:lstStyle/>
          <a:p>
            <a:endParaRPr lang="de-AT"/>
          </a:p>
        </p:txBody>
      </p:sp>
      <p:pic>
        <p:nvPicPr>
          <p:cNvPr id="5" name="Picture 2">
            <a:extLst>
              <a:ext uri="{FF2B5EF4-FFF2-40B4-BE49-F238E27FC236}">
                <a16:creationId xmlns:a16="http://schemas.microsoft.com/office/drawing/2014/main" id="{BB6F731C-E388-2B69-54FE-9470A5C2D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6">
            <a:extLst>
              <a:ext uri="{FF2B5EF4-FFF2-40B4-BE49-F238E27FC236}">
                <a16:creationId xmlns:a16="http://schemas.microsoft.com/office/drawing/2014/main" id="{1B0B0A3F-37C3-E05D-FA86-41E18F40CBCC}"/>
              </a:ext>
            </a:extLst>
          </p:cNvPr>
          <p:cNvSpPr txBox="1">
            <a:spLocks/>
          </p:cNvSpPr>
          <p:nvPr/>
        </p:nvSpPr>
        <p:spPr>
          <a:xfrm>
            <a:off x="7282182" y="301306"/>
            <a:ext cx="4539708" cy="1127606"/>
          </a:xfrm>
          <a:prstGeom prst="rect">
            <a:avLst/>
          </a:prstGeom>
        </p:spPr>
        <p:txBody>
          <a:bodyPr vert="horz" lIns="0" tIns="45720" rIns="0" bIns="45720" rtlCol="0">
            <a:normAutofit fontScale="92500" lnSpcReduction="20000"/>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bg1"/>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DE" sz="1800" dirty="0">
                <a:solidFill>
                  <a:srgbClr val="464A56"/>
                </a:solidFill>
                <a:latin typeface="Open Sans" panose="020B0606030504020204" pitchFamily="34" charset="0"/>
              </a:rPr>
              <a:t>Vermögenswerte (Besitz)</a:t>
            </a:r>
          </a:p>
          <a:p>
            <a:r>
              <a:rPr lang="de-DE" sz="1800" dirty="0">
                <a:solidFill>
                  <a:srgbClr val="464A56"/>
                </a:solidFill>
                <a:latin typeface="Open Sans" panose="020B0606030504020204" pitchFamily="34" charset="0"/>
              </a:rPr>
              <a:t>- Verbindlichkeiten (Schulden)</a:t>
            </a:r>
          </a:p>
          <a:p>
            <a:r>
              <a:rPr lang="de-DE" sz="1800" dirty="0">
                <a:solidFill>
                  <a:srgbClr val="464A56"/>
                </a:solidFill>
                <a:latin typeface="Open Sans" panose="020B0606030504020204" pitchFamily="34" charset="0"/>
              </a:rPr>
              <a:t>= Nettovermögen</a:t>
            </a:r>
          </a:p>
        </p:txBody>
      </p:sp>
      <p:sp>
        <p:nvSpPr>
          <p:cNvPr id="9" name="Rechteck 8">
            <a:extLst>
              <a:ext uri="{FF2B5EF4-FFF2-40B4-BE49-F238E27FC236}">
                <a16:creationId xmlns:a16="http://schemas.microsoft.com/office/drawing/2014/main" id="{5C1D0DE5-0799-6C0E-05A3-93948D87A7F0}"/>
              </a:ext>
            </a:extLst>
          </p:cNvPr>
          <p:cNvSpPr/>
          <p:nvPr/>
        </p:nvSpPr>
        <p:spPr>
          <a:xfrm>
            <a:off x="6999515" y="127377"/>
            <a:ext cx="4953004" cy="146193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1" name="Gerader Verbinder 10">
            <a:extLst>
              <a:ext uri="{FF2B5EF4-FFF2-40B4-BE49-F238E27FC236}">
                <a16:creationId xmlns:a16="http://schemas.microsoft.com/office/drawing/2014/main" id="{65476DAF-28D2-82E2-E129-83BE3176D4B8}"/>
              </a:ext>
            </a:extLst>
          </p:cNvPr>
          <p:cNvCxnSpPr>
            <a:cxnSpLocks/>
          </p:cNvCxnSpPr>
          <p:nvPr/>
        </p:nvCxnSpPr>
        <p:spPr>
          <a:xfrm>
            <a:off x="7173686" y="1001486"/>
            <a:ext cx="463731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801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4EB1F-F700-4FAE-1EBD-BED86FDE7799}"/>
              </a:ext>
            </a:extLst>
          </p:cNvPr>
          <p:cNvSpPr>
            <a:spLocks noGrp="1"/>
          </p:cNvSpPr>
          <p:nvPr>
            <p:ph type="title"/>
          </p:nvPr>
        </p:nvSpPr>
        <p:spPr/>
        <p:txBody>
          <a:bodyPr/>
          <a:lstStyle/>
          <a:p>
            <a:r>
              <a:rPr lang="de-AT" dirty="0"/>
              <a:t>Ästhetische Kritik</a:t>
            </a:r>
          </a:p>
        </p:txBody>
      </p:sp>
      <p:sp>
        <p:nvSpPr>
          <p:cNvPr id="3" name="Inhaltsplatzhalter 2">
            <a:extLst>
              <a:ext uri="{FF2B5EF4-FFF2-40B4-BE49-F238E27FC236}">
                <a16:creationId xmlns:a16="http://schemas.microsoft.com/office/drawing/2014/main" id="{0270070C-214F-53AF-2135-193EFEDA91FF}"/>
              </a:ext>
            </a:extLst>
          </p:cNvPr>
          <p:cNvSpPr>
            <a:spLocks noGrp="1"/>
          </p:cNvSpPr>
          <p:nvPr>
            <p:ph idx="1"/>
          </p:nvPr>
        </p:nvSpPr>
        <p:spPr>
          <a:xfrm>
            <a:off x="1216548" y="2108201"/>
            <a:ext cx="10058400" cy="4463196"/>
          </a:xfrm>
        </p:spPr>
        <p:txBody>
          <a:bodyPr/>
          <a:lstStyle/>
          <a:p>
            <a:r>
              <a:rPr lang="de-AT" i="0" dirty="0">
                <a:solidFill>
                  <a:srgbClr val="0F1111"/>
                </a:solidFill>
                <a:effectLst/>
                <a:highlight>
                  <a:srgbClr val="FFFFFF"/>
                </a:highlight>
                <a:latin typeface="Amazon Ember"/>
              </a:rPr>
              <a:t>Inszenierungswert</a:t>
            </a:r>
            <a:r>
              <a:rPr lang="de-AT" b="1" i="0" dirty="0">
                <a:solidFill>
                  <a:srgbClr val="0F1111"/>
                </a:solidFill>
                <a:effectLst/>
                <a:highlight>
                  <a:srgbClr val="FFFFFF"/>
                </a:highlight>
                <a:latin typeface="Amazon Ember"/>
              </a:rPr>
              <a:t> </a:t>
            </a:r>
            <a:r>
              <a:rPr lang="de-AT" i="0" dirty="0">
                <a:solidFill>
                  <a:srgbClr val="0F1111"/>
                </a:solidFill>
                <a:effectLst/>
                <a:highlight>
                  <a:srgbClr val="FFFFFF"/>
                </a:highlight>
                <a:latin typeface="Amazon Ember"/>
              </a:rPr>
              <a:t>&gt; Gebrauchswert</a:t>
            </a:r>
            <a:endParaRPr lang="de-DE" dirty="0"/>
          </a:p>
          <a:p>
            <a:r>
              <a:rPr lang="de-DE" dirty="0"/>
              <a:t>Kapitalismus vereinheitlicht und kommerzialisiert</a:t>
            </a:r>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dirty="0"/>
              <a:t>Schlange vor Apple Store</a:t>
            </a:r>
          </a:p>
        </p:txBody>
      </p:sp>
      <p:pic>
        <p:nvPicPr>
          <p:cNvPr id="2052" name="Picture 4" descr="Kleine Schlangen vor dem Apple-Store in Hamburg | finanzen.net">
            <a:extLst>
              <a:ext uri="{FF2B5EF4-FFF2-40B4-BE49-F238E27FC236}">
                <a16:creationId xmlns:a16="http://schemas.microsoft.com/office/drawing/2014/main" id="{329ADCFC-4870-0CC3-D0B3-4335101A7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548" y="3632200"/>
            <a:ext cx="4888631" cy="224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5168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496_TF33476885.potx" id="{92ADD164-3649-4567-B32F-0DEC3D707E51}" vid="{6637D9DD-3961-48BF-86D5-CF3F7F5C687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Klassische Town-Hall-Präsentation für Unternehmen</Template>
  <TotalTime>0</TotalTime>
  <Words>825</Words>
  <Application>Microsoft Office PowerPoint</Application>
  <PresentationFormat>Breitbild</PresentationFormat>
  <Paragraphs>127</Paragraphs>
  <Slides>13</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Amazon Ember</vt:lpstr>
      <vt:lpstr>Arial</vt:lpstr>
      <vt:lpstr>Calibri</vt:lpstr>
      <vt:lpstr>Modern Love Caps</vt:lpstr>
      <vt:lpstr>Open Sans</vt:lpstr>
      <vt:lpstr>Times-Roman</vt:lpstr>
      <vt:lpstr>Wingdings</vt:lpstr>
      <vt:lpstr>RetrospectVTI</vt:lpstr>
      <vt:lpstr>Kapitalismus-kritik</vt:lpstr>
      <vt:lpstr>Karl Marx (1818-1883)</vt:lpstr>
      <vt:lpstr>Mehrwert</vt:lpstr>
      <vt:lpstr>Kapitalistische Produktionsweise</vt:lpstr>
      <vt:lpstr>Kapitalistische Produktionsweise</vt:lpstr>
      <vt:lpstr>Richtungen der Kapitalismuskritik</vt:lpstr>
      <vt:lpstr>Sozialkritik</vt:lpstr>
      <vt:lpstr>PowerPoint-Präsentation</vt:lpstr>
      <vt:lpstr>Ästhetische Kritik</vt:lpstr>
      <vt:lpstr>Konservative Kritik</vt:lpstr>
      <vt:lpstr>Ökologische Kritik</vt:lpstr>
      <vt:lpstr>Einsatz im Unterricht</vt:lpstr>
      <vt:lpstr>Abschluss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 Mayr</dc:creator>
  <cp:lastModifiedBy>Lea Mayr</cp:lastModifiedBy>
  <cp:revision>2</cp:revision>
  <dcterms:created xsi:type="dcterms:W3CDTF">2024-06-12T18:05:01Z</dcterms:created>
  <dcterms:modified xsi:type="dcterms:W3CDTF">2024-06-13T11:49:35Z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