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61" r:id="rId4"/>
    <p:sldId id="263" r:id="rId5"/>
    <p:sldId id="258" r:id="rId6"/>
    <p:sldId id="260" r:id="rId7"/>
    <p:sldId id="270" r:id="rId8"/>
    <p:sldId id="262" r:id="rId9"/>
    <p:sldId id="269" r:id="rId10"/>
    <p:sldId id="264" r:id="rId11"/>
    <p:sldId id="266" r:id="rId12"/>
    <p:sldId id="267" r:id="rId13"/>
    <p:sldId id="268" r:id="rId14"/>
    <p:sldId id="265"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6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5FF6A-789B-6A6C-EDFC-CDAD8C0C3A3A}"/>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EF227063-2B0E-AAD5-566D-A768185749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2CC9FBAC-DAEB-D872-6F68-3A72A86CA978}"/>
              </a:ext>
            </a:extLst>
          </p:cNvPr>
          <p:cNvSpPr>
            <a:spLocks noGrp="1"/>
          </p:cNvSpPr>
          <p:nvPr>
            <p:ph type="dt" sz="half" idx="10"/>
          </p:nvPr>
        </p:nvSpPr>
        <p:spPr/>
        <p:txBody>
          <a:bodyPr/>
          <a:lstStyle/>
          <a:p>
            <a:fld id="{B84510B7-0138-44B4-B6EA-43171762B5EA}" type="datetimeFigureOut">
              <a:rPr lang="de-AT" smtClean="0"/>
              <a:t>01.09.2024</a:t>
            </a:fld>
            <a:endParaRPr lang="de-AT"/>
          </a:p>
        </p:txBody>
      </p:sp>
      <p:sp>
        <p:nvSpPr>
          <p:cNvPr id="5" name="Fußzeilenplatzhalter 4">
            <a:extLst>
              <a:ext uri="{FF2B5EF4-FFF2-40B4-BE49-F238E27FC236}">
                <a16:creationId xmlns:a16="http://schemas.microsoft.com/office/drawing/2014/main" id="{A7D622DC-968A-3FD1-D6E3-03B8571243CC}"/>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88B2E71-359C-9402-4BA6-67BBEF4D47EA}"/>
              </a:ext>
            </a:extLst>
          </p:cNvPr>
          <p:cNvSpPr>
            <a:spLocks noGrp="1"/>
          </p:cNvSpPr>
          <p:nvPr>
            <p:ph type="sldNum" sz="quarter" idx="12"/>
          </p:nvPr>
        </p:nvSpPr>
        <p:spPr/>
        <p:txBody>
          <a:bodyPr/>
          <a:lstStyle/>
          <a:p>
            <a:fld id="{69C0259A-BCF5-48C0-B056-BC3409BC02FE}" type="slidenum">
              <a:rPr lang="de-AT" smtClean="0"/>
              <a:t>‹Nr.›</a:t>
            </a:fld>
            <a:endParaRPr lang="de-AT"/>
          </a:p>
        </p:txBody>
      </p:sp>
    </p:spTree>
    <p:extLst>
      <p:ext uri="{BB962C8B-B14F-4D97-AF65-F5344CB8AC3E}">
        <p14:creationId xmlns:p14="http://schemas.microsoft.com/office/powerpoint/2010/main" val="2434765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724325-6D20-BE97-1884-0C2437B6BA50}"/>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F44F2824-865D-CDE3-D794-F780104F4C7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3BF03F35-D6D0-14C0-5F25-D75F330DDBBB}"/>
              </a:ext>
            </a:extLst>
          </p:cNvPr>
          <p:cNvSpPr>
            <a:spLocks noGrp="1"/>
          </p:cNvSpPr>
          <p:nvPr>
            <p:ph type="dt" sz="half" idx="10"/>
          </p:nvPr>
        </p:nvSpPr>
        <p:spPr/>
        <p:txBody>
          <a:bodyPr/>
          <a:lstStyle/>
          <a:p>
            <a:fld id="{B84510B7-0138-44B4-B6EA-43171762B5EA}" type="datetimeFigureOut">
              <a:rPr lang="de-AT" smtClean="0"/>
              <a:t>01.09.2024</a:t>
            </a:fld>
            <a:endParaRPr lang="de-AT"/>
          </a:p>
        </p:txBody>
      </p:sp>
      <p:sp>
        <p:nvSpPr>
          <p:cNvPr id="5" name="Fußzeilenplatzhalter 4">
            <a:extLst>
              <a:ext uri="{FF2B5EF4-FFF2-40B4-BE49-F238E27FC236}">
                <a16:creationId xmlns:a16="http://schemas.microsoft.com/office/drawing/2014/main" id="{5060231A-CA02-FC31-29DD-5040B87069AC}"/>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66F1AAF-DE50-29CA-B887-02001ABD964B}"/>
              </a:ext>
            </a:extLst>
          </p:cNvPr>
          <p:cNvSpPr>
            <a:spLocks noGrp="1"/>
          </p:cNvSpPr>
          <p:nvPr>
            <p:ph type="sldNum" sz="quarter" idx="12"/>
          </p:nvPr>
        </p:nvSpPr>
        <p:spPr/>
        <p:txBody>
          <a:bodyPr/>
          <a:lstStyle/>
          <a:p>
            <a:fld id="{69C0259A-BCF5-48C0-B056-BC3409BC02FE}" type="slidenum">
              <a:rPr lang="de-AT" smtClean="0"/>
              <a:t>‹Nr.›</a:t>
            </a:fld>
            <a:endParaRPr lang="de-AT"/>
          </a:p>
        </p:txBody>
      </p:sp>
    </p:spTree>
    <p:extLst>
      <p:ext uri="{BB962C8B-B14F-4D97-AF65-F5344CB8AC3E}">
        <p14:creationId xmlns:p14="http://schemas.microsoft.com/office/powerpoint/2010/main" val="70234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DD799EA-8728-D62B-32A1-6C4CA0558BC5}"/>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A50EF8D1-BB16-DE0B-70E6-B14F4BD77DE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D975F37E-B12E-DB42-95AD-ED0CC4648A0C}"/>
              </a:ext>
            </a:extLst>
          </p:cNvPr>
          <p:cNvSpPr>
            <a:spLocks noGrp="1"/>
          </p:cNvSpPr>
          <p:nvPr>
            <p:ph type="dt" sz="half" idx="10"/>
          </p:nvPr>
        </p:nvSpPr>
        <p:spPr/>
        <p:txBody>
          <a:bodyPr/>
          <a:lstStyle/>
          <a:p>
            <a:fld id="{B84510B7-0138-44B4-B6EA-43171762B5EA}" type="datetimeFigureOut">
              <a:rPr lang="de-AT" smtClean="0"/>
              <a:t>01.09.2024</a:t>
            </a:fld>
            <a:endParaRPr lang="de-AT"/>
          </a:p>
        </p:txBody>
      </p:sp>
      <p:sp>
        <p:nvSpPr>
          <p:cNvPr id="5" name="Fußzeilenplatzhalter 4">
            <a:extLst>
              <a:ext uri="{FF2B5EF4-FFF2-40B4-BE49-F238E27FC236}">
                <a16:creationId xmlns:a16="http://schemas.microsoft.com/office/drawing/2014/main" id="{5A36386D-382F-0F73-9851-21847D5EA13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7CF25E39-B5EA-FCC7-D034-C04235867875}"/>
              </a:ext>
            </a:extLst>
          </p:cNvPr>
          <p:cNvSpPr>
            <a:spLocks noGrp="1"/>
          </p:cNvSpPr>
          <p:nvPr>
            <p:ph type="sldNum" sz="quarter" idx="12"/>
          </p:nvPr>
        </p:nvSpPr>
        <p:spPr/>
        <p:txBody>
          <a:bodyPr/>
          <a:lstStyle/>
          <a:p>
            <a:fld id="{69C0259A-BCF5-48C0-B056-BC3409BC02FE}" type="slidenum">
              <a:rPr lang="de-AT" smtClean="0"/>
              <a:t>‹Nr.›</a:t>
            </a:fld>
            <a:endParaRPr lang="de-AT"/>
          </a:p>
        </p:txBody>
      </p:sp>
    </p:spTree>
    <p:extLst>
      <p:ext uri="{BB962C8B-B14F-4D97-AF65-F5344CB8AC3E}">
        <p14:creationId xmlns:p14="http://schemas.microsoft.com/office/powerpoint/2010/main" val="134266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F023BB-616B-C6F3-0D47-6E4830947A88}"/>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FADC48C2-48BC-0E77-7B03-FCE4D8B83BB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BB60E92-03E4-5139-C734-28176BFB9B16}"/>
              </a:ext>
            </a:extLst>
          </p:cNvPr>
          <p:cNvSpPr>
            <a:spLocks noGrp="1"/>
          </p:cNvSpPr>
          <p:nvPr>
            <p:ph type="dt" sz="half" idx="10"/>
          </p:nvPr>
        </p:nvSpPr>
        <p:spPr/>
        <p:txBody>
          <a:bodyPr/>
          <a:lstStyle/>
          <a:p>
            <a:fld id="{B84510B7-0138-44B4-B6EA-43171762B5EA}" type="datetimeFigureOut">
              <a:rPr lang="de-AT" smtClean="0"/>
              <a:t>01.09.2024</a:t>
            </a:fld>
            <a:endParaRPr lang="de-AT"/>
          </a:p>
        </p:txBody>
      </p:sp>
      <p:sp>
        <p:nvSpPr>
          <p:cNvPr id="5" name="Fußzeilenplatzhalter 4">
            <a:extLst>
              <a:ext uri="{FF2B5EF4-FFF2-40B4-BE49-F238E27FC236}">
                <a16:creationId xmlns:a16="http://schemas.microsoft.com/office/drawing/2014/main" id="{B7AC7342-8766-DF00-115A-6B8DB74799E7}"/>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98595FF-81A9-6BD3-8195-69C4E4C4848F}"/>
              </a:ext>
            </a:extLst>
          </p:cNvPr>
          <p:cNvSpPr>
            <a:spLocks noGrp="1"/>
          </p:cNvSpPr>
          <p:nvPr>
            <p:ph type="sldNum" sz="quarter" idx="12"/>
          </p:nvPr>
        </p:nvSpPr>
        <p:spPr/>
        <p:txBody>
          <a:bodyPr/>
          <a:lstStyle/>
          <a:p>
            <a:fld id="{69C0259A-BCF5-48C0-B056-BC3409BC02FE}" type="slidenum">
              <a:rPr lang="de-AT" smtClean="0"/>
              <a:t>‹Nr.›</a:t>
            </a:fld>
            <a:endParaRPr lang="de-AT"/>
          </a:p>
        </p:txBody>
      </p:sp>
    </p:spTree>
    <p:extLst>
      <p:ext uri="{BB962C8B-B14F-4D97-AF65-F5344CB8AC3E}">
        <p14:creationId xmlns:p14="http://schemas.microsoft.com/office/powerpoint/2010/main" val="2848378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F796BF-20F2-544E-D277-2AAB7FC812E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0BE6491A-67E9-4400-F5B4-13CF8A7CFBD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9B2F1DA-A1B0-F67A-A156-59484FA9D275}"/>
              </a:ext>
            </a:extLst>
          </p:cNvPr>
          <p:cNvSpPr>
            <a:spLocks noGrp="1"/>
          </p:cNvSpPr>
          <p:nvPr>
            <p:ph type="dt" sz="half" idx="10"/>
          </p:nvPr>
        </p:nvSpPr>
        <p:spPr/>
        <p:txBody>
          <a:bodyPr/>
          <a:lstStyle/>
          <a:p>
            <a:fld id="{B84510B7-0138-44B4-B6EA-43171762B5EA}" type="datetimeFigureOut">
              <a:rPr lang="de-AT" smtClean="0"/>
              <a:t>01.09.2024</a:t>
            </a:fld>
            <a:endParaRPr lang="de-AT"/>
          </a:p>
        </p:txBody>
      </p:sp>
      <p:sp>
        <p:nvSpPr>
          <p:cNvPr id="5" name="Fußzeilenplatzhalter 4">
            <a:extLst>
              <a:ext uri="{FF2B5EF4-FFF2-40B4-BE49-F238E27FC236}">
                <a16:creationId xmlns:a16="http://schemas.microsoft.com/office/drawing/2014/main" id="{71EE0898-EBF0-E326-24AE-185A1051C8C8}"/>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5768A41E-6832-2FA9-8800-11D029BBF2C6}"/>
              </a:ext>
            </a:extLst>
          </p:cNvPr>
          <p:cNvSpPr>
            <a:spLocks noGrp="1"/>
          </p:cNvSpPr>
          <p:nvPr>
            <p:ph type="sldNum" sz="quarter" idx="12"/>
          </p:nvPr>
        </p:nvSpPr>
        <p:spPr/>
        <p:txBody>
          <a:bodyPr/>
          <a:lstStyle/>
          <a:p>
            <a:fld id="{69C0259A-BCF5-48C0-B056-BC3409BC02FE}" type="slidenum">
              <a:rPr lang="de-AT" smtClean="0"/>
              <a:t>‹Nr.›</a:t>
            </a:fld>
            <a:endParaRPr lang="de-AT"/>
          </a:p>
        </p:txBody>
      </p:sp>
    </p:spTree>
    <p:extLst>
      <p:ext uri="{BB962C8B-B14F-4D97-AF65-F5344CB8AC3E}">
        <p14:creationId xmlns:p14="http://schemas.microsoft.com/office/powerpoint/2010/main" val="1888026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E832C9-FA3B-68B8-6028-0841C6395116}"/>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57859033-71B9-C8F2-A8FD-B1E158663633}"/>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4101060E-F9DE-6F83-73E6-0BED662C8401}"/>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39182796-845F-82E4-F65E-7654644362BE}"/>
              </a:ext>
            </a:extLst>
          </p:cNvPr>
          <p:cNvSpPr>
            <a:spLocks noGrp="1"/>
          </p:cNvSpPr>
          <p:nvPr>
            <p:ph type="dt" sz="half" idx="10"/>
          </p:nvPr>
        </p:nvSpPr>
        <p:spPr/>
        <p:txBody>
          <a:bodyPr/>
          <a:lstStyle/>
          <a:p>
            <a:fld id="{B84510B7-0138-44B4-B6EA-43171762B5EA}" type="datetimeFigureOut">
              <a:rPr lang="de-AT" smtClean="0"/>
              <a:t>01.09.2024</a:t>
            </a:fld>
            <a:endParaRPr lang="de-AT"/>
          </a:p>
        </p:txBody>
      </p:sp>
      <p:sp>
        <p:nvSpPr>
          <p:cNvPr id="6" name="Fußzeilenplatzhalter 5">
            <a:extLst>
              <a:ext uri="{FF2B5EF4-FFF2-40B4-BE49-F238E27FC236}">
                <a16:creationId xmlns:a16="http://schemas.microsoft.com/office/drawing/2014/main" id="{12055ECD-A60E-5705-4813-F3AB8674BDF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068A48D9-263D-25D1-03E4-E086A7941EFE}"/>
              </a:ext>
            </a:extLst>
          </p:cNvPr>
          <p:cNvSpPr>
            <a:spLocks noGrp="1"/>
          </p:cNvSpPr>
          <p:nvPr>
            <p:ph type="sldNum" sz="quarter" idx="12"/>
          </p:nvPr>
        </p:nvSpPr>
        <p:spPr/>
        <p:txBody>
          <a:bodyPr/>
          <a:lstStyle/>
          <a:p>
            <a:fld id="{69C0259A-BCF5-48C0-B056-BC3409BC02FE}" type="slidenum">
              <a:rPr lang="de-AT" smtClean="0"/>
              <a:t>‹Nr.›</a:t>
            </a:fld>
            <a:endParaRPr lang="de-AT"/>
          </a:p>
        </p:txBody>
      </p:sp>
    </p:spTree>
    <p:extLst>
      <p:ext uri="{BB962C8B-B14F-4D97-AF65-F5344CB8AC3E}">
        <p14:creationId xmlns:p14="http://schemas.microsoft.com/office/powerpoint/2010/main" val="629761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70D00A-7C25-4AFE-EA3D-8B6B8FD57859}"/>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FFAC1F2C-D023-6392-9635-4D7C9D1DFD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A9D0985-7C75-D651-3D0F-C748CB100D2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9E68E596-E50B-8084-1F83-7F6DEC81B0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7EB0141-9BC2-5F01-3DD2-973CFF939288}"/>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35322F18-DE5B-3C2B-E74C-B08D24B5E6B5}"/>
              </a:ext>
            </a:extLst>
          </p:cNvPr>
          <p:cNvSpPr>
            <a:spLocks noGrp="1"/>
          </p:cNvSpPr>
          <p:nvPr>
            <p:ph type="dt" sz="half" idx="10"/>
          </p:nvPr>
        </p:nvSpPr>
        <p:spPr/>
        <p:txBody>
          <a:bodyPr/>
          <a:lstStyle/>
          <a:p>
            <a:fld id="{B84510B7-0138-44B4-B6EA-43171762B5EA}" type="datetimeFigureOut">
              <a:rPr lang="de-AT" smtClean="0"/>
              <a:t>01.09.2024</a:t>
            </a:fld>
            <a:endParaRPr lang="de-AT"/>
          </a:p>
        </p:txBody>
      </p:sp>
      <p:sp>
        <p:nvSpPr>
          <p:cNvPr id="8" name="Fußzeilenplatzhalter 7">
            <a:extLst>
              <a:ext uri="{FF2B5EF4-FFF2-40B4-BE49-F238E27FC236}">
                <a16:creationId xmlns:a16="http://schemas.microsoft.com/office/drawing/2014/main" id="{DF99A1C6-0818-D303-799F-7D6EEEF8D253}"/>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58C1D928-1A12-A6E7-A2D6-68826741C7F0}"/>
              </a:ext>
            </a:extLst>
          </p:cNvPr>
          <p:cNvSpPr>
            <a:spLocks noGrp="1"/>
          </p:cNvSpPr>
          <p:nvPr>
            <p:ph type="sldNum" sz="quarter" idx="12"/>
          </p:nvPr>
        </p:nvSpPr>
        <p:spPr/>
        <p:txBody>
          <a:bodyPr/>
          <a:lstStyle/>
          <a:p>
            <a:fld id="{69C0259A-BCF5-48C0-B056-BC3409BC02FE}" type="slidenum">
              <a:rPr lang="de-AT" smtClean="0"/>
              <a:t>‹Nr.›</a:t>
            </a:fld>
            <a:endParaRPr lang="de-AT"/>
          </a:p>
        </p:txBody>
      </p:sp>
    </p:spTree>
    <p:extLst>
      <p:ext uri="{BB962C8B-B14F-4D97-AF65-F5344CB8AC3E}">
        <p14:creationId xmlns:p14="http://schemas.microsoft.com/office/powerpoint/2010/main" val="1754192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2133E9-E4B2-CE23-4B61-7D7B9723CDD2}"/>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15F3AC39-527C-0290-7ECE-2EABA8C1AC51}"/>
              </a:ext>
            </a:extLst>
          </p:cNvPr>
          <p:cNvSpPr>
            <a:spLocks noGrp="1"/>
          </p:cNvSpPr>
          <p:nvPr>
            <p:ph type="dt" sz="half" idx="10"/>
          </p:nvPr>
        </p:nvSpPr>
        <p:spPr/>
        <p:txBody>
          <a:bodyPr/>
          <a:lstStyle/>
          <a:p>
            <a:fld id="{B84510B7-0138-44B4-B6EA-43171762B5EA}" type="datetimeFigureOut">
              <a:rPr lang="de-AT" smtClean="0"/>
              <a:t>01.09.2024</a:t>
            </a:fld>
            <a:endParaRPr lang="de-AT"/>
          </a:p>
        </p:txBody>
      </p:sp>
      <p:sp>
        <p:nvSpPr>
          <p:cNvPr id="4" name="Fußzeilenplatzhalter 3">
            <a:extLst>
              <a:ext uri="{FF2B5EF4-FFF2-40B4-BE49-F238E27FC236}">
                <a16:creationId xmlns:a16="http://schemas.microsoft.com/office/drawing/2014/main" id="{AC4BE8ED-8858-BC7D-7355-D10B390DCEB6}"/>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1A507A31-E521-A1C2-01D9-683CE71ADC2A}"/>
              </a:ext>
            </a:extLst>
          </p:cNvPr>
          <p:cNvSpPr>
            <a:spLocks noGrp="1"/>
          </p:cNvSpPr>
          <p:nvPr>
            <p:ph type="sldNum" sz="quarter" idx="12"/>
          </p:nvPr>
        </p:nvSpPr>
        <p:spPr/>
        <p:txBody>
          <a:bodyPr/>
          <a:lstStyle/>
          <a:p>
            <a:fld id="{69C0259A-BCF5-48C0-B056-BC3409BC02FE}" type="slidenum">
              <a:rPr lang="de-AT" smtClean="0"/>
              <a:t>‹Nr.›</a:t>
            </a:fld>
            <a:endParaRPr lang="de-AT"/>
          </a:p>
        </p:txBody>
      </p:sp>
    </p:spTree>
    <p:extLst>
      <p:ext uri="{BB962C8B-B14F-4D97-AF65-F5344CB8AC3E}">
        <p14:creationId xmlns:p14="http://schemas.microsoft.com/office/powerpoint/2010/main" val="136682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038011C-95E6-6973-267A-2FCB90F64998}"/>
              </a:ext>
            </a:extLst>
          </p:cNvPr>
          <p:cNvSpPr>
            <a:spLocks noGrp="1"/>
          </p:cNvSpPr>
          <p:nvPr>
            <p:ph type="dt" sz="half" idx="10"/>
          </p:nvPr>
        </p:nvSpPr>
        <p:spPr/>
        <p:txBody>
          <a:bodyPr/>
          <a:lstStyle/>
          <a:p>
            <a:fld id="{B84510B7-0138-44B4-B6EA-43171762B5EA}" type="datetimeFigureOut">
              <a:rPr lang="de-AT" smtClean="0"/>
              <a:t>01.09.2024</a:t>
            </a:fld>
            <a:endParaRPr lang="de-AT"/>
          </a:p>
        </p:txBody>
      </p:sp>
      <p:sp>
        <p:nvSpPr>
          <p:cNvPr id="3" name="Fußzeilenplatzhalter 2">
            <a:extLst>
              <a:ext uri="{FF2B5EF4-FFF2-40B4-BE49-F238E27FC236}">
                <a16:creationId xmlns:a16="http://schemas.microsoft.com/office/drawing/2014/main" id="{C2993DE8-9A77-8CBF-F764-82C60785726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B694A958-8438-6B6C-2252-8D26F0919C19}"/>
              </a:ext>
            </a:extLst>
          </p:cNvPr>
          <p:cNvSpPr>
            <a:spLocks noGrp="1"/>
          </p:cNvSpPr>
          <p:nvPr>
            <p:ph type="sldNum" sz="quarter" idx="12"/>
          </p:nvPr>
        </p:nvSpPr>
        <p:spPr/>
        <p:txBody>
          <a:bodyPr/>
          <a:lstStyle/>
          <a:p>
            <a:fld id="{69C0259A-BCF5-48C0-B056-BC3409BC02FE}" type="slidenum">
              <a:rPr lang="de-AT" smtClean="0"/>
              <a:t>‹Nr.›</a:t>
            </a:fld>
            <a:endParaRPr lang="de-AT"/>
          </a:p>
        </p:txBody>
      </p:sp>
    </p:spTree>
    <p:extLst>
      <p:ext uri="{BB962C8B-B14F-4D97-AF65-F5344CB8AC3E}">
        <p14:creationId xmlns:p14="http://schemas.microsoft.com/office/powerpoint/2010/main" val="710706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DFF4E1-AA08-842A-F79B-94545792082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9D1814F0-7323-4301-A787-71FF62D350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BE0E4DC3-ACD1-7DA2-8D1C-E10344536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0AE60B2-BAC2-9999-806A-BD886A151BF9}"/>
              </a:ext>
            </a:extLst>
          </p:cNvPr>
          <p:cNvSpPr>
            <a:spLocks noGrp="1"/>
          </p:cNvSpPr>
          <p:nvPr>
            <p:ph type="dt" sz="half" idx="10"/>
          </p:nvPr>
        </p:nvSpPr>
        <p:spPr/>
        <p:txBody>
          <a:bodyPr/>
          <a:lstStyle/>
          <a:p>
            <a:fld id="{B84510B7-0138-44B4-B6EA-43171762B5EA}" type="datetimeFigureOut">
              <a:rPr lang="de-AT" smtClean="0"/>
              <a:t>01.09.2024</a:t>
            </a:fld>
            <a:endParaRPr lang="de-AT"/>
          </a:p>
        </p:txBody>
      </p:sp>
      <p:sp>
        <p:nvSpPr>
          <p:cNvPr id="6" name="Fußzeilenplatzhalter 5">
            <a:extLst>
              <a:ext uri="{FF2B5EF4-FFF2-40B4-BE49-F238E27FC236}">
                <a16:creationId xmlns:a16="http://schemas.microsoft.com/office/drawing/2014/main" id="{9882D9BD-2CBC-19B5-7E2A-82ED9B7786B5}"/>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81CEB28-52EF-13EB-9233-360FA4831AD1}"/>
              </a:ext>
            </a:extLst>
          </p:cNvPr>
          <p:cNvSpPr>
            <a:spLocks noGrp="1"/>
          </p:cNvSpPr>
          <p:nvPr>
            <p:ph type="sldNum" sz="quarter" idx="12"/>
          </p:nvPr>
        </p:nvSpPr>
        <p:spPr/>
        <p:txBody>
          <a:bodyPr/>
          <a:lstStyle/>
          <a:p>
            <a:fld id="{69C0259A-BCF5-48C0-B056-BC3409BC02FE}" type="slidenum">
              <a:rPr lang="de-AT" smtClean="0"/>
              <a:t>‹Nr.›</a:t>
            </a:fld>
            <a:endParaRPr lang="de-AT"/>
          </a:p>
        </p:txBody>
      </p:sp>
    </p:spTree>
    <p:extLst>
      <p:ext uri="{BB962C8B-B14F-4D97-AF65-F5344CB8AC3E}">
        <p14:creationId xmlns:p14="http://schemas.microsoft.com/office/powerpoint/2010/main" val="1582002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A3531C-B7AA-E8E5-CDFE-F800035914B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6987B27F-DF06-396F-0115-EA598D01A3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067CA2A9-E123-EEBF-6B7E-5F9AD8DA5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E8F2DCC-263B-C50B-400D-66D75F1AA23D}"/>
              </a:ext>
            </a:extLst>
          </p:cNvPr>
          <p:cNvSpPr>
            <a:spLocks noGrp="1"/>
          </p:cNvSpPr>
          <p:nvPr>
            <p:ph type="dt" sz="half" idx="10"/>
          </p:nvPr>
        </p:nvSpPr>
        <p:spPr/>
        <p:txBody>
          <a:bodyPr/>
          <a:lstStyle/>
          <a:p>
            <a:fld id="{B84510B7-0138-44B4-B6EA-43171762B5EA}" type="datetimeFigureOut">
              <a:rPr lang="de-AT" smtClean="0"/>
              <a:t>01.09.2024</a:t>
            </a:fld>
            <a:endParaRPr lang="de-AT"/>
          </a:p>
        </p:txBody>
      </p:sp>
      <p:sp>
        <p:nvSpPr>
          <p:cNvPr id="6" name="Fußzeilenplatzhalter 5">
            <a:extLst>
              <a:ext uri="{FF2B5EF4-FFF2-40B4-BE49-F238E27FC236}">
                <a16:creationId xmlns:a16="http://schemas.microsoft.com/office/drawing/2014/main" id="{45289E67-C5C4-E612-EDF7-F6F9B9847BB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DC9EC00-328C-CD13-3444-9FB18BBCAA73}"/>
              </a:ext>
            </a:extLst>
          </p:cNvPr>
          <p:cNvSpPr>
            <a:spLocks noGrp="1"/>
          </p:cNvSpPr>
          <p:nvPr>
            <p:ph type="sldNum" sz="quarter" idx="12"/>
          </p:nvPr>
        </p:nvSpPr>
        <p:spPr/>
        <p:txBody>
          <a:bodyPr/>
          <a:lstStyle/>
          <a:p>
            <a:fld id="{69C0259A-BCF5-48C0-B056-BC3409BC02FE}" type="slidenum">
              <a:rPr lang="de-AT" smtClean="0"/>
              <a:t>‹Nr.›</a:t>
            </a:fld>
            <a:endParaRPr lang="de-AT"/>
          </a:p>
        </p:txBody>
      </p:sp>
    </p:spTree>
    <p:extLst>
      <p:ext uri="{BB962C8B-B14F-4D97-AF65-F5344CB8AC3E}">
        <p14:creationId xmlns:p14="http://schemas.microsoft.com/office/powerpoint/2010/main" val="3318180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B3AC134-AC50-80CE-48E8-07A4D2B2B0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23A65B5F-DC83-5C29-85C5-47CDBEC0C6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92E1D5DE-2BF8-1C06-2F56-5CE2FCE4CD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84510B7-0138-44B4-B6EA-43171762B5EA}" type="datetimeFigureOut">
              <a:rPr lang="de-AT" smtClean="0"/>
              <a:t>01.09.2024</a:t>
            </a:fld>
            <a:endParaRPr lang="de-AT"/>
          </a:p>
        </p:txBody>
      </p:sp>
      <p:sp>
        <p:nvSpPr>
          <p:cNvPr id="5" name="Fußzeilenplatzhalter 4">
            <a:extLst>
              <a:ext uri="{FF2B5EF4-FFF2-40B4-BE49-F238E27FC236}">
                <a16:creationId xmlns:a16="http://schemas.microsoft.com/office/drawing/2014/main" id="{696A461E-470B-B0C3-F626-51DE6461BE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62D11CC6-7991-BE25-526E-38023E3BE2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9C0259A-BCF5-48C0-B056-BC3409BC02FE}" type="slidenum">
              <a:rPr lang="de-AT" smtClean="0"/>
              <a:t>‹Nr.›</a:t>
            </a:fld>
            <a:endParaRPr lang="de-AT"/>
          </a:p>
        </p:txBody>
      </p:sp>
    </p:spTree>
    <p:extLst>
      <p:ext uri="{BB962C8B-B14F-4D97-AF65-F5344CB8AC3E}">
        <p14:creationId xmlns:p14="http://schemas.microsoft.com/office/powerpoint/2010/main" val="2570844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F107D-9F6A-FDA0-0FFF-B67845032253}"/>
              </a:ext>
            </a:extLst>
          </p:cNvPr>
          <p:cNvSpPr>
            <a:spLocks noGrp="1"/>
          </p:cNvSpPr>
          <p:nvPr>
            <p:ph type="title"/>
          </p:nvPr>
        </p:nvSpPr>
        <p:spPr/>
        <p:txBody>
          <a:bodyPr/>
          <a:lstStyle/>
          <a:p>
            <a:endParaRPr lang="de-AT"/>
          </a:p>
        </p:txBody>
      </p:sp>
      <p:sp>
        <p:nvSpPr>
          <p:cNvPr id="3" name="Inhaltsplatzhalter 2">
            <a:extLst>
              <a:ext uri="{FF2B5EF4-FFF2-40B4-BE49-F238E27FC236}">
                <a16:creationId xmlns:a16="http://schemas.microsoft.com/office/drawing/2014/main" id="{A581FB04-B41F-7DAD-35CD-2A93752DD3C8}"/>
              </a:ext>
            </a:extLst>
          </p:cNvPr>
          <p:cNvSpPr>
            <a:spLocks noGrp="1"/>
          </p:cNvSpPr>
          <p:nvPr>
            <p:ph idx="1"/>
          </p:nvPr>
        </p:nvSpPr>
        <p:spPr>
          <a:xfrm>
            <a:off x="427893" y="5814645"/>
            <a:ext cx="10515600" cy="914401"/>
          </a:xfrm>
        </p:spPr>
        <p:txBody>
          <a:bodyPr>
            <a:normAutofit/>
          </a:bodyPr>
          <a:lstStyle/>
          <a:p>
            <a:pPr marL="0" indent="0" algn="ctr">
              <a:buNone/>
            </a:pPr>
            <a:r>
              <a:rPr lang="de-DE" dirty="0"/>
              <a:t>Onlineversion LÖSUNGEN</a:t>
            </a:r>
            <a:endParaRPr lang="de-AT" dirty="0"/>
          </a:p>
        </p:txBody>
      </p:sp>
      <p:pic>
        <p:nvPicPr>
          <p:cNvPr id="5" name="Grafik 4">
            <a:extLst>
              <a:ext uri="{FF2B5EF4-FFF2-40B4-BE49-F238E27FC236}">
                <a16:creationId xmlns:a16="http://schemas.microsoft.com/office/drawing/2014/main" id="{FDB3B25E-49BE-E93A-A045-DE21F4835F6C}"/>
              </a:ext>
            </a:extLst>
          </p:cNvPr>
          <p:cNvPicPr>
            <a:picLocks noChangeAspect="1"/>
          </p:cNvPicPr>
          <p:nvPr/>
        </p:nvPicPr>
        <p:blipFill rotWithShape="1">
          <a:blip r:embed="rId2"/>
          <a:srcRect l="25000" t="18310" r="24904" b="2807"/>
          <a:stretch/>
        </p:blipFill>
        <p:spPr>
          <a:xfrm>
            <a:off x="2269359" y="128954"/>
            <a:ext cx="6780856" cy="5685692"/>
          </a:xfrm>
          <a:prstGeom prst="rect">
            <a:avLst/>
          </a:prstGeom>
        </p:spPr>
      </p:pic>
    </p:spTree>
    <p:extLst>
      <p:ext uri="{BB962C8B-B14F-4D97-AF65-F5344CB8AC3E}">
        <p14:creationId xmlns:p14="http://schemas.microsoft.com/office/powerpoint/2010/main" val="1476323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11A945-A34F-A072-9B29-4091185EAF81}"/>
              </a:ext>
            </a:extLst>
          </p:cNvPr>
          <p:cNvSpPr>
            <a:spLocks noGrp="1"/>
          </p:cNvSpPr>
          <p:nvPr>
            <p:ph type="title"/>
          </p:nvPr>
        </p:nvSpPr>
        <p:spPr/>
        <p:txBody>
          <a:bodyPr/>
          <a:lstStyle/>
          <a:p>
            <a:r>
              <a:rPr lang="de-DE" dirty="0"/>
              <a:t>4. Haushaltsbuch führen</a:t>
            </a:r>
            <a:endParaRPr lang="de-AT" dirty="0"/>
          </a:p>
        </p:txBody>
      </p:sp>
      <p:sp>
        <p:nvSpPr>
          <p:cNvPr id="3" name="Inhaltsplatzhalter 2">
            <a:extLst>
              <a:ext uri="{FF2B5EF4-FFF2-40B4-BE49-F238E27FC236}">
                <a16:creationId xmlns:a16="http://schemas.microsoft.com/office/drawing/2014/main" id="{3FC5199D-9825-6812-4C6D-8816DFBE0BF7}"/>
              </a:ext>
            </a:extLst>
          </p:cNvPr>
          <p:cNvSpPr>
            <a:spLocks noGrp="1"/>
          </p:cNvSpPr>
          <p:nvPr>
            <p:ph idx="1"/>
          </p:nvPr>
        </p:nvSpPr>
        <p:spPr>
          <a:xfrm>
            <a:off x="838200" y="4948237"/>
            <a:ext cx="10515600" cy="1228725"/>
          </a:xfrm>
        </p:spPr>
        <p:txBody>
          <a:bodyPr/>
          <a:lstStyle/>
          <a:p>
            <a:r>
              <a:rPr lang="de-DE" dirty="0"/>
              <a:t>Samuel ist </a:t>
            </a:r>
            <a:r>
              <a:rPr lang="de-DE" dirty="0" err="1">
                <a:solidFill>
                  <a:srgbClr val="FF0000"/>
                </a:solidFill>
              </a:rPr>
              <a:t>ÜBERschuldet</a:t>
            </a:r>
            <a:r>
              <a:rPr lang="de-DE" dirty="0"/>
              <a:t>, weil er nicht in der Lage ist, seine Schulden zurückzuzahlen.</a:t>
            </a:r>
            <a:endParaRPr lang="de-AT" dirty="0"/>
          </a:p>
        </p:txBody>
      </p:sp>
      <p:pic>
        <p:nvPicPr>
          <p:cNvPr id="4" name="Grafik 3" descr="Ein Bild, das Text, Screenshot, Software, Computersymbol enthält.&#10;&#10;Automatisch generierte Beschreibung">
            <a:extLst>
              <a:ext uri="{FF2B5EF4-FFF2-40B4-BE49-F238E27FC236}">
                <a16:creationId xmlns:a16="http://schemas.microsoft.com/office/drawing/2014/main" id="{701ECCF2-429B-AD2E-A4C1-710906B8845D}"/>
              </a:ext>
            </a:extLst>
          </p:cNvPr>
          <p:cNvPicPr>
            <a:picLocks noChangeAspect="1"/>
          </p:cNvPicPr>
          <p:nvPr/>
        </p:nvPicPr>
        <p:blipFill rotWithShape="1">
          <a:blip r:embed="rId2"/>
          <a:srcRect l="735" t="28391" r="60313" b="37697"/>
          <a:stretch/>
        </p:blipFill>
        <p:spPr bwMode="auto">
          <a:xfrm>
            <a:off x="838200" y="1690688"/>
            <a:ext cx="7026275" cy="325755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46673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E2C566-5BEE-3A49-534A-8F74AD69F841}"/>
              </a:ext>
            </a:extLst>
          </p:cNvPr>
          <p:cNvSpPr>
            <a:spLocks noGrp="1"/>
          </p:cNvSpPr>
          <p:nvPr>
            <p:ph type="title"/>
          </p:nvPr>
        </p:nvSpPr>
        <p:spPr/>
        <p:txBody>
          <a:bodyPr/>
          <a:lstStyle/>
          <a:p>
            <a:r>
              <a:rPr lang="de-DE" dirty="0"/>
              <a:t>5. Ver- u. Überschuldung	 Szenario 1</a:t>
            </a:r>
            <a:endParaRPr lang="de-AT" dirty="0"/>
          </a:p>
        </p:txBody>
      </p:sp>
      <p:sp>
        <p:nvSpPr>
          <p:cNvPr id="3" name="Inhaltsplatzhalter 2">
            <a:extLst>
              <a:ext uri="{FF2B5EF4-FFF2-40B4-BE49-F238E27FC236}">
                <a16:creationId xmlns:a16="http://schemas.microsoft.com/office/drawing/2014/main" id="{A02CC9D6-D31C-4680-C5F5-D6DC4B112451}"/>
              </a:ext>
            </a:extLst>
          </p:cNvPr>
          <p:cNvSpPr>
            <a:spLocks noGrp="1"/>
          </p:cNvSpPr>
          <p:nvPr>
            <p:ph idx="1"/>
          </p:nvPr>
        </p:nvSpPr>
        <p:spPr>
          <a:xfrm>
            <a:off x="838200" y="4923691"/>
            <a:ext cx="10515600" cy="1253271"/>
          </a:xfrm>
        </p:spPr>
        <p:txBody>
          <a:bodyPr>
            <a:normAutofit fontScale="77500" lnSpcReduction="20000"/>
          </a:bodyPr>
          <a:lstStyle/>
          <a:p>
            <a:r>
              <a:rPr lang="de-DE" dirty="0"/>
              <a:t>Es liegt eine </a:t>
            </a:r>
            <a:r>
              <a:rPr lang="de-DE" dirty="0">
                <a:solidFill>
                  <a:srgbClr val="FF0000"/>
                </a:solidFill>
              </a:rPr>
              <a:t>Verschuldung</a:t>
            </a:r>
            <a:r>
              <a:rPr lang="de-DE" dirty="0"/>
              <a:t>, aber keine Überschuldung vor. Nach 5 Jahren wird LISA einen Gewinn in Höhe von </a:t>
            </a:r>
            <a:r>
              <a:rPr lang="de-DE" dirty="0">
                <a:solidFill>
                  <a:srgbClr val="00B050"/>
                </a:solidFill>
              </a:rPr>
              <a:t>25 € </a:t>
            </a:r>
            <a:r>
              <a:rPr lang="de-DE" dirty="0"/>
              <a:t>erzielen. </a:t>
            </a:r>
          </a:p>
          <a:p>
            <a:r>
              <a:rPr lang="de-AT" dirty="0"/>
              <a:t>Vorsicht: Durch eine so knappe Kalkulation können unvorhergesehene Ausgaben nicht mehr abgedeckt werden, was die Gefahr einer Überschuldung erhöht.</a:t>
            </a:r>
          </a:p>
        </p:txBody>
      </p:sp>
      <p:pic>
        <p:nvPicPr>
          <p:cNvPr id="5" name="Grafik 4">
            <a:extLst>
              <a:ext uri="{FF2B5EF4-FFF2-40B4-BE49-F238E27FC236}">
                <a16:creationId xmlns:a16="http://schemas.microsoft.com/office/drawing/2014/main" id="{29FE7950-8546-C667-765E-B0842C7E3B18}"/>
              </a:ext>
            </a:extLst>
          </p:cNvPr>
          <p:cNvPicPr>
            <a:picLocks noChangeAspect="1"/>
          </p:cNvPicPr>
          <p:nvPr/>
        </p:nvPicPr>
        <p:blipFill rotWithShape="1">
          <a:blip r:embed="rId2"/>
          <a:srcRect l="1155" t="27338" r="23461" b="36909"/>
          <a:stretch/>
        </p:blipFill>
        <p:spPr>
          <a:xfrm>
            <a:off x="164122" y="1559170"/>
            <a:ext cx="11697500" cy="2954215"/>
          </a:xfrm>
          <a:prstGeom prst="rect">
            <a:avLst/>
          </a:prstGeom>
        </p:spPr>
      </p:pic>
    </p:spTree>
    <p:extLst>
      <p:ext uri="{BB962C8B-B14F-4D97-AF65-F5344CB8AC3E}">
        <p14:creationId xmlns:p14="http://schemas.microsoft.com/office/powerpoint/2010/main" val="3000738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49AB2C-7852-681B-BF19-144503192399}"/>
              </a:ext>
            </a:extLst>
          </p:cNvPr>
          <p:cNvSpPr>
            <a:spLocks noGrp="1"/>
          </p:cNvSpPr>
          <p:nvPr>
            <p:ph type="title"/>
          </p:nvPr>
        </p:nvSpPr>
        <p:spPr/>
        <p:txBody>
          <a:bodyPr/>
          <a:lstStyle/>
          <a:p>
            <a:r>
              <a:rPr lang="de-DE" dirty="0"/>
              <a:t>5. Ver- und Überschuldung 	Szenario 2</a:t>
            </a:r>
            <a:endParaRPr lang="de-AT" dirty="0"/>
          </a:p>
        </p:txBody>
      </p:sp>
      <p:pic>
        <p:nvPicPr>
          <p:cNvPr id="5" name="Grafik 4">
            <a:extLst>
              <a:ext uri="{FF2B5EF4-FFF2-40B4-BE49-F238E27FC236}">
                <a16:creationId xmlns:a16="http://schemas.microsoft.com/office/drawing/2014/main" id="{9740194D-3800-1E2B-F7C1-03C7480DAAAE}"/>
              </a:ext>
            </a:extLst>
          </p:cNvPr>
          <p:cNvPicPr>
            <a:picLocks noChangeAspect="1"/>
          </p:cNvPicPr>
          <p:nvPr/>
        </p:nvPicPr>
        <p:blipFill rotWithShape="1">
          <a:blip r:embed="rId2"/>
          <a:srcRect l="1346" t="27519" r="22692" b="38353"/>
          <a:stretch/>
        </p:blipFill>
        <p:spPr>
          <a:xfrm>
            <a:off x="117851" y="1690688"/>
            <a:ext cx="11956298" cy="2860431"/>
          </a:xfrm>
          <a:prstGeom prst="rect">
            <a:avLst/>
          </a:prstGeom>
        </p:spPr>
      </p:pic>
      <p:sp>
        <p:nvSpPr>
          <p:cNvPr id="6" name="Inhaltsplatzhalter 2">
            <a:extLst>
              <a:ext uri="{FF2B5EF4-FFF2-40B4-BE49-F238E27FC236}">
                <a16:creationId xmlns:a16="http://schemas.microsoft.com/office/drawing/2014/main" id="{5B350624-8949-ABC9-A398-AE792DEB9FBF}"/>
              </a:ext>
            </a:extLst>
          </p:cNvPr>
          <p:cNvSpPr txBox="1">
            <a:spLocks/>
          </p:cNvSpPr>
          <p:nvPr/>
        </p:nvSpPr>
        <p:spPr>
          <a:xfrm>
            <a:off x="744416" y="5239604"/>
            <a:ext cx="10515600" cy="1253271"/>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Es liegt eine </a:t>
            </a:r>
            <a:r>
              <a:rPr lang="de-DE" dirty="0">
                <a:solidFill>
                  <a:srgbClr val="FF0000"/>
                </a:solidFill>
              </a:rPr>
              <a:t>ÜBERschuldung</a:t>
            </a:r>
            <a:r>
              <a:rPr lang="de-DE" dirty="0"/>
              <a:t>, aber keine Verschuldung vor. Nach 5 Jahren wird LISA einen Verlust in Höhe von </a:t>
            </a:r>
            <a:r>
              <a:rPr lang="de-DE" dirty="0">
                <a:solidFill>
                  <a:srgbClr val="FF0000"/>
                </a:solidFill>
              </a:rPr>
              <a:t>350 €</a:t>
            </a:r>
            <a:r>
              <a:rPr lang="de-DE" dirty="0"/>
              <a:t>  erzielen. </a:t>
            </a:r>
          </a:p>
          <a:p>
            <a:r>
              <a:rPr lang="de-AT" dirty="0"/>
              <a:t>Vorsicht: Dadurch, dass Lisa ihr Bankkonto überziehen muss, fallen zusätzlich Kosten an, die in dieser Berechnung noch gar nicht einkalkuliert sind.</a:t>
            </a:r>
          </a:p>
        </p:txBody>
      </p:sp>
    </p:spTree>
    <p:extLst>
      <p:ext uri="{BB962C8B-B14F-4D97-AF65-F5344CB8AC3E}">
        <p14:creationId xmlns:p14="http://schemas.microsoft.com/office/powerpoint/2010/main" val="4273769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39BABE-AA7E-0391-5910-62D5CEB762DB}"/>
              </a:ext>
            </a:extLst>
          </p:cNvPr>
          <p:cNvSpPr>
            <a:spLocks noGrp="1"/>
          </p:cNvSpPr>
          <p:nvPr>
            <p:ph type="title"/>
          </p:nvPr>
        </p:nvSpPr>
        <p:spPr/>
        <p:txBody>
          <a:bodyPr/>
          <a:lstStyle/>
          <a:p>
            <a:r>
              <a:rPr lang="de-DE" dirty="0"/>
              <a:t>5. Ver- und Überschuldung</a:t>
            </a:r>
            <a:endParaRPr lang="de-AT" dirty="0"/>
          </a:p>
        </p:txBody>
      </p:sp>
      <p:sp>
        <p:nvSpPr>
          <p:cNvPr id="3" name="Inhaltsplatzhalter 2">
            <a:extLst>
              <a:ext uri="{FF2B5EF4-FFF2-40B4-BE49-F238E27FC236}">
                <a16:creationId xmlns:a16="http://schemas.microsoft.com/office/drawing/2014/main" id="{4500B294-7E7E-7965-D0B2-3C02611CD91A}"/>
              </a:ext>
            </a:extLst>
          </p:cNvPr>
          <p:cNvSpPr>
            <a:spLocks noGrp="1"/>
          </p:cNvSpPr>
          <p:nvPr>
            <p:ph idx="1"/>
          </p:nvPr>
        </p:nvSpPr>
        <p:spPr/>
        <p:txBody>
          <a:bodyPr/>
          <a:lstStyle/>
          <a:p>
            <a:r>
              <a:rPr lang="de-DE" u="sng" dirty="0"/>
              <a:t>Möglichkeiten die Schulden zu reduzieren:</a:t>
            </a:r>
          </a:p>
          <a:p>
            <a:pPr marL="514350" indent="-514350">
              <a:buAutoNum type="arabicPeriod"/>
            </a:pPr>
            <a:r>
              <a:rPr lang="de-DE" dirty="0"/>
              <a:t>Netflix-Account kündigen</a:t>
            </a:r>
          </a:p>
          <a:p>
            <a:pPr marL="514350" indent="-514350">
              <a:buAutoNum type="arabicPeriod"/>
            </a:pPr>
            <a:r>
              <a:rPr lang="de-DE" dirty="0"/>
              <a:t>Auf günstigere Kreditzinsen setzen – Möglichkeit nutzen, den teuren Kredit durch einen günstigeren Kredit abzulösen</a:t>
            </a:r>
          </a:p>
          <a:p>
            <a:pPr marL="514350" indent="-514350">
              <a:buAutoNum type="arabicPeriod"/>
            </a:pPr>
            <a:r>
              <a:rPr lang="de-DE" dirty="0"/>
              <a:t>Ein günstigeres Downhillbike kaufen</a:t>
            </a:r>
          </a:p>
          <a:p>
            <a:pPr marL="514350" indent="-514350">
              <a:buAutoNum type="arabicPeriod"/>
            </a:pPr>
            <a:r>
              <a:rPr lang="de-DE" dirty="0"/>
              <a:t>Die Einnahmen erhöhen z. B. durch einen Ferialjob</a:t>
            </a:r>
            <a:endParaRPr lang="de-AT" dirty="0"/>
          </a:p>
        </p:txBody>
      </p:sp>
    </p:spTree>
    <p:extLst>
      <p:ext uri="{BB962C8B-B14F-4D97-AF65-F5344CB8AC3E}">
        <p14:creationId xmlns:p14="http://schemas.microsoft.com/office/powerpoint/2010/main" val="4234337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6C0AF8-772D-CDC6-ACEF-D0751DA1EAF5}"/>
              </a:ext>
            </a:extLst>
          </p:cNvPr>
          <p:cNvSpPr>
            <a:spLocks noGrp="1"/>
          </p:cNvSpPr>
          <p:nvPr>
            <p:ph type="title"/>
          </p:nvPr>
        </p:nvSpPr>
        <p:spPr>
          <a:xfrm>
            <a:off x="633046" y="107218"/>
            <a:ext cx="10369062" cy="900967"/>
          </a:xfrm>
        </p:spPr>
        <p:txBody>
          <a:bodyPr/>
          <a:lstStyle/>
          <a:p>
            <a:r>
              <a:rPr lang="de-DE" dirty="0"/>
              <a:t>6. Schuldnerberatung</a:t>
            </a:r>
            <a:endParaRPr lang="de-AT" dirty="0"/>
          </a:p>
        </p:txBody>
      </p:sp>
      <p:sp>
        <p:nvSpPr>
          <p:cNvPr id="3" name="Inhaltsplatzhalter 2">
            <a:extLst>
              <a:ext uri="{FF2B5EF4-FFF2-40B4-BE49-F238E27FC236}">
                <a16:creationId xmlns:a16="http://schemas.microsoft.com/office/drawing/2014/main" id="{611043CD-03E8-881B-1CA2-857ED3847F91}"/>
              </a:ext>
            </a:extLst>
          </p:cNvPr>
          <p:cNvSpPr>
            <a:spLocks noGrp="1"/>
          </p:cNvSpPr>
          <p:nvPr>
            <p:ph idx="1"/>
          </p:nvPr>
        </p:nvSpPr>
        <p:spPr>
          <a:xfrm>
            <a:off x="463062" y="1137139"/>
            <a:ext cx="11652738" cy="5978768"/>
          </a:xfrm>
        </p:spPr>
        <p:txBody>
          <a:bodyPr>
            <a:normAutofit fontScale="62500" lnSpcReduction="20000"/>
          </a:bodyPr>
          <a:lstStyle/>
          <a:p>
            <a:pPr marL="0" indent="0">
              <a:buNone/>
            </a:pPr>
            <a:r>
              <a:rPr lang="de-DE" b="1" dirty="0"/>
              <a:t>1. Aufgabe:</a:t>
            </a:r>
          </a:p>
          <a:p>
            <a:pPr marL="0" indent="0">
              <a:buNone/>
            </a:pPr>
            <a:r>
              <a:rPr lang="de-DE" b="1" dirty="0"/>
              <a:t>1.1</a:t>
            </a:r>
            <a:r>
              <a:rPr lang="de-DE" dirty="0"/>
              <a:t> Wo befindet sich die nächste Schuldnerberatung? </a:t>
            </a:r>
            <a:r>
              <a:rPr lang="de-DE" dirty="0">
                <a:solidFill>
                  <a:srgbClr val="FF0000"/>
                </a:solidFill>
              </a:rPr>
              <a:t>[abhängig von Schulstandort]</a:t>
            </a:r>
          </a:p>
          <a:p>
            <a:endParaRPr lang="de-DE" dirty="0"/>
          </a:p>
          <a:p>
            <a:pPr marL="0" indent="0">
              <a:buNone/>
            </a:pPr>
            <a:r>
              <a:rPr lang="de-DE" b="1" dirty="0"/>
              <a:t>1.2</a:t>
            </a:r>
            <a:r>
              <a:rPr lang="de-DE" dirty="0"/>
              <a:t> Wie viel kostet die Schuldnerberatung? </a:t>
            </a:r>
            <a:r>
              <a:rPr lang="de-DE" dirty="0">
                <a:solidFill>
                  <a:srgbClr val="FF0000"/>
                </a:solidFill>
              </a:rPr>
              <a:t>[kostenlos]</a:t>
            </a:r>
          </a:p>
          <a:p>
            <a:endParaRPr lang="de-DE" dirty="0"/>
          </a:p>
          <a:p>
            <a:pPr marL="0" indent="0">
              <a:buNone/>
            </a:pPr>
            <a:r>
              <a:rPr lang="de-DE" b="1" dirty="0"/>
              <a:t>1.3</a:t>
            </a:r>
            <a:r>
              <a:rPr lang="de-DE" dirty="0"/>
              <a:t> Was bedeutet „Existenzminimum“?</a:t>
            </a:r>
          </a:p>
          <a:p>
            <a:pPr marL="0" indent="0">
              <a:buNone/>
            </a:pPr>
            <a:r>
              <a:rPr lang="de-DE" dirty="0">
                <a:solidFill>
                  <a:srgbClr val="FF0000"/>
                </a:solidFill>
              </a:rPr>
              <a:t>[Das Existenzminimum ist das Geld, das zum Leben bleiben muss.]</a:t>
            </a:r>
          </a:p>
          <a:p>
            <a:endParaRPr lang="de-DE" dirty="0"/>
          </a:p>
          <a:p>
            <a:pPr marL="0" indent="0">
              <a:buNone/>
            </a:pPr>
            <a:r>
              <a:rPr lang="de-DE" b="1" dirty="0"/>
              <a:t>1.4</a:t>
            </a:r>
            <a:r>
              <a:rPr lang="de-DE" dirty="0"/>
              <a:t> Was bezeichnet die Schuldnerberatung als „gefährliche Schulden“? (Nenne Beispiele.)</a:t>
            </a:r>
          </a:p>
          <a:p>
            <a:pPr marL="0" indent="0">
              <a:buNone/>
            </a:pPr>
            <a:r>
              <a:rPr lang="de-DE" dirty="0">
                <a:solidFill>
                  <a:srgbClr val="FF0000"/>
                </a:solidFill>
              </a:rPr>
              <a:t> [Mietrückstände; Rückstände bei Alimenten/Unterhaltszahlungen; Rückstände bei Strafen (Polizei-, Magistrats- oder sonstige Verwaltungsstrafen, gerichtliche Geldstrafen, Finanzstrafen); Rückstände bei Energierechnungen (Gas, Strom); Kontoüberzug bei aktuellem Girokonto]</a:t>
            </a:r>
          </a:p>
          <a:p>
            <a:pPr marL="0" indent="0">
              <a:buNone/>
            </a:pPr>
            <a:endParaRPr lang="de-DE" dirty="0"/>
          </a:p>
          <a:p>
            <a:r>
              <a:rPr lang="de-AT" sz="2800" b="1" dirty="0">
                <a:effectLst/>
                <a:latin typeface="Times New Roman" panose="02020603050405020304" pitchFamily="18" charset="0"/>
                <a:ea typeface="Times New Roman" panose="02020603050405020304" pitchFamily="18" charset="0"/>
              </a:rPr>
              <a:t>2. Aufgabe:</a:t>
            </a:r>
            <a:r>
              <a:rPr lang="de-AT" sz="2800" dirty="0">
                <a:effectLst/>
                <a:latin typeface="Times New Roman" panose="02020603050405020304" pitchFamily="18" charset="0"/>
                <a:ea typeface="Times New Roman" panose="02020603050405020304" pitchFamily="18" charset="0"/>
              </a:rPr>
              <a:t> Skizziert abschließend vier Möglichkeiten, wie Samuel seine Geldprobleme in</a:t>
            </a:r>
            <a:br>
              <a:rPr lang="de-AT" sz="2800" dirty="0">
                <a:effectLst/>
                <a:latin typeface="Times New Roman" panose="02020603050405020304" pitchFamily="18" charset="0"/>
                <a:ea typeface="Times New Roman" panose="02020603050405020304" pitchFamily="18" charset="0"/>
              </a:rPr>
            </a:br>
            <a:r>
              <a:rPr lang="de-AT" sz="2800" dirty="0">
                <a:effectLst/>
                <a:latin typeface="Times New Roman" panose="02020603050405020304" pitchFamily="18" charset="0"/>
                <a:ea typeface="Times New Roman" panose="02020603050405020304" pitchFamily="18" charset="0"/>
              </a:rPr>
              <a:t>den Griff bekommen kann!</a:t>
            </a:r>
            <a:endParaRPr lang="de-DE" dirty="0"/>
          </a:p>
          <a:p>
            <a:r>
              <a:rPr lang="de-DE" dirty="0">
                <a:solidFill>
                  <a:srgbClr val="FF0000"/>
                </a:solidFill>
              </a:rPr>
              <a:t>1.) Ausgaben reduzieren</a:t>
            </a:r>
          </a:p>
          <a:p>
            <a:r>
              <a:rPr lang="de-DE" dirty="0">
                <a:solidFill>
                  <a:srgbClr val="FF0000"/>
                </a:solidFill>
              </a:rPr>
              <a:t>2.) Einnahmen erhöhen (z. B. durch kleine Arbeiten, Verkauf des Longboards etc.)</a:t>
            </a:r>
          </a:p>
          <a:p>
            <a:r>
              <a:rPr lang="de-DE" dirty="0">
                <a:solidFill>
                  <a:srgbClr val="FF0000"/>
                </a:solidFill>
              </a:rPr>
              <a:t>3.) Haushaltsbuch führen</a:t>
            </a:r>
          </a:p>
          <a:p>
            <a:r>
              <a:rPr lang="de-DE" dirty="0">
                <a:solidFill>
                  <a:srgbClr val="FF0000"/>
                </a:solidFill>
              </a:rPr>
              <a:t>4.) Kostenlose Schuldnerberatung in Anspruch nehmen, wenn Probleme anhalten</a:t>
            </a:r>
            <a:endParaRPr lang="de-AT" dirty="0">
              <a:solidFill>
                <a:srgbClr val="FF0000"/>
              </a:solidFill>
            </a:endParaRPr>
          </a:p>
        </p:txBody>
      </p:sp>
    </p:spTree>
    <p:extLst>
      <p:ext uri="{BB962C8B-B14F-4D97-AF65-F5344CB8AC3E}">
        <p14:creationId xmlns:p14="http://schemas.microsoft.com/office/powerpoint/2010/main" val="3163098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43AC70-E1EA-5CBB-7A8A-5B6FD54FB57C}"/>
              </a:ext>
            </a:extLst>
          </p:cNvPr>
          <p:cNvSpPr>
            <a:spLocks noGrp="1"/>
          </p:cNvSpPr>
          <p:nvPr>
            <p:ph type="title"/>
          </p:nvPr>
        </p:nvSpPr>
        <p:spPr/>
        <p:txBody>
          <a:bodyPr/>
          <a:lstStyle/>
          <a:p>
            <a:r>
              <a:rPr lang="de-DE" u="sng" dirty="0"/>
              <a:t>Gliederung</a:t>
            </a:r>
            <a:endParaRPr lang="de-AT" u="sng" dirty="0"/>
          </a:p>
        </p:txBody>
      </p:sp>
      <p:sp>
        <p:nvSpPr>
          <p:cNvPr id="3" name="Inhaltsplatzhalter 2">
            <a:extLst>
              <a:ext uri="{FF2B5EF4-FFF2-40B4-BE49-F238E27FC236}">
                <a16:creationId xmlns:a16="http://schemas.microsoft.com/office/drawing/2014/main" id="{4726993A-B98B-4315-F72A-23B8DCF7EEE0}"/>
              </a:ext>
            </a:extLst>
          </p:cNvPr>
          <p:cNvSpPr>
            <a:spLocks noGrp="1"/>
          </p:cNvSpPr>
          <p:nvPr>
            <p:ph idx="1"/>
          </p:nvPr>
        </p:nvSpPr>
        <p:spPr/>
        <p:txBody>
          <a:bodyPr/>
          <a:lstStyle/>
          <a:p>
            <a:pPr marL="514350" indent="-514350">
              <a:buFont typeface="+mj-lt"/>
              <a:buAutoNum type="arabicPeriod"/>
            </a:pPr>
            <a:r>
              <a:rPr lang="de-DE" dirty="0"/>
              <a:t>Aussagen einordnen</a:t>
            </a:r>
          </a:p>
          <a:p>
            <a:pPr marL="514350" indent="-514350">
              <a:buFont typeface="+mj-lt"/>
              <a:buAutoNum type="arabicPeriod"/>
            </a:pPr>
            <a:r>
              <a:rPr lang="de-DE" dirty="0"/>
              <a:t>Die Sprache des Geldes</a:t>
            </a:r>
          </a:p>
          <a:p>
            <a:pPr marL="514350" indent="-514350">
              <a:buFont typeface="+mj-lt"/>
              <a:buAutoNum type="arabicPeriod"/>
            </a:pPr>
            <a:r>
              <a:rPr lang="de-DE" dirty="0"/>
              <a:t>Wie ernst ist die Lage</a:t>
            </a:r>
          </a:p>
          <a:p>
            <a:pPr marL="514350" indent="-514350">
              <a:buFont typeface="+mj-lt"/>
              <a:buAutoNum type="arabicPeriod"/>
            </a:pPr>
            <a:r>
              <a:rPr lang="de-DE" dirty="0"/>
              <a:t>Haushaltsbuch führen</a:t>
            </a:r>
          </a:p>
          <a:p>
            <a:pPr marL="514350" indent="-514350">
              <a:buFont typeface="+mj-lt"/>
              <a:buAutoNum type="arabicPeriod"/>
            </a:pPr>
            <a:r>
              <a:rPr lang="de-DE" dirty="0"/>
              <a:t>Ver- oder Überschuldung</a:t>
            </a:r>
          </a:p>
          <a:p>
            <a:pPr marL="514350" indent="-514350">
              <a:buFont typeface="+mj-lt"/>
              <a:buAutoNum type="arabicPeriod"/>
            </a:pPr>
            <a:r>
              <a:rPr lang="de-DE" dirty="0"/>
              <a:t>Schuldnerberatung</a:t>
            </a:r>
            <a:endParaRPr lang="de-AT" dirty="0"/>
          </a:p>
        </p:txBody>
      </p:sp>
    </p:spTree>
    <p:extLst>
      <p:ext uri="{BB962C8B-B14F-4D97-AF65-F5344CB8AC3E}">
        <p14:creationId xmlns:p14="http://schemas.microsoft.com/office/powerpoint/2010/main" val="99261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CC0A9E-5F83-7BF6-AF13-FC220A2F6086}"/>
              </a:ext>
            </a:extLst>
          </p:cNvPr>
          <p:cNvSpPr>
            <a:spLocks noGrp="1"/>
          </p:cNvSpPr>
          <p:nvPr>
            <p:ph type="title"/>
          </p:nvPr>
        </p:nvSpPr>
        <p:spPr>
          <a:xfrm>
            <a:off x="685800" y="18255"/>
            <a:ext cx="10515600" cy="1325563"/>
          </a:xfrm>
        </p:spPr>
        <p:txBody>
          <a:bodyPr/>
          <a:lstStyle/>
          <a:p>
            <a:r>
              <a:rPr lang="de-DE" dirty="0"/>
              <a:t>1. Aussagen einordnen</a:t>
            </a:r>
            <a:endParaRPr lang="de-AT" dirty="0"/>
          </a:p>
        </p:txBody>
      </p:sp>
      <p:sp>
        <p:nvSpPr>
          <p:cNvPr id="3" name="Inhaltsplatzhalter 2">
            <a:extLst>
              <a:ext uri="{FF2B5EF4-FFF2-40B4-BE49-F238E27FC236}">
                <a16:creationId xmlns:a16="http://schemas.microsoft.com/office/drawing/2014/main" id="{12387DFA-38CC-1851-9E85-3DBF1927053C}"/>
              </a:ext>
            </a:extLst>
          </p:cNvPr>
          <p:cNvSpPr>
            <a:spLocks noGrp="1"/>
          </p:cNvSpPr>
          <p:nvPr>
            <p:ph idx="1"/>
          </p:nvPr>
        </p:nvSpPr>
        <p:spPr>
          <a:xfrm>
            <a:off x="486508" y="1294729"/>
            <a:ext cx="11218984" cy="5545016"/>
          </a:xfrm>
        </p:spPr>
        <p:txBody>
          <a:bodyPr/>
          <a:lstStyle/>
          <a:p>
            <a:pPr marL="0" indent="0">
              <a:buNone/>
            </a:pPr>
            <a:r>
              <a:rPr lang="de-DE" dirty="0"/>
              <a:t>„Schulden sind gefährlich.“</a:t>
            </a:r>
          </a:p>
          <a:p>
            <a:pPr marL="0" indent="0">
              <a:buNone/>
            </a:pPr>
            <a:r>
              <a:rPr lang="de-DE" dirty="0"/>
              <a:t>„Wer Schulden hat, ist selbst schuld.“</a:t>
            </a:r>
          </a:p>
          <a:p>
            <a:pPr marL="0" indent="0">
              <a:buNone/>
            </a:pPr>
            <a:r>
              <a:rPr lang="de-DE" dirty="0"/>
              <a:t>„Ratenzahlungen verleiten zu Schulden.“</a:t>
            </a:r>
          </a:p>
          <a:p>
            <a:pPr marL="0" indent="0">
              <a:buNone/>
            </a:pPr>
            <a:r>
              <a:rPr lang="de-DE" dirty="0"/>
              <a:t>„Ich habe schon einmal Schulden gemacht.“</a:t>
            </a:r>
          </a:p>
          <a:p>
            <a:pPr marL="0" indent="0">
              <a:buNone/>
            </a:pPr>
            <a:r>
              <a:rPr lang="de-DE" dirty="0"/>
              <a:t>„Mein Taschengeld reicht jeden Monat aus.“</a:t>
            </a:r>
          </a:p>
          <a:p>
            <a:pPr marL="0" indent="0">
              <a:buNone/>
            </a:pPr>
            <a:r>
              <a:rPr lang="de-DE" dirty="0"/>
              <a:t>„Ich kann mein Jugendkonto überziehen.“</a:t>
            </a:r>
          </a:p>
          <a:p>
            <a:pPr marL="0" indent="0">
              <a:buNone/>
            </a:pPr>
            <a:r>
              <a:rPr lang="de-DE" dirty="0"/>
              <a:t>„Wenn jemand ein regelmäßiges Einkommen hat, soll sie/er das Konto überziehen dürfen.“</a:t>
            </a:r>
          </a:p>
          <a:p>
            <a:pPr marL="0" indent="0">
              <a:buNone/>
            </a:pPr>
            <a:r>
              <a:rPr lang="de-DE" dirty="0"/>
              <a:t>„Das Teure an den Schulden sind die Zinsen.“</a:t>
            </a:r>
          </a:p>
          <a:p>
            <a:pPr marL="0" indent="0">
              <a:buNone/>
            </a:pPr>
            <a:r>
              <a:rPr lang="de-DE" dirty="0"/>
              <a:t>„Wenn ich jemandem Geld schulde, ist das quasi ein Kredit.“</a:t>
            </a:r>
            <a:endParaRPr lang="de-AT" dirty="0"/>
          </a:p>
        </p:txBody>
      </p:sp>
    </p:spTree>
    <p:extLst>
      <p:ext uri="{BB962C8B-B14F-4D97-AF65-F5344CB8AC3E}">
        <p14:creationId xmlns:p14="http://schemas.microsoft.com/office/powerpoint/2010/main" val="4208425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F44B13-1EB7-B565-8BA6-4101925BCE88}"/>
              </a:ext>
            </a:extLst>
          </p:cNvPr>
          <p:cNvSpPr>
            <a:spLocks noGrp="1"/>
          </p:cNvSpPr>
          <p:nvPr>
            <p:ph type="title"/>
          </p:nvPr>
        </p:nvSpPr>
        <p:spPr/>
        <p:txBody>
          <a:bodyPr/>
          <a:lstStyle/>
          <a:p>
            <a:r>
              <a:rPr lang="de-DE" dirty="0"/>
              <a:t>2. Die Sprache des Geldes</a:t>
            </a:r>
            <a:endParaRPr lang="de-AT" dirty="0"/>
          </a:p>
        </p:txBody>
      </p:sp>
      <p:sp>
        <p:nvSpPr>
          <p:cNvPr id="3" name="Inhaltsplatzhalter 2">
            <a:extLst>
              <a:ext uri="{FF2B5EF4-FFF2-40B4-BE49-F238E27FC236}">
                <a16:creationId xmlns:a16="http://schemas.microsoft.com/office/drawing/2014/main" id="{7AEEB3EB-08AE-3219-78AE-4084962A734B}"/>
              </a:ext>
            </a:extLst>
          </p:cNvPr>
          <p:cNvSpPr>
            <a:spLocks noGrp="1"/>
          </p:cNvSpPr>
          <p:nvPr>
            <p:ph idx="1"/>
          </p:nvPr>
        </p:nvSpPr>
        <p:spPr/>
        <p:txBody>
          <a:bodyPr/>
          <a:lstStyle/>
          <a:p>
            <a:r>
              <a:rPr lang="de-DE" dirty="0"/>
              <a:t>Variante einfache Sprache</a:t>
            </a:r>
          </a:p>
          <a:p>
            <a:r>
              <a:rPr lang="de-DE" dirty="0"/>
              <a:t>Variante Standardsprache</a:t>
            </a:r>
            <a:endParaRPr lang="de-AT" dirty="0"/>
          </a:p>
        </p:txBody>
      </p:sp>
    </p:spTree>
    <p:extLst>
      <p:ext uri="{BB962C8B-B14F-4D97-AF65-F5344CB8AC3E}">
        <p14:creationId xmlns:p14="http://schemas.microsoft.com/office/powerpoint/2010/main" val="2813827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a:extLst>
              <a:ext uri="{FF2B5EF4-FFF2-40B4-BE49-F238E27FC236}">
                <a16:creationId xmlns:a16="http://schemas.microsoft.com/office/drawing/2014/main" id="{C3E787E8-044E-DBC7-9C6E-3A1BECB2834C}"/>
              </a:ext>
            </a:extLst>
          </p:cNvPr>
          <p:cNvGraphicFramePr>
            <a:graphicFrameLocks noGrp="1"/>
          </p:cNvGraphicFramePr>
          <p:nvPr>
            <p:ph idx="1"/>
            <p:extLst>
              <p:ext uri="{D42A27DB-BD31-4B8C-83A1-F6EECF244321}">
                <p14:modId xmlns:p14="http://schemas.microsoft.com/office/powerpoint/2010/main" val="2154207724"/>
              </p:ext>
            </p:extLst>
          </p:nvPr>
        </p:nvGraphicFramePr>
        <p:xfrm>
          <a:off x="445477" y="1035090"/>
          <a:ext cx="11383107" cy="5758218"/>
        </p:xfrm>
        <a:graphic>
          <a:graphicData uri="http://schemas.openxmlformats.org/drawingml/2006/table">
            <a:tbl>
              <a:tblPr firstRow="1" firstCol="1" bandRow="1"/>
              <a:tblGrid>
                <a:gridCol w="2940665">
                  <a:extLst>
                    <a:ext uri="{9D8B030D-6E8A-4147-A177-3AD203B41FA5}">
                      <a16:colId xmlns:a16="http://schemas.microsoft.com/office/drawing/2014/main" val="3336711752"/>
                    </a:ext>
                  </a:extLst>
                </a:gridCol>
                <a:gridCol w="8442442">
                  <a:extLst>
                    <a:ext uri="{9D8B030D-6E8A-4147-A177-3AD203B41FA5}">
                      <a16:colId xmlns:a16="http://schemas.microsoft.com/office/drawing/2014/main" val="1935489401"/>
                    </a:ext>
                  </a:extLst>
                </a:gridCol>
              </a:tblGrid>
              <a:tr h="300386">
                <a:tc>
                  <a:txBody>
                    <a:bodyPr/>
                    <a:lstStyle/>
                    <a:p>
                      <a:pPr algn="ctr">
                        <a:lnSpc>
                          <a:spcPct val="115000"/>
                        </a:lnSpc>
                        <a:tabLst>
                          <a:tab pos="914400" algn="l"/>
                          <a:tab pos="1059815" algn="l"/>
                        </a:tabLst>
                      </a:pPr>
                      <a:r>
                        <a:rPr lang="de-DE" sz="1400" b="1" kern="100">
                          <a:solidFill>
                            <a:srgbClr val="000000"/>
                          </a:solidFill>
                          <a:effectLst/>
                          <a:highlight>
                            <a:srgbClr val="E7E6E6"/>
                          </a:highlight>
                          <a:latin typeface="Arial" panose="020B0604020202020204" pitchFamily="34" charset="0"/>
                          <a:ea typeface="Times New Roman" panose="02020603050405020304" pitchFamily="18" charset="0"/>
                        </a:rPr>
                        <a:t>Begriff</a:t>
                      </a:r>
                      <a:endParaRPr lang="de-AT" sz="1200" kern="100">
                        <a:effectLst/>
                        <a:highlight>
                          <a:srgbClr val="E7E6E6"/>
                        </a:highligh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15000"/>
                        </a:lnSpc>
                        <a:tabLst>
                          <a:tab pos="914400" algn="l"/>
                          <a:tab pos="1059815" algn="l"/>
                        </a:tabLst>
                      </a:pPr>
                      <a:r>
                        <a:rPr lang="de-DE" sz="1400" b="1" kern="100">
                          <a:solidFill>
                            <a:srgbClr val="000000"/>
                          </a:solidFill>
                          <a:effectLst/>
                          <a:highlight>
                            <a:srgbClr val="E7E6E6"/>
                          </a:highlight>
                          <a:latin typeface="Arial" panose="020B0604020202020204" pitchFamily="34" charset="0"/>
                          <a:ea typeface="Times New Roman" panose="02020603050405020304" pitchFamily="18" charset="0"/>
                        </a:rPr>
                        <a:t>Definition</a:t>
                      </a:r>
                      <a:endParaRPr lang="de-AT" sz="1200" kern="100">
                        <a:effectLst/>
                        <a:highlight>
                          <a:srgbClr val="E7E6E6"/>
                        </a:highligh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661539466"/>
                  </a:ext>
                </a:extLst>
              </a:tr>
              <a:tr h="274094">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Kredit</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Geld, das man von der Bank ausleiht und später mit Zinsen zurückbezahlt.</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41228165"/>
                  </a:ext>
                </a:extLst>
              </a:tr>
              <a:tr h="572076">
                <a:tc>
                  <a:txBody>
                    <a:bodyPr/>
                    <a:lstStyle/>
                    <a:p>
                      <a:pPr>
                        <a:lnSpc>
                          <a:spcPct val="115000"/>
                        </a:lnSpc>
                        <a:tabLst>
                          <a:tab pos="914400" algn="l"/>
                          <a:tab pos="1059815" algn="l"/>
                        </a:tabLst>
                      </a:pPr>
                      <a:r>
                        <a:rPr lang="de-DE" sz="1600"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Fixkosten</a:t>
                      </a:r>
                      <a:endParaRPr lang="de-AT"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tabLst>
                          <a:tab pos="914400" algn="l"/>
                          <a:tab pos="1059815" algn="l"/>
                        </a:tabLst>
                      </a:pPr>
                      <a:r>
                        <a:rPr lang="de-DE" sz="1600"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de-AT"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Alle (monatlichen) Ausgaben, die immer gleich hoch sind (z. B. die monatliche Miete, der Streamingaccount).</a:t>
                      </a:r>
                      <a:endParaRPr lang="de-AT"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2665357"/>
                  </a:ext>
                </a:extLst>
              </a:tr>
              <a:tr h="572076">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Sonderzahlungen</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Alle Zahlungen außerhalb des normalen Gehalts z. B. Urlaubsgeld, Weihnachtsgeld usw. .</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1122933"/>
                  </a:ext>
                </a:extLst>
              </a:tr>
              <a:tr h="914947">
                <a:tc>
                  <a:txBody>
                    <a:bodyPr/>
                    <a:lstStyle/>
                    <a:p>
                      <a:pPr>
                        <a:lnSpc>
                          <a:spcPct val="115000"/>
                        </a:lnSpc>
                        <a:tabLst>
                          <a:tab pos="914400" algn="l"/>
                          <a:tab pos="1059815" algn="l"/>
                        </a:tabLst>
                      </a:pPr>
                      <a:r>
                        <a:rPr lang="de-DE" sz="1600"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de-AT"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tabLst>
                          <a:tab pos="914400" algn="l"/>
                          <a:tab pos="1059815" algn="l"/>
                        </a:tabLst>
                      </a:pPr>
                      <a:r>
                        <a:rPr lang="de-DE" sz="1600"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Überziehungsrahmen</a:t>
                      </a:r>
                      <a:endParaRPr lang="de-AT"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Befindet sich kein Geld auf dem Konto, kann durch den Überziehungsrahmen trotzdem Geld ausbezahlt/abgehoben werden. Dieses ausgeliehen Geld muss mit (hohen) Zinsen zurückbezahlt werden. Das überzogene Konto befindet sich im „Minus“.</a:t>
                      </a:r>
                      <a:endParaRPr lang="de-AT"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9988334"/>
                  </a:ext>
                </a:extLst>
              </a:tr>
              <a:tr h="572076">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Sollzinsen </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Wenn man Geld von einer Bank ausleiht, muss dieses Geld mit Zinsen an die Bank zurückbezahlt werden. Diese Zinsen heißen …zinesen.</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408899"/>
                  </a:ext>
                </a:extLst>
              </a:tr>
              <a:tr h="572076">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Habenzinsen</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Wenn man der Bank Geld leiht (z. B. mit einem Sparbuch), bezahlt die Bank für diese Leihgabe des Geldes Zinsen. </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6496155"/>
                  </a:ext>
                </a:extLst>
              </a:tr>
              <a:tr h="572076">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Variable Kosten</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Alle (monatlichen) Ausgaben, die von Monat zu Monat unterschiedlich hoch sind. Dazu zählen z. B. die Kosten für Lebensmittel oder Kleidung.</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3982902"/>
                  </a:ext>
                </a:extLst>
              </a:tr>
              <a:tr h="0">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Ratenzahlung</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Einen Kredit über einen längeren Zeitraum (z. B. monatlich) in kleinen Beträgen (Höhe der Rate) zurückzahlen. </a:t>
                      </a:r>
                      <a:endParaRPr lang="de-AT"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53295476"/>
                  </a:ext>
                </a:extLst>
              </a:tr>
              <a:tr h="870058">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Kreditkarte</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Eine Karte zum Bezahlen von Rechnungen. Es ist möglich mit dieser Karte mehr Geld auszuleihen als sich auf dem Konto befindet. Das ausgegebene Geld wird erst nach dem Ausgeben vom Konto abgebucht.</a:t>
                      </a:r>
                      <a:endParaRPr lang="de-AT"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73757645"/>
                  </a:ext>
                </a:extLst>
              </a:tr>
            </a:tbl>
          </a:graphicData>
        </a:graphic>
      </p:graphicFrame>
      <p:sp>
        <p:nvSpPr>
          <p:cNvPr id="5" name="Titel 1">
            <a:extLst>
              <a:ext uri="{FF2B5EF4-FFF2-40B4-BE49-F238E27FC236}">
                <a16:creationId xmlns:a16="http://schemas.microsoft.com/office/drawing/2014/main" id="{0E99B867-C592-BAC9-8F29-0B3570594ACD}"/>
              </a:ext>
            </a:extLst>
          </p:cNvPr>
          <p:cNvSpPr>
            <a:spLocks noGrp="1"/>
          </p:cNvSpPr>
          <p:nvPr>
            <p:ph type="title"/>
          </p:nvPr>
        </p:nvSpPr>
        <p:spPr>
          <a:xfrm>
            <a:off x="445477" y="334322"/>
            <a:ext cx="10515600" cy="490660"/>
          </a:xfrm>
        </p:spPr>
        <p:txBody>
          <a:bodyPr>
            <a:normAutofit fontScale="90000"/>
          </a:bodyPr>
          <a:lstStyle/>
          <a:p>
            <a:r>
              <a:rPr lang="de-DE" dirty="0"/>
              <a:t>Variante einfache Sprache</a:t>
            </a:r>
            <a:endParaRPr lang="de-AT" dirty="0"/>
          </a:p>
        </p:txBody>
      </p:sp>
    </p:spTree>
    <p:extLst>
      <p:ext uri="{BB962C8B-B14F-4D97-AF65-F5344CB8AC3E}">
        <p14:creationId xmlns:p14="http://schemas.microsoft.com/office/powerpoint/2010/main" val="141997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F90B48-A632-9A6C-6D4D-2C1B2E007D73}"/>
              </a:ext>
            </a:extLst>
          </p:cNvPr>
          <p:cNvSpPr>
            <a:spLocks noGrp="1"/>
          </p:cNvSpPr>
          <p:nvPr>
            <p:ph type="title"/>
          </p:nvPr>
        </p:nvSpPr>
        <p:spPr>
          <a:xfrm>
            <a:off x="398804" y="271341"/>
            <a:ext cx="10515600" cy="490660"/>
          </a:xfrm>
        </p:spPr>
        <p:txBody>
          <a:bodyPr>
            <a:normAutofit fontScale="90000"/>
          </a:bodyPr>
          <a:lstStyle/>
          <a:p>
            <a:r>
              <a:rPr lang="de-DE" dirty="0"/>
              <a:t>Variante Standardsprache</a:t>
            </a:r>
            <a:endParaRPr lang="de-AT" dirty="0"/>
          </a:p>
        </p:txBody>
      </p:sp>
      <p:graphicFrame>
        <p:nvGraphicFramePr>
          <p:cNvPr id="7" name="Inhaltsplatzhalter 6">
            <a:extLst>
              <a:ext uri="{FF2B5EF4-FFF2-40B4-BE49-F238E27FC236}">
                <a16:creationId xmlns:a16="http://schemas.microsoft.com/office/drawing/2014/main" id="{C298ACD7-905F-195F-778A-A3F932BD8536}"/>
              </a:ext>
            </a:extLst>
          </p:cNvPr>
          <p:cNvGraphicFramePr>
            <a:graphicFrameLocks noGrp="1"/>
          </p:cNvGraphicFramePr>
          <p:nvPr>
            <p:ph idx="1"/>
            <p:extLst>
              <p:ext uri="{D42A27DB-BD31-4B8C-83A1-F6EECF244321}">
                <p14:modId xmlns:p14="http://schemas.microsoft.com/office/powerpoint/2010/main" val="3914402893"/>
              </p:ext>
            </p:extLst>
          </p:nvPr>
        </p:nvGraphicFramePr>
        <p:xfrm>
          <a:off x="398804" y="880558"/>
          <a:ext cx="11242211" cy="5706101"/>
        </p:xfrm>
        <a:graphic>
          <a:graphicData uri="http://schemas.openxmlformats.org/drawingml/2006/table">
            <a:tbl>
              <a:tblPr firstRow="1" firstCol="1" bandRow="1"/>
              <a:tblGrid>
                <a:gridCol w="2904267">
                  <a:extLst>
                    <a:ext uri="{9D8B030D-6E8A-4147-A177-3AD203B41FA5}">
                      <a16:colId xmlns:a16="http://schemas.microsoft.com/office/drawing/2014/main" val="1375793125"/>
                    </a:ext>
                  </a:extLst>
                </a:gridCol>
                <a:gridCol w="8337944">
                  <a:extLst>
                    <a:ext uri="{9D8B030D-6E8A-4147-A177-3AD203B41FA5}">
                      <a16:colId xmlns:a16="http://schemas.microsoft.com/office/drawing/2014/main" val="1923227183"/>
                    </a:ext>
                  </a:extLst>
                </a:gridCol>
              </a:tblGrid>
              <a:tr h="208320">
                <a:tc>
                  <a:txBody>
                    <a:bodyPr/>
                    <a:lstStyle/>
                    <a:p>
                      <a:pPr algn="ctr">
                        <a:lnSpc>
                          <a:spcPct val="115000"/>
                        </a:lnSpc>
                        <a:tabLst>
                          <a:tab pos="914400" algn="l"/>
                          <a:tab pos="1059815" algn="l"/>
                        </a:tabLst>
                      </a:pPr>
                      <a:r>
                        <a:rPr lang="de-DE" sz="1600" b="1" kern="100">
                          <a:solidFill>
                            <a:srgbClr val="000000"/>
                          </a:solidFill>
                          <a:effectLst/>
                          <a:highlight>
                            <a:srgbClr val="E7E6E6"/>
                          </a:highlight>
                          <a:latin typeface="Times New Roman" panose="02020603050405020304" pitchFamily="18" charset="0"/>
                          <a:ea typeface="Times New Roman" panose="02020603050405020304" pitchFamily="18" charset="0"/>
                          <a:cs typeface="Times New Roman" panose="02020603050405020304" pitchFamily="18" charset="0"/>
                        </a:rPr>
                        <a:t>Begriff</a:t>
                      </a:r>
                      <a:endParaRPr lang="de-AT" sz="1600" kern="100">
                        <a:effectLst/>
                        <a:highlight>
                          <a:srgbClr val="E7E6E6"/>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15000"/>
                        </a:lnSpc>
                        <a:tabLst>
                          <a:tab pos="914400" algn="l"/>
                          <a:tab pos="1059815" algn="l"/>
                        </a:tabLst>
                      </a:pPr>
                      <a:r>
                        <a:rPr lang="de-DE" sz="1600" b="1" kern="100">
                          <a:solidFill>
                            <a:srgbClr val="000000"/>
                          </a:solidFill>
                          <a:effectLst/>
                          <a:highlight>
                            <a:srgbClr val="E7E6E6"/>
                          </a:highlight>
                          <a:latin typeface="Times New Roman" panose="02020603050405020304" pitchFamily="18" charset="0"/>
                          <a:ea typeface="Times New Roman" panose="02020603050405020304" pitchFamily="18" charset="0"/>
                          <a:cs typeface="Times New Roman" panose="02020603050405020304" pitchFamily="18" charset="0"/>
                        </a:rPr>
                        <a:t>Definition</a:t>
                      </a:r>
                      <a:endParaRPr lang="de-AT" sz="1600" kern="100">
                        <a:effectLst/>
                        <a:highlight>
                          <a:srgbClr val="E7E6E6"/>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774011851"/>
                  </a:ext>
                </a:extLst>
              </a:tr>
              <a:tr h="208320">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Kredit</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Banken verborgen Geld für einen bestimmten Zeitraum.</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74150323"/>
                  </a:ext>
                </a:extLst>
              </a:tr>
              <a:tr h="622146">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Fixkosten</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Diese Ausgaben bleiben in einem Haushalt immer gleich. (Schwankende Kosten – z. B. der Verbrauch von Gas oder Strom – zählen nicht dazu).</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3204552"/>
                  </a:ext>
                </a:extLst>
              </a:tr>
              <a:tr h="1048268">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Sonderzahlungen</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Wenn man einen fixen Job hat, bezieht man in Österreich 12 Monatsgehälter. Zusätzlich erhalten Arbeitskräfte, die einen Kollektivvertrag oder Arbeitsvertrag haben, noch Urlaubsgeld oder Weihnachtsgeld. Das wird in Österreich auch als 13. und 14. Gehalt bezeichnet.</a:t>
                      </a:r>
                      <a:endParaRPr lang="de-AT"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3542680"/>
                  </a:ext>
                </a:extLst>
              </a:tr>
              <a:tr h="622146">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Überziehungsrahmen</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Vom Bankkonto kann mehr Geld abgehoben werden, als man dort angespart hat. Wie viele Schulden man anhäufen darf, ist genau geregelt.</a:t>
                      </a:r>
                      <a:endParaRPr lang="de-AT"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93593867"/>
                  </a:ext>
                </a:extLst>
              </a:tr>
              <a:tr h="409084">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Sollzinsen </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Wenn man Geld ausborgt, bezahlt man dafür. Die Bank erhält die Zinszahlung.</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91900806"/>
                  </a:ext>
                </a:extLst>
              </a:tr>
              <a:tr h="409084">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Habenzinsen</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Wenn man der Bank Geld leiht, bezahlt die Bank für diese Leihgabe des Geldes Zinsen.</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70592364"/>
                  </a:ext>
                </a:extLst>
              </a:tr>
              <a:tr h="835207">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Ratenzahlung</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Beim Einkauf teurer Güter wird Konsument*innen angeboten, das Produkt in Kleinbeträgen über die Dauer mehrerer Monate zu zahlen. In Summe ist das immer teurer als der ursprüngliche Preis.</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92836846"/>
                  </a:ext>
                </a:extLst>
              </a:tr>
              <a:tr h="622146">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Kreditkarte</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Mit diesem Zahlungsmittel kann man Geld ausgeben, das erst im Nachhinein vom Konto abgebucht wird. Man kann dabei leicht die Kontrolle über das Geld verlieren.</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6361000"/>
                  </a:ext>
                </a:extLst>
              </a:tr>
              <a:tr h="622146">
                <a:tc>
                  <a:txBody>
                    <a:bodyPr/>
                    <a:lstStyle/>
                    <a:p>
                      <a:pPr>
                        <a:lnSpc>
                          <a:spcPct val="115000"/>
                        </a:lnSpc>
                        <a:tabLst>
                          <a:tab pos="914400" algn="l"/>
                          <a:tab pos="1059815" algn="l"/>
                        </a:tabLst>
                      </a:pPr>
                      <a:r>
                        <a:rPr lang="de-DE" sz="1600" i="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Variable Kosten</a:t>
                      </a:r>
                      <a:endParaRPr lang="de-AT" sz="16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tabLst>
                          <a:tab pos="914400" algn="l"/>
                          <a:tab pos="1059815" algn="l"/>
                        </a:tabLst>
                      </a:pPr>
                      <a:r>
                        <a:rPr lang="de-DE" sz="16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Diese Ausgaben in einem Haushalt verändern sich stetig. (Dazu zählen schwankende Kosten wie der Verbrauch von Gas, Strom, Kosten für Lebensmittel).</a:t>
                      </a:r>
                      <a:endParaRPr lang="de-AT" sz="16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8400082"/>
                  </a:ext>
                </a:extLst>
              </a:tr>
            </a:tbl>
          </a:graphicData>
        </a:graphic>
      </p:graphicFrame>
    </p:spTree>
    <p:extLst>
      <p:ext uri="{BB962C8B-B14F-4D97-AF65-F5344CB8AC3E}">
        <p14:creationId xmlns:p14="http://schemas.microsoft.com/office/powerpoint/2010/main" val="3904736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18B64-4090-330E-60BE-115B42A45975}"/>
              </a:ext>
            </a:extLst>
          </p:cNvPr>
          <p:cNvSpPr>
            <a:spLocks noGrp="1"/>
          </p:cNvSpPr>
          <p:nvPr>
            <p:ph type="title"/>
          </p:nvPr>
        </p:nvSpPr>
        <p:spPr/>
        <p:txBody>
          <a:bodyPr/>
          <a:lstStyle/>
          <a:p>
            <a:r>
              <a:rPr lang="de-DE" dirty="0"/>
              <a:t>3. Wie ernst ist die Lage?</a:t>
            </a:r>
            <a:endParaRPr lang="de-AT" dirty="0"/>
          </a:p>
        </p:txBody>
      </p:sp>
      <p:sp>
        <p:nvSpPr>
          <p:cNvPr id="3" name="Inhaltsplatzhalter 2">
            <a:extLst>
              <a:ext uri="{FF2B5EF4-FFF2-40B4-BE49-F238E27FC236}">
                <a16:creationId xmlns:a16="http://schemas.microsoft.com/office/drawing/2014/main" id="{2EABCEE0-110D-1E63-4DC2-68008C17B0B6}"/>
              </a:ext>
            </a:extLst>
          </p:cNvPr>
          <p:cNvSpPr>
            <a:spLocks noGrp="1"/>
          </p:cNvSpPr>
          <p:nvPr>
            <p:ph idx="1"/>
          </p:nvPr>
        </p:nvSpPr>
        <p:spPr/>
        <p:txBody>
          <a:bodyPr/>
          <a:lstStyle/>
          <a:p>
            <a:pPr>
              <a:lnSpc>
                <a:spcPct val="115000"/>
              </a:lnSpc>
              <a:tabLst>
                <a:tab pos="914400" algn="l"/>
                <a:tab pos="1059815" algn="l"/>
              </a:tabLst>
            </a:pPr>
            <a:r>
              <a:rPr lang="de-DE" sz="1800" dirty="0">
                <a:solidFill>
                  <a:srgbClr val="000000"/>
                </a:solidFill>
                <a:effectLst/>
                <a:latin typeface="Arial" panose="020B0604020202020204" pitchFamily="34" charset="0"/>
                <a:ea typeface="Times New Roman" panose="02020603050405020304" pitchFamily="18" charset="0"/>
              </a:rPr>
              <a:t>Markiere eine </a:t>
            </a:r>
            <a:r>
              <a:rPr lang="de-DE" sz="1800" dirty="0">
                <a:solidFill>
                  <a:srgbClr val="000000"/>
                </a:solidFill>
                <a:effectLst/>
                <a:highlight>
                  <a:srgbClr val="FFFF00"/>
                </a:highlight>
                <a:latin typeface="Arial" panose="020B0604020202020204" pitchFamily="34" charset="0"/>
                <a:ea typeface="Times New Roman" panose="02020603050405020304" pitchFamily="18" charset="0"/>
              </a:rPr>
              <a:t>hohe</a:t>
            </a:r>
            <a:r>
              <a:rPr lang="de-DE" sz="1800" dirty="0">
                <a:solidFill>
                  <a:srgbClr val="000000"/>
                </a:solidFill>
                <a:effectLst/>
                <a:latin typeface="Arial" panose="020B0604020202020204" pitchFamily="34" charset="0"/>
                <a:ea typeface="Times New Roman" panose="02020603050405020304" pitchFamily="18" charset="0"/>
              </a:rPr>
              <a:t> Schuldengefahr mit gelb</a:t>
            </a:r>
            <a:endParaRPr lang="de-AT" sz="1800" dirty="0">
              <a:effectLst/>
              <a:latin typeface="Times New Roman" panose="02020603050405020304" pitchFamily="18" charset="0"/>
              <a:ea typeface="Times New Roman" panose="02020603050405020304" pitchFamily="18" charset="0"/>
            </a:endParaRPr>
          </a:p>
          <a:p>
            <a:pPr>
              <a:lnSpc>
                <a:spcPct val="115000"/>
              </a:lnSpc>
              <a:tabLst>
                <a:tab pos="914400" algn="l"/>
                <a:tab pos="1059815" algn="l"/>
              </a:tabLst>
            </a:pPr>
            <a:r>
              <a:rPr lang="de-DE" sz="1800" dirty="0">
                <a:solidFill>
                  <a:srgbClr val="000000"/>
                </a:solidFill>
                <a:effectLst/>
                <a:latin typeface="Arial" panose="020B0604020202020204" pitchFamily="34" charset="0"/>
                <a:ea typeface="Times New Roman" panose="02020603050405020304" pitchFamily="18" charset="0"/>
              </a:rPr>
              <a:t>und die </a:t>
            </a:r>
            <a:r>
              <a:rPr lang="de-DE" sz="1800" dirty="0">
                <a:solidFill>
                  <a:srgbClr val="000000"/>
                </a:solidFill>
                <a:effectLst/>
                <a:highlight>
                  <a:srgbClr val="00FFFF"/>
                </a:highlight>
                <a:latin typeface="Arial" panose="020B0604020202020204" pitchFamily="34" charset="0"/>
                <a:ea typeface="Times New Roman" panose="02020603050405020304" pitchFamily="18" charset="0"/>
              </a:rPr>
              <a:t>nicht</a:t>
            </a:r>
            <a:r>
              <a:rPr lang="de-DE" sz="1800" dirty="0">
                <a:solidFill>
                  <a:srgbClr val="000000"/>
                </a:solidFill>
                <a:effectLst/>
                <a:latin typeface="Arial" panose="020B0604020202020204" pitchFamily="34" charset="0"/>
                <a:ea typeface="Times New Roman" panose="02020603050405020304" pitchFamily="18" charset="0"/>
              </a:rPr>
              <a:t> bedrohliche Schuldengefahr mit </a:t>
            </a:r>
            <a:r>
              <a:rPr lang="de-DE" sz="1800" dirty="0">
                <a:solidFill>
                  <a:srgbClr val="000000"/>
                </a:solidFill>
                <a:effectLst/>
                <a:highlight>
                  <a:srgbClr val="00FFFF"/>
                </a:highlight>
                <a:latin typeface="Arial" panose="020B0604020202020204" pitchFamily="34" charset="0"/>
                <a:ea typeface="Times New Roman" panose="02020603050405020304" pitchFamily="18" charset="0"/>
              </a:rPr>
              <a:t>blau.</a:t>
            </a:r>
            <a:endParaRPr lang="de-AT" sz="1800" dirty="0">
              <a:effectLst/>
              <a:latin typeface="Times New Roman" panose="02020603050405020304" pitchFamily="18" charset="0"/>
              <a:ea typeface="Times New Roman" panose="02020603050405020304" pitchFamily="18" charset="0"/>
            </a:endParaRPr>
          </a:p>
          <a:p>
            <a:endParaRPr lang="de-AT" dirty="0"/>
          </a:p>
        </p:txBody>
      </p:sp>
    </p:spTree>
    <p:extLst>
      <p:ext uri="{BB962C8B-B14F-4D97-AF65-F5344CB8AC3E}">
        <p14:creationId xmlns:p14="http://schemas.microsoft.com/office/powerpoint/2010/main" val="3493204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3CB256-0877-427A-7913-3FE02FACF892}"/>
              </a:ext>
            </a:extLst>
          </p:cNvPr>
          <p:cNvSpPr>
            <a:spLocks noGrp="1"/>
          </p:cNvSpPr>
          <p:nvPr>
            <p:ph type="title"/>
          </p:nvPr>
        </p:nvSpPr>
        <p:spPr/>
        <p:txBody>
          <a:bodyPr/>
          <a:lstStyle/>
          <a:p>
            <a:r>
              <a:rPr lang="de-DE" dirty="0"/>
              <a:t>3. Wie ernst ist die Lage (</a:t>
            </a:r>
            <a:r>
              <a:rPr lang="de-DE" dirty="0">
                <a:highlight>
                  <a:srgbClr val="FFFF00"/>
                </a:highlight>
              </a:rPr>
              <a:t>ernst</a:t>
            </a:r>
            <a:r>
              <a:rPr lang="de-DE" dirty="0"/>
              <a:t>) (</a:t>
            </a:r>
            <a:r>
              <a:rPr lang="de-DE" dirty="0">
                <a:highlight>
                  <a:srgbClr val="00FFFF"/>
                </a:highlight>
              </a:rPr>
              <a:t>nicht ernst</a:t>
            </a:r>
            <a:r>
              <a:rPr lang="de-DE" dirty="0"/>
              <a:t>)</a:t>
            </a:r>
            <a:endParaRPr lang="de-AT" dirty="0"/>
          </a:p>
        </p:txBody>
      </p:sp>
      <p:sp>
        <p:nvSpPr>
          <p:cNvPr id="3" name="Inhaltsplatzhalter 2">
            <a:extLst>
              <a:ext uri="{FF2B5EF4-FFF2-40B4-BE49-F238E27FC236}">
                <a16:creationId xmlns:a16="http://schemas.microsoft.com/office/drawing/2014/main" id="{8603BC50-2E43-D986-ADCF-B9BCA21BDD0C}"/>
              </a:ext>
            </a:extLst>
          </p:cNvPr>
          <p:cNvSpPr>
            <a:spLocks noGrp="1"/>
          </p:cNvSpPr>
          <p:nvPr>
            <p:ph idx="1"/>
          </p:nvPr>
        </p:nvSpPr>
        <p:spPr/>
        <p:txBody>
          <a:bodyPr>
            <a:normAutofit fontScale="92500" lnSpcReduction="10000"/>
          </a:bodyPr>
          <a:lstStyle/>
          <a:p>
            <a:r>
              <a:rPr lang="de-DE" dirty="0">
                <a:highlight>
                  <a:srgbClr val="FFFF00"/>
                </a:highlight>
              </a:rPr>
              <a:t>Daniel verplant im laufenden Jahr sein 13. und 14. Gehalt. Er gibt das Geld aus, bevor er es erhält.</a:t>
            </a:r>
          </a:p>
          <a:p>
            <a:endParaRPr lang="de-DE" dirty="0"/>
          </a:p>
          <a:p>
            <a:r>
              <a:rPr lang="de-DE" dirty="0">
                <a:highlight>
                  <a:srgbClr val="00FFFF"/>
                </a:highlight>
              </a:rPr>
              <a:t>Seitdem Ronja eine Kreditkarte hat, zahlt sie damit im Internet, weil es praktisch ist. Sie hat dabei immer ihren momentanen Kontostand im Blick und weiß genau, wie viel sie ausgeben darf.</a:t>
            </a:r>
          </a:p>
          <a:p>
            <a:endParaRPr lang="de-DE" dirty="0"/>
          </a:p>
          <a:p>
            <a:r>
              <a:rPr lang="de-DE" dirty="0"/>
              <a:t> </a:t>
            </a:r>
            <a:r>
              <a:rPr lang="de-DE" dirty="0">
                <a:highlight>
                  <a:srgbClr val="FFFF00"/>
                </a:highlight>
              </a:rPr>
              <a:t>Karim hat für die Einrichtung seiner neuen Wohnung (TV und neue Spielkonsole) zwei offene Ratenzahlungen bei einem Elektrohändler. Die Ratenzahlung für seinen Gebrauchtwagen hat jetzt seine Freundin übernommen, die leider gerade arbeitslos wurde</a:t>
            </a:r>
            <a:endParaRPr lang="de-AT" dirty="0">
              <a:highlight>
                <a:srgbClr val="FFFF00"/>
              </a:highlight>
            </a:endParaRPr>
          </a:p>
        </p:txBody>
      </p:sp>
    </p:spTree>
    <p:extLst>
      <p:ext uri="{BB962C8B-B14F-4D97-AF65-F5344CB8AC3E}">
        <p14:creationId xmlns:p14="http://schemas.microsoft.com/office/powerpoint/2010/main" val="762514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791EEA-A265-4A12-4E33-06AA3C556789}"/>
              </a:ext>
            </a:extLst>
          </p:cNvPr>
          <p:cNvSpPr>
            <a:spLocks noGrp="1"/>
          </p:cNvSpPr>
          <p:nvPr>
            <p:ph type="title"/>
          </p:nvPr>
        </p:nvSpPr>
        <p:spPr/>
        <p:txBody>
          <a:bodyPr/>
          <a:lstStyle/>
          <a:p>
            <a:r>
              <a:rPr lang="de-DE" dirty="0"/>
              <a:t>3. Wie ernst ist die Lage (</a:t>
            </a:r>
            <a:r>
              <a:rPr lang="de-DE" dirty="0">
                <a:highlight>
                  <a:srgbClr val="FFFF00"/>
                </a:highlight>
              </a:rPr>
              <a:t>ernst</a:t>
            </a:r>
            <a:r>
              <a:rPr lang="de-DE" dirty="0"/>
              <a:t>) (</a:t>
            </a:r>
            <a:r>
              <a:rPr lang="de-DE" dirty="0">
                <a:highlight>
                  <a:srgbClr val="00FFFF"/>
                </a:highlight>
              </a:rPr>
              <a:t>nicht ernst</a:t>
            </a:r>
            <a:r>
              <a:rPr lang="de-DE" dirty="0"/>
              <a:t>)</a:t>
            </a:r>
            <a:endParaRPr lang="de-AT" dirty="0"/>
          </a:p>
        </p:txBody>
      </p:sp>
      <p:sp>
        <p:nvSpPr>
          <p:cNvPr id="3" name="Inhaltsplatzhalter 2">
            <a:extLst>
              <a:ext uri="{FF2B5EF4-FFF2-40B4-BE49-F238E27FC236}">
                <a16:creationId xmlns:a16="http://schemas.microsoft.com/office/drawing/2014/main" id="{BF383072-DEFF-5C6B-66E5-583403942DE2}"/>
              </a:ext>
            </a:extLst>
          </p:cNvPr>
          <p:cNvSpPr>
            <a:spLocks noGrp="1"/>
          </p:cNvSpPr>
          <p:nvPr>
            <p:ph idx="1"/>
          </p:nvPr>
        </p:nvSpPr>
        <p:spPr/>
        <p:txBody>
          <a:bodyPr>
            <a:normAutofit fontScale="92500" lnSpcReduction="20000"/>
          </a:bodyPr>
          <a:lstStyle/>
          <a:p>
            <a:r>
              <a:rPr lang="de-DE" dirty="0">
                <a:highlight>
                  <a:srgbClr val="FFFF00"/>
                </a:highlight>
              </a:rPr>
              <a:t>Alexa hat beim Einkaufen schon wieder Geld von ihrer besten Freundin ausgeborgt, Morgen zahlt sie die Schulden zurück, weil sie sich dafür Geld von ihrer Mutter ausborgt.</a:t>
            </a:r>
          </a:p>
          <a:p>
            <a:endParaRPr lang="de-DE" dirty="0"/>
          </a:p>
          <a:p>
            <a:r>
              <a:rPr lang="de-DE" dirty="0">
                <a:highlight>
                  <a:srgbClr val="FFFF00"/>
                </a:highlight>
              </a:rPr>
              <a:t>Da das Konto schon wieder im Minus ist, hat die Bank Sarahs Bankomatkarte gesperrt. Was für ein Glück, dass sie noch eine Kreditkarte besitzt. Die Abrechnung der Kreditkarte erfolgt ja ohnehin erst im kommenden Monat.</a:t>
            </a:r>
          </a:p>
          <a:p>
            <a:endParaRPr lang="de-DE" dirty="0"/>
          </a:p>
          <a:p>
            <a:r>
              <a:rPr lang="de-DE" dirty="0">
                <a:highlight>
                  <a:srgbClr val="00FFFF"/>
                </a:highlight>
              </a:rPr>
              <a:t>Melinas Monatseinkommen ist nie zu 100% für Fixkosten verplant, denn sie möchte auf Reserven zurückgreifen, wenn es notwendig ist. Die letzte Waschmaschinenreparatur konnte sie so einfach bezahlen.</a:t>
            </a:r>
            <a:endParaRPr lang="de-AT" dirty="0">
              <a:highlight>
                <a:srgbClr val="00FFFF"/>
              </a:highlight>
            </a:endParaRPr>
          </a:p>
        </p:txBody>
      </p:sp>
    </p:spTree>
    <p:extLst>
      <p:ext uri="{BB962C8B-B14F-4D97-AF65-F5344CB8AC3E}">
        <p14:creationId xmlns:p14="http://schemas.microsoft.com/office/powerpoint/2010/main" val="225427640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1196</Words>
  <Application>Microsoft Office PowerPoint</Application>
  <PresentationFormat>Breitbild</PresentationFormat>
  <Paragraphs>119</Paragraphs>
  <Slides>14</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14</vt:i4>
      </vt:variant>
    </vt:vector>
  </HeadingPairs>
  <TitlesOfParts>
    <vt:vector size="19" baseType="lpstr">
      <vt:lpstr>Aptos</vt:lpstr>
      <vt:lpstr>Aptos Display</vt:lpstr>
      <vt:lpstr>Arial</vt:lpstr>
      <vt:lpstr>Times New Roman</vt:lpstr>
      <vt:lpstr>Office</vt:lpstr>
      <vt:lpstr>PowerPoint-Präsentation</vt:lpstr>
      <vt:lpstr>Gliederung</vt:lpstr>
      <vt:lpstr>1. Aussagen einordnen</vt:lpstr>
      <vt:lpstr>2. Die Sprache des Geldes</vt:lpstr>
      <vt:lpstr>Variante einfache Sprache</vt:lpstr>
      <vt:lpstr>Variante Standardsprache</vt:lpstr>
      <vt:lpstr>3. Wie ernst ist die Lage?</vt:lpstr>
      <vt:lpstr>3. Wie ernst ist die Lage (ernst) (nicht ernst)</vt:lpstr>
      <vt:lpstr>3. Wie ernst ist die Lage (ernst) (nicht ernst)</vt:lpstr>
      <vt:lpstr>4. Haushaltsbuch führen</vt:lpstr>
      <vt:lpstr>5. Ver- u. Überschuldung  Szenario 1</vt:lpstr>
      <vt:lpstr>5. Ver- und Überschuldung  Szenario 2</vt:lpstr>
      <vt:lpstr>5. Ver- und Überschuldung</vt:lpstr>
      <vt:lpstr>6. Schuldnerberatung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Höger Simon</dc:creator>
  <cp:lastModifiedBy>Höger Simon</cp:lastModifiedBy>
  <cp:revision>11</cp:revision>
  <dcterms:created xsi:type="dcterms:W3CDTF">2024-06-28T09:12:55Z</dcterms:created>
  <dcterms:modified xsi:type="dcterms:W3CDTF">2024-09-01T13:48:08Z</dcterms:modified>
</cp:coreProperties>
</file>