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7"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6"/>
  </p:normalViewPr>
  <p:slideViewPr>
    <p:cSldViewPr snapToGrid="0">
      <p:cViewPr varScale="1">
        <p:scale>
          <a:sx n="136" d="100"/>
          <a:sy n="136" d="100"/>
        </p:scale>
        <p:origin x="960"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e8a0d7b9cf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e8a0d7b9cf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62" name="Google Shape;62;p14"/>
          <p:cNvSpPr txBox="1">
            <a:spLocks noGrp="1"/>
          </p:cNvSpPr>
          <p:nvPr>
            <p:ph type="body" idx="1"/>
          </p:nvPr>
        </p:nvSpPr>
        <p:spPr>
          <a:xfrm>
            <a:off x="1704975" y="1819275"/>
            <a:ext cx="2381400" cy="9399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endParaRPr/>
          </a:p>
          <a:p>
            <a:pPr marL="0" lvl="0" indent="0" algn="l" rtl="0">
              <a:spcBef>
                <a:spcPts val="1200"/>
              </a:spcBef>
              <a:spcAft>
                <a:spcPts val="1200"/>
              </a:spcAft>
              <a:buNone/>
            </a:pPr>
            <a:endParaRPr/>
          </a:p>
        </p:txBody>
      </p:sp>
      <p:sp>
        <p:nvSpPr>
          <p:cNvPr id="63" name="Google Shape;63;p14"/>
          <p:cNvSpPr txBox="1">
            <a:spLocks noGrp="1"/>
          </p:cNvSpPr>
          <p:nvPr>
            <p:ph type="body" idx="1"/>
          </p:nvPr>
        </p:nvSpPr>
        <p:spPr>
          <a:xfrm>
            <a:off x="1857375" y="1971675"/>
            <a:ext cx="2381400" cy="9399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
        <p:nvSpPr>
          <p:cNvPr id="64" name="Google Shape;64;p14"/>
          <p:cNvSpPr txBox="1">
            <a:spLocks noGrp="1"/>
          </p:cNvSpPr>
          <p:nvPr>
            <p:ph type="body" idx="1"/>
          </p:nvPr>
        </p:nvSpPr>
        <p:spPr>
          <a:xfrm>
            <a:off x="2419575" y="2603330"/>
            <a:ext cx="1971600" cy="1889341"/>
          </a:xfrm>
          <a:prstGeom prst="rect">
            <a:avLst/>
          </a:prstGeom>
          <a:solidFill>
            <a:srgbClr val="FFFF00"/>
          </a:solidFill>
        </p:spPr>
        <p:txBody>
          <a:bodyPr spcFirstLastPara="1" wrap="square" lIns="91425" tIns="91425" rIns="91425" bIns="91425" anchor="t" anchorCtr="0">
            <a:noAutofit/>
          </a:bodyPr>
          <a:lstStyle/>
          <a:p>
            <a:pPr marL="0" lvl="0" indent="0" algn="l" rtl="0">
              <a:spcBef>
                <a:spcPts val="1200"/>
              </a:spcBef>
              <a:spcAft>
                <a:spcPts val="1200"/>
              </a:spcAft>
              <a:buClr>
                <a:schemeClr val="dk1"/>
              </a:buClr>
              <a:buSzPct val="61111"/>
              <a:buFont typeface="Arial"/>
              <a:buNone/>
            </a:pPr>
            <a:r>
              <a:rPr lang="de" sz="900" dirty="0">
                <a:latin typeface="Comic Sans MS"/>
                <a:ea typeface="Comic Sans MS"/>
                <a:cs typeface="Comic Sans MS"/>
                <a:sym typeface="Comic Sans MS"/>
              </a:rPr>
              <a:t>Konsumentinnen und Konsumenten haben höher werdende Erwartungen und Ansprüche an Produkte. Außerdem konsumieren sie mehr, weil ihnen mehr Geld zur Verfügung steht. Auch Bund, Länder und Gemeinden weiten ihre Nachfrage aus.</a:t>
            </a:r>
            <a:endParaRPr sz="900" dirty="0">
              <a:latin typeface="Comic Sans MS"/>
              <a:ea typeface="Comic Sans MS"/>
              <a:cs typeface="Comic Sans MS"/>
              <a:sym typeface="Comic Sans MS"/>
            </a:endParaRPr>
          </a:p>
        </p:txBody>
      </p:sp>
      <p:sp>
        <p:nvSpPr>
          <p:cNvPr id="65" name="Google Shape;65;p14"/>
          <p:cNvSpPr txBox="1">
            <a:spLocks noGrp="1"/>
          </p:cNvSpPr>
          <p:nvPr>
            <p:ph type="body" idx="1"/>
          </p:nvPr>
        </p:nvSpPr>
        <p:spPr>
          <a:xfrm>
            <a:off x="349688" y="2542421"/>
            <a:ext cx="1971600" cy="1940846"/>
          </a:xfrm>
          <a:prstGeom prst="rect">
            <a:avLst/>
          </a:prstGeom>
          <a:solidFill>
            <a:srgbClr val="FFFF00"/>
          </a:solidFill>
        </p:spPr>
        <p:txBody>
          <a:bodyPr spcFirstLastPara="1" wrap="square" lIns="91425" tIns="91425" rIns="91425" bIns="91425" anchor="t" anchorCtr="0">
            <a:noAutofit/>
          </a:bodyPr>
          <a:lstStyle/>
          <a:p>
            <a:pPr marL="0" lvl="0" indent="0" algn="l" rtl="0">
              <a:spcBef>
                <a:spcPts val="1200"/>
              </a:spcBef>
              <a:spcAft>
                <a:spcPts val="1200"/>
              </a:spcAft>
              <a:buClr>
                <a:schemeClr val="dk1"/>
              </a:buClr>
              <a:buSzPct val="61111"/>
              <a:buFont typeface="Arial"/>
              <a:buNone/>
            </a:pPr>
            <a:r>
              <a:rPr lang="de" sz="1000" dirty="0">
                <a:latin typeface="Comic Sans MS"/>
                <a:ea typeface="Comic Sans MS"/>
                <a:cs typeface="Comic Sans MS"/>
                <a:sym typeface="Comic Sans MS"/>
              </a:rPr>
              <a:t>Dienstleistungen und Waren, z.B. Rohstoffe, die der Herstellung von Produkten dienen, haben sich verteuert. Daher steigen die Produktionskosten und das fertige Produkt muss teurer verkauft werden.</a:t>
            </a:r>
            <a:endParaRPr sz="1000" dirty="0">
              <a:latin typeface="Comic Sans MS"/>
              <a:ea typeface="Comic Sans MS"/>
              <a:cs typeface="Comic Sans MS"/>
              <a:sym typeface="Comic Sans MS"/>
            </a:endParaRPr>
          </a:p>
        </p:txBody>
      </p:sp>
      <p:sp>
        <p:nvSpPr>
          <p:cNvPr id="66" name="Google Shape;66;p14"/>
          <p:cNvSpPr txBox="1"/>
          <p:nvPr/>
        </p:nvSpPr>
        <p:spPr>
          <a:xfrm>
            <a:off x="4436850" y="2692421"/>
            <a:ext cx="1628700" cy="1394967"/>
          </a:xfrm>
          <a:prstGeom prst="rect">
            <a:avLst/>
          </a:prstGeom>
          <a:solidFill>
            <a:srgbClr val="FFFF00"/>
          </a:solid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de" sz="850" dirty="0">
                <a:latin typeface="Comic Sans MS"/>
                <a:ea typeface="Comic Sans MS"/>
                <a:cs typeface="Comic Sans MS"/>
                <a:sym typeface="Comic Sans MS"/>
              </a:rPr>
              <a:t>Unternehmen schließen sich zusammen, werden durch Mitbewerber aufgekauft oder sprechen sich illegalerweise bei der Preisgestaltung ab.</a:t>
            </a:r>
            <a:endParaRPr sz="850" dirty="0">
              <a:latin typeface="Comic Sans MS"/>
              <a:ea typeface="Comic Sans MS"/>
              <a:cs typeface="Comic Sans MS"/>
              <a:sym typeface="Comic Sans MS"/>
            </a:endParaRPr>
          </a:p>
        </p:txBody>
      </p:sp>
      <p:sp>
        <p:nvSpPr>
          <p:cNvPr id="67" name="Google Shape;67;p14"/>
          <p:cNvSpPr txBox="1"/>
          <p:nvPr/>
        </p:nvSpPr>
        <p:spPr>
          <a:xfrm>
            <a:off x="6361377" y="2540053"/>
            <a:ext cx="1628700" cy="2003595"/>
          </a:xfrm>
          <a:prstGeom prst="rect">
            <a:avLst/>
          </a:prstGeom>
          <a:solidFill>
            <a:srgbClr val="FFFF00"/>
          </a:solid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de" sz="850" dirty="0">
                <a:latin typeface="Comic Sans MS"/>
                <a:ea typeface="Comic Sans MS"/>
                <a:cs typeface="Comic Sans MS"/>
                <a:sym typeface="Comic Sans MS"/>
              </a:rPr>
              <a:t>Die Wirtschaftslage ist gut, das bedeutet, die Arbeitslosigkeit ist gering und die Löhne steigen. Immer mehr Geld ist im Umlauf und das bedeutet, dass die Preise steigen.</a:t>
            </a:r>
          </a:p>
          <a:p>
            <a:pPr marL="0" lvl="0" indent="0" algn="l" rtl="0">
              <a:lnSpc>
                <a:spcPct val="115000"/>
              </a:lnSpc>
              <a:spcBef>
                <a:spcPts val="1200"/>
              </a:spcBef>
              <a:spcAft>
                <a:spcPts val="1200"/>
              </a:spcAft>
              <a:buNone/>
            </a:pPr>
            <a:endParaRPr sz="850" dirty="0">
              <a:latin typeface="Comic Sans MS"/>
              <a:ea typeface="Comic Sans MS"/>
              <a:cs typeface="Comic Sans MS"/>
              <a:sym typeface="Comic Sans MS"/>
            </a:endParaRPr>
          </a:p>
        </p:txBody>
      </p:sp>
      <p:sp>
        <p:nvSpPr>
          <p:cNvPr id="68" name="Google Shape;68;p14"/>
          <p:cNvSpPr txBox="1"/>
          <p:nvPr/>
        </p:nvSpPr>
        <p:spPr>
          <a:xfrm>
            <a:off x="311700" y="1218400"/>
            <a:ext cx="1869600" cy="548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15000"/>
              </a:lnSpc>
              <a:spcBef>
                <a:spcPts val="1200"/>
              </a:spcBef>
              <a:spcAft>
                <a:spcPts val="1200"/>
              </a:spcAft>
              <a:buNone/>
            </a:pPr>
            <a:r>
              <a:rPr lang="de" sz="1100">
                <a:latin typeface="Comic Sans MS"/>
                <a:ea typeface="Comic Sans MS"/>
                <a:cs typeface="Comic Sans MS"/>
                <a:sym typeface="Comic Sans MS"/>
              </a:rPr>
              <a:t>Steigende Macht der Unternehmen</a:t>
            </a:r>
            <a:endParaRPr sz="1100">
              <a:latin typeface="Comic Sans MS"/>
              <a:ea typeface="Comic Sans MS"/>
              <a:cs typeface="Comic Sans MS"/>
              <a:sym typeface="Comic Sans MS"/>
            </a:endParaRPr>
          </a:p>
        </p:txBody>
      </p:sp>
      <p:sp>
        <p:nvSpPr>
          <p:cNvPr id="69" name="Google Shape;69;p14"/>
          <p:cNvSpPr txBox="1"/>
          <p:nvPr/>
        </p:nvSpPr>
        <p:spPr>
          <a:xfrm>
            <a:off x="2492850" y="1220350"/>
            <a:ext cx="1450500" cy="354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15000"/>
              </a:lnSpc>
              <a:spcBef>
                <a:spcPts val="1200"/>
              </a:spcBef>
              <a:spcAft>
                <a:spcPts val="1200"/>
              </a:spcAft>
              <a:buNone/>
            </a:pPr>
            <a:r>
              <a:rPr lang="de" sz="1100">
                <a:latin typeface="Comic Sans MS"/>
                <a:ea typeface="Comic Sans MS"/>
                <a:cs typeface="Comic Sans MS"/>
                <a:sym typeface="Comic Sans MS"/>
              </a:rPr>
              <a:t>Nachfrageinflation</a:t>
            </a:r>
            <a:endParaRPr sz="1100">
              <a:latin typeface="Comic Sans MS"/>
              <a:ea typeface="Comic Sans MS"/>
              <a:cs typeface="Comic Sans MS"/>
              <a:sym typeface="Comic Sans MS"/>
            </a:endParaRPr>
          </a:p>
        </p:txBody>
      </p:sp>
      <p:sp>
        <p:nvSpPr>
          <p:cNvPr id="70" name="Google Shape;70;p14"/>
          <p:cNvSpPr txBox="1"/>
          <p:nvPr/>
        </p:nvSpPr>
        <p:spPr>
          <a:xfrm>
            <a:off x="4080150" y="1241500"/>
            <a:ext cx="1365000" cy="354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15000"/>
              </a:lnSpc>
              <a:spcBef>
                <a:spcPts val="1200"/>
              </a:spcBef>
              <a:spcAft>
                <a:spcPts val="1200"/>
              </a:spcAft>
              <a:buNone/>
            </a:pPr>
            <a:r>
              <a:rPr lang="de" sz="1100">
                <a:latin typeface="Comic Sans MS"/>
                <a:ea typeface="Comic Sans MS"/>
                <a:cs typeface="Comic Sans MS"/>
                <a:sym typeface="Comic Sans MS"/>
              </a:rPr>
              <a:t>Angebotsinflation</a:t>
            </a:r>
            <a:endParaRPr sz="1100">
              <a:latin typeface="Comic Sans MS"/>
              <a:ea typeface="Comic Sans MS"/>
              <a:cs typeface="Comic Sans MS"/>
              <a:sym typeface="Comic Sans MS"/>
            </a:endParaRPr>
          </a:p>
        </p:txBody>
      </p:sp>
      <p:sp>
        <p:nvSpPr>
          <p:cNvPr id="71" name="Google Shape;71;p14"/>
          <p:cNvSpPr txBox="1"/>
          <p:nvPr/>
        </p:nvSpPr>
        <p:spPr>
          <a:xfrm>
            <a:off x="5550450" y="1218400"/>
            <a:ext cx="1869600" cy="354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15000"/>
              </a:lnSpc>
              <a:spcBef>
                <a:spcPts val="1200"/>
              </a:spcBef>
              <a:spcAft>
                <a:spcPts val="1200"/>
              </a:spcAft>
              <a:buNone/>
            </a:pPr>
            <a:r>
              <a:rPr lang="de" sz="1100">
                <a:latin typeface="Comic Sans MS"/>
                <a:ea typeface="Comic Sans MS"/>
                <a:cs typeface="Comic Sans MS"/>
                <a:sym typeface="Comic Sans MS"/>
              </a:rPr>
              <a:t>Geldmengeninflation</a:t>
            </a:r>
            <a:endParaRPr sz="1100">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Words>
  <Application>Microsoft Macintosh PowerPoint</Application>
  <PresentationFormat>Bildschirmpräsentation (16:9)</PresentationFormat>
  <Paragraphs>8</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Comic Sans MS</vt:lpstr>
      <vt:lpstr>Simple Light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Melanie Mayr</cp:lastModifiedBy>
  <cp:revision>1</cp:revision>
  <dcterms:modified xsi:type="dcterms:W3CDTF">2024-07-11T15:12:15Z</dcterms:modified>
</cp:coreProperties>
</file>