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2" r:id="rId2"/>
    <p:sldId id="273" r:id="rId3"/>
    <p:sldId id="274" r:id="rId4"/>
    <p:sldId id="275" r:id="rId5"/>
    <p:sldId id="277" r:id="rId6"/>
    <p:sldId id="280" r:id="rId7"/>
    <p:sldId id="278" r:id="rId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38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70FC4-CAE3-F647-9C6A-C33D9F1CE238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509ED-B64D-7B48-80A6-13864B6DA3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768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533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145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38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48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17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72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97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54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420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51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77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8FE4-7A73-954C-81AE-DF1CFCDCCD12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EA6B0-B254-3744-B87D-A0BB4C990F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80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de-DE" dirty="0"/>
              <a:t>Enthalpie </a:t>
            </a:r>
            <a:r>
              <a:rPr lang="de-AT" b="1" dirty="0"/>
              <a:t>[H] </a:t>
            </a:r>
            <a:br>
              <a:rPr lang="de-AT" b="1" dirty="0"/>
            </a:br>
            <a:r>
              <a:rPr lang="de-AT" sz="3100" dirty="0"/>
              <a:t>(</a:t>
            </a:r>
            <a:r>
              <a:rPr lang="de-AT" sz="3100" dirty="0" err="1"/>
              <a:t>thalpein</a:t>
            </a:r>
            <a:r>
              <a:rPr lang="de-AT" sz="3100" dirty="0"/>
              <a:t>... </a:t>
            </a:r>
            <a:r>
              <a:rPr lang="de-AT" sz="3100" dirty="0" err="1"/>
              <a:t>griech</a:t>
            </a:r>
            <a:r>
              <a:rPr lang="de-AT" sz="3100" dirty="0"/>
              <a:t>. = erwärmen)</a:t>
            </a:r>
            <a:endParaRPr lang="de-DE" sz="3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706671"/>
            <a:ext cx="9143998" cy="4750077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de-DE" sz="2800" dirty="0"/>
              <a:t>Die </a:t>
            </a:r>
            <a:r>
              <a:rPr lang="de-DE" sz="2800" b="1" dirty="0"/>
              <a:t>Enthalpie</a:t>
            </a:r>
            <a:r>
              <a:rPr lang="de-DE" sz="2800" dirty="0"/>
              <a:t> ist ein Maß für die Energie eines Systems. </a:t>
            </a:r>
          </a:p>
          <a:p>
            <a:pPr>
              <a:buFont typeface="Wingdings" charset="2"/>
              <a:buChar char="Ø"/>
            </a:pPr>
            <a:endParaRPr lang="de-DE" sz="2800" dirty="0"/>
          </a:p>
          <a:p>
            <a:pPr>
              <a:buFont typeface="Wingdings" charset="2"/>
              <a:buChar char="Ø"/>
            </a:pPr>
            <a:r>
              <a:rPr lang="de-DE" sz="2800" dirty="0"/>
              <a:t>Symbolisiert durch </a:t>
            </a:r>
            <a:r>
              <a:rPr lang="de-DE" sz="2800" b="1" dirty="0"/>
              <a:t>H</a:t>
            </a:r>
            <a:r>
              <a:rPr lang="de-DE" sz="2800" dirty="0"/>
              <a:t> (engl. </a:t>
            </a:r>
            <a:r>
              <a:rPr lang="de-DE" sz="2800" dirty="0" err="1"/>
              <a:t>heat</a:t>
            </a:r>
            <a:r>
              <a:rPr lang="de-DE" sz="2800" dirty="0"/>
              <a:t> </a:t>
            </a:r>
            <a:r>
              <a:rPr lang="de-DE" sz="2800" dirty="0" err="1"/>
              <a:t>content</a:t>
            </a:r>
            <a:r>
              <a:rPr lang="de-DE" sz="2800" dirty="0"/>
              <a:t> (Wärmeinhalt) </a:t>
            </a:r>
          </a:p>
          <a:p>
            <a:pPr marL="0" indent="0">
              <a:buNone/>
            </a:pPr>
            <a:endParaRPr lang="de-DE" sz="2800" dirty="0"/>
          </a:p>
          <a:p>
            <a:pPr>
              <a:buFont typeface="Wingdings" charset="2"/>
              <a:buChar char="Ø"/>
            </a:pPr>
            <a:r>
              <a:rPr lang="de-DE" sz="2800" dirty="0"/>
              <a:t>Ihre Einheit ist Joule</a:t>
            </a:r>
            <a:r>
              <a:rPr lang="de-DE" sz="2800" i="1" dirty="0"/>
              <a:t>, </a:t>
            </a:r>
            <a:r>
              <a:rPr lang="de-DE" sz="2800" b="1" dirty="0"/>
              <a:t>J</a:t>
            </a:r>
          </a:p>
          <a:p>
            <a:pPr marL="0" indent="0">
              <a:buNone/>
            </a:pPr>
            <a:endParaRPr lang="de-AT" sz="2800" dirty="0"/>
          </a:p>
          <a:p>
            <a:pPr>
              <a:buFont typeface="Wingdings" charset="2"/>
              <a:buChar char="Ø"/>
            </a:pPr>
            <a:r>
              <a:rPr lang="de-AT" sz="2800" dirty="0"/>
              <a:t>Enthalpie ist jene Reaktionswärme, die  unter konstantem Druck, also zum Beispiel in einem offenen Gefäß, gemessen wird</a:t>
            </a:r>
            <a:r>
              <a:rPr lang="de-DE" sz="2800" dirty="0"/>
              <a:t>.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407807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de-AT" b="1" dirty="0"/>
              <a:t>Exotherme Reaktionen</a:t>
            </a:r>
            <a:br>
              <a:rPr lang="de-DE" dirty="0"/>
            </a:br>
            <a:r>
              <a:rPr lang="de-AT" sz="3100" dirty="0"/>
              <a:t>(</a:t>
            </a:r>
            <a:r>
              <a:rPr lang="de-AT" sz="3100" dirty="0" err="1"/>
              <a:t>exo</a:t>
            </a:r>
            <a:r>
              <a:rPr lang="de-AT" sz="3100" dirty="0"/>
              <a:t>… </a:t>
            </a:r>
            <a:r>
              <a:rPr lang="de-AT" sz="3100" dirty="0" err="1"/>
              <a:t>griech</a:t>
            </a:r>
            <a:r>
              <a:rPr lang="de-AT" sz="3100" dirty="0"/>
              <a:t>. = heraus; </a:t>
            </a:r>
            <a:r>
              <a:rPr lang="de-AT" sz="3100" dirty="0" err="1"/>
              <a:t>therme</a:t>
            </a:r>
            <a:r>
              <a:rPr lang="de-AT" sz="3100" dirty="0"/>
              <a:t>… </a:t>
            </a:r>
            <a:r>
              <a:rPr lang="de-AT" sz="3100" dirty="0" err="1"/>
              <a:t>griech</a:t>
            </a:r>
            <a:r>
              <a:rPr lang="de-AT" sz="3100" dirty="0"/>
              <a:t>. = Wärme)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430" y="1871258"/>
            <a:ext cx="9143998" cy="3779728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de-AT" sz="2400" dirty="0"/>
              <a:t>Bei exothermen Reaktionen entstehen Atomkombinationen, die einen geringeren Energiegehalt besitzen als die Ausgangsstoffe. </a:t>
            </a:r>
          </a:p>
          <a:p>
            <a:pPr marL="0" indent="0">
              <a:buNone/>
            </a:pPr>
            <a:endParaRPr lang="de-AT" sz="800" dirty="0"/>
          </a:p>
          <a:p>
            <a:pPr>
              <a:buFont typeface="Wingdings" charset="2"/>
              <a:buChar char="Ø"/>
            </a:pPr>
            <a:r>
              <a:rPr lang="de-AT" sz="2400" dirty="0"/>
              <a:t>Beim Übergang von Stoffen mit einer höheren Energie auf Stoffe mit einer niedrigeren Energie wird die Energiedifferenz zum Beispiel in Form von Wärme frei. </a:t>
            </a:r>
          </a:p>
          <a:p>
            <a:pPr marL="0" indent="0">
              <a:buNone/>
            </a:pPr>
            <a:endParaRPr lang="de-AT" sz="800" dirty="0"/>
          </a:p>
          <a:p>
            <a:pPr>
              <a:buFont typeface="Wingdings" charset="2"/>
              <a:buChar char="Ø"/>
            </a:pPr>
            <a:r>
              <a:rPr lang="de-AT" sz="2400" dirty="0"/>
              <a:t>Derartige Reaktionen nennt man </a:t>
            </a:r>
            <a:r>
              <a:rPr lang="de-AT" sz="2400" b="1" dirty="0"/>
              <a:t>exotherme</a:t>
            </a:r>
            <a:r>
              <a:rPr lang="de-AT" sz="2400" dirty="0"/>
              <a:t> </a:t>
            </a:r>
            <a:r>
              <a:rPr lang="de-AT" sz="2400" b="1" dirty="0"/>
              <a:t>Reaktionen</a:t>
            </a:r>
            <a:r>
              <a:rPr lang="de-AT" sz="2400" dirty="0"/>
              <a:t>. </a:t>
            </a:r>
          </a:p>
          <a:p>
            <a:pPr marL="0" indent="0">
              <a:buNone/>
            </a:pPr>
            <a:endParaRPr lang="de-AT" sz="800" dirty="0"/>
          </a:p>
          <a:p>
            <a:pPr>
              <a:buFont typeface="Wingdings" charset="2"/>
              <a:buChar char="Ø"/>
            </a:pPr>
            <a:r>
              <a:rPr lang="de-AT" sz="2400" dirty="0"/>
              <a:t>Da das System dabei Energie verliert, erhält diese Reaktionswärme ein negatives Vorzeichen. Die Umgebung verzeichnet dabei stets eine Temperaturerhöhung.</a:t>
            </a:r>
          </a:p>
        </p:txBody>
      </p:sp>
    </p:spTree>
    <p:extLst>
      <p:ext uri="{BB962C8B-B14F-4D97-AF65-F5344CB8AC3E}">
        <p14:creationId xmlns:p14="http://schemas.microsoft.com/office/powerpoint/2010/main" val="407807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de-DE" b="1" dirty="0"/>
              <a:t>Verbrennungsreaktionen von Wasserstoff </a:t>
            </a:r>
            <a:r>
              <a:rPr lang="de-DE" sz="3600" dirty="0"/>
              <a:t>Beispiel für exotherme Reaktionen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" y="1418572"/>
            <a:ext cx="9143998" cy="1888299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de-AT" sz="2800" dirty="0"/>
              <a:t>Knallgasreaktion als Hoffnungsträger der Zukunft</a:t>
            </a:r>
          </a:p>
          <a:p>
            <a:pPr marL="0" indent="0">
              <a:buNone/>
            </a:pPr>
            <a:endParaRPr lang="de-AT" sz="1800" dirty="0"/>
          </a:p>
          <a:p>
            <a:pPr marL="0" indent="0" algn="ctr">
              <a:buNone/>
            </a:pPr>
            <a:r>
              <a:rPr lang="de-DE" sz="2800" b="1" dirty="0"/>
              <a:t>2 H</a:t>
            </a:r>
            <a:r>
              <a:rPr lang="de-DE" sz="2800" b="1" baseline="-25000" dirty="0"/>
              <a:t>2</a:t>
            </a:r>
            <a:r>
              <a:rPr lang="de-DE" sz="2800" b="1" dirty="0"/>
              <a:t>    +    O</a:t>
            </a:r>
            <a:r>
              <a:rPr lang="de-DE" sz="2800" b="1" baseline="-25000" dirty="0"/>
              <a:t>2</a:t>
            </a:r>
            <a:r>
              <a:rPr lang="de-DE" sz="2800" b="1" dirty="0"/>
              <a:t>    </a:t>
            </a:r>
            <a:r>
              <a:rPr lang="de-DE" sz="2800" b="1" dirty="0">
                <a:sym typeface="Symbol"/>
              </a:rPr>
              <a:t></a:t>
            </a:r>
            <a:r>
              <a:rPr lang="de-DE" sz="2800" b="1" dirty="0"/>
              <a:t>    2 H</a:t>
            </a:r>
            <a:r>
              <a:rPr lang="de-DE" sz="2800" b="1" baseline="-25000" dirty="0"/>
              <a:t>2</a:t>
            </a:r>
            <a:r>
              <a:rPr lang="de-DE" sz="2800" b="1" dirty="0"/>
              <a:t>O			</a:t>
            </a:r>
            <a:r>
              <a:rPr lang="it-IT" sz="2800" b="1" dirty="0">
                <a:sym typeface="Symbol"/>
              </a:rPr>
              <a:t></a:t>
            </a:r>
            <a:r>
              <a:rPr lang="it-IT" sz="2800" b="1" dirty="0"/>
              <a:t>H= - 286 </a:t>
            </a:r>
            <a:r>
              <a:rPr lang="it-IT" sz="2800" b="1" dirty="0" err="1"/>
              <a:t>kJ</a:t>
            </a:r>
            <a:r>
              <a:rPr lang="it-IT" sz="2800" b="1" dirty="0"/>
              <a:t>/</a:t>
            </a:r>
            <a:r>
              <a:rPr lang="it-IT" sz="2800" b="1" dirty="0" err="1"/>
              <a:t>mol</a:t>
            </a:r>
            <a:endParaRPr lang="de-AT" sz="2800" dirty="0"/>
          </a:p>
        </p:txBody>
      </p:sp>
      <p:pic>
        <p:nvPicPr>
          <p:cNvPr id="3076" name="Picture 4" descr="http://www.lte.lu/chimie/12GE/Cours/03/ggfe/edh2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774" y="3133725"/>
            <a:ext cx="4972050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07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err="1"/>
              <a:t>Endotherme</a:t>
            </a:r>
            <a:r>
              <a:rPr lang="en-US" b="1" dirty="0"/>
              <a:t> </a:t>
            </a:r>
            <a:r>
              <a:rPr lang="en-US" b="1" dirty="0" err="1"/>
              <a:t>Reaktionen</a:t>
            </a:r>
            <a:r>
              <a:rPr lang="en-US" b="1" dirty="0"/>
              <a:t> </a:t>
            </a:r>
            <a:br>
              <a:rPr lang="de-DE" dirty="0"/>
            </a:br>
            <a:r>
              <a:rPr lang="de-AT" sz="3100" dirty="0"/>
              <a:t>(</a:t>
            </a:r>
            <a:r>
              <a:rPr lang="de-AT" sz="3100" dirty="0" err="1"/>
              <a:t>endo</a:t>
            </a:r>
            <a:r>
              <a:rPr lang="de-AT" sz="3100" dirty="0"/>
              <a:t>… </a:t>
            </a:r>
            <a:r>
              <a:rPr lang="de-AT" sz="3100" dirty="0" err="1"/>
              <a:t>griech</a:t>
            </a:r>
            <a:r>
              <a:rPr lang="de-AT" sz="3100" dirty="0"/>
              <a:t>. = hinein; </a:t>
            </a:r>
            <a:r>
              <a:rPr lang="de-AT" sz="3100" dirty="0" err="1"/>
              <a:t>therme</a:t>
            </a:r>
            <a:r>
              <a:rPr lang="de-AT" sz="3100" dirty="0"/>
              <a:t>… </a:t>
            </a:r>
            <a:r>
              <a:rPr lang="de-AT" sz="3100" dirty="0" err="1"/>
              <a:t>griech</a:t>
            </a:r>
            <a:r>
              <a:rPr lang="de-AT" sz="3100" dirty="0"/>
              <a:t>. = Wärme)</a:t>
            </a:r>
            <a:endParaRPr lang="de-DE" sz="3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" y="1865251"/>
            <a:ext cx="9143998" cy="368503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de-AT" sz="2800" dirty="0"/>
              <a:t>Bilden sich bei einer Reaktion Produkte mit einem höheren Energiegehalt als die Ausgangsstoffe, muss das System ständig Energie aufnehmen. </a:t>
            </a:r>
          </a:p>
          <a:p>
            <a:pPr>
              <a:buFont typeface="Wingdings" charset="2"/>
              <a:buChar char="Ø"/>
            </a:pPr>
            <a:r>
              <a:rPr lang="de-AT" sz="2800" dirty="0"/>
              <a:t>Reaktionen, bei denen das System ständig Reaktionswärme aus der Umgebung aufnimmt, nennt man endotherme Reaktionen. </a:t>
            </a:r>
          </a:p>
          <a:p>
            <a:pPr>
              <a:buFont typeface="Wingdings" charset="2"/>
              <a:buChar char="Ø"/>
            </a:pPr>
            <a:r>
              <a:rPr lang="de-AT" sz="2800" dirty="0"/>
              <a:t>Da das System Energie gewinnt, erhält Reaktionswärme ein positives Vorzeichen! </a:t>
            </a:r>
          </a:p>
        </p:txBody>
      </p:sp>
    </p:spTree>
    <p:extLst>
      <p:ext uri="{BB962C8B-B14F-4D97-AF65-F5344CB8AC3E}">
        <p14:creationId xmlns:p14="http://schemas.microsoft.com/office/powerpoint/2010/main" val="407807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1686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/>
              <a:t>Endotherme</a:t>
            </a:r>
            <a:r>
              <a:rPr lang="en-US" b="1" dirty="0"/>
              <a:t> </a:t>
            </a:r>
            <a:r>
              <a:rPr lang="en-US" b="1" dirty="0" err="1"/>
              <a:t>Reaktionen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" y="932690"/>
            <a:ext cx="9143998" cy="592531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de-DE" sz="2800" b="1" dirty="0"/>
              <a:t>Endotherme Reaktionen</a:t>
            </a:r>
            <a:r>
              <a:rPr lang="de-DE" sz="2800" dirty="0"/>
              <a:t> laufen nur ab, wenn ständig Energie zufließt, damit Produkte entstehen können. </a:t>
            </a:r>
          </a:p>
          <a:p>
            <a:pPr>
              <a:buFont typeface="Wingdings" charset="2"/>
              <a:buChar char="Ø"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AT" sz="800" dirty="0"/>
          </a:p>
          <a:p>
            <a:pPr>
              <a:buFont typeface="Wingdings" charset="2"/>
              <a:buChar char="Ø"/>
            </a:pPr>
            <a:r>
              <a:rPr lang="de-AT" sz="2800" dirty="0"/>
              <a:t>Läuft eine endotherme Reaktion jedoch freiwillig ab, führt dies zu einer </a:t>
            </a:r>
            <a:r>
              <a:rPr lang="de-AT" sz="2800" b="1" dirty="0"/>
              <a:t>Abkühlung</a:t>
            </a:r>
            <a:r>
              <a:rPr lang="de-AT" sz="2800" dirty="0"/>
              <a:t> der Umgebung. </a:t>
            </a:r>
          </a:p>
          <a:p>
            <a:pPr marL="0" indent="0">
              <a:buNone/>
            </a:pPr>
            <a:r>
              <a:rPr lang="de-AT" sz="1100" dirty="0"/>
              <a:t> 	</a:t>
            </a:r>
            <a:r>
              <a:rPr lang="de-AT" sz="2400" dirty="0"/>
              <a:t>Beispiel: Verdunstung von Wasser. Läuft dieser Prozess auf der Haut 			   ab, ist dies durch Kältegefühl wahrnehmbar. </a:t>
            </a:r>
          </a:p>
          <a:p>
            <a:pPr marL="0" indent="0">
              <a:buNone/>
            </a:pPr>
            <a:r>
              <a:rPr lang="de-AT" sz="2400" dirty="0"/>
              <a:t>			   Energiediagramm:</a:t>
            </a:r>
          </a:p>
        </p:txBody>
      </p:sp>
      <p:pic>
        <p:nvPicPr>
          <p:cNvPr id="5122" name="Picture 2" descr="energiediagram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8736" b="26828"/>
          <a:stretch/>
        </p:blipFill>
        <p:spPr bwMode="auto">
          <a:xfrm>
            <a:off x="2469563" y="1752827"/>
            <a:ext cx="3801026" cy="305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07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de-AT" cap="all" dirty="0" err="1"/>
              <a:t>Reaktionsenthapie</a:t>
            </a:r>
            <a:r>
              <a:rPr lang="de-AT" cap="all" dirty="0"/>
              <a:t> </a:t>
            </a:r>
            <a:r>
              <a:rPr lang="de-AT" sz="3600" cap="all" dirty="0"/>
              <a:t>(</a:t>
            </a:r>
            <a:r>
              <a:rPr lang="it-IT" sz="3600" dirty="0">
                <a:sym typeface="Symbol"/>
              </a:rPr>
              <a:t></a:t>
            </a:r>
            <a:r>
              <a:rPr lang="de-AT" sz="3600" dirty="0"/>
              <a:t>H</a:t>
            </a:r>
            <a:r>
              <a:rPr lang="de-AT" sz="3600" baseline="-25000" dirty="0"/>
              <a:t>R</a:t>
            </a:r>
            <a:r>
              <a:rPr lang="de-AT" sz="3600" dirty="0"/>
              <a:t>  oder </a:t>
            </a:r>
            <a:r>
              <a:rPr lang="it-IT" sz="3600" dirty="0">
                <a:sym typeface="Symbol"/>
              </a:rPr>
              <a:t></a:t>
            </a:r>
            <a:r>
              <a:rPr lang="de-AT" sz="3600" baseline="-25000" dirty="0"/>
              <a:t>R</a:t>
            </a:r>
            <a:r>
              <a:rPr lang="de-AT" sz="3600" dirty="0"/>
              <a:t>H)</a:t>
            </a:r>
            <a:br>
              <a:rPr lang="de-AT" sz="3600" dirty="0"/>
            </a:br>
            <a:r>
              <a:rPr lang="de-AT" sz="3100" dirty="0"/>
              <a:t>(</a:t>
            </a:r>
            <a:r>
              <a:rPr lang="de-AT" sz="3100" baseline="-25000" dirty="0"/>
              <a:t>R</a:t>
            </a:r>
            <a:r>
              <a:rPr lang="de-AT" sz="3100" dirty="0"/>
              <a:t> von engl. </a:t>
            </a:r>
            <a:r>
              <a:rPr lang="de-AT" sz="3100" dirty="0" err="1"/>
              <a:t>reaction</a:t>
            </a:r>
            <a:r>
              <a:rPr lang="de-AT" sz="3100" dirty="0"/>
              <a:t>) </a:t>
            </a:r>
            <a:endParaRPr lang="de-DE" sz="3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Die Reaktionsenergie ist jene Energie, die zur Bildung einer Substanz aus den verschiedensten Verbindungen gebraucht bzw. abgegeben wird.</a:t>
            </a:r>
          </a:p>
          <a:p>
            <a:pPr marL="0" indent="0">
              <a:buNone/>
            </a:pPr>
            <a:endParaRPr lang="de-AT" sz="2800" dirty="0"/>
          </a:p>
          <a:p>
            <a:pPr marL="0" indent="0">
              <a:buNone/>
            </a:pPr>
            <a:endParaRPr lang="de-AT" sz="2800" dirty="0"/>
          </a:p>
          <a:p>
            <a:pPr marL="0" indent="0">
              <a:buNone/>
            </a:pPr>
            <a:r>
              <a:rPr lang="it-IT" sz="4000" dirty="0">
                <a:sym typeface="Symbol"/>
              </a:rPr>
              <a:t>	</a:t>
            </a:r>
            <a:r>
              <a:rPr lang="de-AT" sz="4000" dirty="0"/>
              <a:t>H</a:t>
            </a:r>
            <a:r>
              <a:rPr lang="de-AT" sz="4000" baseline="-25000" dirty="0"/>
              <a:t>R</a:t>
            </a:r>
            <a:r>
              <a:rPr lang="de-AT" sz="4000" dirty="0"/>
              <a:t> =  </a:t>
            </a:r>
            <a:r>
              <a:rPr lang="de-AT" sz="4000" b="1" dirty="0" err="1"/>
              <a:t>Σ</a:t>
            </a:r>
            <a:r>
              <a:rPr lang="de-AT" sz="4000" dirty="0"/>
              <a:t> </a:t>
            </a:r>
            <a:r>
              <a:rPr lang="it-IT" sz="4000" dirty="0">
                <a:sym typeface="Symbol"/>
              </a:rPr>
              <a:t></a:t>
            </a:r>
            <a:r>
              <a:rPr lang="de-AT" sz="4000" dirty="0" err="1"/>
              <a:t>H</a:t>
            </a:r>
            <a:r>
              <a:rPr lang="de-AT" sz="4000" baseline="-25000" dirty="0" err="1"/>
              <a:t>Produkte</a:t>
            </a:r>
            <a:r>
              <a:rPr lang="de-AT" sz="4000" dirty="0"/>
              <a:t>  –   </a:t>
            </a:r>
            <a:r>
              <a:rPr lang="de-AT" sz="4000" b="1" dirty="0" err="1"/>
              <a:t>Σ</a:t>
            </a:r>
            <a:r>
              <a:rPr lang="de-AT" sz="4000" dirty="0"/>
              <a:t> </a:t>
            </a:r>
            <a:r>
              <a:rPr lang="it-IT" sz="4000" dirty="0">
                <a:sym typeface="Symbol"/>
              </a:rPr>
              <a:t></a:t>
            </a:r>
            <a:r>
              <a:rPr lang="de-AT" sz="4000" dirty="0" err="1"/>
              <a:t>H</a:t>
            </a:r>
            <a:r>
              <a:rPr lang="de-AT" sz="4000" baseline="-25000" dirty="0" err="1"/>
              <a:t>Edukte</a:t>
            </a:r>
            <a:endParaRPr lang="de-AT" sz="4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729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1"/>
            <a:ext cx="9143999" cy="145774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de-AT" b="1" cap="all" dirty="0"/>
              <a:t>Bildungsenthalpie </a:t>
            </a:r>
            <a:r>
              <a:rPr lang="de-AT" sz="3600" b="1" cap="all" dirty="0"/>
              <a:t>(</a:t>
            </a:r>
            <a:r>
              <a:rPr lang="it-IT" sz="3600" b="1" dirty="0">
                <a:sym typeface="Symbol"/>
              </a:rPr>
              <a:t></a:t>
            </a:r>
            <a:r>
              <a:rPr lang="de-AT" sz="3600" b="1" dirty="0"/>
              <a:t>H</a:t>
            </a:r>
            <a:r>
              <a:rPr lang="de-AT" sz="3600" b="1" baseline="-25000" dirty="0"/>
              <a:t>B</a:t>
            </a:r>
            <a:r>
              <a:rPr lang="de-AT" sz="3600" b="1" dirty="0"/>
              <a:t>  </a:t>
            </a:r>
            <a:r>
              <a:rPr lang="de-AT" sz="2700" dirty="0"/>
              <a:t>oder</a:t>
            </a:r>
            <a:r>
              <a:rPr lang="de-AT" sz="2700" b="1" dirty="0"/>
              <a:t> </a:t>
            </a:r>
            <a:r>
              <a:rPr lang="it-IT" sz="3600" b="1" dirty="0">
                <a:sym typeface="Symbol"/>
              </a:rPr>
              <a:t></a:t>
            </a:r>
            <a:r>
              <a:rPr lang="de-AT" sz="3600" b="1" dirty="0"/>
              <a:t>H</a:t>
            </a:r>
            <a:r>
              <a:rPr lang="de-AT" sz="3600" b="1" baseline="-25000" dirty="0"/>
              <a:t>f</a:t>
            </a:r>
            <a:r>
              <a:rPr lang="de-AT" sz="3600" b="1" baseline="30000" dirty="0"/>
              <a:t>0</a:t>
            </a:r>
            <a:r>
              <a:rPr lang="de-AT" sz="3600" b="1" baseline="-25000" dirty="0"/>
              <a:t>m</a:t>
            </a:r>
            <a:r>
              <a:rPr lang="de-AT" sz="3600" dirty="0"/>
              <a:t>)</a:t>
            </a:r>
            <a:br>
              <a:rPr lang="de-AT" sz="3600" dirty="0"/>
            </a:br>
            <a:r>
              <a:rPr lang="de-AT" sz="2700" dirty="0"/>
              <a:t>(von engl. </a:t>
            </a:r>
            <a:r>
              <a:rPr lang="de-AT" sz="2700" dirty="0" err="1"/>
              <a:t>formation</a:t>
            </a:r>
            <a:r>
              <a:rPr lang="de-AT" sz="2700" dirty="0"/>
              <a:t>, Bildung, </a:t>
            </a:r>
            <a:r>
              <a:rPr lang="de-AT" sz="2700" dirty="0" err="1"/>
              <a:t>m..molar</a:t>
            </a:r>
            <a:r>
              <a:rPr lang="de-AT" sz="2700" dirty="0"/>
              <a:t>; </a:t>
            </a:r>
            <a:br>
              <a:rPr lang="de-AT" sz="2700" b="1" dirty="0"/>
            </a:br>
            <a:r>
              <a:rPr lang="de-AT" sz="2700" dirty="0"/>
              <a:t>   Die Hochzahl Null steht für Standardbedingungen)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" y="1143000"/>
            <a:ext cx="9143998" cy="4750077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endParaRPr lang="de-AT" sz="2800" dirty="0"/>
          </a:p>
          <a:p>
            <a:pPr>
              <a:buFont typeface="Wingdings" charset="2"/>
              <a:buChar char="Ø"/>
            </a:pPr>
            <a:endParaRPr lang="de-AT" sz="2800" dirty="0"/>
          </a:p>
          <a:p>
            <a:pPr>
              <a:buFont typeface="Wingdings" charset="2"/>
              <a:buChar char="Ø"/>
            </a:pPr>
            <a:endParaRPr lang="de-AT" sz="2800" dirty="0"/>
          </a:p>
        </p:txBody>
      </p:sp>
      <p:sp>
        <p:nvSpPr>
          <p:cNvPr id="4" name="Rechteck 3"/>
          <p:cNvSpPr/>
          <p:nvPr/>
        </p:nvSpPr>
        <p:spPr>
          <a:xfrm>
            <a:off x="265043" y="1611148"/>
            <a:ext cx="887895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dirty="0"/>
              <a:t>Die Bildungsenthalpie ist jene Energie, die bei der Bildung von einem Mol einer Substanz aus den Elementen abgegeben bzw. aufgenommen wird.</a:t>
            </a:r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1" y="2996143"/>
            <a:ext cx="4780979" cy="3632752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5123300" y="3584753"/>
            <a:ext cx="38108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ym typeface="Symbol"/>
              </a:rPr>
              <a:t></a:t>
            </a:r>
            <a:r>
              <a:rPr lang="de-AT" sz="2400" dirty="0"/>
              <a:t>H</a:t>
            </a:r>
            <a:r>
              <a:rPr lang="de-AT" sz="2400" baseline="-25000" dirty="0"/>
              <a:t>f</a:t>
            </a:r>
            <a:r>
              <a:rPr lang="de-AT" sz="2400" baseline="30000" dirty="0"/>
              <a:t>0</a:t>
            </a:r>
            <a:r>
              <a:rPr lang="de-AT" sz="2400" baseline="-25000" dirty="0"/>
              <a:t>m </a:t>
            </a:r>
            <a:r>
              <a:rPr lang="de-AT" sz="2400" dirty="0"/>
              <a:t> sagt aus, wie viel Energie ein Stoff im Vergleich zu seinen Ausgangelementen besitzt. </a:t>
            </a:r>
          </a:p>
          <a:p>
            <a:r>
              <a:rPr lang="it-IT" sz="2400" dirty="0">
                <a:sym typeface="Symbol"/>
              </a:rPr>
              <a:t></a:t>
            </a:r>
            <a:r>
              <a:rPr lang="de-AT" sz="2400" dirty="0"/>
              <a:t>H</a:t>
            </a:r>
            <a:r>
              <a:rPr lang="de-AT" sz="2400" baseline="-25000" dirty="0"/>
              <a:t>f</a:t>
            </a:r>
            <a:r>
              <a:rPr lang="de-AT" sz="2400" baseline="30000" dirty="0"/>
              <a:t>0</a:t>
            </a:r>
            <a:r>
              <a:rPr lang="de-AT" sz="2400" baseline="-25000" dirty="0"/>
              <a:t>m </a:t>
            </a:r>
            <a:r>
              <a:rPr lang="de-AT" sz="2400" dirty="0"/>
              <a:t> sind somit nur relative und keine absoluten Werte.</a:t>
            </a:r>
          </a:p>
        </p:txBody>
      </p:sp>
    </p:spTree>
    <p:extLst>
      <p:ext uri="{BB962C8B-B14F-4D97-AF65-F5344CB8AC3E}">
        <p14:creationId xmlns:p14="http://schemas.microsoft.com/office/powerpoint/2010/main" val="407807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2" grpId="0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Bildschirmpräsentation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Wingdings</vt:lpstr>
      <vt:lpstr>Office-Design</vt:lpstr>
      <vt:lpstr>Enthalpie [H]  (thalpein... griech. = erwärmen)</vt:lpstr>
      <vt:lpstr>Exotherme Reaktionen (exo… griech. = heraus; therme… griech. = Wärme)</vt:lpstr>
      <vt:lpstr>Verbrennungsreaktionen von Wasserstoff Beispiel für exotherme Reaktionen</vt:lpstr>
      <vt:lpstr>Endotherme Reaktionen  (endo… griech. = hinein; therme… griech. = Wärme)</vt:lpstr>
      <vt:lpstr>Endotherme Reaktionen</vt:lpstr>
      <vt:lpstr>Reaktionsenthapie (HR  oder RH) (R von engl. reaction) </vt:lpstr>
      <vt:lpstr>Bildungsenthalpie (HB  oder Hf0m) (von engl. formation, Bildung, m..molar;     Die Hochzahl Null steht für Standardbedingungen)</vt:lpstr>
    </vt:vector>
  </TitlesOfParts>
  <Company>Pädagogische Hochschule OÖ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Kurt Haim</dc:creator>
  <cp:lastModifiedBy>Susanne Oyrer</cp:lastModifiedBy>
  <cp:revision>99</cp:revision>
  <dcterms:created xsi:type="dcterms:W3CDTF">2016-11-09T15:35:06Z</dcterms:created>
  <dcterms:modified xsi:type="dcterms:W3CDTF">2024-01-24T15:58:34Z</dcterms:modified>
</cp:coreProperties>
</file>