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/>
    <p:restoredTop sz="94694"/>
  </p:normalViewPr>
  <p:slideViewPr>
    <p:cSldViewPr snapToGrid="0">
      <p:cViewPr varScale="1">
        <p:scale>
          <a:sx n="121" d="100"/>
          <a:sy n="121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D87F1-23BB-CD12-BBCC-590947150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DA0573-FF82-1552-1A01-95916E64E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57A438-E10E-F1C7-8889-C808B07D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CA3E9D-DDC7-F018-0203-CECBAEFE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99DF66-1B4D-A4B3-F04E-702E43487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E8DF8-531C-D1E9-C963-0D5875B6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F09A57E-C9F6-F034-1E36-68A63D876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44768B-3E0B-E8F8-F663-6416E4402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24D3E3-D54F-505E-A244-B05D42BF3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71DE9B-53C0-2B84-D6F5-A005282DB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6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2404BD9-9876-37B9-EA23-C7D6EAC9F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E396317-2AEF-81C7-9887-879FAD124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4B979C-44B6-8377-8D0B-8E46CF99E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56412B-4E28-B94A-171F-439FFAFF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79A9C2-1D0E-9ECE-4FA6-A87C104F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64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9DB88-F21D-3416-A38B-45196C950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CC8A65-FB7B-D0CB-AA33-56DFC82A9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D82345-AA39-21AB-FA87-E8C2A9293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B9A538-DA23-471F-F9AE-A0693E13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275A7C-A361-A6E5-7C9F-8EDF545D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83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8DE393-FAA7-1696-E1B9-2DBD9598B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B50817-9B01-F654-F060-220831FFB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7F0B94-C5EA-C435-88B9-D9B29D88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6D762A-50AD-ED9F-8D78-135C5868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5CFE0F-CDCE-58FF-3F50-98F00689B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43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277B33-8B68-569B-8E01-3DECE96C9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EE9D32-C609-B5BB-3F48-4C82B1C03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A54346-9FAF-F659-A3BC-8FD9925F8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D6B2E3-74A0-5B6C-A6C0-C04B75A1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BB99D8-E2E2-916E-CA3C-CCD996FED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93E900-383E-C47A-EA45-CCC0D111D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48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46809-8F2C-53F4-F7DF-3BF1E791C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3A3D26-DC1C-FD35-73F8-3FEBC016D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4CA8E3-BCCD-233C-5865-F4E193C30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8D5EAAB-04CD-45E1-1130-161AEC317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3EB09C-EA5C-96DD-E5E6-D0BEB4519E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B8C90F-DDB5-84AF-06C5-E361A3593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6BC5916-62F9-F430-83D3-2DF30217A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098A59-1F25-FA43-1C11-86801A3E7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53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679353-F7A1-852C-B25E-0DB73FBB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5BBFC0-04DE-2084-8655-71A3F50B2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C287BB-CEEC-9721-D51F-46A10C95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3ED0B2-BD59-A103-57BB-0C34505D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5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B72ADB7-EF43-AB9D-A309-A0937DA6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6FB340-F893-4C85-3FB4-6E2488FCC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02FF47-15FB-FD02-3A70-06A48DC10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99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A6AA6-8615-1DB0-D687-2262F8EB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EE631C-6188-7A83-47F9-CECF03A9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402054-8E8B-4A78-1388-E76751903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4D62B9-E827-9863-6691-15B15E01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624E76-F604-D6F8-511E-83F70B2D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F15344-D35B-3749-AAC0-7EF6ACA45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10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72E72-9D8D-6026-8707-A55E6E1B9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6969A0-32E4-CAC4-27DC-B76350C2D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D0D1FD-C992-508D-0530-864C3E677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3C867B-5CEB-55CF-77B2-D00863A68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B451C3-2FAC-4E39-99A2-990A8D22F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45A3B0-4422-A896-855E-83815768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10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F6AAC10-888A-2E7A-C5F7-AE04840BD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4BBC31-47BE-CAD2-2D85-D612EBB1B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FF0A4C-6816-06F7-0C2F-A63FFFE35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71F828-8C8F-A94E-9F1F-AF7F514AEC75}" type="datetimeFigureOut">
              <a:rPr lang="de-DE" smtClean="0"/>
              <a:t>31.10.24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F61C02-960F-D539-694B-804DF3F8D5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F80FCA-D0C6-C364-01C0-35BAAC8DF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275F2C-9F07-B646-93FF-73AA99063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9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EB3F4-9413-AA9A-1BE7-C8C7BD8D4E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>
                <a:latin typeface="Avenir Next" panose="020B0503020202020204" pitchFamily="34" charset="0"/>
              </a:rPr>
              <a:t>Wirtschaftliche Bildung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29EEB02-BBC9-92E0-ABDB-5057785C1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latin typeface="Avenir Next" panose="020B0503020202020204" pitchFamily="34" charset="0"/>
              </a:rPr>
              <a:t>nach Wolfgang Sitte (2001)</a:t>
            </a:r>
          </a:p>
        </p:txBody>
      </p:sp>
    </p:spTree>
    <p:extLst>
      <p:ext uri="{BB962C8B-B14F-4D97-AF65-F5344CB8AC3E}">
        <p14:creationId xmlns:p14="http://schemas.microsoft.com/office/powerpoint/2010/main" val="327304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41ADF-394D-B9BC-729A-05EB7B59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Avenir Next" panose="020B0503020202020204" pitchFamily="34" charset="0"/>
              </a:rPr>
              <a:t>Handlungsbereiche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75D86A-9454-BEE9-EBF2-60FAE7451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Avenir Next" panose="020B0503020202020204" pitchFamily="34" charset="0"/>
              </a:rPr>
              <a:t>Haushalts- und Konsumökonomie</a:t>
            </a:r>
            <a:br>
              <a:rPr lang="de-DE" dirty="0">
                <a:latin typeface="Avenir Next" panose="020B0503020202020204" pitchFamily="34" charset="0"/>
              </a:rPr>
            </a:br>
            <a:br>
              <a:rPr lang="de-DE" dirty="0">
                <a:latin typeface="Avenir Next" panose="020B0503020202020204" pitchFamily="34" charset="0"/>
              </a:rPr>
            </a:br>
            <a:br>
              <a:rPr lang="de-DE" dirty="0">
                <a:latin typeface="Avenir Next" panose="020B0503020202020204" pitchFamily="34" charset="0"/>
              </a:rPr>
            </a:br>
            <a:endParaRPr lang="de-DE" dirty="0">
              <a:latin typeface="Avenir Next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Avenir Next" panose="020B0503020202020204" pitchFamily="34" charset="0"/>
              </a:rPr>
              <a:t>Berufs- bzw. Arbeitsökonomie</a:t>
            </a:r>
            <a:br>
              <a:rPr lang="de-DE" dirty="0">
                <a:latin typeface="Avenir Next" panose="020B0503020202020204" pitchFamily="34" charset="0"/>
              </a:rPr>
            </a:br>
            <a:br>
              <a:rPr lang="de-DE" dirty="0">
                <a:latin typeface="Avenir Next" panose="020B0503020202020204" pitchFamily="34" charset="0"/>
              </a:rPr>
            </a:br>
            <a:br>
              <a:rPr lang="de-DE" dirty="0">
                <a:latin typeface="Avenir Next" panose="020B0503020202020204" pitchFamily="34" charset="0"/>
              </a:rPr>
            </a:br>
            <a:endParaRPr lang="de-DE" dirty="0">
              <a:latin typeface="Avenir Next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Avenir Next" panose="020B0503020202020204" pitchFamily="34" charset="0"/>
              </a:rPr>
              <a:t>Gesellschaftsökonomie</a:t>
            </a:r>
          </a:p>
        </p:txBody>
      </p:sp>
      <p:sp>
        <p:nvSpPr>
          <p:cNvPr id="4" name="Geschweifte Klammer rechts 3">
            <a:extLst>
              <a:ext uri="{FF2B5EF4-FFF2-40B4-BE49-F238E27FC236}">
                <a16:creationId xmlns:a16="http://schemas.microsoft.com/office/drawing/2014/main" id="{12AC407E-A26D-C4CD-2362-EA5308E1F6F3}"/>
              </a:ext>
            </a:extLst>
          </p:cNvPr>
          <p:cNvSpPr/>
          <p:nvPr/>
        </p:nvSpPr>
        <p:spPr>
          <a:xfrm>
            <a:off x="6694480" y="1825624"/>
            <a:ext cx="651641" cy="3892003"/>
          </a:xfrm>
          <a:prstGeom prst="rightBrace">
            <a:avLst/>
          </a:prstGeom>
          <a:ln w="38100"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2170678-C3E8-2F63-E408-640EBAB2865E}"/>
              </a:ext>
            </a:extLst>
          </p:cNvPr>
          <p:cNvSpPr txBox="1"/>
          <p:nvPr/>
        </p:nvSpPr>
        <p:spPr>
          <a:xfrm>
            <a:off x="7324984" y="3448459"/>
            <a:ext cx="4500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à"/>
            </a:pPr>
            <a:r>
              <a:rPr lang="de-DE" dirty="0">
                <a:latin typeface="Avenir Next" panose="020B0503020202020204" pitchFamily="34" charset="0"/>
                <a:sym typeface="Wingdings" pitchFamily="2" charset="2"/>
              </a:rPr>
              <a:t>Kognitive Strukturen (Konzeptwissen)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de-DE" dirty="0">
                <a:latin typeface="Avenir Next" panose="020B0503020202020204" pitchFamily="34" charset="0"/>
                <a:sym typeface="Wingdings" pitchFamily="2" charset="2"/>
              </a:rPr>
              <a:t>Handlungssteuernde Einstellungen</a:t>
            </a:r>
            <a:endParaRPr lang="de-DE" dirty="0">
              <a:latin typeface="Avenir Next" panose="020B0503020202020204" pitchFamily="34" charset="0"/>
            </a:endParaRPr>
          </a:p>
        </p:txBody>
      </p:sp>
      <p:pic>
        <p:nvPicPr>
          <p:cNvPr id="9" name="Grafik 8" descr="Informationen mit einfarbiger Füllung">
            <a:extLst>
              <a:ext uri="{FF2B5EF4-FFF2-40B4-BE49-F238E27FC236}">
                <a16:creationId xmlns:a16="http://schemas.microsoft.com/office/drawing/2014/main" id="{A9F09188-CEF2-705C-FCDE-88DB0D832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77600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C7FA5-422C-AB8E-AE40-8AB17DAF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Avenir Next" panose="020B0503020202020204" pitchFamily="34" charset="0"/>
              </a:rPr>
              <a:t>Aufgabe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3559E6-48E5-3F28-DF34-8A7B20DB6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>
                <a:latin typeface="Avenir Next" panose="020B0503020202020204" pitchFamily="34" charset="0"/>
              </a:rPr>
              <a:t>Formulieren sie in Partnerarbeit je </a:t>
            </a:r>
            <a:r>
              <a:rPr lang="de-DE" i="1" dirty="0">
                <a:latin typeface="Avenir Next" panose="020B0503020202020204" pitchFamily="34" charset="0"/>
              </a:rPr>
              <a:t>drei</a:t>
            </a:r>
            <a:r>
              <a:rPr lang="de-DE" dirty="0">
                <a:latin typeface="Avenir Next" panose="020B0503020202020204" pitchFamily="34" charset="0"/>
              </a:rPr>
              <a:t> </a:t>
            </a:r>
            <a:r>
              <a:rPr lang="de-DE" i="1" dirty="0">
                <a:latin typeface="Avenir Next" panose="020B0503020202020204" pitchFamily="34" charset="0"/>
              </a:rPr>
              <a:t>kognitive (AFB I, II und III) </a:t>
            </a:r>
            <a:r>
              <a:rPr lang="de-DE" dirty="0">
                <a:latin typeface="Avenir Next" panose="020B0503020202020204" pitchFamily="34" charset="0"/>
              </a:rPr>
              <a:t>und </a:t>
            </a:r>
            <a:r>
              <a:rPr lang="de-DE" i="1" dirty="0">
                <a:latin typeface="Avenir Next" panose="020B0503020202020204" pitchFamily="34" charset="0"/>
              </a:rPr>
              <a:t>ein</a:t>
            </a:r>
            <a:r>
              <a:rPr lang="de-DE" dirty="0">
                <a:latin typeface="Avenir Next" panose="020B0503020202020204" pitchFamily="34" charset="0"/>
              </a:rPr>
              <a:t> </a:t>
            </a:r>
            <a:r>
              <a:rPr lang="de-DE" i="1" dirty="0">
                <a:latin typeface="Avenir Next" panose="020B0503020202020204" pitchFamily="34" charset="0"/>
              </a:rPr>
              <a:t>affektives</a:t>
            </a:r>
            <a:r>
              <a:rPr lang="de-DE" dirty="0">
                <a:latin typeface="Avenir Next" panose="020B0503020202020204" pitchFamily="34" charset="0"/>
              </a:rPr>
              <a:t> Lernziel zur…</a:t>
            </a:r>
          </a:p>
          <a:p>
            <a:pPr marL="0" indent="0">
              <a:buNone/>
            </a:pPr>
            <a:endParaRPr lang="de-DE" dirty="0">
              <a:latin typeface="Avenir Next" panose="020B0503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venir Next" panose="020B0503020202020204" pitchFamily="34" charset="0"/>
              </a:rPr>
              <a:t>…Konsumökonomie</a:t>
            </a:r>
            <a:br>
              <a:rPr lang="de-DE" dirty="0">
                <a:latin typeface="Avenir Next" panose="020B0503020202020204" pitchFamily="34" charset="0"/>
              </a:rPr>
            </a:br>
            <a:br>
              <a:rPr lang="de-DE" dirty="0">
                <a:latin typeface="Avenir Next" panose="020B0503020202020204" pitchFamily="34" charset="0"/>
              </a:rPr>
            </a:br>
            <a:endParaRPr lang="de-DE" dirty="0">
              <a:latin typeface="Avenir Next" panose="020B0503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venir Next" panose="020B0503020202020204" pitchFamily="34" charset="0"/>
              </a:rPr>
              <a:t>…Berufs- bzw. Arbeitsökonomie</a:t>
            </a:r>
            <a:br>
              <a:rPr lang="de-DE" dirty="0">
                <a:latin typeface="Avenir Next" panose="020B0503020202020204" pitchFamily="34" charset="0"/>
              </a:rPr>
            </a:br>
            <a:br>
              <a:rPr lang="de-DE" dirty="0">
                <a:latin typeface="Avenir Next" panose="020B0503020202020204" pitchFamily="34" charset="0"/>
              </a:rPr>
            </a:br>
            <a:endParaRPr lang="de-DE" dirty="0">
              <a:latin typeface="Avenir Next" panose="020B0503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venir Next" panose="020B0503020202020204" pitchFamily="34" charset="0"/>
              </a:rPr>
              <a:t>…Gesellschaftsökonomie</a:t>
            </a:r>
          </a:p>
          <a:p>
            <a:pPr marL="0" indent="0">
              <a:buNone/>
            </a:pPr>
            <a:endParaRPr lang="de-DE" dirty="0">
              <a:latin typeface="Avenir Next" panose="020B05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F7981A7-6082-ACC5-7319-73D6877EEC58}"/>
              </a:ext>
            </a:extLst>
          </p:cNvPr>
          <p:cNvSpPr txBox="1"/>
          <p:nvPr/>
        </p:nvSpPr>
        <p:spPr>
          <a:xfrm rot="814048">
            <a:off x="3871346" y="2833103"/>
            <a:ext cx="120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venir Next" panose="020B0503020202020204" pitchFamily="34" charset="0"/>
              </a:rPr>
              <a:t>1. Klasse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568EE8F-A30F-4274-BD83-E0651BB32CB2}"/>
              </a:ext>
            </a:extLst>
          </p:cNvPr>
          <p:cNvSpPr txBox="1"/>
          <p:nvPr/>
        </p:nvSpPr>
        <p:spPr>
          <a:xfrm rot="814048">
            <a:off x="5815109" y="3988931"/>
            <a:ext cx="120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venir Next" panose="020B0503020202020204" pitchFamily="34" charset="0"/>
              </a:rPr>
              <a:t>3. Klasse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681051-39D5-3E0C-7729-ABF2D9B24DD6}"/>
              </a:ext>
            </a:extLst>
          </p:cNvPr>
          <p:cNvSpPr txBox="1"/>
          <p:nvPr/>
        </p:nvSpPr>
        <p:spPr>
          <a:xfrm rot="814048">
            <a:off x="4709174" y="5151166"/>
            <a:ext cx="120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venir Next" panose="020B0503020202020204" pitchFamily="34" charset="0"/>
              </a:rPr>
              <a:t>3. Klasse</a:t>
            </a:r>
          </a:p>
        </p:txBody>
      </p:sp>
      <p:pic>
        <p:nvPicPr>
          <p:cNvPr id="12" name="Grafik 11" descr="Gruppenbrainstorming mit einfarbiger Füllung">
            <a:extLst>
              <a:ext uri="{FF2B5EF4-FFF2-40B4-BE49-F238E27FC236}">
                <a16:creationId xmlns:a16="http://schemas.microsoft.com/office/drawing/2014/main" id="{E3F75992-D0FE-B56E-E3A1-FA4D47672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77600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7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Macintosh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Avenir Next</vt:lpstr>
      <vt:lpstr>Courier New</vt:lpstr>
      <vt:lpstr>Wingdings</vt:lpstr>
      <vt:lpstr>Office</vt:lpstr>
      <vt:lpstr>Wirtschaftliche Bildung</vt:lpstr>
      <vt:lpstr>Handlungsbereiche</vt:lpstr>
      <vt:lpstr>Aufgabe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Marso Katja</dc:creator>
  <cp:lastModifiedBy>Marso Katja</cp:lastModifiedBy>
  <cp:revision>7</cp:revision>
  <dcterms:created xsi:type="dcterms:W3CDTF">2024-10-30T07:29:43Z</dcterms:created>
  <dcterms:modified xsi:type="dcterms:W3CDTF">2024-10-31T06:26:38Z</dcterms:modified>
</cp:coreProperties>
</file>