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sldIdLst>
    <p:sldId id="261" r:id="rId2"/>
    <p:sldId id="262" r:id="rId3"/>
    <p:sldId id="263" r:id="rId4"/>
    <p:sldId id="256" r:id="rId5"/>
    <p:sldId id="257" r:id="rId6"/>
    <p:sldId id="260" r:id="rId7"/>
    <p:sldId id="258" r:id="rId8"/>
    <p:sldId id="259" r:id="rId9"/>
    <p:sldId id="264" r:id="rId10"/>
    <p:sldId id="265" r:id="rId11"/>
    <p:sldId id="269" r:id="rId12"/>
    <p:sldId id="266" r:id="rId13"/>
    <p:sldId id="267" r:id="rId14"/>
    <p:sldId id="268" r:id="rId15"/>
    <p:sldId id="270" r:id="rId16"/>
    <p:sldId id="271" r:id="rId17"/>
    <p:sldId id="272"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2276"/>
  </p:normalViewPr>
  <p:slideViewPr>
    <p:cSldViewPr snapToGrid="0" snapToObjects="1">
      <p:cViewPr>
        <p:scale>
          <a:sx n="61" d="100"/>
          <a:sy n="61" d="100"/>
        </p:scale>
        <p:origin x="3016" y="1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de-DE" smtClean="0"/>
              <a:t>Mastertitelformat bearbeiten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en-US" dirty="0"/>
          </a:p>
        </p:txBody>
      </p:sp>
      <p:sp>
        <p:nvSpPr>
          <p:cNvPr id="4" name="Date Placeholder 3"/>
          <p:cNvSpPr>
            <a:spLocks noGrp="1"/>
          </p:cNvSpPr>
          <p:nvPr>
            <p:ph type="dt" sz="half" idx="10"/>
          </p:nvPr>
        </p:nvSpPr>
        <p:spPr/>
        <p:txBody>
          <a:bodyPr/>
          <a:lstStyle/>
          <a:p>
            <a:fld id="{213A5E83-0798-3F45-BBD7-1139095A17DB}" type="datetimeFigureOut">
              <a:rPr lang="de-DE" smtClean="0"/>
              <a:t>21.03.18</a:t>
            </a:fld>
            <a:endParaRPr lang="de-DE"/>
          </a:p>
        </p:txBody>
      </p:sp>
      <p:sp>
        <p:nvSpPr>
          <p:cNvPr id="5" name="Footer Placeholder 4"/>
          <p:cNvSpPr>
            <a:spLocks noGrp="1"/>
          </p:cNvSpPr>
          <p:nvPr>
            <p:ph type="ftr" sz="quarter" idx="11"/>
          </p:nvPr>
        </p:nvSpPr>
        <p:spPr>
          <a:xfrm>
            <a:off x="5332412" y="5883275"/>
            <a:ext cx="4324044" cy="365125"/>
          </a:xfrm>
        </p:spPr>
        <p:txBody>
          <a:bodyPr/>
          <a:lstStyle/>
          <a:p>
            <a:endParaRPr lang="de-DE"/>
          </a:p>
        </p:txBody>
      </p:sp>
      <p:sp>
        <p:nvSpPr>
          <p:cNvPr id="6" name="Slide Number Placeholder 5"/>
          <p:cNvSpPr>
            <a:spLocks noGrp="1"/>
          </p:cNvSpPr>
          <p:nvPr>
            <p:ph type="sldNum" sz="quarter" idx="12"/>
          </p:nvPr>
        </p:nvSpPr>
        <p:spPr/>
        <p:txBody>
          <a:bodyPr/>
          <a:lstStyle/>
          <a:p>
            <a:fld id="{5403615A-FCCE-5C4D-910B-A572DE0C8514}" type="slidenum">
              <a:rPr lang="de-DE" smtClean="0"/>
              <a:t>‹Nr.›</a:t>
            </a:fld>
            <a:endParaRPr lang="de-DE"/>
          </a:p>
        </p:txBody>
      </p:sp>
    </p:spTree>
    <p:extLst>
      <p:ext uri="{BB962C8B-B14F-4D97-AF65-F5344CB8AC3E}">
        <p14:creationId xmlns:p14="http://schemas.microsoft.com/office/powerpoint/2010/main" val="128548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de-DE" smtClean="0"/>
              <a:t>Mastertitelformat bearbeiten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auf Platzhalter ziehen oder durch Klicken auf Symbol hinzufügen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13A5E83-0798-3F45-BBD7-1139095A17DB}" type="datetimeFigureOut">
              <a:rPr lang="de-DE" smtClean="0"/>
              <a:t>21.03.18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403615A-FCCE-5C4D-910B-A572DE0C8514}" type="slidenum">
              <a:rPr lang="de-DE" smtClean="0"/>
              <a:t>‹Nr.›</a:t>
            </a:fld>
            <a:endParaRPr lang="de-DE"/>
          </a:p>
        </p:txBody>
      </p:sp>
    </p:spTree>
    <p:extLst>
      <p:ext uri="{BB962C8B-B14F-4D97-AF65-F5344CB8AC3E}">
        <p14:creationId xmlns:p14="http://schemas.microsoft.com/office/powerpoint/2010/main" val="182755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de-DE" smtClean="0"/>
              <a:t>Mastertitelformat bearbeiten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13A5E83-0798-3F45-BBD7-1139095A17DB}" type="datetimeFigureOut">
              <a:rPr lang="de-DE" smtClean="0"/>
              <a:t>21.03.18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403615A-FCCE-5C4D-910B-A572DE0C8514}" type="slidenum">
              <a:rPr lang="de-DE" smtClean="0"/>
              <a:t>‹Nr.›</a:t>
            </a:fld>
            <a:endParaRPr lang="de-DE"/>
          </a:p>
        </p:txBody>
      </p:sp>
    </p:spTree>
    <p:extLst>
      <p:ext uri="{BB962C8B-B14F-4D97-AF65-F5344CB8AC3E}">
        <p14:creationId xmlns:p14="http://schemas.microsoft.com/office/powerpoint/2010/main" val="26762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de-DE" smtClean="0"/>
              <a:t>Mastertitelformat bearbeiten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Mastertextformat bearbeiten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13A5E83-0798-3F45-BBD7-1139095A17DB}" type="datetimeFigureOut">
              <a:rPr lang="de-DE" smtClean="0"/>
              <a:t>21.03.18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403615A-FCCE-5C4D-910B-A572DE0C8514}" type="slidenum">
              <a:rPr lang="de-DE" smtClean="0"/>
              <a:t>‹Nr.›</a:t>
            </a:fld>
            <a:endParaRPr lang="de-DE"/>
          </a:p>
        </p:txBody>
      </p:sp>
    </p:spTree>
    <p:extLst>
      <p:ext uri="{BB962C8B-B14F-4D97-AF65-F5344CB8AC3E}">
        <p14:creationId xmlns:p14="http://schemas.microsoft.com/office/powerpoint/2010/main" val="1170366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de-DE" smtClean="0"/>
              <a:t>Mastertitelformat bearbeiten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13A5E83-0798-3F45-BBD7-1139095A17DB}" type="datetimeFigureOut">
              <a:rPr lang="de-DE" smtClean="0"/>
              <a:t>21.03.18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403615A-FCCE-5C4D-910B-A572DE0C8514}" type="slidenum">
              <a:rPr lang="de-DE" smtClean="0"/>
              <a:t>‹Nr.›</a:t>
            </a:fld>
            <a:endParaRPr lang="de-DE"/>
          </a:p>
        </p:txBody>
      </p:sp>
    </p:spTree>
    <p:extLst>
      <p:ext uri="{BB962C8B-B14F-4D97-AF65-F5344CB8AC3E}">
        <p14:creationId xmlns:p14="http://schemas.microsoft.com/office/powerpoint/2010/main" val="1547698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de-DE" smtClean="0"/>
              <a:t>Mastertitelformat bearbeiten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de-DE" smtClean="0"/>
              <a:t>Mastertextformat bearbeiten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13A5E83-0798-3F45-BBD7-1139095A17DB}" type="datetimeFigureOut">
              <a:rPr lang="de-DE" smtClean="0"/>
              <a:t>21.03.18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403615A-FCCE-5C4D-910B-A572DE0C8514}" type="slidenum">
              <a:rPr lang="de-DE" smtClean="0"/>
              <a:t>‹Nr.›</a:t>
            </a:fld>
            <a:endParaRPr lang="de-DE"/>
          </a:p>
        </p:txBody>
      </p:sp>
    </p:spTree>
    <p:extLst>
      <p:ext uri="{BB962C8B-B14F-4D97-AF65-F5344CB8AC3E}">
        <p14:creationId xmlns:p14="http://schemas.microsoft.com/office/powerpoint/2010/main" val="184003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de-DE" smtClean="0"/>
              <a:t>Mastertitelformat bearbeiten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de-DE" smtClean="0"/>
              <a:t>Mastertextformat bearbeiten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13A5E83-0798-3F45-BBD7-1139095A17DB}" type="datetimeFigureOut">
              <a:rPr lang="de-DE" smtClean="0"/>
              <a:t>21.03.18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403615A-FCCE-5C4D-910B-A572DE0C8514}" type="slidenum">
              <a:rPr lang="de-DE" smtClean="0"/>
              <a:t>‹Nr.›</a:t>
            </a:fld>
            <a:endParaRPr lang="de-DE"/>
          </a:p>
        </p:txBody>
      </p:sp>
    </p:spTree>
    <p:extLst>
      <p:ext uri="{BB962C8B-B14F-4D97-AF65-F5344CB8AC3E}">
        <p14:creationId xmlns:p14="http://schemas.microsoft.com/office/powerpoint/2010/main" val="1690887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smtClean="0"/>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213A5E83-0798-3F45-BBD7-1139095A17DB}" type="datetimeFigureOut">
              <a:rPr lang="de-DE" smtClean="0"/>
              <a:t>21.03.18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403615A-FCCE-5C4D-910B-A572DE0C8514}" type="slidenum">
              <a:rPr lang="de-DE" smtClean="0"/>
              <a:t>‹Nr.›</a:t>
            </a:fld>
            <a:endParaRPr lang="de-DE"/>
          </a:p>
        </p:txBody>
      </p:sp>
    </p:spTree>
    <p:extLst>
      <p:ext uri="{BB962C8B-B14F-4D97-AF65-F5344CB8AC3E}">
        <p14:creationId xmlns:p14="http://schemas.microsoft.com/office/powerpoint/2010/main" val="1097666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de-DE" smtClean="0"/>
              <a:t>Mastertitelformat bearbeiten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213A5E83-0798-3F45-BBD7-1139095A17DB}" type="datetimeFigureOut">
              <a:rPr lang="de-DE" smtClean="0"/>
              <a:t>21.03.18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403615A-FCCE-5C4D-910B-A572DE0C8514}" type="slidenum">
              <a:rPr lang="de-DE" smtClean="0"/>
              <a:t>‹Nr.›</a:t>
            </a:fld>
            <a:endParaRPr lang="de-DE"/>
          </a:p>
        </p:txBody>
      </p:sp>
    </p:spTree>
    <p:extLst>
      <p:ext uri="{BB962C8B-B14F-4D97-AF65-F5344CB8AC3E}">
        <p14:creationId xmlns:p14="http://schemas.microsoft.com/office/powerpoint/2010/main" val="159487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dirty="0"/>
          </a:p>
        </p:txBody>
      </p:sp>
      <p:sp>
        <p:nvSpPr>
          <p:cNvPr id="3" name="Content Placeholder 2"/>
          <p:cNvSpPr>
            <a:spLocks noGrp="1"/>
          </p:cNvSpPr>
          <p:nvPr>
            <p:ph idx="1"/>
          </p:nvPr>
        </p:nvSpPr>
        <p:spPr/>
        <p:txBody>
          <a:bodyPr anchor="ct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213A5E83-0798-3F45-BBD7-1139095A17DB}" type="datetimeFigureOut">
              <a:rPr lang="de-DE" smtClean="0"/>
              <a:t>21.03.18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951856" y="5867131"/>
            <a:ext cx="551167" cy="365125"/>
          </a:xfrm>
        </p:spPr>
        <p:txBody>
          <a:bodyPr/>
          <a:lstStyle/>
          <a:p>
            <a:fld id="{5403615A-FCCE-5C4D-910B-A572DE0C8514}" type="slidenum">
              <a:rPr lang="de-DE" smtClean="0"/>
              <a:t>‹Nr.›</a:t>
            </a:fld>
            <a:endParaRPr lang="de-DE"/>
          </a:p>
        </p:txBody>
      </p:sp>
    </p:spTree>
    <p:extLst>
      <p:ext uri="{BB962C8B-B14F-4D97-AF65-F5344CB8AC3E}">
        <p14:creationId xmlns:p14="http://schemas.microsoft.com/office/powerpoint/2010/main" val="148875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de-DE" smtClean="0"/>
              <a:t>Mastertitelformat bearbeiten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13A5E83-0798-3F45-BBD7-1139095A17DB}" type="datetimeFigureOut">
              <a:rPr lang="de-DE" smtClean="0"/>
              <a:t>21.03.18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403615A-FCCE-5C4D-910B-A572DE0C8514}" type="slidenum">
              <a:rPr lang="de-DE" smtClean="0"/>
              <a:t>‹Nr.›</a:t>
            </a:fld>
            <a:endParaRPr lang="de-DE"/>
          </a:p>
        </p:txBody>
      </p:sp>
    </p:spTree>
    <p:extLst>
      <p:ext uri="{BB962C8B-B14F-4D97-AF65-F5344CB8AC3E}">
        <p14:creationId xmlns:p14="http://schemas.microsoft.com/office/powerpoint/2010/main" val="117968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de-DE" smtClean="0"/>
              <a:t>Mastertitelformat bearbeiten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213A5E83-0798-3F45-BBD7-1139095A17DB}" type="datetimeFigureOut">
              <a:rPr lang="de-DE" smtClean="0"/>
              <a:t>21.03.18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403615A-FCCE-5C4D-910B-A572DE0C8514}" type="slidenum">
              <a:rPr lang="de-DE" smtClean="0"/>
              <a:t>‹Nr.›</a:t>
            </a:fld>
            <a:endParaRPr lang="de-DE"/>
          </a:p>
        </p:txBody>
      </p:sp>
    </p:spTree>
    <p:extLst>
      <p:ext uri="{BB962C8B-B14F-4D97-AF65-F5344CB8AC3E}">
        <p14:creationId xmlns:p14="http://schemas.microsoft.com/office/powerpoint/2010/main" val="137417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Mastertitelformat bearbeiten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213A5E83-0798-3F45-BBD7-1139095A17DB}" type="datetimeFigureOut">
              <a:rPr lang="de-DE" smtClean="0"/>
              <a:t>21.03.18</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403615A-FCCE-5C4D-910B-A572DE0C8514}" type="slidenum">
              <a:rPr lang="de-DE" smtClean="0"/>
              <a:t>‹Nr.›</a:t>
            </a:fld>
            <a:endParaRPr lang="de-DE"/>
          </a:p>
        </p:txBody>
      </p:sp>
    </p:spTree>
    <p:extLst>
      <p:ext uri="{BB962C8B-B14F-4D97-AF65-F5344CB8AC3E}">
        <p14:creationId xmlns:p14="http://schemas.microsoft.com/office/powerpoint/2010/main" val="175853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dirty="0"/>
          </a:p>
        </p:txBody>
      </p:sp>
      <p:sp>
        <p:nvSpPr>
          <p:cNvPr id="3" name="Date Placeholder 2"/>
          <p:cNvSpPr>
            <a:spLocks noGrp="1"/>
          </p:cNvSpPr>
          <p:nvPr>
            <p:ph type="dt" sz="half" idx="10"/>
          </p:nvPr>
        </p:nvSpPr>
        <p:spPr/>
        <p:txBody>
          <a:bodyPr/>
          <a:lstStyle/>
          <a:p>
            <a:fld id="{213A5E83-0798-3F45-BBD7-1139095A17DB}" type="datetimeFigureOut">
              <a:rPr lang="de-DE" smtClean="0"/>
              <a:t>21.03.18</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403615A-FCCE-5C4D-910B-A572DE0C8514}" type="slidenum">
              <a:rPr lang="de-DE" smtClean="0"/>
              <a:t>‹Nr.›</a:t>
            </a:fld>
            <a:endParaRPr lang="de-DE"/>
          </a:p>
        </p:txBody>
      </p:sp>
    </p:spTree>
    <p:extLst>
      <p:ext uri="{BB962C8B-B14F-4D97-AF65-F5344CB8AC3E}">
        <p14:creationId xmlns:p14="http://schemas.microsoft.com/office/powerpoint/2010/main" val="210473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A5E83-0798-3F45-BBD7-1139095A17DB}" type="datetimeFigureOut">
              <a:rPr lang="de-DE" smtClean="0"/>
              <a:t>21.03.18</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403615A-FCCE-5C4D-910B-A572DE0C8514}" type="slidenum">
              <a:rPr lang="de-DE" smtClean="0"/>
              <a:t>‹Nr.›</a:t>
            </a:fld>
            <a:endParaRPr lang="de-DE"/>
          </a:p>
        </p:txBody>
      </p:sp>
    </p:spTree>
    <p:extLst>
      <p:ext uri="{BB962C8B-B14F-4D97-AF65-F5344CB8AC3E}">
        <p14:creationId xmlns:p14="http://schemas.microsoft.com/office/powerpoint/2010/main" val="97138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de-DE" smtClean="0"/>
              <a:t>Mastertitelformat bearbeiten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13A5E83-0798-3F45-BBD7-1139095A17DB}" type="datetimeFigureOut">
              <a:rPr lang="de-DE" smtClean="0"/>
              <a:t>21.03.18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403615A-FCCE-5C4D-910B-A572DE0C8514}" type="slidenum">
              <a:rPr lang="de-DE" smtClean="0"/>
              <a:t>‹Nr.›</a:t>
            </a:fld>
            <a:endParaRPr lang="de-DE"/>
          </a:p>
        </p:txBody>
      </p:sp>
    </p:spTree>
    <p:extLst>
      <p:ext uri="{BB962C8B-B14F-4D97-AF65-F5344CB8AC3E}">
        <p14:creationId xmlns:p14="http://schemas.microsoft.com/office/powerpoint/2010/main" val="91785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de-DE" smtClean="0"/>
              <a:t>Mastertitelformat bearbeiten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auf Platzhalter ziehen oder durch Klicken auf Symbol hinzufügen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13A5E83-0798-3F45-BBD7-1139095A17DB}" type="datetimeFigureOut">
              <a:rPr lang="de-DE" smtClean="0"/>
              <a:t>21.03.18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403615A-FCCE-5C4D-910B-A572DE0C8514}" type="slidenum">
              <a:rPr lang="de-DE" smtClean="0"/>
              <a:t>‹Nr.›</a:t>
            </a:fld>
            <a:endParaRPr lang="de-DE"/>
          </a:p>
        </p:txBody>
      </p:sp>
    </p:spTree>
    <p:extLst>
      <p:ext uri="{BB962C8B-B14F-4D97-AF65-F5344CB8AC3E}">
        <p14:creationId xmlns:p14="http://schemas.microsoft.com/office/powerpoint/2010/main" val="9498467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de-DE" smtClean="0"/>
              <a:t>Mastertitelformat bearbeiten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3A5E83-0798-3F45-BBD7-1139095A17DB}" type="datetimeFigureOut">
              <a:rPr lang="de-DE" smtClean="0"/>
              <a:t>21.03.18</a:t>
            </a:fld>
            <a:endParaRPr lang="de-DE"/>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de-DE"/>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403615A-FCCE-5C4D-910B-A572DE0C8514}" type="slidenum">
              <a:rPr lang="de-DE" smtClean="0"/>
              <a:t>‹Nr.›</a:t>
            </a:fld>
            <a:endParaRPr lang="de-DE"/>
          </a:p>
        </p:txBody>
      </p:sp>
    </p:spTree>
    <p:extLst>
      <p:ext uri="{BB962C8B-B14F-4D97-AF65-F5344CB8AC3E}">
        <p14:creationId xmlns:p14="http://schemas.microsoft.com/office/powerpoint/2010/main" val="52241319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s://getvorlagen.tk/wp-content/uploads/ber-.-ideen-zu-lapbook-vorlagen-auf-pinterest.jpg" TargetMode="External"/><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hyperlink" Target="https://www.zaubereinmaleins.de/kommentare/vorlagen-herbst-lapbook....68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1.bp.blogspot.com/-tYgqCWQoZbQ/WbVzFN0qRTI/AAAAAAAAHEE/AZ_h1MiyYWEqD13h4wfHyUeSm5AwYkyvgCLcBGAs/s1600/lapbook1.jpg" TargetMode="Externa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44394" y="0"/>
            <a:ext cx="10447606" cy="836341"/>
          </a:xfrm>
          <a:solidFill>
            <a:schemeClr val="accent1">
              <a:lumMod val="60000"/>
              <a:lumOff val="40000"/>
            </a:schemeClr>
          </a:solidFill>
        </p:spPr>
        <p:txBody>
          <a:bodyPr/>
          <a:lstStyle/>
          <a:p>
            <a:pPr algn="r"/>
            <a:r>
              <a:rPr lang="de-DE" b="1" dirty="0" smtClean="0"/>
              <a:t>Anforderungen</a:t>
            </a:r>
            <a:endParaRPr lang="de-DE" b="1" dirty="0"/>
          </a:p>
        </p:txBody>
      </p:sp>
      <p:sp>
        <p:nvSpPr>
          <p:cNvPr id="3" name="Inhaltsplatzhalter 2"/>
          <p:cNvSpPr>
            <a:spLocks noGrp="1"/>
          </p:cNvSpPr>
          <p:nvPr>
            <p:ph idx="1"/>
          </p:nvPr>
        </p:nvSpPr>
        <p:spPr>
          <a:xfrm>
            <a:off x="838200" y="1230579"/>
            <a:ext cx="11353800" cy="6380042"/>
          </a:xfrm>
        </p:spPr>
        <p:txBody>
          <a:bodyPr>
            <a:normAutofit fontScale="92500" lnSpcReduction="20000"/>
          </a:bodyPr>
          <a:lstStyle/>
          <a:p>
            <a:pPr>
              <a:buFont typeface="Wingdings" charset="2"/>
              <a:buChar char="Ø"/>
            </a:pPr>
            <a:endParaRPr lang="de-AT" b="1" dirty="0" smtClean="0"/>
          </a:p>
          <a:p>
            <a:pPr marL="1255713" indent="-488950">
              <a:buFont typeface="Wingdings" charset="2"/>
              <a:buChar char="Ø"/>
            </a:pPr>
            <a:endParaRPr lang="de-AT" sz="3600" b="1" dirty="0" smtClean="0"/>
          </a:p>
          <a:p>
            <a:pPr marL="1255713" indent="-488950">
              <a:buFont typeface="Wingdings" charset="2"/>
              <a:buChar char="Ø"/>
            </a:pPr>
            <a:endParaRPr lang="de-AT" sz="3600" b="1" dirty="0"/>
          </a:p>
          <a:p>
            <a:pPr marL="1255713" indent="-488950">
              <a:buFont typeface="Wingdings" charset="2"/>
              <a:buChar char="Ø"/>
            </a:pPr>
            <a:r>
              <a:rPr lang="de-AT" sz="3600" b="1" dirty="0" smtClean="0">
                <a:latin typeface="Arial" charset="0"/>
                <a:ea typeface="Arial" charset="0"/>
                <a:cs typeface="Arial" charset="0"/>
              </a:rPr>
              <a:t>Praktikum: 60 UE</a:t>
            </a:r>
          </a:p>
          <a:p>
            <a:pPr marL="1646238" lvl="4" indent="-349250">
              <a:buFont typeface="Arial" charset="0"/>
              <a:buChar char="•"/>
            </a:pPr>
            <a:r>
              <a:rPr lang="de-AT" sz="3200" b="1" dirty="0" smtClean="0">
                <a:latin typeface="Arial" charset="0"/>
                <a:ea typeface="Arial" charset="0"/>
                <a:cs typeface="Arial" charset="0"/>
              </a:rPr>
              <a:t>8 UE Unterricht (</a:t>
            </a:r>
            <a:r>
              <a:rPr lang="de-AT" sz="3200" b="1" dirty="0" err="1" smtClean="0">
                <a:latin typeface="Arial" charset="0"/>
                <a:ea typeface="Arial" charset="0"/>
                <a:cs typeface="Arial" charset="0"/>
              </a:rPr>
              <a:t>Teamteaching</a:t>
            </a:r>
            <a:r>
              <a:rPr lang="de-AT" sz="3200" b="1" dirty="0" smtClean="0">
                <a:latin typeface="Arial" charset="0"/>
                <a:ea typeface="Arial" charset="0"/>
                <a:cs typeface="Arial" charset="0"/>
              </a:rPr>
              <a:t> integriert)</a:t>
            </a:r>
          </a:p>
          <a:p>
            <a:pPr marL="1646238" lvl="4" indent="-349250">
              <a:buFont typeface="Arial" charset="0"/>
              <a:buChar char="•"/>
            </a:pPr>
            <a:r>
              <a:rPr lang="de-AT" sz="3200" b="1" dirty="0" smtClean="0">
                <a:latin typeface="Arial" charset="0"/>
                <a:ea typeface="Arial" charset="0"/>
                <a:cs typeface="Arial" charset="0"/>
              </a:rPr>
              <a:t>Ca. 30 UE Hospitation</a:t>
            </a:r>
          </a:p>
          <a:p>
            <a:pPr marL="1646238" lvl="4" indent="-349250">
              <a:lnSpc>
                <a:spcPct val="120000"/>
              </a:lnSpc>
              <a:buFont typeface="Arial" charset="0"/>
              <a:buChar char="•"/>
            </a:pPr>
            <a:r>
              <a:rPr lang="de-AT" sz="3200" b="1" dirty="0" smtClean="0">
                <a:latin typeface="Arial" charset="0"/>
                <a:ea typeface="Arial" charset="0"/>
                <a:cs typeface="Arial" charset="0"/>
              </a:rPr>
              <a:t>Ca. 6 UE </a:t>
            </a:r>
            <a:r>
              <a:rPr lang="de-AT" sz="3200" b="1" dirty="0" err="1" smtClean="0">
                <a:latin typeface="Arial" charset="0"/>
                <a:ea typeface="Arial" charset="0"/>
                <a:cs typeface="Arial" charset="0"/>
              </a:rPr>
              <a:t>praktika</a:t>
            </a:r>
            <a:r>
              <a:rPr lang="de-AT" sz="3200" b="1" dirty="0" smtClean="0">
                <a:latin typeface="Arial" charset="0"/>
                <a:ea typeface="Arial" charset="0"/>
                <a:cs typeface="Arial" charset="0"/>
              </a:rPr>
              <a:t>-übergreifende Aufgaben: Konferenzteilnahme, Schulführung (Klassenbuch,..), Exkursionen, Prüfungen, ...</a:t>
            </a:r>
          </a:p>
          <a:p>
            <a:pPr marL="2055813" lvl="4" indent="-488950">
              <a:buFont typeface="Wingdings" charset="2"/>
              <a:buChar char="Ø"/>
            </a:pPr>
            <a:endParaRPr lang="de-AT" sz="3200" b="1" dirty="0" smtClean="0">
              <a:latin typeface="Arial" charset="0"/>
              <a:ea typeface="Arial" charset="0"/>
              <a:cs typeface="Arial" charset="0"/>
            </a:endParaRPr>
          </a:p>
          <a:p>
            <a:pPr marL="1255713" lvl="2" indent="-488950">
              <a:buFont typeface="Wingdings" charset="2"/>
              <a:buChar char="Ø"/>
            </a:pPr>
            <a:r>
              <a:rPr lang="de-AT" sz="3600" b="1" dirty="0" smtClean="0">
                <a:latin typeface="Arial" charset="0"/>
                <a:ea typeface="Arial" charset="0"/>
                <a:cs typeface="Arial" charset="0"/>
              </a:rPr>
              <a:t>Ca. 20 UE Besprechung und Reflexion im Team</a:t>
            </a:r>
          </a:p>
          <a:p>
            <a:pPr marL="1255713" lvl="2" indent="-488950">
              <a:buFont typeface="Wingdings" charset="2"/>
              <a:buChar char="Ø"/>
            </a:pPr>
            <a:endParaRPr lang="de-AT" sz="3600" b="1" dirty="0" smtClean="0"/>
          </a:p>
          <a:p>
            <a:pPr marL="274638" lvl="2" indent="-265113">
              <a:buFont typeface="Wingdings" charset="2"/>
              <a:buChar char="Ø"/>
            </a:pPr>
            <a:endParaRPr lang="de-AT" sz="2400" b="1" dirty="0"/>
          </a:p>
          <a:p>
            <a:pPr marL="274638" lvl="2" indent="-265113">
              <a:buFont typeface="Wingdings" charset="2"/>
              <a:buChar char="Ø"/>
            </a:pPr>
            <a:endParaRPr lang="de-AT" sz="2400" b="1" dirty="0" smtClean="0"/>
          </a:p>
          <a:p>
            <a:pPr marL="274638" lvl="2" indent="-265113">
              <a:buFont typeface="Wingdings" charset="2"/>
              <a:buChar char="Ø"/>
            </a:pPr>
            <a:endParaRPr lang="de-AT" sz="2400" b="1" dirty="0"/>
          </a:p>
          <a:p>
            <a:pPr marL="274638" lvl="2" indent="-265113">
              <a:buFont typeface="Wingdings" charset="2"/>
              <a:buChar char="Ø"/>
            </a:pPr>
            <a:endParaRPr lang="de-AT" sz="2400" b="1" dirty="0" smtClean="0"/>
          </a:p>
          <a:p>
            <a:pPr marL="274638" lvl="2" indent="-265113">
              <a:buFont typeface="Wingdings" charset="2"/>
              <a:buChar char="Ø"/>
            </a:pPr>
            <a:endParaRPr lang="de-AT" b="1" dirty="0" smtClean="0"/>
          </a:p>
          <a:p>
            <a:pPr>
              <a:buFont typeface="Wingdings" panose="05000000000000000000" pitchFamily="2" charset="2"/>
              <a:buChar char="v"/>
            </a:pPr>
            <a:endParaRPr lang="de-AT" b="1" dirty="0"/>
          </a:p>
        </p:txBody>
      </p:sp>
    </p:spTree>
    <p:extLst>
      <p:ext uri="{BB962C8B-B14F-4D97-AF65-F5344CB8AC3E}">
        <p14:creationId xmlns:p14="http://schemas.microsoft.com/office/powerpoint/2010/main" val="102817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484310" y="1266093"/>
            <a:ext cx="10707690" cy="4525108"/>
          </a:xfrm>
        </p:spPr>
        <p:txBody>
          <a:bodyPr>
            <a:normAutofit/>
          </a:bodyPr>
          <a:lstStyle/>
          <a:p>
            <a:pPr>
              <a:lnSpc>
                <a:spcPct val="150000"/>
              </a:lnSpc>
            </a:pPr>
            <a:r>
              <a:rPr lang="de-DE" sz="3200" dirty="0" smtClean="0"/>
              <a:t>Methodenvielfalt im Unterricht</a:t>
            </a:r>
          </a:p>
          <a:p>
            <a:pPr>
              <a:lnSpc>
                <a:spcPct val="150000"/>
              </a:lnSpc>
            </a:pPr>
            <a:r>
              <a:rPr lang="de-DE" sz="3200" dirty="0" smtClean="0"/>
              <a:t>Anschaulichkeit der Fragen und des Problems</a:t>
            </a:r>
          </a:p>
          <a:p>
            <a:pPr>
              <a:lnSpc>
                <a:spcPct val="150000"/>
              </a:lnSpc>
            </a:pPr>
            <a:r>
              <a:rPr lang="de-DE" sz="3200" dirty="0" smtClean="0"/>
              <a:t>Interessante Übungen</a:t>
            </a:r>
          </a:p>
          <a:p>
            <a:pPr>
              <a:lnSpc>
                <a:spcPct val="150000"/>
              </a:lnSpc>
            </a:pPr>
            <a:r>
              <a:rPr lang="de-DE" sz="3200" dirty="0" smtClean="0"/>
              <a:t>Vom Einfachen zum Komplexen</a:t>
            </a:r>
          </a:p>
        </p:txBody>
      </p:sp>
      <p:sp>
        <p:nvSpPr>
          <p:cNvPr id="7" name="Titel 3"/>
          <p:cNvSpPr txBox="1">
            <a:spLocks/>
          </p:cNvSpPr>
          <p:nvPr/>
        </p:nvSpPr>
        <p:spPr>
          <a:xfrm>
            <a:off x="1589649" y="0"/>
            <a:ext cx="10602351" cy="956603"/>
          </a:xfrm>
          <a:prstGeom prst="rect">
            <a:avLst/>
          </a:prstGeom>
          <a:solidFill>
            <a:schemeClr val="accent1">
              <a:lumMod val="60000"/>
              <a:lumOff val="40000"/>
            </a:schemeClr>
          </a:solidFill>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de-DE" sz="2800" b="1" dirty="0" smtClean="0"/>
              <a:t>Lernprinzipien, die sich im schulischen Lernen als erfolgreich herausstellen:</a:t>
            </a:r>
            <a:endParaRPr lang="de-DE" sz="2800" b="1" dirty="0"/>
          </a:p>
        </p:txBody>
      </p:sp>
    </p:spTree>
    <p:extLst>
      <p:ext uri="{BB962C8B-B14F-4D97-AF65-F5344CB8AC3E}">
        <p14:creationId xmlns:p14="http://schemas.microsoft.com/office/powerpoint/2010/main" val="14684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9314121" y="1573619"/>
            <a:ext cx="184731" cy="369332"/>
          </a:xfrm>
          <a:prstGeom prst="rect">
            <a:avLst/>
          </a:prstGeom>
          <a:noFill/>
        </p:spPr>
        <p:txBody>
          <a:bodyPr wrap="none" rtlCol="0">
            <a:spAutoFit/>
          </a:bodyPr>
          <a:lstStyle/>
          <a:p>
            <a:endParaRPr lang="de-DE"/>
          </a:p>
        </p:txBody>
      </p:sp>
      <p:pic>
        <p:nvPicPr>
          <p:cNvPr id="7" name="Bild 6"/>
          <p:cNvPicPr>
            <a:picLocks noChangeAspect="1"/>
          </p:cNvPicPr>
          <p:nvPr/>
        </p:nvPicPr>
        <p:blipFill>
          <a:blip r:embed="rId2"/>
          <a:stretch>
            <a:fillRect/>
          </a:stretch>
        </p:blipFill>
        <p:spPr>
          <a:xfrm rot="5400000">
            <a:off x="3949761" y="-1397946"/>
            <a:ext cx="6844293" cy="9640187"/>
          </a:xfrm>
          <a:prstGeom prst="rect">
            <a:avLst/>
          </a:prstGeom>
        </p:spPr>
      </p:pic>
    </p:spTree>
    <p:extLst>
      <p:ext uri="{BB962C8B-B14F-4D97-AF65-F5344CB8AC3E}">
        <p14:creationId xmlns:p14="http://schemas.microsoft.com/office/powerpoint/2010/main" val="1979712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2"/>
          </p:nvPr>
        </p:nvSpPr>
        <p:spPr>
          <a:xfrm>
            <a:off x="1484311" y="998806"/>
            <a:ext cx="4895056" cy="5050302"/>
          </a:xfrm>
        </p:spPr>
        <p:txBody>
          <a:bodyPr>
            <a:noAutofit/>
          </a:bodyPr>
          <a:lstStyle/>
          <a:p>
            <a:pPr>
              <a:lnSpc>
                <a:spcPct val="150000"/>
              </a:lnSpc>
            </a:pPr>
            <a:r>
              <a:rPr lang="de-DE" sz="3200" dirty="0" err="1" smtClean="0"/>
              <a:t>Storyline</a:t>
            </a:r>
            <a:r>
              <a:rPr lang="de-DE" sz="3200" dirty="0" smtClean="0"/>
              <a:t>-Methode</a:t>
            </a:r>
          </a:p>
          <a:p>
            <a:pPr>
              <a:lnSpc>
                <a:spcPct val="150000"/>
              </a:lnSpc>
            </a:pPr>
            <a:r>
              <a:rPr lang="de-DE" sz="3200" dirty="0" err="1" smtClean="0"/>
              <a:t>Concept-Map</a:t>
            </a:r>
            <a:endParaRPr lang="de-DE" sz="3200" dirty="0" smtClean="0"/>
          </a:p>
          <a:p>
            <a:pPr>
              <a:lnSpc>
                <a:spcPct val="150000"/>
              </a:lnSpc>
            </a:pPr>
            <a:r>
              <a:rPr lang="de-DE" sz="3200" dirty="0" smtClean="0"/>
              <a:t>Gruppenpuzzle/Markt der Möglichkeiten</a:t>
            </a:r>
          </a:p>
          <a:p>
            <a:pPr>
              <a:lnSpc>
                <a:spcPct val="150000"/>
              </a:lnSpc>
            </a:pPr>
            <a:r>
              <a:rPr lang="de-DE" sz="3200" dirty="0" smtClean="0"/>
              <a:t>Kooperatives Lernen: Think – pair – </a:t>
            </a:r>
            <a:r>
              <a:rPr lang="de-DE" sz="3200" dirty="0" err="1" smtClean="0"/>
              <a:t>share</a:t>
            </a:r>
            <a:endParaRPr lang="de-DE" sz="3200" dirty="0" smtClean="0"/>
          </a:p>
        </p:txBody>
      </p:sp>
      <p:sp>
        <p:nvSpPr>
          <p:cNvPr id="6" name="Inhaltsplatzhalter 5"/>
          <p:cNvSpPr>
            <a:spLocks noGrp="1"/>
          </p:cNvSpPr>
          <p:nvPr>
            <p:ph sz="quarter" idx="4"/>
          </p:nvPr>
        </p:nvSpPr>
        <p:spPr>
          <a:xfrm>
            <a:off x="6622035" y="998806"/>
            <a:ext cx="4895056" cy="5669280"/>
          </a:xfrm>
        </p:spPr>
        <p:txBody>
          <a:bodyPr>
            <a:normAutofit fontScale="92500" lnSpcReduction="10000"/>
          </a:bodyPr>
          <a:lstStyle/>
          <a:p>
            <a:pPr>
              <a:lnSpc>
                <a:spcPct val="150000"/>
              </a:lnSpc>
            </a:pPr>
            <a:r>
              <a:rPr lang="de-DE" sz="3200" dirty="0" err="1"/>
              <a:t>Mind-Map</a:t>
            </a:r>
            <a:endParaRPr lang="de-DE" sz="3200" dirty="0"/>
          </a:p>
          <a:p>
            <a:pPr>
              <a:lnSpc>
                <a:spcPct val="150000"/>
              </a:lnSpc>
            </a:pPr>
            <a:r>
              <a:rPr lang="de-DE" sz="3200" dirty="0"/>
              <a:t>Aquarium</a:t>
            </a:r>
          </a:p>
          <a:p>
            <a:pPr>
              <a:lnSpc>
                <a:spcPct val="150000"/>
              </a:lnSpc>
            </a:pPr>
            <a:r>
              <a:rPr lang="de-DE" sz="3200" dirty="0" err="1" smtClean="0"/>
              <a:t>Lapbook</a:t>
            </a:r>
            <a:endParaRPr lang="de-DE" sz="3200" dirty="0" smtClean="0"/>
          </a:p>
          <a:p>
            <a:pPr>
              <a:lnSpc>
                <a:spcPct val="150000"/>
              </a:lnSpc>
            </a:pPr>
            <a:r>
              <a:rPr lang="de-DE" sz="3200" dirty="0" smtClean="0"/>
              <a:t>Gruppenrally</a:t>
            </a:r>
          </a:p>
          <a:p>
            <a:pPr>
              <a:lnSpc>
                <a:spcPct val="150000"/>
              </a:lnSpc>
            </a:pPr>
            <a:r>
              <a:rPr lang="de-DE" sz="3200" dirty="0" smtClean="0"/>
              <a:t>Karussellgespräch</a:t>
            </a:r>
          </a:p>
          <a:p>
            <a:pPr>
              <a:lnSpc>
                <a:spcPct val="150000"/>
              </a:lnSpc>
            </a:pPr>
            <a:r>
              <a:rPr lang="de-DE" sz="3200" dirty="0" smtClean="0"/>
              <a:t>Partnerpuzzle</a:t>
            </a:r>
            <a:endParaRPr lang="de-DE" sz="3200" dirty="0"/>
          </a:p>
          <a:p>
            <a:r>
              <a:rPr lang="de-DE" sz="3200" dirty="0" err="1"/>
              <a:t>Placemat</a:t>
            </a:r>
            <a:r>
              <a:rPr lang="de-DE" sz="3200" dirty="0"/>
              <a:t> </a:t>
            </a:r>
            <a:r>
              <a:rPr lang="de-DE" sz="3200" dirty="0" err="1"/>
              <a:t>Activity</a:t>
            </a:r>
            <a:endParaRPr lang="de-DE" sz="3200" dirty="0"/>
          </a:p>
          <a:p>
            <a:endParaRPr lang="de-DE" dirty="0"/>
          </a:p>
        </p:txBody>
      </p:sp>
      <p:sp>
        <p:nvSpPr>
          <p:cNvPr id="7" name="Titel 3"/>
          <p:cNvSpPr txBox="1">
            <a:spLocks/>
          </p:cNvSpPr>
          <p:nvPr/>
        </p:nvSpPr>
        <p:spPr>
          <a:xfrm>
            <a:off x="1589649" y="0"/>
            <a:ext cx="10602351" cy="956603"/>
          </a:xfrm>
          <a:prstGeom prst="rect">
            <a:avLst/>
          </a:prstGeom>
          <a:solidFill>
            <a:schemeClr val="accent1">
              <a:lumMod val="60000"/>
              <a:lumOff val="40000"/>
            </a:schemeClr>
          </a:solidFill>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de-DE" sz="2800" b="1" dirty="0" smtClean="0"/>
              <a:t>Darstellung von Unterrichtmethoden</a:t>
            </a:r>
            <a:endParaRPr lang="de-DE" sz="2800" b="1" dirty="0"/>
          </a:p>
        </p:txBody>
      </p:sp>
    </p:spTree>
    <p:extLst>
      <p:ext uri="{BB962C8B-B14F-4D97-AF65-F5344CB8AC3E}">
        <p14:creationId xmlns:p14="http://schemas.microsoft.com/office/powerpoint/2010/main" val="1238702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2"/>
          </p:nvPr>
        </p:nvSpPr>
        <p:spPr>
          <a:xfrm>
            <a:off x="1484311" y="998806"/>
            <a:ext cx="4895056" cy="5050302"/>
          </a:xfrm>
        </p:spPr>
        <p:txBody>
          <a:bodyPr>
            <a:noAutofit/>
          </a:bodyPr>
          <a:lstStyle/>
          <a:p>
            <a:pPr>
              <a:lnSpc>
                <a:spcPct val="150000"/>
              </a:lnSpc>
            </a:pPr>
            <a:endParaRPr lang="de-DE" sz="3200" dirty="0" smtClean="0"/>
          </a:p>
        </p:txBody>
      </p:sp>
      <p:sp>
        <p:nvSpPr>
          <p:cNvPr id="6" name="Inhaltsplatzhalter 5"/>
          <p:cNvSpPr>
            <a:spLocks noGrp="1"/>
          </p:cNvSpPr>
          <p:nvPr>
            <p:ph sz="quarter" idx="4"/>
          </p:nvPr>
        </p:nvSpPr>
        <p:spPr>
          <a:xfrm>
            <a:off x="6622035" y="998806"/>
            <a:ext cx="4895056" cy="5669280"/>
          </a:xfrm>
        </p:spPr>
        <p:txBody>
          <a:bodyPr>
            <a:normAutofit/>
          </a:bodyPr>
          <a:lstStyle/>
          <a:p>
            <a:endParaRPr lang="de-DE" dirty="0"/>
          </a:p>
        </p:txBody>
      </p:sp>
      <p:sp>
        <p:nvSpPr>
          <p:cNvPr id="7" name="Titel 3"/>
          <p:cNvSpPr txBox="1">
            <a:spLocks/>
          </p:cNvSpPr>
          <p:nvPr/>
        </p:nvSpPr>
        <p:spPr>
          <a:xfrm>
            <a:off x="1589649" y="0"/>
            <a:ext cx="10602351" cy="956603"/>
          </a:xfrm>
          <a:prstGeom prst="rect">
            <a:avLst/>
          </a:prstGeom>
          <a:solidFill>
            <a:schemeClr val="accent1">
              <a:lumMod val="60000"/>
              <a:lumOff val="40000"/>
            </a:schemeClr>
          </a:solidFill>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de-DE" sz="2800" b="1" dirty="0" smtClean="0"/>
              <a:t>Darstellung von Unterrichtmethoden</a:t>
            </a:r>
            <a:endParaRPr lang="de-DE" sz="2800" b="1" dirty="0"/>
          </a:p>
        </p:txBody>
      </p:sp>
    </p:spTree>
    <p:extLst>
      <p:ext uri="{BB962C8B-B14F-4D97-AF65-F5344CB8AC3E}">
        <p14:creationId xmlns:p14="http://schemas.microsoft.com/office/powerpoint/2010/main" val="1304393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484310" y="297713"/>
            <a:ext cx="10018713" cy="6039292"/>
          </a:xfrm>
        </p:spPr>
        <p:txBody>
          <a:bodyPr>
            <a:normAutofit/>
          </a:bodyPr>
          <a:lstStyle/>
          <a:p>
            <a:r>
              <a:rPr lang="de-DE" sz="3600" dirty="0" smtClean="0"/>
              <a:t>Gestalten Sie bitte ein Plakat über Ihre Methode und stellen Sie diese dann im Plenum vor!</a:t>
            </a:r>
          </a:p>
          <a:p>
            <a:endParaRPr lang="de-DE" sz="3600" dirty="0"/>
          </a:p>
          <a:p>
            <a:endParaRPr lang="de-DE" sz="3600" dirty="0" smtClean="0"/>
          </a:p>
          <a:p>
            <a:r>
              <a:rPr lang="de-DE" sz="3600" dirty="0" smtClean="0"/>
              <a:t>Machen  Sie bitte von jeder vorgestellten  „Methode“ (Plakat) ein Foto und geben sie diese Fotos in Ihre Praxismappe!</a:t>
            </a:r>
            <a:endParaRPr lang="de-DE" sz="3600" dirty="0"/>
          </a:p>
        </p:txBody>
      </p:sp>
    </p:spTree>
    <p:extLst>
      <p:ext uri="{BB962C8B-B14F-4D97-AF65-F5344CB8AC3E}">
        <p14:creationId xmlns:p14="http://schemas.microsoft.com/office/powerpoint/2010/main" val="687877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4310" y="0"/>
            <a:ext cx="10018713" cy="1752599"/>
          </a:xfrm>
        </p:spPr>
        <p:txBody>
          <a:bodyPr/>
          <a:lstStyle/>
          <a:p>
            <a:r>
              <a:rPr lang="de-DE" dirty="0" smtClean="0"/>
              <a:t>11.04.2018 </a:t>
            </a:r>
            <a:br>
              <a:rPr lang="de-DE" dirty="0" smtClean="0"/>
            </a:br>
            <a:r>
              <a:rPr lang="de-DE" dirty="0" smtClean="0"/>
              <a:t>AEC – Ars-</a:t>
            </a:r>
            <a:r>
              <a:rPr lang="de-DE" dirty="0" err="1" smtClean="0"/>
              <a:t>Electronica</a:t>
            </a:r>
            <a:r>
              <a:rPr lang="de-DE" dirty="0" smtClean="0"/>
              <a:t>-Center</a:t>
            </a:r>
            <a:endParaRPr lang="de-DE" dirty="0"/>
          </a:p>
        </p:txBody>
      </p:sp>
      <p:sp>
        <p:nvSpPr>
          <p:cNvPr id="3" name="Inhaltsplatzhalter 2"/>
          <p:cNvSpPr>
            <a:spLocks noGrp="1"/>
          </p:cNvSpPr>
          <p:nvPr>
            <p:ph idx="1"/>
          </p:nvPr>
        </p:nvSpPr>
        <p:spPr>
          <a:xfrm>
            <a:off x="1484310" y="1752599"/>
            <a:ext cx="10018713" cy="4038601"/>
          </a:xfrm>
        </p:spPr>
        <p:txBody>
          <a:bodyPr>
            <a:noAutofit/>
          </a:bodyPr>
          <a:lstStyle/>
          <a:p>
            <a:r>
              <a:rPr lang="de-DE" sz="3200" dirty="0" err="1" smtClean="0"/>
              <a:t>Highlightführung</a:t>
            </a:r>
            <a:endParaRPr lang="de-DE" sz="3200" dirty="0" smtClean="0"/>
          </a:p>
          <a:p>
            <a:r>
              <a:rPr lang="de-DE" sz="3200" dirty="0" smtClean="0"/>
              <a:t>Treffpunkt: AEC</a:t>
            </a:r>
          </a:p>
          <a:p>
            <a:r>
              <a:rPr lang="de-DE" sz="3200" dirty="0" smtClean="0"/>
              <a:t>Zeit: 8:45 Uhr</a:t>
            </a:r>
          </a:p>
          <a:p>
            <a:r>
              <a:rPr lang="de-DE" sz="3200" dirty="0" smtClean="0"/>
              <a:t>Eintritt: 4 €/Person</a:t>
            </a:r>
          </a:p>
        </p:txBody>
      </p:sp>
    </p:spTree>
    <p:extLst>
      <p:ext uri="{BB962C8B-B14F-4D97-AF65-F5344CB8AC3E}">
        <p14:creationId xmlns:p14="http://schemas.microsoft.com/office/powerpoint/2010/main" val="996057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dergebnis für lapbook vorlage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739" y="0"/>
            <a:ext cx="3657600" cy="55841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getvorlagen.tk/wp-content/uploads/ber-.-ideen-zu-lapbook-vorlagen-auf-pinteres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0884" y="956931"/>
            <a:ext cx="6411115" cy="431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39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1.bp.blogspot.com/-tYgqCWQoZbQ/WbVzFN0qRTI/AAAAAAAAHEE/AZ_h1MiyYWEqD13h4wfHyUeSm5AwYkyvgCLcBGAs/s400/lapbook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2912" y="1"/>
            <a:ext cx="6808382" cy="680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192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2379290" y="27982"/>
            <a:ext cx="9812709" cy="892098"/>
          </a:xfrm>
          <a:solidFill>
            <a:schemeClr val="accent1">
              <a:lumMod val="60000"/>
              <a:lumOff val="40000"/>
            </a:schemeClr>
          </a:solidFill>
        </p:spPr>
        <p:txBody>
          <a:bodyPr>
            <a:normAutofit/>
          </a:bodyPr>
          <a:lstStyle/>
          <a:p>
            <a:pPr algn="r"/>
            <a:r>
              <a:rPr lang="de-DE" b="1" dirty="0" smtClean="0"/>
              <a:t>Anforderungen</a:t>
            </a:r>
            <a:endParaRPr lang="de-DE" b="1" dirty="0"/>
          </a:p>
        </p:txBody>
      </p:sp>
      <p:sp>
        <p:nvSpPr>
          <p:cNvPr id="3" name="Inhaltsplatzhalter 2"/>
          <p:cNvSpPr>
            <a:spLocks noGrp="1"/>
          </p:cNvSpPr>
          <p:nvPr>
            <p:ph idx="1"/>
          </p:nvPr>
        </p:nvSpPr>
        <p:spPr/>
        <p:txBody>
          <a:bodyPr>
            <a:normAutofit/>
          </a:bodyPr>
          <a:lstStyle/>
          <a:p>
            <a:pPr marL="274638" lvl="2" indent="-265113">
              <a:buFont typeface="Wingdings" charset="2"/>
              <a:buChar char="Ø"/>
            </a:pPr>
            <a:endParaRPr lang="de-AT" sz="2800" b="1" dirty="0"/>
          </a:p>
          <a:p>
            <a:pPr marL="274638" lvl="2" indent="-265113">
              <a:buFont typeface="Wingdings" charset="2"/>
              <a:buChar char="Ø"/>
            </a:pPr>
            <a:endParaRPr lang="de-AT" sz="2800" b="1" dirty="0"/>
          </a:p>
          <a:p>
            <a:pPr marL="274638" lvl="2" indent="-265113">
              <a:buFont typeface="Wingdings" charset="2"/>
              <a:buChar char="Ø"/>
            </a:pPr>
            <a:endParaRPr lang="de-AT" sz="2800" b="1" dirty="0"/>
          </a:p>
          <a:p>
            <a:endParaRPr lang="de-DE" dirty="0"/>
          </a:p>
        </p:txBody>
      </p:sp>
      <p:sp>
        <p:nvSpPr>
          <p:cNvPr id="6" name="Rechteck 5"/>
          <p:cNvSpPr/>
          <p:nvPr/>
        </p:nvSpPr>
        <p:spPr>
          <a:xfrm>
            <a:off x="1484310" y="1346744"/>
            <a:ext cx="10461674" cy="4832092"/>
          </a:xfrm>
          <a:prstGeom prst="rect">
            <a:avLst/>
          </a:prstGeom>
        </p:spPr>
        <p:txBody>
          <a:bodyPr wrap="square">
            <a:spAutoFit/>
          </a:bodyPr>
          <a:lstStyle/>
          <a:p>
            <a:pPr marL="1255713" lvl="2" indent="-488950">
              <a:buFont typeface="Wingdings" charset="2"/>
              <a:buChar char="Ø"/>
            </a:pPr>
            <a:r>
              <a:rPr lang="de-AT" sz="2800" b="1" dirty="0">
                <a:latin typeface="Arial" charset="0"/>
                <a:ea typeface="Arial" charset="0"/>
                <a:cs typeface="Arial" charset="0"/>
              </a:rPr>
              <a:t>Schriftliche Planung der Unterrichtsstunden, mit Lernzielformulierung (Grob- und Feinziele</a:t>
            </a:r>
            <a:r>
              <a:rPr lang="de-AT" sz="2800" b="1" dirty="0" smtClean="0">
                <a:latin typeface="Arial" charset="0"/>
                <a:ea typeface="Arial" charset="0"/>
                <a:cs typeface="Arial" charset="0"/>
              </a:rPr>
              <a:t>)</a:t>
            </a:r>
          </a:p>
          <a:p>
            <a:pPr marL="1255713" lvl="2" indent="-488950">
              <a:buFont typeface="Wingdings" charset="2"/>
              <a:buChar char="Ø"/>
            </a:pPr>
            <a:endParaRPr lang="de-AT" sz="2800" b="1" dirty="0">
              <a:latin typeface="Arial" charset="0"/>
              <a:ea typeface="Arial" charset="0"/>
              <a:cs typeface="Arial" charset="0"/>
            </a:endParaRPr>
          </a:p>
          <a:p>
            <a:pPr marL="1255713" lvl="4" indent="-488950">
              <a:buFont typeface="Wingdings" charset="2"/>
              <a:buChar char="Ø"/>
            </a:pPr>
            <a:r>
              <a:rPr lang="de-AT" sz="2800" b="1" dirty="0">
                <a:latin typeface="Arial" charset="0"/>
                <a:ea typeface="Arial" charset="0"/>
                <a:cs typeface="Arial" charset="0"/>
              </a:rPr>
              <a:t>Kurze Begründung der methodischen und inhaltlichen Schwerpunkte</a:t>
            </a:r>
          </a:p>
          <a:p>
            <a:pPr marL="1255713" lvl="4" indent="-488950">
              <a:buFont typeface="Wingdings" charset="2"/>
              <a:buChar char="Ø"/>
            </a:pPr>
            <a:endParaRPr lang="de-AT" sz="2800" b="1" dirty="0">
              <a:latin typeface="Arial" charset="0"/>
              <a:ea typeface="Arial" charset="0"/>
              <a:cs typeface="Arial" charset="0"/>
            </a:endParaRPr>
          </a:p>
          <a:p>
            <a:pPr marL="1255713" lvl="2" indent="-488950">
              <a:buFont typeface="Wingdings" charset="2"/>
              <a:buChar char="Ø"/>
            </a:pPr>
            <a:r>
              <a:rPr lang="de-AT" sz="2800" b="1" dirty="0">
                <a:latin typeface="Arial" charset="0"/>
                <a:ea typeface="Arial" charset="0"/>
                <a:cs typeface="Arial" charset="0"/>
              </a:rPr>
              <a:t>Reflexion der gehaltenen Unterrichtsstunde (im Ausmaß von ca. einer halben A4-Seite)</a:t>
            </a:r>
          </a:p>
          <a:p>
            <a:pPr marL="1255713" lvl="2" indent="-488950">
              <a:buFont typeface="Wingdings" charset="2"/>
              <a:buChar char="Ø"/>
            </a:pPr>
            <a:endParaRPr lang="de-AT" sz="2800" b="1" dirty="0">
              <a:latin typeface="Arial" charset="0"/>
              <a:ea typeface="Arial" charset="0"/>
              <a:cs typeface="Arial" charset="0"/>
            </a:endParaRPr>
          </a:p>
          <a:p>
            <a:pPr marL="1255713" lvl="2" indent="-488950">
              <a:buFont typeface="Wingdings" charset="2"/>
              <a:buChar char="Ø"/>
            </a:pPr>
            <a:r>
              <a:rPr lang="de-AT" sz="2800" b="1" dirty="0">
                <a:latin typeface="Arial" charset="0"/>
                <a:ea typeface="Arial" charset="0"/>
                <a:cs typeface="Arial" charset="0"/>
              </a:rPr>
              <a:t>Kurzzusammenfassung der abgelaufenen Praxis und Zielvereinbarungen für das nächste Praxissemester!</a:t>
            </a:r>
          </a:p>
        </p:txBody>
      </p:sp>
    </p:spTree>
    <p:extLst>
      <p:ext uri="{BB962C8B-B14F-4D97-AF65-F5344CB8AC3E}">
        <p14:creationId xmlns:p14="http://schemas.microsoft.com/office/powerpoint/2010/main" val="19240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ssolv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676400" y="-56271"/>
            <a:ext cx="10515600" cy="892098"/>
          </a:xfrm>
          <a:solidFill>
            <a:schemeClr val="accent1">
              <a:lumMod val="60000"/>
              <a:lumOff val="40000"/>
            </a:schemeClr>
          </a:solidFill>
        </p:spPr>
        <p:txBody>
          <a:bodyPr>
            <a:normAutofit/>
          </a:bodyPr>
          <a:lstStyle/>
          <a:p>
            <a:pPr algn="r"/>
            <a:r>
              <a:rPr lang="de-DE" b="1" dirty="0" smtClean="0"/>
              <a:t>Anforderungen</a:t>
            </a:r>
            <a:endParaRPr lang="de-DE" b="1" dirty="0"/>
          </a:p>
        </p:txBody>
      </p:sp>
      <p:sp>
        <p:nvSpPr>
          <p:cNvPr id="3" name="Inhaltsplatzhalter 2"/>
          <p:cNvSpPr>
            <a:spLocks noGrp="1"/>
          </p:cNvSpPr>
          <p:nvPr>
            <p:ph idx="1"/>
          </p:nvPr>
        </p:nvSpPr>
        <p:spPr>
          <a:xfrm>
            <a:off x="1484310" y="1111348"/>
            <a:ext cx="10707690" cy="5746651"/>
          </a:xfrm>
        </p:spPr>
        <p:txBody>
          <a:bodyPr>
            <a:normAutofit fontScale="92500" lnSpcReduction="20000"/>
          </a:bodyPr>
          <a:lstStyle/>
          <a:p>
            <a:pPr marL="274638" lvl="2" indent="-265113">
              <a:buFont typeface="Wingdings" charset="2"/>
              <a:buChar char="Ø"/>
            </a:pPr>
            <a:endParaRPr lang="de-AT" sz="4000" b="1" dirty="0" smtClean="0"/>
          </a:p>
          <a:p>
            <a:pPr marL="274638" lvl="2" indent="-265113">
              <a:buFont typeface="Wingdings" charset="2"/>
              <a:buChar char="Ø"/>
            </a:pPr>
            <a:endParaRPr lang="de-AT" sz="4000" b="1" dirty="0"/>
          </a:p>
          <a:p>
            <a:pPr marL="274638" lvl="2" indent="-265113">
              <a:buFont typeface="Wingdings" charset="2"/>
              <a:buChar char="Ø"/>
            </a:pPr>
            <a:r>
              <a:rPr lang="de-AT" sz="3600" b="1" dirty="0" smtClean="0"/>
              <a:t>Anwesenheit </a:t>
            </a:r>
            <a:r>
              <a:rPr lang="de-AT" sz="3600" b="1" dirty="0"/>
              <a:t>in den Übungen</a:t>
            </a:r>
          </a:p>
          <a:p>
            <a:pPr marL="274638" lvl="2" indent="-265113">
              <a:buFont typeface="Wingdings" charset="2"/>
              <a:buChar char="Ø"/>
            </a:pPr>
            <a:endParaRPr lang="de-AT" sz="3600" b="1" dirty="0"/>
          </a:p>
          <a:p>
            <a:pPr marL="274638" lvl="2" indent="-265113">
              <a:buFont typeface="Wingdings" charset="2"/>
              <a:buChar char="Ø"/>
            </a:pPr>
            <a:r>
              <a:rPr lang="de-AT" sz="3600" b="1" dirty="0"/>
              <a:t>Aktive Teilnahme an Diskussionen und </a:t>
            </a:r>
            <a:r>
              <a:rPr lang="de-AT" sz="3600" b="1" dirty="0" smtClean="0"/>
              <a:t>Übungsarbeiten</a:t>
            </a:r>
          </a:p>
          <a:p>
            <a:pPr marL="274638" lvl="2" indent="-265113">
              <a:buFont typeface="Wingdings" charset="2"/>
              <a:buChar char="Ø"/>
            </a:pPr>
            <a:endParaRPr lang="de-AT" sz="3600" b="1" dirty="0"/>
          </a:p>
          <a:p>
            <a:pPr marL="274638" lvl="2" indent="-265113">
              <a:buFont typeface="Wingdings" charset="2"/>
              <a:buChar char="Ø"/>
            </a:pPr>
            <a:r>
              <a:rPr lang="de-AT" sz="3600" b="1" dirty="0" smtClean="0"/>
              <a:t>Konstruktives Arbeitsblatt erstellen</a:t>
            </a:r>
          </a:p>
          <a:p>
            <a:pPr marL="274638" lvl="2" indent="-265113">
              <a:buFont typeface="Wingdings" charset="2"/>
              <a:buChar char="Ø"/>
            </a:pPr>
            <a:endParaRPr lang="de-AT" sz="3600" b="1" dirty="0"/>
          </a:p>
          <a:p>
            <a:pPr marL="274638" lvl="2" indent="-265113">
              <a:buFont typeface="Wingdings" charset="2"/>
              <a:buChar char="Ø"/>
            </a:pPr>
            <a:r>
              <a:rPr lang="de-AT" sz="3600" b="1" dirty="0"/>
              <a:t>Erarbeitung und Vortrag einer Methode</a:t>
            </a:r>
            <a:endParaRPr lang="de-DE" sz="3600" b="1" dirty="0"/>
          </a:p>
          <a:p>
            <a:pPr marL="274638" lvl="2" indent="-265113">
              <a:buFont typeface="Wingdings" charset="2"/>
              <a:buChar char="Ø"/>
            </a:pPr>
            <a:endParaRPr lang="de-AT" sz="2800" b="1" dirty="0"/>
          </a:p>
          <a:p>
            <a:pPr marL="274638" lvl="2" indent="-265113">
              <a:buFont typeface="Wingdings" charset="2"/>
              <a:buChar char="Ø"/>
            </a:pPr>
            <a:endParaRPr lang="de-AT" sz="2800" b="1" dirty="0"/>
          </a:p>
          <a:p>
            <a:pPr marL="274638" lvl="2" indent="-265113">
              <a:buFont typeface="Wingdings" charset="2"/>
              <a:buChar char="Ø"/>
            </a:pPr>
            <a:endParaRPr lang="de-AT" sz="2800" b="1" dirty="0"/>
          </a:p>
          <a:p>
            <a:endParaRPr lang="de-DE" dirty="0"/>
          </a:p>
        </p:txBody>
      </p:sp>
    </p:spTree>
    <p:extLst>
      <p:ext uri="{BB962C8B-B14F-4D97-AF65-F5344CB8AC3E}">
        <p14:creationId xmlns:p14="http://schemas.microsoft.com/office/powerpoint/2010/main" val="2886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45919" y="339059"/>
            <a:ext cx="10546081" cy="2616199"/>
          </a:xfrm>
        </p:spPr>
        <p:txBody>
          <a:bodyPr>
            <a:normAutofit fontScale="90000"/>
          </a:bodyPr>
          <a:lstStyle/>
          <a:p>
            <a:pPr algn="ctr"/>
            <a:r>
              <a:rPr lang="de-DE" dirty="0" smtClean="0"/>
              <a:t/>
            </a:r>
            <a:br>
              <a:rPr lang="de-DE" dirty="0" smtClean="0"/>
            </a:br>
            <a:r>
              <a:rPr lang="de-DE" dirty="0"/>
              <a:t/>
            </a:r>
            <a:br>
              <a:rPr lang="de-DE" dirty="0"/>
            </a:br>
            <a:r>
              <a:rPr lang="de-DE" dirty="0" smtClean="0"/>
              <a:t/>
            </a:r>
            <a:br>
              <a:rPr lang="de-DE" dirty="0" smtClean="0"/>
            </a:br>
            <a:r>
              <a:rPr lang="de-DE" sz="4900" b="1" dirty="0" smtClean="0">
                <a:latin typeface="Arial" charset="0"/>
                <a:ea typeface="Arial" charset="0"/>
                <a:cs typeface="Arial" charset="0"/>
              </a:rPr>
              <a:t>Wozu eigentlich „Offener Unterricht?</a:t>
            </a:r>
            <a:endParaRPr lang="de-DE" sz="4900" b="1" dirty="0">
              <a:latin typeface="Arial" charset="0"/>
              <a:ea typeface="Arial" charset="0"/>
              <a:cs typeface="Arial" charset="0"/>
            </a:endParaRPr>
          </a:p>
        </p:txBody>
      </p:sp>
      <p:sp>
        <p:nvSpPr>
          <p:cNvPr id="3" name="Untertitel 2"/>
          <p:cNvSpPr>
            <a:spLocks noGrp="1"/>
          </p:cNvSpPr>
          <p:nvPr>
            <p:ph type="subTitle" idx="1"/>
          </p:nvPr>
        </p:nvSpPr>
        <p:spPr/>
        <p:txBody>
          <a:bodyPr/>
          <a:lstStyle/>
          <a:p>
            <a:endParaRPr lang="de-DE"/>
          </a:p>
        </p:txBody>
      </p:sp>
    </p:spTree>
    <p:extLst>
      <p:ext uri="{BB962C8B-B14F-4D97-AF65-F5344CB8AC3E}">
        <p14:creationId xmlns:p14="http://schemas.microsoft.com/office/powerpoint/2010/main" val="625319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484310" y="450166"/>
            <a:ext cx="10018713" cy="6217919"/>
          </a:xfrm>
        </p:spPr>
        <p:txBody>
          <a:bodyPr>
            <a:normAutofit/>
          </a:bodyPr>
          <a:lstStyle/>
          <a:p>
            <a:pPr>
              <a:lnSpc>
                <a:spcPct val="150000"/>
              </a:lnSpc>
            </a:pPr>
            <a:r>
              <a:rPr lang="de-DE" sz="3600" dirty="0" smtClean="0"/>
              <a:t>„Schwach, klein, arm, abhängig – ein Staatsbürger wird es erst. Wir behandeln es mit Mitleid, Schroffheit, Grobheit und wenig Achtung. Ein Lümmel, ein Kind nur, erst in Zukunft ein Mensch, jetzt noch nicht. Und das trifft zu.“ (</a:t>
            </a:r>
            <a:r>
              <a:rPr lang="de-DE" sz="3600" dirty="0" err="1" smtClean="0"/>
              <a:t>Jaunsz</a:t>
            </a:r>
            <a:r>
              <a:rPr lang="de-DE" sz="3600" dirty="0" smtClean="0"/>
              <a:t> </a:t>
            </a:r>
            <a:r>
              <a:rPr lang="de-DE" sz="3600" dirty="0" err="1" smtClean="0"/>
              <a:t>Korcak</a:t>
            </a:r>
            <a:r>
              <a:rPr lang="de-DE" sz="3600" dirty="0" smtClean="0"/>
              <a:t>: Das Recht des Kindes auf Achtung)</a:t>
            </a:r>
            <a:endParaRPr lang="de-DE" sz="3600" dirty="0"/>
          </a:p>
        </p:txBody>
      </p:sp>
    </p:spTree>
    <p:extLst>
      <p:ext uri="{BB962C8B-B14F-4D97-AF65-F5344CB8AC3E}">
        <p14:creationId xmlns:p14="http://schemas.microsoft.com/office/powerpoint/2010/main" val="1568675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5921" y="0"/>
            <a:ext cx="10546080" cy="861646"/>
          </a:xfrm>
          <a:solidFill>
            <a:schemeClr val="accent1"/>
          </a:solidFill>
        </p:spPr>
        <p:txBody>
          <a:bodyPr/>
          <a:lstStyle/>
          <a:p>
            <a:pPr algn="r"/>
            <a:r>
              <a:rPr lang="de-DE" dirty="0" smtClean="0"/>
              <a:t>Was ist „Offener Unterricht“?</a:t>
            </a:r>
            <a:endParaRPr lang="de-DE" dirty="0"/>
          </a:p>
        </p:txBody>
      </p:sp>
      <p:sp>
        <p:nvSpPr>
          <p:cNvPr id="3" name="Inhaltsplatzhalter 2"/>
          <p:cNvSpPr>
            <a:spLocks noGrp="1"/>
          </p:cNvSpPr>
          <p:nvPr>
            <p:ph idx="1"/>
          </p:nvPr>
        </p:nvSpPr>
        <p:spPr>
          <a:xfrm>
            <a:off x="1484310" y="1252025"/>
            <a:ext cx="10707691" cy="5486400"/>
          </a:xfrm>
        </p:spPr>
        <p:txBody>
          <a:bodyPr>
            <a:normAutofit/>
          </a:bodyPr>
          <a:lstStyle/>
          <a:p>
            <a:r>
              <a:rPr lang="de-DE" sz="2800" dirty="0" smtClean="0"/>
              <a:t>Er präsentiert sich höchst unterschiedlich:</a:t>
            </a:r>
          </a:p>
          <a:p>
            <a:pPr marL="457200" lvl="1" indent="0">
              <a:buNone/>
            </a:pPr>
            <a:r>
              <a:rPr lang="de-DE" sz="2800" dirty="0" smtClean="0"/>
              <a:t>Organisatorische  - methodische – inhaltliche – soziale – </a:t>
            </a:r>
          </a:p>
          <a:p>
            <a:pPr marL="457200" lvl="1" indent="0">
              <a:buNone/>
            </a:pPr>
            <a:r>
              <a:rPr lang="de-DE" sz="2800" dirty="0" smtClean="0"/>
              <a:t>politisch-persönliche Öffnung</a:t>
            </a:r>
          </a:p>
          <a:p>
            <a:pPr lvl="1"/>
            <a:endParaRPr lang="de-DE" sz="2800" dirty="0" smtClean="0"/>
          </a:p>
          <a:p>
            <a:pPr marL="53975" lvl="1" indent="220663"/>
            <a:r>
              <a:rPr lang="de-DE" sz="2800" dirty="0" smtClean="0"/>
              <a:t>  Nicht nur die offenen Lernarrangements sondern der gesamte </a:t>
            </a:r>
          </a:p>
          <a:p>
            <a:pPr marL="53975" lvl="1" indent="0">
              <a:buNone/>
            </a:pPr>
            <a:r>
              <a:rPr lang="de-DE" sz="2800" dirty="0"/>
              <a:t> </a:t>
            </a:r>
            <a:r>
              <a:rPr lang="de-DE" sz="2800" dirty="0" smtClean="0"/>
              <a:t>     Kontext sind entscheidend</a:t>
            </a:r>
          </a:p>
          <a:p>
            <a:pPr marL="511175" lvl="1" indent="-457200">
              <a:buFont typeface="Arial" charset="0"/>
              <a:buChar char="•"/>
            </a:pPr>
            <a:r>
              <a:rPr lang="de-DE" sz="2800" dirty="0" smtClean="0"/>
              <a:t>Anspruchsniveau, Grad der Selbstbestimmung der </a:t>
            </a:r>
            <a:r>
              <a:rPr lang="de-DE" sz="2800" dirty="0" err="1" smtClean="0"/>
              <a:t>SchülerInnen</a:t>
            </a:r>
            <a:r>
              <a:rPr lang="de-DE" sz="2800" dirty="0" smtClean="0"/>
              <a:t> wird ständig erhöht!</a:t>
            </a:r>
          </a:p>
        </p:txBody>
      </p:sp>
    </p:spTree>
    <p:extLst>
      <p:ext uri="{BB962C8B-B14F-4D97-AF65-F5344CB8AC3E}">
        <p14:creationId xmlns:p14="http://schemas.microsoft.com/office/powerpoint/2010/main" val="103276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610920" y="0"/>
            <a:ext cx="10581080" cy="1041009"/>
          </a:xfrm>
          <a:solidFill>
            <a:schemeClr val="accent1"/>
          </a:solidFill>
        </p:spPr>
        <p:txBody>
          <a:bodyPr/>
          <a:lstStyle/>
          <a:p>
            <a:pPr algn="r"/>
            <a:r>
              <a:rPr lang="de-DE" dirty="0" smtClean="0"/>
              <a:t>Reeller offener Unterricht:</a:t>
            </a:r>
            <a:endParaRPr lang="de-DE" dirty="0"/>
          </a:p>
        </p:txBody>
      </p:sp>
      <p:sp>
        <p:nvSpPr>
          <p:cNvPr id="5" name="Inhaltsplatzhalter 4"/>
          <p:cNvSpPr>
            <a:spLocks noGrp="1"/>
          </p:cNvSpPr>
          <p:nvPr>
            <p:ph idx="1"/>
          </p:nvPr>
        </p:nvSpPr>
        <p:spPr>
          <a:xfrm>
            <a:off x="1484311" y="1364567"/>
            <a:ext cx="10018713" cy="5092504"/>
          </a:xfrm>
        </p:spPr>
        <p:txBody>
          <a:bodyPr>
            <a:noAutofit/>
          </a:bodyPr>
          <a:lstStyle/>
          <a:p>
            <a:r>
              <a:rPr lang="de-DE" sz="2800" dirty="0" smtClean="0">
                <a:latin typeface="Arial" charset="0"/>
                <a:ea typeface="Arial" charset="0"/>
                <a:cs typeface="Arial" charset="0"/>
              </a:rPr>
              <a:t>Lernmethode und Lernziele werden von den </a:t>
            </a:r>
            <a:r>
              <a:rPr lang="de-DE" sz="2800" dirty="0" err="1" smtClean="0">
                <a:latin typeface="Arial" charset="0"/>
                <a:ea typeface="Arial" charset="0"/>
                <a:cs typeface="Arial" charset="0"/>
              </a:rPr>
              <a:t>SchülerInnen</a:t>
            </a:r>
            <a:r>
              <a:rPr lang="de-DE" sz="2800" dirty="0" smtClean="0">
                <a:latin typeface="Arial" charset="0"/>
                <a:ea typeface="Arial" charset="0"/>
                <a:cs typeface="Arial" charset="0"/>
              </a:rPr>
              <a:t> bestimmt</a:t>
            </a:r>
          </a:p>
          <a:p>
            <a:endParaRPr lang="de-DE" sz="2800" dirty="0" smtClean="0">
              <a:latin typeface="Arial" charset="0"/>
              <a:ea typeface="Arial" charset="0"/>
              <a:cs typeface="Arial" charset="0"/>
            </a:endParaRPr>
          </a:p>
          <a:p>
            <a:r>
              <a:rPr lang="de-DE" sz="2800" dirty="0" smtClean="0">
                <a:latin typeface="Arial" charset="0"/>
                <a:ea typeface="Arial" charset="0"/>
                <a:cs typeface="Arial" charset="0"/>
              </a:rPr>
              <a:t>Mitbestimmung der Kinder im Bereich ihrer Lern- und Lebensziele!</a:t>
            </a:r>
            <a:endParaRPr lang="de-DE" sz="2800" dirty="0">
              <a:latin typeface="Arial" charset="0"/>
              <a:ea typeface="Arial" charset="0"/>
              <a:cs typeface="Arial" charset="0"/>
            </a:endParaRPr>
          </a:p>
        </p:txBody>
      </p:sp>
    </p:spTree>
    <p:extLst>
      <p:ext uri="{BB962C8B-B14F-4D97-AF65-F5344CB8AC3E}">
        <p14:creationId xmlns:p14="http://schemas.microsoft.com/office/powerpoint/2010/main" val="115693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73287" y="1"/>
            <a:ext cx="10018713" cy="829994"/>
          </a:xfrm>
          <a:solidFill>
            <a:schemeClr val="accent1">
              <a:lumMod val="60000"/>
              <a:lumOff val="40000"/>
            </a:schemeClr>
          </a:solidFill>
        </p:spPr>
        <p:txBody>
          <a:bodyPr/>
          <a:lstStyle/>
          <a:p>
            <a:pPr algn="r"/>
            <a:r>
              <a:rPr lang="de-DE" dirty="0" smtClean="0"/>
              <a:t>Offener Unterricht</a:t>
            </a:r>
            <a:endParaRPr lang="de-DE" dirty="0"/>
          </a:p>
        </p:txBody>
      </p:sp>
      <p:sp>
        <p:nvSpPr>
          <p:cNvPr id="3" name="Inhaltsplatzhalter 2"/>
          <p:cNvSpPr>
            <a:spLocks noGrp="1"/>
          </p:cNvSpPr>
          <p:nvPr>
            <p:ph sz="half" idx="1"/>
          </p:nvPr>
        </p:nvSpPr>
        <p:spPr>
          <a:xfrm>
            <a:off x="1484312" y="829995"/>
            <a:ext cx="5812630" cy="4961205"/>
          </a:xfrm>
        </p:spPr>
        <p:txBody>
          <a:bodyPr>
            <a:normAutofit/>
          </a:bodyPr>
          <a:lstStyle/>
          <a:p>
            <a:r>
              <a:rPr lang="de-DE" sz="2800" dirty="0" smtClean="0"/>
              <a:t>Kreativität</a:t>
            </a:r>
          </a:p>
          <a:p>
            <a:r>
              <a:rPr lang="de-DE" sz="2800" dirty="0" smtClean="0"/>
              <a:t>Individualisierung</a:t>
            </a:r>
          </a:p>
          <a:p>
            <a:r>
              <a:rPr lang="de-DE" sz="2800" dirty="0" smtClean="0"/>
              <a:t>Demokratisierung</a:t>
            </a:r>
          </a:p>
          <a:p>
            <a:r>
              <a:rPr lang="de-DE" sz="2800" dirty="0" smtClean="0"/>
              <a:t>Kind- &amp; Situationsorientierung</a:t>
            </a:r>
          </a:p>
          <a:p>
            <a:r>
              <a:rPr lang="de-DE" sz="2800" dirty="0" smtClean="0"/>
              <a:t>Lebensbedeutsamkeit</a:t>
            </a:r>
          </a:p>
          <a:p>
            <a:r>
              <a:rPr lang="de-DE" sz="2800" dirty="0" smtClean="0"/>
              <a:t>Selbst-, Sach- und Sozialkompetenz</a:t>
            </a:r>
          </a:p>
        </p:txBody>
      </p:sp>
      <p:sp>
        <p:nvSpPr>
          <p:cNvPr id="5" name="Inhaltsplatzhalter 4"/>
          <p:cNvSpPr>
            <a:spLocks noGrp="1"/>
          </p:cNvSpPr>
          <p:nvPr>
            <p:ph sz="half" idx="2"/>
          </p:nvPr>
        </p:nvSpPr>
        <p:spPr>
          <a:xfrm>
            <a:off x="7296942" y="829995"/>
            <a:ext cx="4895058" cy="4961205"/>
          </a:xfrm>
        </p:spPr>
        <p:txBody>
          <a:bodyPr>
            <a:normAutofit/>
          </a:bodyPr>
          <a:lstStyle/>
          <a:p>
            <a:r>
              <a:rPr lang="de-DE" sz="2800" dirty="0" smtClean="0"/>
              <a:t>Anwendungs- &amp; Handlungsorientierung</a:t>
            </a:r>
          </a:p>
          <a:p>
            <a:r>
              <a:rPr lang="de-DE" sz="2800" dirty="0" smtClean="0"/>
              <a:t>Selbstverantwortung und Mitmenschlichkeit</a:t>
            </a:r>
          </a:p>
          <a:p>
            <a:r>
              <a:rPr lang="de-DE" sz="2800" dirty="0" smtClean="0"/>
              <a:t>Ganzheitliches, fächerübergreifendes und entdeckendes Lernen</a:t>
            </a:r>
          </a:p>
          <a:p>
            <a:endParaRPr lang="de-DE" dirty="0"/>
          </a:p>
        </p:txBody>
      </p:sp>
      <p:sp>
        <p:nvSpPr>
          <p:cNvPr id="6" name="Textfeld 5"/>
          <p:cNvSpPr txBox="1"/>
          <p:nvPr/>
        </p:nvSpPr>
        <p:spPr>
          <a:xfrm>
            <a:off x="1589649" y="5791200"/>
            <a:ext cx="10602351" cy="830997"/>
          </a:xfrm>
          <a:prstGeom prst="rect">
            <a:avLst/>
          </a:prstGeom>
          <a:noFill/>
        </p:spPr>
        <p:txBody>
          <a:bodyPr wrap="square" rtlCol="0">
            <a:spAutoFit/>
          </a:bodyPr>
          <a:lstStyle/>
          <a:p>
            <a:pPr algn="ctr"/>
            <a:r>
              <a:rPr lang="de-DE" sz="2400" b="1" dirty="0" smtClean="0"/>
              <a:t>Es ist oft nicht sinnvoll, allen Kindern denselben Umfang und noch dazu im Gleichschritt abzuverlangen!</a:t>
            </a:r>
            <a:endParaRPr lang="de-DE" sz="2400" b="1" dirty="0"/>
          </a:p>
        </p:txBody>
      </p:sp>
    </p:spTree>
    <p:extLst>
      <p:ext uri="{BB962C8B-B14F-4D97-AF65-F5344CB8AC3E}">
        <p14:creationId xmlns:p14="http://schemas.microsoft.com/office/powerpoint/2010/main" val="38434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484310" y="1266093"/>
            <a:ext cx="10707690" cy="4525108"/>
          </a:xfrm>
        </p:spPr>
        <p:txBody>
          <a:bodyPr>
            <a:normAutofit/>
          </a:bodyPr>
          <a:lstStyle/>
          <a:p>
            <a:pPr>
              <a:lnSpc>
                <a:spcPct val="150000"/>
              </a:lnSpc>
            </a:pPr>
            <a:r>
              <a:rPr lang="de-DE" sz="3200" dirty="0" smtClean="0"/>
              <a:t>Durch freies Lernen und konsequenten offenen Unterricht lernen die Kinder die „Kernkompetenzen“ meist effizienter und schneller und können ihre </a:t>
            </a:r>
            <a:r>
              <a:rPr lang="de-DE" sz="3200" dirty="0"/>
              <a:t>F</a:t>
            </a:r>
            <a:r>
              <a:rPr lang="de-DE" sz="3200" dirty="0" smtClean="0"/>
              <a:t>ähigkeiten besser ausbauen als dort, wo im Gleichschritt und in Gleichförmigkeit unterrichtet wird.</a:t>
            </a:r>
          </a:p>
        </p:txBody>
      </p:sp>
      <p:sp>
        <p:nvSpPr>
          <p:cNvPr id="7" name="Titel 3"/>
          <p:cNvSpPr txBox="1">
            <a:spLocks/>
          </p:cNvSpPr>
          <p:nvPr/>
        </p:nvSpPr>
        <p:spPr>
          <a:xfrm>
            <a:off x="2173287" y="0"/>
            <a:ext cx="10018713" cy="956603"/>
          </a:xfrm>
          <a:prstGeom prst="rect">
            <a:avLst/>
          </a:prstGeom>
          <a:solidFill>
            <a:schemeClr val="accent1">
              <a:lumMod val="60000"/>
              <a:lumOff val="40000"/>
            </a:schemeClr>
          </a:solidFill>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de-DE" dirty="0" smtClean="0"/>
              <a:t>Effektivität des schulischen Lernens steigern</a:t>
            </a:r>
            <a:endParaRPr lang="de-DE" dirty="0"/>
          </a:p>
        </p:txBody>
      </p:sp>
    </p:spTree>
    <p:extLst>
      <p:ext uri="{BB962C8B-B14F-4D97-AF65-F5344CB8AC3E}">
        <p14:creationId xmlns:p14="http://schemas.microsoft.com/office/powerpoint/2010/main" val="14216287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Parallax</Template>
  <TotalTime>0</TotalTime>
  <Words>429</Words>
  <Application>Microsoft Macintosh PowerPoint</Application>
  <PresentationFormat>Breitbild</PresentationFormat>
  <Paragraphs>91</Paragraphs>
  <Slides>17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Corbel</vt:lpstr>
      <vt:lpstr>Wingdings</vt:lpstr>
      <vt:lpstr>Arial</vt:lpstr>
      <vt:lpstr>Parallax</vt:lpstr>
      <vt:lpstr>Anforderungen</vt:lpstr>
      <vt:lpstr>Anforderungen</vt:lpstr>
      <vt:lpstr>Anforderungen</vt:lpstr>
      <vt:lpstr>   Wozu eigentlich „Offener Unterricht?</vt:lpstr>
      <vt:lpstr>PowerPoint-Präsentation</vt:lpstr>
      <vt:lpstr>Was ist „Offener Unterricht“?</vt:lpstr>
      <vt:lpstr>Reeller offener Unterricht:</vt:lpstr>
      <vt:lpstr>Offener Unterricht</vt:lpstr>
      <vt:lpstr>PowerPoint-Präsentation</vt:lpstr>
      <vt:lpstr>PowerPoint-Präsentation</vt:lpstr>
      <vt:lpstr>PowerPoint-Präsentation</vt:lpstr>
      <vt:lpstr>PowerPoint-Präsentation</vt:lpstr>
      <vt:lpstr>PowerPoint-Präsentation</vt:lpstr>
      <vt:lpstr>PowerPoint-Präsentation</vt:lpstr>
      <vt:lpstr>11.04.2018  AEC – Ars-Electronica-Center</vt:lpstr>
      <vt:lpstr>PowerPoint-Präsentation</vt:lpstr>
      <vt:lpstr>PowerPoint-Präsentation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Wozu eigentlich „Offener Unterricht?</dc:title>
  <dc:creator>Microsoft Office-Anwender</dc:creator>
  <cp:lastModifiedBy>Microsoft Office-Anwender</cp:lastModifiedBy>
  <cp:revision>18</cp:revision>
  <dcterms:created xsi:type="dcterms:W3CDTF">2018-03-20T11:17:56Z</dcterms:created>
  <dcterms:modified xsi:type="dcterms:W3CDTF">2018-03-21T10:24:52Z</dcterms:modified>
</cp:coreProperties>
</file>