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1" r:id="rId5"/>
    <p:sldId id="263" r:id="rId6"/>
    <p:sldId id="264" r:id="rId7"/>
    <p:sldId id="259" r:id="rId8"/>
    <p:sldId id="262" r:id="rId9"/>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1">
        <a:schemeClr val="bg1"/>
      </p:bgRef>
    </p:bg>
    <p:spTree>
      <p:nvGrpSpPr>
        <p:cNvPr id="1" name=""/>
        <p:cNvGrpSpPr/>
        <p:nvPr/>
      </p:nvGrpSpPr>
      <p:grpSpPr>
        <a:xfrm>
          <a:off x="0" y="0"/>
          <a:ext cx="0" cy="0"/>
          <a:chOff x="0" y="0"/>
          <a:chExt cx="0" cy="0"/>
        </a:xfrm>
      </p:grpSpPr>
      <p:sp>
        <p:nvSpPr>
          <p:cNvPr id="8" name="Titel 7"/>
          <p:cNvSpPr>
            <a:spLocks noGrp="1"/>
          </p:cNvSpPr>
          <p:nvPr>
            <p:ph type="ctrTitle"/>
          </p:nvPr>
        </p:nvSpPr>
        <p:spPr>
          <a:xfrm>
            <a:off x="2286000" y="3124200"/>
            <a:ext cx="6172200" cy="1894362"/>
          </a:xfrm>
        </p:spPr>
        <p:txBody>
          <a:bodyPr/>
          <a:lstStyle>
            <a:lvl1pPr>
              <a:defRPr b="1"/>
            </a:lvl1pPr>
          </a:lstStyle>
          <a:p>
            <a:r>
              <a:rPr kumimoji="0" lang="de-DE" smtClean="0"/>
              <a:t>Titelmasterformat durch Klicken bearbeiten</a:t>
            </a:r>
            <a:endParaRPr kumimoji="0" lang="en-US"/>
          </a:p>
        </p:txBody>
      </p:sp>
      <p:sp>
        <p:nvSpPr>
          <p:cNvPr id="9" name="Untertitel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bwMode="auto">
          <a:xfrm rot="5400000">
            <a:off x="7764621" y="1174097"/>
            <a:ext cx="2286000" cy="381000"/>
          </a:xfrm>
        </p:spPr>
        <p:txBody>
          <a:bodyPr/>
          <a:lstStyle/>
          <a:p>
            <a:fld id="{0FB4DE12-48CA-485A-BCD5-13F4ADC8BF2A}" type="datetimeFigureOut">
              <a:rPr lang="de-AT" smtClean="0"/>
              <a:pPr/>
              <a:t>10.12.2013</a:t>
            </a:fld>
            <a:endParaRPr lang="de-AT"/>
          </a:p>
        </p:txBody>
      </p:sp>
      <p:sp>
        <p:nvSpPr>
          <p:cNvPr id="17" name="Fußzeilenplatzhalter 16"/>
          <p:cNvSpPr>
            <a:spLocks noGrp="1"/>
          </p:cNvSpPr>
          <p:nvPr>
            <p:ph type="ftr" sz="quarter" idx="11"/>
          </p:nvPr>
        </p:nvSpPr>
        <p:spPr bwMode="auto">
          <a:xfrm rot="5400000">
            <a:off x="7077269" y="4181669"/>
            <a:ext cx="3657600" cy="384048"/>
          </a:xfrm>
        </p:spPr>
        <p:txBody>
          <a:bodyPr/>
          <a:lstStyle/>
          <a:p>
            <a:endParaRPr lang="de-AT"/>
          </a:p>
        </p:txBody>
      </p:sp>
      <p:sp>
        <p:nvSpPr>
          <p:cNvPr id="10" name="Rechtec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htec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htec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htec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Gerade Verbindung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Gerade Verbindung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Gerade Verbindung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Gerade Verbindung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Gerade Verbindung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Gerade Verbindung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htec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Foliennummernplatzhalter 28"/>
          <p:cNvSpPr>
            <a:spLocks noGrp="1"/>
          </p:cNvSpPr>
          <p:nvPr>
            <p:ph type="sldNum" sz="quarter" idx="12"/>
          </p:nvPr>
        </p:nvSpPr>
        <p:spPr bwMode="auto">
          <a:xfrm>
            <a:off x="1325544" y="4928702"/>
            <a:ext cx="609600" cy="517524"/>
          </a:xfrm>
        </p:spPr>
        <p:txBody>
          <a:bodyPr/>
          <a:lstStyle/>
          <a:p>
            <a:fld id="{3EBFE134-F590-43BB-A19D-503F0C5247F4}" type="slidenum">
              <a:rPr lang="de-AT" smtClean="0"/>
              <a:pPr/>
              <a:t>‹Nr.›</a:t>
            </a:fld>
            <a:endParaRPr lang="de-A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0FB4DE12-48CA-485A-BCD5-13F4ADC8BF2A}" type="datetimeFigureOut">
              <a:rPr lang="de-AT" smtClean="0"/>
              <a:pPr/>
              <a:t>10.12.2013</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3EBFE134-F590-43BB-A19D-503F0C5247F4}" type="slidenum">
              <a:rPr lang="de-AT" smtClean="0"/>
              <a:pPr/>
              <a:t>‹Nr.›</a:t>
            </a:fld>
            <a:endParaRPr lang="de-A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9"/>
            <a:ext cx="1676400" cy="5851525"/>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274638"/>
            <a:ext cx="6019800" cy="5851525"/>
          </a:xfrm>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0FB4DE12-48CA-485A-BCD5-13F4ADC8BF2A}" type="datetimeFigureOut">
              <a:rPr lang="de-AT" smtClean="0"/>
              <a:pPr/>
              <a:t>10.12.2013</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3EBFE134-F590-43BB-A19D-503F0C5247F4}" type="slidenum">
              <a:rPr lang="de-AT" smtClean="0"/>
              <a:pPr/>
              <a:t>‹Nr.›</a:t>
            </a:fld>
            <a:endParaRPr lang="de-A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8" name="Inhaltsplatzhalter 7"/>
          <p:cNvSpPr>
            <a:spLocks noGrp="1"/>
          </p:cNvSpPr>
          <p:nvPr>
            <p:ph sz="quarter" idx="1"/>
          </p:nvPr>
        </p:nvSpPr>
        <p:spPr>
          <a:xfrm>
            <a:off x="457200" y="1600200"/>
            <a:ext cx="7467600" cy="4873752"/>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4"/>
          </p:nvPr>
        </p:nvSpPr>
        <p:spPr/>
        <p:txBody>
          <a:bodyPr rtlCol="0"/>
          <a:lstStyle/>
          <a:p>
            <a:fld id="{0FB4DE12-48CA-485A-BCD5-13F4ADC8BF2A}" type="datetimeFigureOut">
              <a:rPr lang="de-AT" smtClean="0"/>
              <a:pPr/>
              <a:t>10.12.2013</a:t>
            </a:fld>
            <a:endParaRPr lang="de-AT"/>
          </a:p>
        </p:txBody>
      </p:sp>
      <p:sp>
        <p:nvSpPr>
          <p:cNvPr id="9" name="Foliennummernplatzhalter 8"/>
          <p:cNvSpPr>
            <a:spLocks noGrp="1"/>
          </p:cNvSpPr>
          <p:nvPr>
            <p:ph type="sldNum" sz="quarter" idx="15"/>
          </p:nvPr>
        </p:nvSpPr>
        <p:spPr/>
        <p:txBody>
          <a:bodyPr rtlCol="0"/>
          <a:lstStyle/>
          <a:p>
            <a:fld id="{3EBFE134-F590-43BB-A19D-503F0C5247F4}" type="slidenum">
              <a:rPr lang="de-AT" smtClean="0"/>
              <a:pPr/>
              <a:t>‹Nr.›</a:t>
            </a:fld>
            <a:endParaRPr lang="de-AT"/>
          </a:p>
        </p:txBody>
      </p:sp>
      <p:sp>
        <p:nvSpPr>
          <p:cNvPr id="10" name="Fußzeilenplatzhalter 9"/>
          <p:cNvSpPr>
            <a:spLocks noGrp="1"/>
          </p:cNvSpPr>
          <p:nvPr>
            <p:ph type="ftr" sz="quarter" idx="16"/>
          </p:nvPr>
        </p:nvSpPr>
        <p:spPr/>
        <p:txBody>
          <a:bodyPr rtlCol="0"/>
          <a:lstStyle/>
          <a:p>
            <a:endParaRPr lang="de-A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2286000" y="2895600"/>
            <a:ext cx="6172200" cy="2053590"/>
          </a:xfrm>
        </p:spPr>
        <p:txBody>
          <a:bodyPr/>
          <a:lstStyle>
            <a:lvl1pPr algn="l">
              <a:buNone/>
              <a:defRPr sz="3000" b="1" cap="small" baseline="0"/>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Textmasterformate durch Klicken bearbeiten</a:t>
            </a:r>
          </a:p>
        </p:txBody>
      </p:sp>
      <p:sp>
        <p:nvSpPr>
          <p:cNvPr id="4" name="Datumsplatzhalter 3"/>
          <p:cNvSpPr>
            <a:spLocks noGrp="1"/>
          </p:cNvSpPr>
          <p:nvPr>
            <p:ph type="dt" sz="half" idx="10"/>
          </p:nvPr>
        </p:nvSpPr>
        <p:spPr bwMode="auto">
          <a:xfrm rot="5400000">
            <a:off x="7763256" y="1170432"/>
            <a:ext cx="2286000" cy="381000"/>
          </a:xfrm>
        </p:spPr>
        <p:txBody>
          <a:bodyPr/>
          <a:lstStyle/>
          <a:p>
            <a:fld id="{0FB4DE12-48CA-485A-BCD5-13F4ADC8BF2A}" type="datetimeFigureOut">
              <a:rPr lang="de-AT" smtClean="0"/>
              <a:pPr/>
              <a:t>10.12.2013</a:t>
            </a:fld>
            <a:endParaRPr lang="de-AT"/>
          </a:p>
        </p:txBody>
      </p:sp>
      <p:sp>
        <p:nvSpPr>
          <p:cNvPr id="5" name="Fußzeilenplatzhalter 4"/>
          <p:cNvSpPr>
            <a:spLocks noGrp="1"/>
          </p:cNvSpPr>
          <p:nvPr>
            <p:ph type="ftr" sz="quarter" idx="11"/>
          </p:nvPr>
        </p:nvSpPr>
        <p:spPr bwMode="auto">
          <a:xfrm rot="5400000">
            <a:off x="7077456" y="4178808"/>
            <a:ext cx="3657600" cy="384048"/>
          </a:xfrm>
        </p:spPr>
        <p:txBody>
          <a:bodyPr/>
          <a:lstStyle/>
          <a:p>
            <a:endParaRPr lang="de-AT"/>
          </a:p>
        </p:txBody>
      </p:sp>
      <p:sp>
        <p:nvSpPr>
          <p:cNvPr id="9" name="Rechtec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ec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htec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Gerade Verbindung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Gerade Verbindung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Gerade Verbindung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Gerade Verbindung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Gerade Verbindung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htec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Gerade Verbindung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Foliennummernplatzhalter 5"/>
          <p:cNvSpPr>
            <a:spLocks noGrp="1"/>
          </p:cNvSpPr>
          <p:nvPr>
            <p:ph type="sldNum" sz="quarter" idx="12"/>
          </p:nvPr>
        </p:nvSpPr>
        <p:spPr bwMode="auto">
          <a:xfrm>
            <a:off x="1340616" y="4928702"/>
            <a:ext cx="609600" cy="517524"/>
          </a:xfrm>
        </p:spPr>
        <p:txBody>
          <a:bodyPr/>
          <a:lstStyle/>
          <a:p>
            <a:fld id="{3EBFE134-F590-43BB-A19D-503F0C5247F4}" type="slidenum">
              <a:rPr lang="de-AT" smtClean="0"/>
              <a:pPr/>
              <a:t>‹Nr.›</a:t>
            </a:fld>
            <a:endParaRPr lang="de-A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5" name="Datumsplatzhalter 4"/>
          <p:cNvSpPr>
            <a:spLocks noGrp="1"/>
          </p:cNvSpPr>
          <p:nvPr>
            <p:ph type="dt" sz="half" idx="10"/>
          </p:nvPr>
        </p:nvSpPr>
        <p:spPr/>
        <p:txBody>
          <a:bodyPr/>
          <a:lstStyle/>
          <a:p>
            <a:fld id="{0FB4DE12-48CA-485A-BCD5-13F4ADC8BF2A}" type="datetimeFigureOut">
              <a:rPr lang="de-AT" smtClean="0"/>
              <a:pPr/>
              <a:t>10.12.2013</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3EBFE134-F590-43BB-A19D-503F0C5247F4}" type="slidenum">
              <a:rPr lang="de-AT" smtClean="0"/>
              <a:pPr/>
              <a:t>‹Nr.›</a:t>
            </a:fld>
            <a:endParaRPr lang="de-AT"/>
          </a:p>
        </p:txBody>
      </p:sp>
      <p:sp>
        <p:nvSpPr>
          <p:cNvPr id="9" name="Inhaltsplatzhalter 8"/>
          <p:cNvSpPr>
            <a:spLocks noGrp="1"/>
          </p:cNvSpPr>
          <p:nvPr>
            <p:ph sz="quarter" idx="1"/>
          </p:nvPr>
        </p:nvSpPr>
        <p:spPr>
          <a:xfrm>
            <a:off x="457200" y="1600200"/>
            <a:ext cx="3657600" cy="45720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1" name="Inhaltsplatzhalter 10"/>
          <p:cNvSpPr>
            <a:spLocks noGrp="1"/>
          </p:cNvSpPr>
          <p:nvPr>
            <p:ph sz="quarter" idx="2"/>
          </p:nvPr>
        </p:nvSpPr>
        <p:spPr>
          <a:xfrm>
            <a:off x="4270248" y="1600200"/>
            <a:ext cx="3657600" cy="45720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7543800" cy="1143000"/>
          </a:xfrm>
        </p:spPr>
        <p:txBody>
          <a:bodyPr anchor="b"/>
          <a:lstStyle>
            <a:lvl1pPr>
              <a:defRPr/>
            </a:lvl1pPr>
          </a:lstStyle>
          <a:p>
            <a:r>
              <a:rPr kumimoji="0" lang="de-DE" smtClean="0"/>
              <a:t>Titelmasterformat durch Klicken bearbeiten</a:t>
            </a:r>
            <a:endParaRPr kumimoji="0" lang="en-US"/>
          </a:p>
        </p:txBody>
      </p:sp>
      <p:sp>
        <p:nvSpPr>
          <p:cNvPr id="7" name="Datumsplatzhalter 6"/>
          <p:cNvSpPr>
            <a:spLocks noGrp="1"/>
          </p:cNvSpPr>
          <p:nvPr>
            <p:ph type="dt" sz="half" idx="10"/>
          </p:nvPr>
        </p:nvSpPr>
        <p:spPr/>
        <p:txBody>
          <a:bodyPr/>
          <a:lstStyle/>
          <a:p>
            <a:fld id="{0FB4DE12-48CA-485A-BCD5-13F4ADC8BF2A}" type="datetimeFigureOut">
              <a:rPr lang="de-AT" smtClean="0"/>
              <a:pPr/>
              <a:t>10.12.2013</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3EBFE134-F590-43BB-A19D-503F0C5247F4}" type="slidenum">
              <a:rPr lang="de-AT" smtClean="0"/>
              <a:pPr/>
              <a:t>‹Nr.›</a:t>
            </a:fld>
            <a:endParaRPr lang="de-AT"/>
          </a:p>
        </p:txBody>
      </p:sp>
      <p:sp>
        <p:nvSpPr>
          <p:cNvPr id="11" name="Inhaltsplatzhalter 10"/>
          <p:cNvSpPr>
            <a:spLocks noGrp="1"/>
          </p:cNvSpPr>
          <p:nvPr>
            <p:ph sz="quarter" idx="2"/>
          </p:nvPr>
        </p:nvSpPr>
        <p:spPr>
          <a:xfrm>
            <a:off x="457200" y="2362200"/>
            <a:ext cx="3657600" cy="38862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3" name="Inhaltsplatzhalter 12"/>
          <p:cNvSpPr>
            <a:spLocks noGrp="1"/>
          </p:cNvSpPr>
          <p:nvPr>
            <p:ph sz="quarter" idx="4"/>
          </p:nvPr>
        </p:nvSpPr>
        <p:spPr>
          <a:xfrm>
            <a:off x="4371975" y="2362200"/>
            <a:ext cx="3657600" cy="38862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2" name="Textplatzhalt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de-DE" smtClean="0"/>
              <a:t>Textmasterformate durch Klicken bearbeiten</a:t>
            </a:r>
          </a:p>
        </p:txBody>
      </p:sp>
      <p:sp>
        <p:nvSpPr>
          <p:cNvPr id="14" name="Textplatzhalt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de-DE" smtClean="0"/>
              <a:t>Textmasterformate durch Klicken bearbeiten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6" name="Datumsplatzhalter 5"/>
          <p:cNvSpPr>
            <a:spLocks noGrp="1"/>
          </p:cNvSpPr>
          <p:nvPr>
            <p:ph type="dt" sz="half" idx="10"/>
          </p:nvPr>
        </p:nvSpPr>
        <p:spPr/>
        <p:txBody>
          <a:bodyPr rtlCol="0"/>
          <a:lstStyle/>
          <a:p>
            <a:fld id="{0FB4DE12-48CA-485A-BCD5-13F4ADC8BF2A}" type="datetimeFigureOut">
              <a:rPr lang="de-AT" smtClean="0"/>
              <a:pPr/>
              <a:t>10.12.2013</a:t>
            </a:fld>
            <a:endParaRPr lang="de-AT"/>
          </a:p>
        </p:txBody>
      </p:sp>
      <p:sp>
        <p:nvSpPr>
          <p:cNvPr id="7" name="Foliennummernplatzhalter 6"/>
          <p:cNvSpPr>
            <a:spLocks noGrp="1"/>
          </p:cNvSpPr>
          <p:nvPr>
            <p:ph type="sldNum" sz="quarter" idx="11"/>
          </p:nvPr>
        </p:nvSpPr>
        <p:spPr/>
        <p:txBody>
          <a:bodyPr rtlCol="0"/>
          <a:lstStyle/>
          <a:p>
            <a:fld id="{3EBFE134-F590-43BB-A19D-503F0C5247F4}" type="slidenum">
              <a:rPr lang="de-AT" smtClean="0"/>
              <a:pPr/>
              <a:t>‹Nr.›</a:t>
            </a:fld>
            <a:endParaRPr lang="de-AT"/>
          </a:p>
        </p:txBody>
      </p:sp>
      <p:sp>
        <p:nvSpPr>
          <p:cNvPr id="8" name="Fußzeilenplatzhalter 7"/>
          <p:cNvSpPr>
            <a:spLocks noGrp="1"/>
          </p:cNvSpPr>
          <p:nvPr>
            <p:ph type="ftr" sz="quarter" idx="12"/>
          </p:nvPr>
        </p:nvSpPr>
        <p:spPr/>
        <p:txBody>
          <a:bodyPr rtlCol="0"/>
          <a:lstStyle/>
          <a:p>
            <a:endParaRPr lang="de-A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FB4DE12-48CA-485A-BCD5-13F4ADC8BF2A}" type="datetimeFigureOut">
              <a:rPr lang="de-AT" smtClean="0"/>
              <a:pPr/>
              <a:t>10.12.2013</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3EBFE134-F590-43BB-A19D-503F0C5247F4}" type="slidenum">
              <a:rPr lang="de-AT" smtClean="0"/>
              <a:pPr/>
              <a:t>‹Nr.›</a:t>
            </a:fld>
            <a:endParaRPr lang="de-A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bg>
      <p:bgRef idx="1001">
        <a:schemeClr val="bg1"/>
      </p:bgRef>
    </p:bg>
    <p:spTree>
      <p:nvGrpSpPr>
        <p:cNvPr id="1" name=""/>
        <p:cNvGrpSpPr/>
        <p:nvPr/>
      </p:nvGrpSpPr>
      <p:grpSpPr>
        <a:xfrm>
          <a:off x="0" y="0"/>
          <a:ext cx="0" cy="0"/>
          <a:chOff x="0" y="0"/>
          <a:chExt cx="0" cy="0"/>
        </a:xfrm>
      </p:grpSpPr>
      <p:sp>
        <p:nvSpPr>
          <p:cNvPr id="10" name="Gerade Verbindung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el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Textmasterformate durch Klicken bearbeiten</a:t>
            </a:r>
          </a:p>
        </p:txBody>
      </p:sp>
      <p:sp>
        <p:nvSpPr>
          <p:cNvPr id="8" name="Gerade Verbindung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Gerade Verbindung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Gerade Verbindung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htec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Gerade Verbindung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nhaltsplatzhalter 17"/>
          <p:cNvSpPr>
            <a:spLocks noGrp="1"/>
          </p:cNvSpPr>
          <p:nvPr>
            <p:ph sz="quarter" idx="1"/>
          </p:nvPr>
        </p:nvSpPr>
        <p:spPr>
          <a:xfrm>
            <a:off x="304800" y="274320"/>
            <a:ext cx="5638800" cy="6327648"/>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1" name="Datumsplatzhalter 20"/>
          <p:cNvSpPr>
            <a:spLocks noGrp="1"/>
          </p:cNvSpPr>
          <p:nvPr>
            <p:ph type="dt" sz="half" idx="14"/>
          </p:nvPr>
        </p:nvSpPr>
        <p:spPr/>
        <p:txBody>
          <a:bodyPr rtlCol="0"/>
          <a:lstStyle/>
          <a:p>
            <a:fld id="{0FB4DE12-48CA-485A-BCD5-13F4ADC8BF2A}" type="datetimeFigureOut">
              <a:rPr lang="de-AT" smtClean="0"/>
              <a:pPr/>
              <a:t>10.12.2013</a:t>
            </a:fld>
            <a:endParaRPr lang="de-AT"/>
          </a:p>
        </p:txBody>
      </p:sp>
      <p:sp>
        <p:nvSpPr>
          <p:cNvPr id="22" name="Foliennummernplatzhalter 21"/>
          <p:cNvSpPr>
            <a:spLocks noGrp="1"/>
          </p:cNvSpPr>
          <p:nvPr>
            <p:ph type="sldNum" sz="quarter" idx="15"/>
          </p:nvPr>
        </p:nvSpPr>
        <p:spPr/>
        <p:txBody>
          <a:bodyPr rtlCol="0"/>
          <a:lstStyle/>
          <a:p>
            <a:fld id="{3EBFE134-F590-43BB-A19D-503F0C5247F4}" type="slidenum">
              <a:rPr lang="de-AT" smtClean="0"/>
              <a:pPr/>
              <a:t>‹Nr.›</a:t>
            </a:fld>
            <a:endParaRPr lang="de-AT"/>
          </a:p>
        </p:txBody>
      </p:sp>
      <p:sp>
        <p:nvSpPr>
          <p:cNvPr id="23" name="Fußzeilenplatzhalter 22"/>
          <p:cNvSpPr>
            <a:spLocks noGrp="1"/>
          </p:cNvSpPr>
          <p:nvPr>
            <p:ph type="ftr" sz="quarter" idx="16"/>
          </p:nvPr>
        </p:nvSpPr>
        <p:spPr/>
        <p:txBody>
          <a:bodyPr rtlCol="0"/>
          <a:lstStyle/>
          <a:p>
            <a:endParaRPr lang="de-A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9" name="Gerade Verbindung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el 1"/>
          <p:cNvSpPr>
            <a:spLocks noGrp="1"/>
          </p:cNvSpPr>
          <p:nvPr>
            <p:ph type="title"/>
          </p:nvPr>
        </p:nvSpPr>
        <p:spPr>
          <a:xfrm rot="5400000">
            <a:off x="3350133" y="3200400"/>
            <a:ext cx="6309360" cy="457200"/>
          </a:xfrm>
        </p:spPr>
        <p:txBody>
          <a:bodyPr anchor="b"/>
          <a:lstStyle>
            <a:lvl1pPr algn="l">
              <a:buNone/>
              <a:defRPr sz="2000" b="1"/>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de-DE" smtClean="0"/>
              <a:t>Bild durch Klicken auf Symbol hinzufügen</a:t>
            </a:r>
            <a:endParaRPr kumimoji="0" lang="en-US" dirty="0"/>
          </a:p>
        </p:txBody>
      </p:sp>
      <p:sp>
        <p:nvSpPr>
          <p:cNvPr id="4" name="Textplatzhalt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de-DE" smtClean="0"/>
              <a:t>Textmasterformate durch Klicken bearbeiten</a:t>
            </a:r>
          </a:p>
        </p:txBody>
      </p:sp>
      <p:sp>
        <p:nvSpPr>
          <p:cNvPr id="10" name="Gerade Verbindung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htec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Gerade Verbindung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Gerade Verbindung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Gerade Verbindung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umsplatzhalter 16"/>
          <p:cNvSpPr>
            <a:spLocks noGrp="1"/>
          </p:cNvSpPr>
          <p:nvPr>
            <p:ph type="dt" sz="half" idx="10"/>
          </p:nvPr>
        </p:nvSpPr>
        <p:spPr/>
        <p:txBody>
          <a:bodyPr rtlCol="0"/>
          <a:lstStyle/>
          <a:p>
            <a:fld id="{0FB4DE12-48CA-485A-BCD5-13F4ADC8BF2A}" type="datetimeFigureOut">
              <a:rPr lang="de-AT" smtClean="0"/>
              <a:pPr/>
              <a:t>10.12.2013</a:t>
            </a:fld>
            <a:endParaRPr lang="de-AT"/>
          </a:p>
        </p:txBody>
      </p:sp>
      <p:sp>
        <p:nvSpPr>
          <p:cNvPr id="18" name="Foliennummernplatzhalter 17"/>
          <p:cNvSpPr>
            <a:spLocks noGrp="1"/>
          </p:cNvSpPr>
          <p:nvPr>
            <p:ph type="sldNum" sz="quarter" idx="11"/>
          </p:nvPr>
        </p:nvSpPr>
        <p:spPr/>
        <p:txBody>
          <a:bodyPr rtlCol="0"/>
          <a:lstStyle/>
          <a:p>
            <a:fld id="{3EBFE134-F590-43BB-A19D-503F0C5247F4}" type="slidenum">
              <a:rPr lang="de-AT" smtClean="0"/>
              <a:pPr/>
              <a:t>‹Nr.›</a:t>
            </a:fld>
            <a:endParaRPr lang="de-AT"/>
          </a:p>
        </p:txBody>
      </p:sp>
      <p:sp>
        <p:nvSpPr>
          <p:cNvPr id="21" name="Fußzeilenplatzhalter 20"/>
          <p:cNvSpPr>
            <a:spLocks noGrp="1"/>
          </p:cNvSpPr>
          <p:nvPr>
            <p:ph type="ftr" sz="quarter" idx="12"/>
          </p:nvPr>
        </p:nvSpPr>
        <p:spPr/>
        <p:txBody>
          <a:bodyPr rtlCol="0"/>
          <a:lstStyle/>
          <a:p>
            <a:endParaRPr lang="de-A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Gerade Verbindung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elplatzhalter 21"/>
          <p:cNvSpPr>
            <a:spLocks noGrp="1"/>
          </p:cNvSpPr>
          <p:nvPr>
            <p:ph type="title"/>
          </p:nvPr>
        </p:nvSpPr>
        <p:spPr>
          <a:xfrm>
            <a:off x="457200" y="274638"/>
            <a:ext cx="7467600" cy="1143000"/>
          </a:xfrm>
          <a:prstGeom prst="rect">
            <a:avLst/>
          </a:prstGeom>
        </p:spPr>
        <p:txBody>
          <a:bodyPr vert="horz" anchor="b">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FB4DE12-48CA-485A-BCD5-13F4ADC8BF2A}" type="datetimeFigureOut">
              <a:rPr lang="de-AT" smtClean="0"/>
              <a:pPr/>
              <a:t>10.12.2013</a:t>
            </a:fld>
            <a:endParaRPr lang="de-AT"/>
          </a:p>
        </p:txBody>
      </p:sp>
      <p:sp>
        <p:nvSpPr>
          <p:cNvPr id="3" name="Fußzeilenplatzhalt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de-AT"/>
          </a:p>
        </p:txBody>
      </p:sp>
      <p:sp>
        <p:nvSpPr>
          <p:cNvPr id="7" name="Gerade Verbindung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Gerade Verbindung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htec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Gerade Verbindung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Foliennummernplatzhalt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EBFE134-F590-43BB-A19D-503F0C5247F4}" type="slidenum">
              <a:rPr lang="de-AT" smtClean="0"/>
              <a:pPr/>
              <a:t>‹Nr.›</a:t>
            </a:fld>
            <a:endParaRPr lang="de-A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moreco.at/haushaltsrechne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diepresse.com/home/panorama/wien/1432597/Die-wachsende-Zwischenwelt-hinter-der-Stadtgrenze?from=suche.intern.portal" TargetMode="External"/><Relationship Id="rId2" Type="http://schemas.openxmlformats.org/officeDocument/2006/relationships/hyperlink" Target="http://austria-forum.org/af/AEIOU/Suburbanisierung" TargetMode="External"/><Relationship Id="rId1" Type="http://schemas.openxmlformats.org/officeDocument/2006/relationships/slideLayout" Target="../slideLayouts/slideLayout2.xml"/><Relationship Id="rId6" Type="http://schemas.openxmlformats.org/officeDocument/2006/relationships/hyperlink" Target="http://de.wikipedia.org/w/index.php?title=Datei:Suburbanisierung.svg&amp;filetimestamp=20100622124404&amp;" TargetMode="External"/><Relationship Id="rId5" Type="http://schemas.openxmlformats.org/officeDocument/2006/relationships/hyperlink" Target="http://www.ots.at/presseaussendung/OTS_20131029_OTS0158/salzburgs-neuer-rechner-fuer-wohn-und-fahrtkosten" TargetMode="External"/><Relationship Id="rId4" Type="http://schemas.openxmlformats.org/officeDocument/2006/relationships/hyperlink" Target="http://diepresse.com/home/wirtschaft/economist/1400879/Pendler_Ein-Leben-unterwegs?from=suche.intern.port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e-AT" sz="4000" dirty="0" smtClean="0"/>
              <a:t>Suburbanisierung</a:t>
            </a:r>
            <a:endParaRPr lang="de-AT" sz="4000" dirty="0"/>
          </a:p>
        </p:txBody>
      </p:sp>
      <p:pic>
        <p:nvPicPr>
          <p:cNvPr id="18434" name="Picture 2" descr="Datei:Suburbanisierung.svg"/>
          <p:cNvPicPr>
            <a:picLocks noChangeAspect="1" noChangeArrowheads="1"/>
          </p:cNvPicPr>
          <p:nvPr/>
        </p:nvPicPr>
        <p:blipFill>
          <a:blip r:embed="rId2" cstate="print"/>
          <a:srcRect/>
          <a:stretch>
            <a:fillRect/>
          </a:stretch>
        </p:blipFill>
        <p:spPr bwMode="auto">
          <a:xfrm>
            <a:off x="4850904" y="0"/>
            <a:ext cx="4293096" cy="429309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AT" b="1" dirty="0" smtClean="0"/>
              <a:t>Was bedeutet Suburbanisierung?</a:t>
            </a:r>
            <a:endParaRPr lang="de-AT" b="1" dirty="0"/>
          </a:p>
        </p:txBody>
      </p:sp>
      <p:sp>
        <p:nvSpPr>
          <p:cNvPr id="3" name="Inhaltsplatzhalter 2"/>
          <p:cNvSpPr>
            <a:spLocks noGrp="1"/>
          </p:cNvSpPr>
          <p:nvPr>
            <p:ph sz="quarter" idx="1"/>
          </p:nvPr>
        </p:nvSpPr>
        <p:spPr/>
        <p:txBody>
          <a:bodyPr/>
          <a:lstStyle/>
          <a:p>
            <a:r>
              <a:rPr lang="de-AT" dirty="0" smtClean="0"/>
              <a:t>Prozess des Flächenwachstums der Städte über die Stadtgrenzen hinaus. Umlandgemeinden werden im Zuge der Suburbanisierung zu Vororten der Städte. Innerhalb weniger Jahre nehmen die Bevölkerungszahl und die verbaute Fläche in diesen Umlandgemeinden zu.</a:t>
            </a:r>
          </a:p>
          <a:p>
            <a:pPr>
              <a:buNone/>
            </a:pPr>
            <a:r>
              <a:rPr lang="de-AT" dirty="0" smtClean="0"/>
              <a:t>	(AEIOU 2010: o. S.)</a:t>
            </a:r>
          </a:p>
          <a:p>
            <a:pPr>
              <a:buNone/>
            </a:pPr>
            <a:endParaRPr lang="de-AT" dirty="0" smtClean="0"/>
          </a:p>
          <a:p>
            <a:pPr>
              <a:buNone/>
            </a:pPr>
            <a:r>
              <a:rPr lang="de-AT" dirty="0" smtClean="0">
                <a:sym typeface="Wingdings"/>
              </a:rPr>
              <a:t>		 </a:t>
            </a:r>
            <a:r>
              <a:rPr lang="de-AT" dirty="0" smtClean="0"/>
              <a:t>Verlagerung von Bevölkerung und 		Arbeitsplätzen aus der Kernstadt einer 	Stadtregion in ihr Umland</a:t>
            </a:r>
          </a:p>
          <a:p>
            <a:pPr marL="273050" indent="-273050">
              <a:buNone/>
            </a:pPr>
            <a:r>
              <a:rPr lang="de-AT" dirty="0" smtClean="0"/>
              <a:t>   </a:t>
            </a:r>
          </a:p>
          <a:p>
            <a:pPr marL="273050" indent="-273050">
              <a:buNone/>
            </a:pPr>
            <a:endParaRPr lang="de-AT" dirty="0" smtClean="0"/>
          </a:p>
          <a:p>
            <a:pPr marL="273050" indent="-273050">
              <a:buNone/>
            </a:pPr>
            <a:endParaRPr lang="de-A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0"/>
            <a:ext cx="7467600" cy="1143000"/>
          </a:xfrm>
        </p:spPr>
        <p:txBody>
          <a:bodyPr/>
          <a:lstStyle/>
          <a:p>
            <a:pPr algn="ctr"/>
            <a:r>
              <a:rPr lang="de-AT" b="1" dirty="0" smtClean="0"/>
              <a:t>Suburbanisierung</a:t>
            </a:r>
            <a:endParaRPr lang="de-AT" b="1" dirty="0"/>
          </a:p>
        </p:txBody>
      </p:sp>
      <p:sp>
        <p:nvSpPr>
          <p:cNvPr id="3" name="Inhaltsplatzhalter 2"/>
          <p:cNvSpPr>
            <a:spLocks noGrp="1"/>
          </p:cNvSpPr>
          <p:nvPr>
            <p:ph sz="quarter" idx="1"/>
          </p:nvPr>
        </p:nvSpPr>
        <p:spPr>
          <a:xfrm>
            <a:off x="467544" y="1196752"/>
            <a:ext cx="7467600" cy="5832648"/>
          </a:xfrm>
        </p:spPr>
        <p:txBody>
          <a:bodyPr>
            <a:normAutofit fontScale="85000" lnSpcReduction="20000"/>
          </a:bodyPr>
          <a:lstStyle/>
          <a:p>
            <a:pPr>
              <a:lnSpc>
                <a:spcPct val="120000"/>
              </a:lnSpc>
              <a:spcBef>
                <a:spcPts val="0"/>
              </a:spcBef>
            </a:pPr>
            <a:r>
              <a:rPr lang="de-AT" sz="2100" dirty="0" smtClean="0"/>
              <a:t>Steigende Grundstücks- und damit Wohnkosten in zentralen Lagen treiben immer mehr Menschen in die "Speckgürtel" der Städte. Beispielsweise pendeln täglich mehr als 42.000 Personen vom Umland in die Stadt Salzburg. (OTS 2013: o. S.)</a:t>
            </a:r>
          </a:p>
          <a:p>
            <a:pPr>
              <a:buNone/>
            </a:pPr>
            <a:endParaRPr lang="de-AT" sz="2100" dirty="0" smtClean="0"/>
          </a:p>
          <a:p>
            <a:pPr>
              <a:lnSpc>
                <a:spcPct val="120000"/>
              </a:lnSpc>
              <a:spcBef>
                <a:spcPts val="0"/>
              </a:spcBef>
            </a:pPr>
            <a:r>
              <a:rPr lang="de-AT" sz="2100" dirty="0" smtClean="0"/>
              <a:t>Und weil die Speckgürtel rund um die Landeshauptstädte in Zeiten steigender Immobilienpreise mit günstigem Wohnraum locken, nimmt der Pendleranteil zu:</a:t>
            </a:r>
          </a:p>
          <a:p>
            <a:pPr>
              <a:lnSpc>
                <a:spcPct val="120000"/>
              </a:lnSpc>
              <a:spcBef>
                <a:spcPts val="0"/>
              </a:spcBef>
              <a:buNone/>
            </a:pPr>
            <a:r>
              <a:rPr lang="de-AT" sz="2100" dirty="0" smtClean="0"/>
              <a:t>	1981: 36 % der Erwerbstätigen</a:t>
            </a:r>
          </a:p>
          <a:p>
            <a:pPr>
              <a:lnSpc>
                <a:spcPct val="120000"/>
              </a:lnSpc>
              <a:spcBef>
                <a:spcPts val="0"/>
              </a:spcBef>
              <a:buNone/>
            </a:pPr>
            <a:r>
              <a:rPr lang="de-AT" sz="2100" dirty="0" smtClean="0"/>
              <a:t>	2010: 53 % der Erwerbstätigen (</a:t>
            </a:r>
            <a:r>
              <a:rPr lang="de-AT" sz="2100" cap="small" dirty="0" smtClean="0"/>
              <a:t>Die Presse.com </a:t>
            </a:r>
            <a:r>
              <a:rPr lang="de-AT" sz="2100" dirty="0" smtClean="0"/>
              <a:t>2013: o. S.)</a:t>
            </a:r>
          </a:p>
          <a:p>
            <a:pPr>
              <a:buNone/>
            </a:pPr>
            <a:endParaRPr lang="de-AT" sz="2100" dirty="0" smtClean="0"/>
          </a:p>
          <a:p>
            <a:pPr>
              <a:lnSpc>
                <a:spcPct val="120000"/>
              </a:lnSpc>
              <a:spcBef>
                <a:spcPts val="0"/>
              </a:spcBef>
            </a:pPr>
            <a:r>
              <a:rPr lang="de-AT" sz="2100" dirty="0" smtClean="0"/>
              <a:t>„Früher pendelten die Menschen eher aus der Not heraus. Heute ziehen sie ganz bewusst ins Umland, aus Kostengründen oder einfach wegen der Lebensqualität.“</a:t>
            </a:r>
          </a:p>
          <a:p>
            <a:pPr>
              <a:lnSpc>
                <a:spcPct val="120000"/>
              </a:lnSpc>
              <a:spcBef>
                <a:spcPts val="0"/>
              </a:spcBef>
              <a:buNone/>
            </a:pPr>
            <a:r>
              <a:rPr lang="de-AT" sz="2100" dirty="0" smtClean="0"/>
              <a:t>	(</a:t>
            </a:r>
            <a:r>
              <a:rPr lang="de-AT" sz="2100" cap="small" dirty="0" smtClean="0"/>
              <a:t>Die Presse.com </a:t>
            </a:r>
            <a:r>
              <a:rPr lang="de-AT" sz="2100" dirty="0" smtClean="0"/>
              <a:t>2013: o. S.)</a:t>
            </a:r>
          </a:p>
          <a:p>
            <a:pPr>
              <a:buNone/>
            </a:pPr>
            <a:endParaRPr lang="de-AT" sz="2100" dirty="0" smtClean="0"/>
          </a:p>
          <a:p>
            <a:pPr>
              <a:buNone/>
            </a:pPr>
            <a:r>
              <a:rPr lang="de-AT" sz="2100" dirty="0" smtClean="0">
                <a:solidFill>
                  <a:schemeClr val="accent1"/>
                </a:solidFill>
                <a:sym typeface="Wingdings"/>
              </a:rPr>
              <a:t>	</a:t>
            </a:r>
            <a:r>
              <a:rPr lang="de-AT" sz="2800" dirty="0" smtClean="0">
                <a:solidFill>
                  <a:schemeClr val="accent1"/>
                </a:solidFill>
                <a:sym typeface="Wingdings"/>
              </a:rPr>
              <a:t> </a:t>
            </a:r>
            <a:r>
              <a:rPr lang="de-AT" sz="2800" dirty="0" smtClean="0">
                <a:sym typeface="Wingdings"/>
              </a:rPr>
              <a:t>Wunsch, im Grünen zu leben aber trotzdem 	von allen Vorteilen der Stadt zu profitieren </a:t>
            </a:r>
          </a:p>
          <a:p>
            <a:pPr>
              <a:buNone/>
            </a:pPr>
            <a:r>
              <a:rPr lang="de-AT" sz="2100" i="1" dirty="0" smtClean="0">
                <a:sym typeface="Wingdings"/>
              </a:rPr>
              <a:t>	</a:t>
            </a:r>
          </a:p>
          <a:p>
            <a:pPr>
              <a:buFont typeface="Wingdings" pitchFamily="2" charset="2"/>
              <a:buChar char="à"/>
            </a:pPr>
            <a:endParaRPr lang="de-A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sz="quarter" idx="1"/>
          </p:nvPr>
        </p:nvSpPr>
        <p:spPr>
          <a:xfrm>
            <a:off x="457200" y="620688"/>
            <a:ext cx="7467600" cy="5853264"/>
          </a:xfrm>
        </p:spPr>
        <p:txBody>
          <a:bodyPr/>
          <a:lstStyle/>
          <a:p>
            <a:pPr marL="3175" indent="-3175">
              <a:buNone/>
            </a:pPr>
            <a:r>
              <a:rPr lang="de-AT" i="1" dirty="0" smtClean="0">
                <a:sym typeface="Wingdings"/>
              </a:rPr>
              <a:t>Partnerarbeit: Welche Folgen bzw. Probleme ergeben sich aus der Suburbanisierung? Denkt dabei besonders an die folgenden Bereiche!</a:t>
            </a:r>
          </a:p>
          <a:p>
            <a:pPr marL="3175" indent="-3175">
              <a:buNone/>
            </a:pPr>
            <a:endParaRPr lang="de-AT" dirty="0"/>
          </a:p>
        </p:txBody>
      </p:sp>
      <p:sp>
        <p:nvSpPr>
          <p:cNvPr id="4" name="Ellipse 3"/>
          <p:cNvSpPr/>
          <p:nvPr/>
        </p:nvSpPr>
        <p:spPr>
          <a:xfrm>
            <a:off x="4644008" y="1988840"/>
            <a:ext cx="2088232" cy="10081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smtClean="0"/>
              <a:t>Verkehr</a:t>
            </a:r>
            <a:endParaRPr lang="de-AT" dirty="0"/>
          </a:p>
        </p:txBody>
      </p:sp>
      <p:sp>
        <p:nvSpPr>
          <p:cNvPr id="5" name="Ellipse 4"/>
          <p:cNvSpPr/>
          <p:nvPr/>
        </p:nvSpPr>
        <p:spPr>
          <a:xfrm>
            <a:off x="5364088" y="3933056"/>
            <a:ext cx="2304256"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smtClean="0"/>
              <a:t>Öffentliche Finanzen</a:t>
            </a:r>
            <a:endParaRPr lang="de-AT" dirty="0"/>
          </a:p>
        </p:txBody>
      </p:sp>
      <p:sp>
        <p:nvSpPr>
          <p:cNvPr id="6" name="Ellipse 5"/>
          <p:cNvSpPr/>
          <p:nvPr/>
        </p:nvSpPr>
        <p:spPr>
          <a:xfrm>
            <a:off x="1619672" y="4221088"/>
            <a:ext cx="2160240"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smtClean="0"/>
              <a:t>Wohnen und Arbeiten</a:t>
            </a:r>
            <a:endParaRPr lang="de-AT" dirty="0"/>
          </a:p>
        </p:txBody>
      </p:sp>
      <p:sp>
        <p:nvSpPr>
          <p:cNvPr id="7" name="Ellipse 6"/>
          <p:cNvSpPr/>
          <p:nvPr/>
        </p:nvSpPr>
        <p:spPr>
          <a:xfrm>
            <a:off x="1115616" y="2564904"/>
            <a:ext cx="2088232"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smtClean="0"/>
              <a:t>Umwelt</a:t>
            </a:r>
            <a:endParaRPr lang="de-A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nvGraphicFramePr>
        <p:xfrm>
          <a:off x="1187624" y="1124744"/>
          <a:ext cx="6096000" cy="5303520"/>
        </p:xfrm>
        <a:graphic>
          <a:graphicData uri="http://schemas.openxmlformats.org/drawingml/2006/table">
            <a:tbl>
              <a:tblPr firstRow="1" bandRow="1">
                <a:tableStyleId>{5C22544A-7EE6-4342-B048-85BDC9FD1C3A}</a:tableStyleId>
              </a:tblPr>
              <a:tblGrid>
                <a:gridCol w="1391816"/>
                <a:gridCol w="4704184"/>
              </a:tblGrid>
              <a:tr h="370840">
                <a:tc>
                  <a:txBody>
                    <a:bodyPr/>
                    <a:lstStyle/>
                    <a:p>
                      <a:r>
                        <a:rPr lang="de-AT" dirty="0" smtClean="0"/>
                        <a:t>Verkehr</a:t>
                      </a:r>
                      <a:endParaRPr lang="de-AT" dirty="0"/>
                    </a:p>
                  </a:txBody>
                  <a:tcPr/>
                </a:tc>
                <a:tc>
                  <a:txBody>
                    <a:bodyPr/>
                    <a:lstStyle/>
                    <a:p>
                      <a:pPr>
                        <a:buFont typeface="Arial" pitchFamily="34" charset="0"/>
                        <a:buChar char="•"/>
                      </a:pPr>
                      <a:r>
                        <a:rPr lang="de-AT" dirty="0" smtClean="0"/>
                        <a:t> </a:t>
                      </a:r>
                      <a:r>
                        <a:rPr lang="de-AT" b="0" dirty="0" smtClean="0"/>
                        <a:t>Zunahme des Verkehrs: mehr Menschen</a:t>
                      </a:r>
                    </a:p>
                    <a:p>
                      <a:pPr>
                        <a:buFont typeface="Arial" pitchFamily="34" charset="0"/>
                        <a:buNone/>
                      </a:pPr>
                      <a:r>
                        <a:rPr lang="de-AT" b="0" baseline="0" dirty="0" smtClean="0"/>
                        <a:t>  </a:t>
                      </a:r>
                      <a:r>
                        <a:rPr lang="de-AT" b="0" dirty="0" smtClean="0"/>
                        <a:t>sind auf ein Privatauto</a:t>
                      </a:r>
                      <a:r>
                        <a:rPr lang="de-AT" b="0" baseline="0" dirty="0" smtClean="0"/>
                        <a:t> angewiesen</a:t>
                      </a:r>
                      <a:endParaRPr lang="de-AT" b="0" dirty="0" smtClean="0"/>
                    </a:p>
                    <a:p>
                      <a:pPr>
                        <a:buFont typeface="Arial" pitchFamily="34" charset="0"/>
                        <a:buChar char="•"/>
                      </a:pPr>
                      <a:r>
                        <a:rPr lang="de-AT" b="0" dirty="0" smtClean="0"/>
                        <a:t> längere Arbeitswege</a:t>
                      </a:r>
                    </a:p>
                    <a:p>
                      <a:pPr>
                        <a:buFont typeface="Arial" pitchFamily="34" charset="0"/>
                        <a:buChar char="•"/>
                      </a:pPr>
                      <a:r>
                        <a:rPr lang="de-AT" b="0" dirty="0" smtClean="0"/>
                        <a:t> Verkehrsstaus</a:t>
                      </a:r>
                      <a:endParaRPr lang="de-AT" b="0" dirty="0"/>
                    </a:p>
                  </a:txBody>
                  <a:tcPr/>
                </a:tc>
              </a:tr>
              <a:tr h="370840">
                <a:tc>
                  <a:txBody>
                    <a:bodyPr/>
                    <a:lstStyle/>
                    <a:p>
                      <a:r>
                        <a:rPr lang="de-AT" dirty="0" smtClean="0"/>
                        <a:t>Umwelt</a:t>
                      </a:r>
                      <a:endParaRPr lang="de-AT" dirty="0"/>
                    </a:p>
                  </a:txBody>
                  <a:tcPr/>
                </a:tc>
                <a:tc>
                  <a:txBody>
                    <a:bodyPr/>
                    <a:lstStyle/>
                    <a:p>
                      <a:pPr>
                        <a:buFont typeface="Arial" pitchFamily="34" charset="0"/>
                        <a:buChar char="•"/>
                      </a:pPr>
                      <a:r>
                        <a:rPr lang="de-AT" b="0" dirty="0" smtClean="0"/>
                        <a:t> Umweltprobleme durch die Zunahme des</a:t>
                      </a:r>
                    </a:p>
                    <a:p>
                      <a:pPr>
                        <a:buFont typeface="Arial" pitchFamily="34" charset="0"/>
                        <a:buNone/>
                      </a:pPr>
                      <a:r>
                        <a:rPr lang="de-AT" b="0" dirty="0" smtClean="0"/>
                        <a:t>  Verkehrs</a:t>
                      </a:r>
                    </a:p>
                    <a:p>
                      <a:pPr>
                        <a:buFont typeface="Arial" pitchFamily="34" charset="0"/>
                        <a:buChar char="•"/>
                      </a:pPr>
                      <a:r>
                        <a:rPr lang="de-AT" b="0" dirty="0" smtClean="0"/>
                        <a:t> mehr Abgase</a:t>
                      </a:r>
                    </a:p>
                    <a:p>
                      <a:pPr>
                        <a:buFont typeface="Arial" pitchFamily="34" charset="0"/>
                        <a:buChar char="•"/>
                      </a:pPr>
                      <a:r>
                        <a:rPr lang="de-AT" b="0" dirty="0" smtClean="0"/>
                        <a:t> Lärm</a:t>
                      </a:r>
                      <a:endParaRPr lang="de-AT" b="0" dirty="0"/>
                    </a:p>
                  </a:txBody>
                  <a:tcPr/>
                </a:tc>
              </a:tr>
              <a:tr h="370840">
                <a:tc>
                  <a:txBody>
                    <a:bodyPr/>
                    <a:lstStyle/>
                    <a:p>
                      <a:r>
                        <a:rPr lang="de-AT" dirty="0" smtClean="0"/>
                        <a:t>Wohnen und Arbeiten</a:t>
                      </a:r>
                      <a:endParaRPr lang="de-AT" dirty="0"/>
                    </a:p>
                  </a:txBody>
                  <a:tcPr/>
                </a:tc>
                <a:tc>
                  <a:txBody>
                    <a:bodyPr/>
                    <a:lstStyle/>
                    <a:p>
                      <a:pPr>
                        <a:buFont typeface="Arial" pitchFamily="34" charset="0"/>
                        <a:buChar char="•"/>
                      </a:pPr>
                      <a:r>
                        <a:rPr lang="de-AT" b="0" dirty="0" smtClean="0"/>
                        <a:t> Bevölkerung der Kernstadt wird </a:t>
                      </a:r>
                    </a:p>
                    <a:p>
                      <a:pPr>
                        <a:buFont typeface="Arial" pitchFamily="34" charset="0"/>
                        <a:buNone/>
                      </a:pPr>
                      <a:r>
                        <a:rPr lang="de-AT" b="0" dirty="0" smtClean="0"/>
                        <a:t>  einseitiger: viele Alte, Arme,</a:t>
                      </a:r>
                    </a:p>
                    <a:p>
                      <a:pPr>
                        <a:buFont typeface="Arial" pitchFamily="34" charset="0"/>
                        <a:buNone/>
                      </a:pPr>
                      <a:r>
                        <a:rPr lang="de-AT" b="0" baseline="0" dirty="0" smtClean="0"/>
                        <a:t>  Alleinstehende, Arbeitslose, Ausländer,…</a:t>
                      </a:r>
                    </a:p>
                    <a:p>
                      <a:pPr>
                        <a:buFont typeface="Arial" pitchFamily="34" charset="0"/>
                        <a:buChar char="•"/>
                      </a:pPr>
                      <a:r>
                        <a:rPr lang="de-AT" b="0" baseline="0" dirty="0" smtClean="0"/>
                        <a:t> Abnahme der Bevölkerungszahl durch</a:t>
                      </a:r>
                    </a:p>
                    <a:p>
                      <a:pPr>
                        <a:buFont typeface="Arial" pitchFamily="34" charset="0"/>
                        <a:buNone/>
                      </a:pPr>
                      <a:r>
                        <a:rPr lang="de-AT" b="0" baseline="0" dirty="0" smtClean="0"/>
                        <a:t>  Stadtflucht</a:t>
                      </a:r>
                    </a:p>
                    <a:p>
                      <a:pPr>
                        <a:buFont typeface="Arial" pitchFamily="34" charset="0"/>
                        <a:buChar char="•"/>
                      </a:pPr>
                      <a:r>
                        <a:rPr lang="de-AT" b="0" baseline="0" dirty="0" smtClean="0"/>
                        <a:t> Überalterung in der Kernstadt</a:t>
                      </a:r>
                      <a:endParaRPr lang="de-AT" b="0" dirty="0"/>
                    </a:p>
                  </a:txBody>
                  <a:tcPr/>
                </a:tc>
              </a:tr>
              <a:tr h="370840">
                <a:tc>
                  <a:txBody>
                    <a:bodyPr/>
                    <a:lstStyle/>
                    <a:p>
                      <a:r>
                        <a:rPr lang="de-AT" dirty="0" smtClean="0"/>
                        <a:t>Öffentliche Finanzen</a:t>
                      </a:r>
                      <a:endParaRPr lang="de-AT" dirty="0"/>
                    </a:p>
                  </a:txBody>
                  <a:tcPr/>
                </a:tc>
                <a:tc>
                  <a:txBody>
                    <a:bodyPr/>
                    <a:lstStyle/>
                    <a:p>
                      <a:pPr>
                        <a:buFont typeface="Arial" pitchFamily="34" charset="0"/>
                        <a:buChar char="•"/>
                      </a:pPr>
                      <a:r>
                        <a:rPr lang="de-AT" b="0" dirty="0" smtClean="0"/>
                        <a:t> Steuererträge in der Kernstadt wachsen</a:t>
                      </a:r>
                    </a:p>
                    <a:p>
                      <a:pPr>
                        <a:buFont typeface="Arial" pitchFamily="34" charset="0"/>
                        <a:buNone/>
                      </a:pPr>
                      <a:r>
                        <a:rPr lang="de-AT" b="0" dirty="0" smtClean="0"/>
                        <a:t>  im Vergleich zum Umland</a:t>
                      </a:r>
                    </a:p>
                    <a:p>
                      <a:pPr>
                        <a:buFont typeface="Arial" pitchFamily="34" charset="0"/>
                        <a:buNone/>
                      </a:pPr>
                      <a:r>
                        <a:rPr lang="de-AT" b="0" baseline="0" dirty="0" smtClean="0"/>
                        <a:t>  </a:t>
                      </a:r>
                      <a:r>
                        <a:rPr lang="de-AT" b="0" dirty="0" smtClean="0"/>
                        <a:t>unterdurchschnittlich</a:t>
                      </a:r>
                      <a:endParaRPr lang="de-AT" b="0" dirty="0"/>
                    </a:p>
                  </a:txBody>
                  <a:tcPr/>
                </a:tc>
              </a:tr>
            </a:tbl>
          </a:graphicData>
        </a:graphic>
      </p:graphicFrame>
      <p:sp>
        <p:nvSpPr>
          <p:cNvPr id="3" name="Titel 2"/>
          <p:cNvSpPr>
            <a:spLocks noGrp="1"/>
          </p:cNvSpPr>
          <p:nvPr>
            <p:ph type="title"/>
          </p:nvPr>
        </p:nvSpPr>
        <p:spPr>
          <a:xfrm>
            <a:off x="467544" y="0"/>
            <a:ext cx="7467600" cy="1143000"/>
          </a:xfrm>
        </p:spPr>
        <p:txBody>
          <a:bodyPr/>
          <a:lstStyle/>
          <a:p>
            <a:pPr algn="ctr"/>
            <a:r>
              <a:rPr lang="de-AT" dirty="0" smtClean="0"/>
              <a:t>Einige Folgen bzw. Probleme der Suburbanisierung</a:t>
            </a:r>
            <a:endParaRPr lang="de-AT" dirty="0"/>
          </a:p>
        </p:txBody>
      </p:sp>
      <p:sp>
        <p:nvSpPr>
          <p:cNvPr id="5" name="Rechteck 4"/>
          <p:cNvSpPr/>
          <p:nvPr/>
        </p:nvSpPr>
        <p:spPr>
          <a:xfrm>
            <a:off x="4932040" y="6453336"/>
            <a:ext cx="3168352" cy="40466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smtClean="0">
                <a:solidFill>
                  <a:schemeClr val="tx1"/>
                </a:solidFill>
              </a:rPr>
              <a:t>(</a:t>
            </a:r>
            <a:r>
              <a:rPr lang="de-AT" cap="small" dirty="0" smtClean="0">
                <a:solidFill>
                  <a:schemeClr val="tx1"/>
                </a:solidFill>
              </a:rPr>
              <a:t>Hasler &amp; </a:t>
            </a:r>
            <a:r>
              <a:rPr lang="de-AT" cap="small" dirty="0" err="1" smtClean="0">
                <a:solidFill>
                  <a:schemeClr val="tx1"/>
                </a:solidFill>
              </a:rPr>
              <a:t>Egli</a:t>
            </a:r>
            <a:r>
              <a:rPr lang="de-AT" cap="small" dirty="0" smtClean="0">
                <a:solidFill>
                  <a:schemeClr val="tx1"/>
                </a:solidFill>
              </a:rPr>
              <a:t> </a:t>
            </a:r>
            <a:r>
              <a:rPr lang="de-AT" dirty="0" smtClean="0">
                <a:solidFill>
                  <a:schemeClr val="tx1"/>
                </a:solidFill>
              </a:rPr>
              <a:t>2004: 280f)</a:t>
            </a:r>
            <a:endParaRPr lang="de-AT"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p:cNvSpPr>
            <a:spLocks noGrp="1"/>
          </p:cNvSpPr>
          <p:nvPr>
            <p:ph sz="quarter" idx="1"/>
          </p:nvPr>
        </p:nvSpPr>
        <p:spPr>
          <a:xfrm>
            <a:off x="467544" y="1124744"/>
            <a:ext cx="7467600" cy="5349208"/>
          </a:xfrm>
        </p:spPr>
        <p:txBody>
          <a:bodyPr/>
          <a:lstStyle/>
          <a:p>
            <a:pPr marL="90488" indent="-3175">
              <a:buNone/>
            </a:pPr>
            <a:r>
              <a:rPr lang="de-AT" sz="2000" dirty="0" smtClean="0"/>
              <a:t>„Der Traum vom "Haus im Grünen" ist oft mit beträchtlichen Kosten für die Nutzung von </a:t>
            </a:r>
            <a:r>
              <a:rPr lang="de-AT" sz="2000" dirty="0" smtClean="0"/>
              <a:t>Auto, Bus </a:t>
            </a:r>
            <a:r>
              <a:rPr lang="de-AT" sz="2000" dirty="0" smtClean="0"/>
              <a:t>oder Bahn verbunden. Diese Kosten werden bei der Wahl des Wohnortes oft unterschätzt.“</a:t>
            </a:r>
          </a:p>
          <a:p>
            <a:pPr marL="90488" indent="-3175">
              <a:buNone/>
            </a:pPr>
            <a:r>
              <a:rPr lang="de-AT" sz="2000" dirty="0" smtClean="0"/>
              <a:t>(OTS 2013: o. S.)</a:t>
            </a:r>
          </a:p>
          <a:p>
            <a:pPr marL="90488" indent="-3175">
              <a:buNone/>
            </a:pPr>
            <a:endParaRPr lang="de-AT" dirty="0" smtClean="0"/>
          </a:p>
          <a:p>
            <a:pPr marL="90488" indent="-3175">
              <a:buNone/>
            </a:pPr>
            <a:endParaRPr lang="de-AT" dirty="0" smtClean="0"/>
          </a:p>
          <a:p>
            <a:pPr marL="90488" indent="-3175">
              <a:buNone/>
            </a:pPr>
            <a:endParaRPr lang="de-AT" dirty="0" smtClean="0"/>
          </a:p>
          <a:p>
            <a:pPr marL="90488" indent="-3175" algn="ctr">
              <a:buNone/>
            </a:pPr>
            <a:r>
              <a:rPr lang="de-AT" sz="1800" dirty="0" smtClean="0"/>
              <a:t>Berechnung der Kosten von Wohnen und Mobilität in der Region Salzburg unter der Adresse</a:t>
            </a:r>
          </a:p>
          <a:p>
            <a:pPr marL="90488" indent="-3175">
              <a:buNone/>
            </a:pPr>
            <a:endParaRPr lang="de-AT" dirty="0" smtClean="0"/>
          </a:p>
          <a:p>
            <a:pPr marL="90488" indent="-3175">
              <a:buNone/>
            </a:pPr>
            <a:endParaRPr lang="de-AT" dirty="0"/>
          </a:p>
        </p:txBody>
      </p:sp>
      <p:sp>
        <p:nvSpPr>
          <p:cNvPr id="7" name="Rechteck 6"/>
          <p:cNvSpPr/>
          <p:nvPr/>
        </p:nvSpPr>
        <p:spPr>
          <a:xfrm>
            <a:off x="1979712" y="4869160"/>
            <a:ext cx="4477508" cy="646331"/>
          </a:xfrm>
          <a:prstGeom prst="rect">
            <a:avLst/>
          </a:prstGeom>
        </p:spPr>
        <p:txBody>
          <a:bodyPr wrap="none">
            <a:spAutoFit/>
          </a:bodyPr>
          <a:lstStyle/>
          <a:p>
            <a:r>
              <a:rPr lang="de-AT" u="sng" dirty="0" smtClean="0">
                <a:hlinkClick r:id="rId2"/>
              </a:rPr>
              <a:t>http://www.moreco.at/haushaltsrechner/</a:t>
            </a:r>
            <a:endParaRPr lang="de-AT" u="sng" dirty="0" smtClean="0"/>
          </a:p>
          <a:p>
            <a:endParaRPr lang="de-A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AT"/>
          </a:p>
        </p:txBody>
      </p:sp>
      <p:sp>
        <p:nvSpPr>
          <p:cNvPr id="3" name="Inhaltsplatzhalter 2"/>
          <p:cNvSpPr>
            <a:spLocks noGrp="1"/>
          </p:cNvSpPr>
          <p:nvPr>
            <p:ph sz="quarter" idx="1"/>
          </p:nvPr>
        </p:nvSpPr>
        <p:spPr/>
        <p:txBody>
          <a:bodyPr/>
          <a:lstStyle/>
          <a:p>
            <a:endParaRPr lang="de-AT" dirty="0"/>
          </a:p>
        </p:txBody>
      </p:sp>
      <p:pic>
        <p:nvPicPr>
          <p:cNvPr id="4" name="Grafik 3" descr="http://diepresse.com/images/uploads/c/1/5/1432597/PW-21-s10-Bevlkerungsvernderung-und-Wachstum-PW_1374339897881100.jpg"/>
          <p:cNvPicPr/>
          <p:nvPr/>
        </p:nvPicPr>
        <p:blipFill>
          <a:blip r:embed="rId2" cstate="print"/>
          <a:srcRect b="34420"/>
          <a:stretch>
            <a:fillRect/>
          </a:stretch>
        </p:blipFill>
        <p:spPr bwMode="auto">
          <a:xfrm>
            <a:off x="179513" y="476672"/>
            <a:ext cx="8964487" cy="532859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Literaturverzeichnis</a:t>
            </a:r>
            <a:endParaRPr lang="de-AT" dirty="0"/>
          </a:p>
        </p:txBody>
      </p:sp>
      <p:sp>
        <p:nvSpPr>
          <p:cNvPr id="3" name="Inhaltsplatzhalter 2"/>
          <p:cNvSpPr>
            <a:spLocks noGrp="1"/>
          </p:cNvSpPr>
          <p:nvPr>
            <p:ph sz="quarter" idx="1"/>
          </p:nvPr>
        </p:nvSpPr>
        <p:spPr/>
        <p:txBody>
          <a:bodyPr>
            <a:normAutofit/>
          </a:bodyPr>
          <a:lstStyle/>
          <a:p>
            <a:pPr>
              <a:buNone/>
            </a:pPr>
            <a:r>
              <a:rPr lang="de-AT" sz="1400" dirty="0" smtClean="0"/>
              <a:t>AEIOU (2010): Suburbanisierung. &lt;</a:t>
            </a:r>
            <a:r>
              <a:rPr lang="de-AT" sz="1400" dirty="0" smtClean="0">
                <a:hlinkClick r:id="rId2"/>
              </a:rPr>
              <a:t>http://austria-forum.org/af/AEIOU/Suburbanisierung</a:t>
            </a:r>
            <a:r>
              <a:rPr lang="de-AT" sz="1400" dirty="0" smtClean="0"/>
              <a:t>&gt; (Zugriff: 2013-11-11).</a:t>
            </a:r>
          </a:p>
          <a:p>
            <a:pPr>
              <a:buNone/>
            </a:pPr>
            <a:r>
              <a:rPr lang="de-AT" sz="1400" cap="small" dirty="0" smtClean="0"/>
              <a:t>DiePresse.com </a:t>
            </a:r>
            <a:r>
              <a:rPr lang="de-AT" sz="1400" dirty="0" smtClean="0"/>
              <a:t>(2013): Die wachsende Zwischenwelt hinter der Stadtgrenze? &lt;</a:t>
            </a:r>
            <a:r>
              <a:rPr lang="de-AT" sz="1400" u="sng" dirty="0" smtClean="0">
                <a:solidFill>
                  <a:schemeClr val="tx1">
                    <a:lumMod val="95000"/>
                    <a:lumOff val="5000"/>
                  </a:schemeClr>
                </a:solidFill>
                <a:hlinkClick r:id="rId3"/>
              </a:rPr>
              <a:t>http://diepresse.com/home/panorama/wien/1432597/Die-wachsende-Zwischenwelt-hinter-der-Stadtgrenze?from=suche.intern.portal</a:t>
            </a:r>
            <a:r>
              <a:rPr lang="de-AT" sz="1400" dirty="0" smtClean="0">
                <a:solidFill>
                  <a:schemeClr val="tx1">
                    <a:lumMod val="95000"/>
                    <a:lumOff val="5000"/>
                  </a:schemeClr>
                </a:solidFill>
              </a:rPr>
              <a:t>&gt; (Zugriff: 2013-11-11).</a:t>
            </a:r>
            <a:endParaRPr lang="de-AT" sz="1400" dirty="0" smtClean="0"/>
          </a:p>
          <a:p>
            <a:pPr>
              <a:buNone/>
            </a:pPr>
            <a:r>
              <a:rPr lang="de-AT" sz="1400" cap="small" dirty="0" smtClean="0"/>
              <a:t>DiePresse.com </a:t>
            </a:r>
            <a:r>
              <a:rPr lang="de-AT" sz="1400" dirty="0" smtClean="0"/>
              <a:t>(2013): Pendler: Ein Leben unterwegs? &lt;</a:t>
            </a:r>
            <a:r>
              <a:rPr lang="de-AT" sz="1400" u="sng" dirty="0" smtClean="0">
                <a:hlinkClick r:id="rId4"/>
              </a:rPr>
              <a:t>http://diepresse.com/home/wirtschaft/economist/1400879/Pendler_Ein-Leben-unterwegs?from=suche.intern.portal </a:t>
            </a:r>
            <a:r>
              <a:rPr lang="de-AT" sz="1400" dirty="0" smtClean="0"/>
              <a:t>&gt; (Zugriff: 2013-11-11).</a:t>
            </a:r>
          </a:p>
          <a:p>
            <a:pPr>
              <a:buNone/>
            </a:pPr>
            <a:r>
              <a:rPr lang="de-AT" sz="1400" cap="small" dirty="0" smtClean="0"/>
              <a:t>Hasler, M. &amp; H. </a:t>
            </a:r>
            <a:r>
              <a:rPr lang="de-AT" sz="1400" cap="small" dirty="0" err="1" smtClean="0"/>
              <a:t>Egli</a:t>
            </a:r>
            <a:r>
              <a:rPr lang="de-AT" sz="1400" cap="small" dirty="0" smtClean="0"/>
              <a:t> (</a:t>
            </a:r>
            <a:r>
              <a:rPr lang="de-AT" sz="1400" dirty="0" smtClean="0"/>
              <a:t>Hrsg.) (2004): Geographie: Wissen und Verstehen. Bern: </a:t>
            </a:r>
            <a:r>
              <a:rPr lang="de-AT" sz="1400" dirty="0" err="1" smtClean="0"/>
              <a:t>h.e.p</a:t>
            </a:r>
            <a:r>
              <a:rPr lang="de-AT" sz="1400" dirty="0" smtClean="0"/>
              <a:t>. Verlag.</a:t>
            </a:r>
          </a:p>
          <a:p>
            <a:pPr>
              <a:buNone/>
            </a:pPr>
            <a:r>
              <a:rPr lang="de-AT" sz="1400" dirty="0" smtClean="0"/>
              <a:t>OTS (2013): Salzburgs neuer Rechner für Wohn- und Fahrkosten. </a:t>
            </a:r>
            <a:r>
              <a:rPr lang="de-AT" sz="1400" dirty="0" smtClean="0">
                <a:hlinkClick r:id="rId5"/>
              </a:rPr>
              <a:t>http://www.ots.at/presseaussendung/OTS_20131029_OTS0158/salzburgs-neuer-rechner-fuer-wohn-und-fahrtkosten </a:t>
            </a:r>
            <a:r>
              <a:rPr lang="de-AT" sz="1400" dirty="0" smtClean="0"/>
              <a:t> (Zugriff: 2013-11-11).</a:t>
            </a:r>
          </a:p>
          <a:p>
            <a:pPr>
              <a:buNone/>
            </a:pPr>
            <a:r>
              <a:rPr lang="de-AT" sz="1400" cap="small" dirty="0" err="1" smtClean="0"/>
              <a:t>Wikipedia</a:t>
            </a:r>
            <a:r>
              <a:rPr lang="de-AT" sz="1400" dirty="0" smtClean="0"/>
              <a:t> (2010): Schema der Suburbanisierung. &lt;</a:t>
            </a:r>
            <a:r>
              <a:rPr lang="de-AT" sz="1400" dirty="0" smtClean="0">
                <a:hlinkClick r:id="rId6"/>
              </a:rPr>
              <a:t>http://de.wikipedia.org/w/index.php?title=Datei:Suburbanisierung.svg&amp;filetimestamp=20100622124404&amp;</a:t>
            </a:r>
            <a:r>
              <a:rPr lang="de-AT" sz="1400" dirty="0" smtClean="0"/>
              <a:t> &gt;(Zugriff: 2013-11-11).</a:t>
            </a:r>
          </a:p>
          <a:p>
            <a:pPr>
              <a:buNone/>
            </a:pPr>
            <a:endParaRPr lang="de-AT" sz="1500" dirty="0" smtClean="0"/>
          </a:p>
          <a:p>
            <a:endParaRPr lang="de-AT" dirty="0" smtClean="0"/>
          </a:p>
          <a:p>
            <a:endParaRPr lang="de-AT"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reus">
  <a:themeElements>
    <a:clrScheme name="Nereus">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Nereus">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Nereus">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0</TotalTime>
  <Words>395</Words>
  <Application>Microsoft Office PowerPoint</Application>
  <PresentationFormat>Bildschirmpräsentation (4:3)</PresentationFormat>
  <Paragraphs>62</Paragraphs>
  <Slides>8</Slides>
  <Notes>0</Notes>
  <HiddenSlides>0</HiddenSlides>
  <MMClips>0</MMClips>
  <ScaleCrop>false</ScaleCrop>
  <HeadingPairs>
    <vt:vector size="4" baseType="variant">
      <vt:variant>
        <vt:lpstr>Design</vt:lpstr>
      </vt:variant>
      <vt:variant>
        <vt:i4>1</vt:i4>
      </vt:variant>
      <vt:variant>
        <vt:lpstr>Folientitel</vt:lpstr>
      </vt:variant>
      <vt:variant>
        <vt:i4>8</vt:i4>
      </vt:variant>
    </vt:vector>
  </HeadingPairs>
  <TitlesOfParts>
    <vt:vector size="9" baseType="lpstr">
      <vt:lpstr>Nereus</vt:lpstr>
      <vt:lpstr>Suburbanisierung</vt:lpstr>
      <vt:lpstr>Was bedeutet Suburbanisierung?</vt:lpstr>
      <vt:lpstr>Suburbanisierung</vt:lpstr>
      <vt:lpstr>Folie 4</vt:lpstr>
      <vt:lpstr>Einige Folgen bzw. Probleme der Suburbanisierung</vt:lpstr>
      <vt:lpstr>Folie 6</vt:lpstr>
      <vt:lpstr>Folie 7</vt:lpstr>
      <vt:lpstr>Literaturverzeichnis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Suburbanisierung</dc:title>
  <dc:creator>Hans</dc:creator>
  <cp:lastModifiedBy>Hans</cp:lastModifiedBy>
  <cp:revision>31</cp:revision>
  <dcterms:created xsi:type="dcterms:W3CDTF">2013-11-11T10:37:41Z</dcterms:created>
  <dcterms:modified xsi:type="dcterms:W3CDTF">2013-12-10T20:35:07Z</dcterms:modified>
</cp:coreProperties>
</file>