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2954"/>
  </p:normalViewPr>
  <p:slideViewPr>
    <p:cSldViewPr snapToGrid="0" snapToObjects="1">
      <p:cViewPr varScale="1">
        <p:scale>
          <a:sx n="115" d="100"/>
          <a:sy n="115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EE31-9B11-514F-8FAE-1F5B8EECA73D}" type="datetimeFigureOut">
              <a:rPr lang="de-DE" smtClean="0"/>
              <a:t>28.05.18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D308-749B-2B4F-8099-73CCCDC5A8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40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EE31-9B11-514F-8FAE-1F5B8EECA73D}" type="datetimeFigureOut">
              <a:rPr lang="de-DE" smtClean="0"/>
              <a:t>28.05.18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D308-749B-2B4F-8099-73CCCDC5A8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458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EE31-9B11-514F-8FAE-1F5B8EECA73D}" type="datetimeFigureOut">
              <a:rPr lang="de-DE" smtClean="0"/>
              <a:t>28.05.18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D308-749B-2B4F-8099-73CCCDC5A8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86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EE31-9B11-514F-8FAE-1F5B8EECA73D}" type="datetimeFigureOut">
              <a:rPr lang="de-DE" smtClean="0"/>
              <a:t>28.05.18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D308-749B-2B4F-8099-73CCCDC5A8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81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EE31-9B11-514F-8FAE-1F5B8EECA73D}" type="datetimeFigureOut">
              <a:rPr lang="de-DE" smtClean="0"/>
              <a:t>28.05.18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D308-749B-2B4F-8099-73CCCDC5A8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119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EE31-9B11-514F-8FAE-1F5B8EECA73D}" type="datetimeFigureOut">
              <a:rPr lang="de-DE" smtClean="0"/>
              <a:t>28.05.18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D308-749B-2B4F-8099-73CCCDC5A8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EE31-9B11-514F-8FAE-1F5B8EECA73D}" type="datetimeFigureOut">
              <a:rPr lang="de-DE" smtClean="0"/>
              <a:t>28.05.18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D308-749B-2B4F-8099-73CCCDC5A8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897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EE31-9B11-514F-8FAE-1F5B8EECA73D}" type="datetimeFigureOut">
              <a:rPr lang="de-DE" smtClean="0"/>
              <a:t>28.05.18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D308-749B-2B4F-8099-73CCCDC5A8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49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EE31-9B11-514F-8FAE-1F5B8EECA73D}" type="datetimeFigureOut">
              <a:rPr lang="de-DE" smtClean="0"/>
              <a:t>28.05.18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D308-749B-2B4F-8099-73CCCDC5A8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2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EE31-9B11-514F-8FAE-1F5B8EECA73D}" type="datetimeFigureOut">
              <a:rPr lang="de-DE" smtClean="0"/>
              <a:t>28.05.18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D308-749B-2B4F-8099-73CCCDC5A8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171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EE31-9B11-514F-8FAE-1F5B8EECA73D}" type="datetimeFigureOut">
              <a:rPr lang="de-DE" smtClean="0"/>
              <a:t>28.05.18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7D308-749B-2B4F-8099-73CCCDC5A8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8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4EE31-9B11-514F-8FAE-1F5B8EECA73D}" type="datetimeFigureOut">
              <a:rPr lang="de-DE" smtClean="0"/>
              <a:t>28.05.18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7D308-749B-2B4F-8099-73CCCDC5A8E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831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nms-abtenau.salzburg.at/57-interessensfaecher/150-interessensfach-geographie-und-wirtschaftskunde.html" TargetMode="External"/><Relationship Id="rId5" Type="http://schemas.openxmlformats.org/officeDocument/2006/relationships/image" Target="../media/image2.jpeg"/><Relationship Id="rId6" Type="http://schemas.openxmlformats.org/officeDocument/2006/relationships/hyperlink" Target="http://www.yaclass.at/p/geografie-und-wirtschaftskunde/11-schulstufe/oesterreich-raum-gesellschaft-wirtschaft-19273/migration-und-gesellschaft-in-oesterreich-19294/re-d78eee5c-16ce-431a-b678-8d38b2c37a76" TargetMode="Externa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uni-salzburg.at/index.php?id=2292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dugroup.at/fileadmin/DAM/Gegenstandsportale/Geographie_und_Wirtschaftskunde/Dateien/MATURAfragen_Diagramme2014_02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1698" y="984584"/>
            <a:ext cx="9144000" cy="2387600"/>
          </a:xfrm>
        </p:spPr>
        <p:txBody>
          <a:bodyPr/>
          <a:lstStyle/>
          <a:p>
            <a:r>
              <a:rPr lang="de-DE" dirty="0" smtClean="0"/>
              <a:t>  </a:t>
            </a:r>
            <a:r>
              <a:rPr lang="de-DE" dirty="0" smtClean="0">
                <a:latin typeface="Braggadocio" charset="0"/>
                <a:ea typeface="Braggadocio" charset="0"/>
                <a:cs typeface="Braggadocio" charset="0"/>
              </a:rPr>
              <a:t>Matura</a:t>
            </a:r>
            <a:endParaRPr lang="de-DE" dirty="0">
              <a:latin typeface="Braggadocio" charset="0"/>
              <a:ea typeface="Braggadocio" charset="0"/>
              <a:cs typeface="Braggadocio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393688" y="5202238"/>
            <a:ext cx="9144000" cy="1655762"/>
          </a:xfrm>
        </p:spPr>
        <p:txBody>
          <a:bodyPr>
            <a:normAutofit/>
          </a:bodyPr>
          <a:lstStyle/>
          <a:p>
            <a:r>
              <a:rPr lang="de-DE" sz="3600" dirty="0" smtClean="0">
                <a:latin typeface="Arial Rounded MT Bold" charset="0"/>
                <a:ea typeface="Arial Rounded MT Bold" charset="0"/>
                <a:cs typeface="Arial Rounded MT Bold" charset="0"/>
              </a:rPr>
              <a:t>Geographie und Wirtschaftskunde</a:t>
            </a:r>
            <a:endParaRPr lang="de-DE" sz="3600" dirty="0"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pic>
        <p:nvPicPr>
          <p:cNvPr id="6" name="Picture 4" descr="ildergebnis für geographie und wirtschaftskund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95" y="0"/>
            <a:ext cx="3801979" cy="3801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ildergebnis für geographie und wirtschaftskund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836" y="115699"/>
            <a:ext cx="3789122" cy="3809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ildergebnis für geographie und wirtschaftskund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788" y="3823695"/>
            <a:ext cx="2493445" cy="282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8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301082"/>
            <a:ext cx="10515600" cy="6445405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+mj-lt"/>
              </a:rPr>
              <a:t>Kompetenzorientierte Fragestellung</a:t>
            </a:r>
          </a:p>
          <a:p>
            <a:pPr lvl="0"/>
            <a:r>
              <a:rPr lang="de-DE" dirty="0">
                <a:latin typeface="+mj-lt"/>
              </a:rPr>
              <a:t>V</a:t>
            </a:r>
            <a:r>
              <a:rPr lang="de-DE" dirty="0" smtClean="0">
                <a:latin typeface="+mj-lt"/>
              </a:rPr>
              <a:t>om </a:t>
            </a:r>
            <a:r>
              <a:rPr lang="de-DE" dirty="0">
                <a:latin typeface="+mj-lt"/>
              </a:rPr>
              <a:t>kognitiv und rekapitulierend vorgetragenen bzw. bei </a:t>
            </a:r>
            <a:r>
              <a:rPr lang="de-DE" dirty="0" err="1">
                <a:latin typeface="+mj-lt"/>
              </a:rPr>
              <a:t>Prüfungen</a:t>
            </a:r>
            <a:r>
              <a:rPr lang="de-DE" dirty="0">
                <a:latin typeface="+mj-lt"/>
              </a:rPr>
              <a:t> „wiederausgespuckten“ </a:t>
            </a:r>
            <a:r>
              <a:rPr lang="de-DE" b="1" dirty="0">
                <a:latin typeface="+mj-lt"/>
              </a:rPr>
              <a:t>Merkwissen</a:t>
            </a:r>
            <a:r>
              <a:rPr lang="de-DE" dirty="0">
                <a:latin typeface="+mj-lt"/>
              </a:rPr>
              <a:t> (als „passives Wissen“ bezeichnet) </a:t>
            </a:r>
            <a:r>
              <a:rPr lang="de-DE" dirty="0" smtClean="0">
                <a:latin typeface="+mj-lt"/>
              </a:rPr>
              <a:t>zu - </a:t>
            </a:r>
            <a:r>
              <a:rPr lang="de-DE" dirty="0">
                <a:latin typeface="+mj-lt"/>
              </a:rPr>
              <a:t>auf Anwendungen bezogen und mit anderem vernetzten „aktiven Wissen“. </a:t>
            </a:r>
            <a:endParaRPr lang="de-DE" dirty="0" smtClean="0">
              <a:latin typeface="+mj-lt"/>
            </a:endParaRPr>
          </a:p>
          <a:p>
            <a:pPr lvl="0"/>
            <a:r>
              <a:rPr lang="de-DE" dirty="0" smtClean="0">
                <a:latin typeface="+mj-lt"/>
              </a:rPr>
              <a:t>„</a:t>
            </a:r>
            <a:r>
              <a:rPr lang="de-DE" dirty="0">
                <a:latin typeface="+mj-lt"/>
              </a:rPr>
              <a:t>Kompetenzen sollen ein umfassendes Wissen sein, </a:t>
            </a:r>
            <a:r>
              <a:rPr lang="de-DE" b="1" dirty="0">
                <a:latin typeface="+mj-lt"/>
              </a:rPr>
              <a:t>WAS</a:t>
            </a:r>
            <a:r>
              <a:rPr lang="de-DE" dirty="0">
                <a:latin typeface="+mj-lt"/>
              </a:rPr>
              <a:t> in einer Situation getan werden muss“. </a:t>
            </a:r>
          </a:p>
          <a:p>
            <a:pPr lvl="0"/>
            <a:r>
              <a:rPr lang="de-DE" dirty="0" smtClean="0">
                <a:latin typeface="+mj-lt"/>
              </a:rPr>
              <a:t>„... </a:t>
            </a:r>
            <a:r>
              <a:rPr lang="de-DE" dirty="0">
                <a:latin typeface="+mj-lt"/>
              </a:rPr>
              <a:t>zu </a:t>
            </a:r>
            <a:r>
              <a:rPr lang="de-DE" dirty="0" err="1">
                <a:latin typeface="+mj-lt"/>
              </a:rPr>
              <a:t>begrüßen</a:t>
            </a:r>
            <a:r>
              <a:rPr lang="de-DE" dirty="0">
                <a:latin typeface="+mj-lt"/>
              </a:rPr>
              <a:t> sind Fragestellungen, die dem </a:t>
            </a:r>
            <a:r>
              <a:rPr lang="de-DE" dirty="0" smtClean="0">
                <a:latin typeface="+mj-lt"/>
              </a:rPr>
              <a:t>Kandidaten/der Kandidatin </a:t>
            </a:r>
            <a:r>
              <a:rPr lang="de-DE" dirty="0">
                <a:latin typeface="+mj-lt"/>
              </a:rPr>
              <a:t>u.a. </a:t>
            </a:r>
            <a:r>
              <a:rPr lang="de-DE" b="1" dirty="0">
                <a:latin typeface="+mj-lt"/>
              </a:rPr>
              <a:t>herausfordern zu </a:t>
            </a:r>
            <a:r>
              <a:rPr lang="de-DE" b="1" dirty="0" err="1">
                <a:latin typeface="+mj-lt"/>
              </a:rPr>
              <a:t>eigenstä</a:t>
            </a:r>
            <a:r>
              <a:rPr lang="de-DE" b="1" dirty="0" err="1" smtClean="0">
                <a:latin typeface="+mj-lt"/>
              </a:rPr>
              <a:t>ndigem</a:t>
            </a:r>
            <a:r>
              <a:rPr lang="de-DE" b="1" dirty="0" smtClean="0">
                <a:latin typeface="+mj-lt"/>
              </a:rPr>
              <a:t> </a:t>
            </a:r>
            <a:r>
              <a:rPr lang="de-DE" b="1" dirty="0">
                <a:latin typeface="+mj-lt"/>
              </a:rPr>
              <a:t>Denken, </a:t>
            </a:r>
            <a:r>
              <a:rPr lang="de-DE" b="1" dirty="0" smtClean="0">
                <a:latin typeface="+mj-lt"/>
              </a:rPr>
              <a:t>eigenständiger Auseinandersetzung </a:t>
            </a:r>
            <a:r>
              <a:rPr lang="de-DE" b="1" dirty="0">
                <a:latin typeface="+mj-lt"/>
              </a:rPr>
              <a:t>mit unterschiedlichen Standpunkten, zum Erkennen von Problemen und zum Suchen von </a:t>
            </a:r>
            <a:r>
              <a:rPr lang="de-DE" b="1" dirty="0" err="1">
                <a:latin typeface="+mj-lt"/>
              </a:rPr>
              <a:t>Lösungsmöglichkeiten</a:t>
            </a:r>
            <a:r>
              <a:rPr lang="de-DE" b="1" dirty="0">
                <a:latin typeface="+mj-lt"/>
              </a:rPr>
              <a:t>, zum Erkennen von Entwicklungen, </a:t>
            </a:r>
            <a:r>
              <a:rPr lang="de-DE" b="1" dirty="0" err="1">
                <a:latin typeface="+mj-lt"/>
              </a:rPr>
              <a:t>Zusammenhängen</a:t>
            </a:r>
            <a:r>
              <a:rPr lang="de-DE" b="1" dirty="0">
                <a:latin typeface="+mj-lt"/>
              </a:rPr>
              <a:t>, Regelhaftigkeiten und </a:t>
            </a:r>
            <a:r>
              <a:rPr lang="de-DE" b="1" dirty="0" err="1">
                <a:latin typeface="+mj-lt"/>
              </a:rPr>
              <a:t>Disparitäten</a:t>
            </a:r>
            <a:r>
              <a:rPr lang="de-DE" dirty="0" smtClean="0">
                <a:latin typeface="+mj-lt"/>
              </a:rPr>
              <a:t>...</a:t>
            </a:r>
          </a:p>
          <a:p>
            <a:pPr lvl="0"/>
            <a:r>
              <a:rPr lang="de-DE" dirty="0">
                <a:latin typeface="+mj-lt"/>
              </a:rPr>
              <a:t>D</a:t>
            </a:r>
            <a:r>
              <a:rPr lang="de-DE" dirty="0" smtClean="0">
                <a:latin typeface="+mj-lt"/>
              </a:rPr>
              <a:t>ie </a:t>
            </a:r>
            <a:r>
              <a:rPr lang="de-DE" b="1" dirty="0">
                <a:latin typeface="+mj-lt"/>
              </a:rPr>
              <a:t>Beistellung entsprechenden Arbeitsmaterials </a:t>
            </a:r>
            <a:r>
              <a:rPr lang="de-DE" dirty="0">
                <a:latin typeface="+mj-lt"/>
              </a:rPr>
              <a:t>ist </a:t>
            </a:r>
            <a:r>
              <a:rPr lang="de-DE" dirty="0" err="1">
                <a:latin typeface="+mj-lt"/>
              </a:rPr>
              <a:t>wünschenswert</a:t>
            </a:r>
            <a:r>
              <a:rPr lang="de-DE" dirty="0">
                <a:latin typeface="+mj-lt"/>
              </a:rPr>
              <a:t>“ (zitiert nach Sitte 1989, S. 437). </a:t>
            </a:r>
            <a:r>
              <a:rPr lang="de-DE" dirty="0" smtClean="0">
                <a:latin typeface="+mj-lt"/>
              </a:rPr>
              <a:t>ARGE der Geographen an AHS in Wien</a:t>
            </a:r>
            <a:endParaRPr lang="de-DE" dirty="0">
              <a:latin typeface="+mj-lt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3609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3746" y="234176"/>
            <a:ext cx="11608420" cy="5942787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charset="2"/>
              <a:buChar char="Ø"/>
            </a:pPr>
            <a:r>
              <a:rPr lang="de-DE" dirty="0" smtClean="0"/>
              <a:t> Weg </a:t>
            </a:r>
            <a:r>
              <a:rPr lang="de-DE" dirty="0"/>
              <a:t>vom rein kognitiven Faktenwissen zu „Operativen </a:t>
            </a:r>
            <a:r>
              <a:rPr lang="de-DE" dirty="0" smtClean="0"/>
              <a:t>  </a:t>
            </a:r>
          </a:p>
          <a:p>
            <a:pPr marL="0" lvl="0" indent="0">
              <a:buNone/>
            </a:pPr>
            <a:r>
              <a:rPr lang="de-DE" dirty="0"/>
              <a:t> </a:t>
            </a:r>
            <a:r>
              <a:rPr lang="de-DE" dirty="0" smtClean="0"/>
              <a:t>    Unterrichtsformen“ mit </a:t>
            </a:r>
            <a:r>
              <a:rPr lang="de-DE" dirty="0"/>
              <a:t>einer Vernetzung von Wissen und </a:t>
            </a:r>
            <a:endParaRPr lang="de-DE" dirty="0" smtClean="0"/>
          </a:p>
          <a:p>
            <a:pPr marL="0" lvl="0" indent="0">
              <a:buNone/>
            </a:pPr>
            <a:r>
              <a:rPr lang="de-DE" dirty="0"/>
              <a:t> </a:t>
            </a:r>
            <a:r>
              <a:rPr lang="de-DE" dirty="0" smtClean="0"/>
              <a:t>    Fertigkeiten  </a:t>
            </a:r>
          </a:p>
          <a:p>
            <a:pPr marL="0" lvl="0" indent="0">
              <a:buNone/>
            </a:pPr>
            <a:endParaRPr lang="de-DE" dirty="0"/>
          </a:p>
          <a:p>
            <a:pPr lvl="0">
              <a:buFont typeface="Wingdings" charset="2"/>
              <a:buChar char="Ø"/>
            </a:pPr>
            <a:r>
              <a:rPr lang="de-DE" dirty="0" smtClean="0"/>
              <a:t> Neue Matura:  </a:t>
            </a:r>
          </a:p>
          <a:p>
            <a:pPr marL="0" lvl="0" indent="0">
              <a:buNone/>
            </a:pPr>
            <a:r>
              <a:rPr lang="de-DE" b="1" dirty="0"/>
              <a:t> </a:t>
            </a:r>
            <a:r>
              <a:rPr lang="de-DE" b="1" dirty="0" smtClean="0"/>
              <a:t>       dreistufige </a:t>
            </a:r>
            <a:r>
              <a:rPr lang="de-DE" b="1" dirty="0"/>
              <a:t>Strukturierungshilfe </a:t>
            </a:r>
            <a:r>
              <a:rPr lang="de-DE" dirty="0" err="1"/>
              <a:t>für</a:t>
            </a:r>
            <a:r>
              <a:rPr lang="de-DE" dirty="0"/>
              <a:t> </a:t>
            </a:r>
            <a:r>
              <a:rPr lang="de-DE" b="1" dirty="0"/>
              <a:t>Anforderungsbereiche : </a:t>
            </a:r>
            <a:endParaRPr lang="de-DE" dirty="0"/>
          </a:p>
          <a:p>
            <a:pPr marL="0" lvl="0" indent="0">
              <a:buNone/>
            </a:pPr>
            <a:r>
              <a:rPr lang="de-DE" b="1" dirty="0" smtClean="0"/>
              <a:t>        I</a:t>
            </a:r>
            <a:r>
              <a:rPr lang="de-DE" b="1" dirty="0"/>
              <a:t>. Reproduktion – II. Transfer – III. Reflexion &amp; </a:t>
            </a:r>
            <a:r>
              <a:rPr lang="de-DE" b="1" dirty="0" err="1"/>
              <a:t>Problemlö</a:t>
            </a:r>
            <a:r>
              <a:rPr lang="de-DE" b="1" dirty="0" err="1" smtClean="0"/>
              <a:t>sung</a:t>
            </a:r>
            <a:endParaRPr lang="de-DE" b="1" dirty="0" smtClean="0"/>
          </a:p>
          <a:p>
            <a:pPr marL="0" lvl="0" indent="0">
              <a:buNone/>
            </a:pPr>
            <a:endParaRPr lang="de-DE" dirty="0"/>
          </a:p>
          <a:p>
            <a:pPr>
              <a:buFont typeface="Wingdings" charset="2"/>
              <a:buChar char="Ø"/>
            </a:pPr>
            <a:r>
              <a:rPr lang="de-DE" dirty="0" smtClean="0"/>
              <a:t> </a:t>
            </a:r>
            <a:r>
              <a:rPr lang="de-DE" b="1" dirty="0" smtClean="0"/>
              <a:t>Maturafragen im Aufgabenbereich III sollten Folgendes beinhalten:</a:t>
            </a:r>
          </a:p>
          <a:p>
            <a:pPr marL="717550" indent="-133350">
              <a:buFont typeface="Courier New" charset="0"/>
              <a:buChar char="o"/>
            </a:pPr>
            <a:r>
              <a:rPr lang="de-DE" dirty="0"/>
              <a:t> </a:t>
            </a:r>
            <a:r>
              <a:rPr lang="de-DE" dirty="0" smtClean="0"/>
              <a:t>   Sachverhalte und Probleme selbstständig und mit geeigneten Methoden und Medien </a:t>
            </a:r>
          </a:p>
          <a:p>
            <a:pPr marL="584200" indent="0">
              <a:buNone/>
            </a:pPr>
            <a:r>
              <a:rPr lang="de-DE" dirty="0"/>
              <a:t> </a:t>
            </a:r>
            <a:r>
              <a:rPr lang="de-DE" dirty="0" smtClean="0"/>
              <a:t>      </a:t>
            </a:r>
            <a:r>
              <a:rPr lang="de-DE" dirty="0" err="1" smtClean="0"/>
              <a:t>erörtern</a:t>
            </a:r>
            <a:r>
              <a:rPr lang="de-DE" dirty="0" smtClean="0"/>
              <a:t>, </a:t>
            </a:r>
          </a:p>
          <a:p>
            <a:pPr marL="717550" indent="-133350">
              <a:buFont typeface="Courier New" charset="0"/>
              <a:buChar char="o"/>
            </a:pPr>
            <a:r>
              <a:rPr lang="de-DE" dirty="0"/>
              <a:t> </a:t>
            </a:r>
            <a:r>
              <a:rPr lang="de-DE" dirty="0" smtClean="0"/>
              <a:t>   Hypothesen entwickeln, </a:t>
            </a:r>
          </a:p>
          <a:p>
            <a:pPr marL="717550" indent="-133350">
              <a:buFont typeface="Courier New" charset="0"/>
              <a:buChar char="o"/>
            </a:pP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de-DE" dirty="0" err="1" smtClean="0"/>
              <a:t>Widersprüche</a:t>
            </a:r>
            <a:r>
              <a:rPr lang="de-DE" dirty="0" smtClean="0"/>
              <a:t> erkennen, </a:t>
            </a:r>
          </a:p>
          <a:p>
            <a:pPr marL="717550" indent="-133350">
              <a:buFont typeface="Courier New" charset="0"/>
              <a:buChar char="o"/>
            </a:pPr>
            <a:r>
              <a:rPr lang="de-DE" dirty="0"/>
              <a:t> </a:t>
            </a:r>
            <a:r>
              <a:rPr lang="de-DE" dirty="0" smtClean="0"/>
              <a:t>   Positionen differenzieren und </a:t>
            </a:r>
            <a:r>
              <a:rPr lang="de-DE" dirty="0" err="1" smtClean="0"/>
              <a:t>begründen</a:t>
            </a:r>
            <a:r>
              <a:rPr lang="de-DE" dirty="0" smtClean="0"/>
              <a:t>, </a:t>
            </a:r>
          </a:p>
          <a:p>
            <a:pPr marL="717550" indent="-133350">
              <a:buFont typeface="Courier New" charset="0"/>
              <a:buChar char="o"/>
            </a:pPr>
            <a:r>
              <a:rPr lang="de-DE" dirty="0"/>
              <a:t> </a:t>
            </a:r>
            <a:r>
              <a:rPr lang="de-DE" dirty="0" smtClean="0"/>
              <a:t>   eigene Urteilsbildung reflektieren</a:t>
            </a:r>
            <a:r>
              <a:rPr lang="de-DE" dirty="0"/>
              <a:t>, </a:t>
            </a:r>
            <a:endParaRPr lang="de-DE" dirty="0" smtClean="0"/>
          </a:p>
          <a:p>
            <a:pPr marL="717550" indent="-133350">
              <a:buFont typeface="Courier New" charset="0"/>
              <a:buChar char="o"/>
            </a:pPr>
            <a:r>
              <a:rPr lang="de-DE" dirty="0"/>
              <a:t> </a:t>
            </a:r>
            <a:r>
              <a:rPr lang="de-DE" dirty="0" smtClean="0"/>
              <a:t>   Handlungsoptionen entwickeln </a:t>
            </a:r>
            <a:r>
              <a:rPr lang="de-DE" dirty="0"/>
              <a:t>etc. </a:t>
            </a:r>
          </a:p>
          <a:p>
            <a:pPr marL="0" lv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06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BHS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Die Fach-AG definiert mindestens 6/maximal 20 Themenpools</a:t>
            </a:r>
          </a:p>
          <a:p>
            <a:r>
              <a:rPr lang="de-DE" dirty="0" smtClean="0"/>
              <a:t>Kandidat sieht zwei Pools und entscheidet sich für einen Pool </a:t>
            </a:r>
            <a:r>
              <a:rPr lang="de-DE" dirty="0" smtClean="0">
                <a:sym typeface="Wingdings"/>
              </a:rPr>
              <a:t> Lehrer/in teilt Fragen zu </a:t>
            </a:r>
          </a:p>
          <a:p>
            <a:pPr>
              <a:buFont typeface="Wingdings" charset="2"/>
              <a:buChar char="Ø"/>
            </a:pPr>
            <a:r>
              <a:rPr lang="de-DE" dirty="0">
                <a:sym typeface="Wingdings"/>
              </a:rPr>
              <a:t> </a:t>
            </a:r>
            <a:r>
              <a:rPr lang="de-DE" dirty="0" smtClean="0">
                <a:sym typeface="Wingdings"/>
              </a:rPr>
              <a:t>Pools: regional geografisch</a:t>
            </a:r>
          </a:p>
          <a:p>
            <a:pPr marL="0" indent="0">
              <a:buNone/>
            </a:pPr>
            <a:r>
              <a:rPr lang="de-DE" dirty="0">
                <a:sym typeface="Wingdings"/>
              </a:rPr>
              <a:t>	</a:t>
            </a:r>
            <a:r>
              <a:rPr lang="de-DE" dirty="0" smtClean="0">
                <a:sym typeface="Wingdings"/>
              </a:rPr>
              <a:t>     Globalisierung</a:t>
            </a:r>
          </a:p>
          <a:p>
            <a:pPr marL="0" indent="0">
              <a:buNone/>
            </a:pPr>
            <a:r>
              <a:rPr lang="de-DE" dirty="0">
                <a:sym typeface="Wingdings"/>
              </a:rPr>
              <a:t>	</a:t>
            </a:r>
            <a:r>
              <a:rPr lang="de-DE" dirty="0" smtClean="0">
                <a:sym typeface="Wingdings"/>
              </a:rPr>
              <a:t>     außereuropäische Reiseziele</a:t>
            </a:r>
          </a:p>
          <a:p>
            <a:pPr marL="0" indent="0">
              <a:buNone/>
            </a:pPr>
            <a:r>
              <a:rPr lang="de-DE" dirty="0">
                <a:sym typeface="Wingdings"/>
              </a:rPr>
              <a:t>	</a:t>
            </a:r>
            <a:r>
              <a:rPr lang="de-DE" dirty="0" smtClean="0">
                <a:sym typeface="Wingdings"/>
              </a:rPr>
              <a:t>     Österreich und Reisewirtschaft</a:t>
            </a:r>
          </a:p>
          <a:p>
            <a:pPr marL="0" indent="0">
              <a:buNone/>
            </a:pPr>
            <a:r>
              <a:rPr lang="de-DE" dirty="0">
                <a:sym typeface="Wingdings"/>
              </a:rPr>
              <a:t>	</a:t>
            </a:r>
            <a:r>
              <a:rPr lang="de-DE" dirty="0" smtClean="0">
                <a:sym typeface="Wingdings"/>
              </a:rPr>
              <a:t>     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Lehrer/innen bereiten sich gemeinsam Fragen dazu vor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370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</a:t>
            </a:r>
            <a:r>
              <a:rPr lang="de-DE" dirty="0" smtClean="0"/>
              <a:t>HS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Jede/</a:t>
            </a:r>
            <a:r>
              <a:rPr lang="de-DE" dirty="0" err="1" smtClean="0"/>
              <a:t>r</a:t>
            </a:r>
            <a:r>
              <a:rPr lang="de-DE" dirty="0" smtClean="0"/>
              <a:t> Lehrer/in sucht selber einen Pool (Schlüssel für die Anzahl an Pools – von der Anzahl der WS abhängig)</a:t>
            </a:r>
          </a:p>
          <a:p>
            <a:endParaRPr lang="de-DE" dirty="0" smtClean="0"/>
          </a:p>
          <a:p>
            <a:r>
              <a:rPr lang="de-DE" dirty="0" smtClean="0"/>
              <a:t>Lässt diesen von der Fach-ARGE der Schule genehmigen</a:t>
            </a:r>
          </a:p>
          <a:p>
            <a:endParaRPr lang="de-DE" dirty="0" smtClean="0"/>
          </a:p>
          <a:p>
            <a:r>
              <a:rPr lang="de-DE" dirty="0" smtClean="0">
                <a:sym typeface="Wingdings"/>
              </a:rPr>
              <a:t>Dadurch ergeben sich mehr Pools und detaillierte Fragen</a:t>
            </a:r>
          </a:p>
          <a:p>
            <a:endParaRPr lang="de-DE" dirty="0" smtClean="0">
              <a:sym typeface="Wingdings"/>
            </a:endParaRPr>
          </a:p>
          <a:p>
            <a:r>
              <a:rPr lang="de-DE" dirty="0" smtClean="0">
                <a:sym typeface="Wingdings"/>
              </a:rPr>
              <a:t>Es dürfen keine übergreifenden Aufgaben zu den Pools gestellt werden</a:t>
            </a:r>
          </a:p>
        </p:txBody>
      </p:sp>
    </p:spTree>
    <p:extLst>
      <p:ext uri="{BB962C8B-B14F-4D97-AF65-F5344CB8AC3E}">
        <p14:creationId xmlns:p14="http://schemas.microsoft.com/office/powerpoint/2010/main" val="135254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Maturafragen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Mindestens drei Teile (s. Folie 3)</a:t>
            </a:r>
          </a:p>
          <a:p>
            <a:endParaRPr lang="de-DE" dirty="0" smtClean="0"/>
          </a:p>
          <a:p>
            <a:r>
              <a:rPr lang="de-DE" dirty="0" smtClean="0"/>
              <a:t>Keine W-Fragen</a:t>
            </a:r>
          </a:p>
          <a:p>
            <a:endParaRPr lang="de-DE" dirty="0" smtClean="0"/>
          </a:p>
          <a:p>
            <a:r>
              <a:rPr lang="de-DE" dirty="0" smtClean="0">
                <a:sym typeface="Wingdings"/>
              </a:rPr>
              <a:t>Ausschließlich mit Operatoren arbeiten</a:t>
            </a:r>
          </a:p>
          <a:p>
            <a:endParaRPr lang="de-DE" dirty="0" smtClean="0">
              <a:sym typeface="Wingdings"/>
            </a:endParaRPr>
          </a:p>
          <a:p>
            <a:r>
              <a:rPr lang="de-DE" dirty="0" smtClean="0">
                <a:sym typeface="Wingdings"/>
              </a:rPr>
              <a:t>Mindestens 2 Beilagen: Karten, Bilder, Texte </a:t>
            </a:r>
          </a:p>
          <a:p>
            <a:pPr marL="0" indent="0">
              <a:buNone/>
            </a:pPr>
            <a:r>
              <a:rPr lang="de-DE" dirty="0">
                <a:sym typeface="Wingdings"/>
              </a:rPr>
              <a:t> </a:t>
            </a:r>
            <a:r>
              <a:rPr lang="de-DE" dirty="0" smtClean="0">
                <a:sym typeface="Wingdings"/>
              </a:rPr>
              <a:t>  Vorgabe: Text + ...</a:t>
            </a:r>
          </a:p>
          <a:p>
            <a:pPr marL="0" indent="0">
              <a:buNone/>
            </a:pPr>
            <a:r>
              <a:rPr lang="de-DE" sz="1900" dirty="0" smtClean="0">
                <a:sym typeface="Wingdings"/>
                <a:hlinkClick r:id="rId2"/>
              </a:rPr>
              <a:t>https://</a:t>
            </a:r>
            <a:r>
              <a:rPr lang="de-DE" sz="1900" dirty="0" err="1" smtClean="0">
                <a:sym typeface="Wingdings"/>
                <a:hlinkClick r:id="rId2"/>
              </a:rPr>
              <a:t>www.edugroup.at</a:t>
            </a:r>
            <a:r>
              <a:rPr lang="de-DE" sz="1900" dirty="0" smtClean="0">
                <a:sym typeface="Wingdings"/>
                <a:hlinkClick r:id="rId2"/>
              </a:rPr>
              <a:t>/</a:t>
            </a:r>
            <a:r>
              <a:rPr lang="de-DE" sz="1900" dirty="0" err="1" smtClean="0">
                <a:sym typeface="Wingdings"/>
                <a:hlinkClick r:id="rId2"/>
              </a:rPr>
              <a:t>fileadmin</a:t>
            </a:r>
            <a:r>
              <a:rPr lang="de-DE" sz="1900" dirty="0" smtClean="0">
                <a:sym typeface="Wingdings"/>
                <a:hlinkClick r:id="rId2"/>
              </a:rPr>
              <a:t>/DAM/Gegenstandsportale/</a:t>
            </a:r>
            <a:r>
              <a:rPr lang="de-DE" sz="1900" dirty="0" err="1" smtClean="0">
                <a:sym typeface="Wingdings"/>
                <a:hlinkClick r:id="rId2"/>
              </a:rPr>
              <a:t>Geographie_und_Wirtschaftskunde</a:t>
            </a:r>
            <a:r>
              <a:rPr lang="de-DE" sz="1900" dirty="0" smtClean="0">
                <a:sym typeface="Wingdings"/>
                <a:hlinkClick r:id="rId2"/>
              </a:rPr>
              <a:t>/Dateien/MATURAfragen_Diagramme2014_02.pdf</a:t>
            </a:r>
            <a:endParaRPr lang="de-DE" sz="19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5792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Macintosh PowerPoint</Application>
  <PresentationFormat>Breitbild</PresentationFormat>
  <Paragraphs>50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 Rounded MT Bold</vt:lpstr>
      <vt:lpstr>Braggadocio</vt:lpstr>
      <vt:lpstr>Calibri</vt:lpstr>
      <vt:lpstr>Calibri Light</vt:lpstr>
      <vt:lpstr>Courier New</vt:lpstr>
      <vt:lpstr>Wingdings</vt:lpstr>
      <vt:lpstr>Arial</vt:lpstr>
      <vt:lpstr>Office-Design</vt:lpstr>
      <vt:lpstr>  Matura</vt:lpstr>
      <vt:lpstr>PowerPoint-Präsentation</vt:lpstr>
      <vt:lpstr>PowerPoint-Präsentation</vt:lpstr>
      <vt:lpstr>BHS</vt:lpstr>
      <vt:lpstr>AHS</vt:lpstr>
      <vt:lpstr>Maturafragen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Office-Anwender</dc:creator>
  <cp:lastModifiedBy>Microsoft Office-Anwender</cp:lastModifiedBy>
  <cp:revision>8</cp:revision>
  <dcterms:created xsi:type="dcterms:W3CDTF">2018-05-28T15:50:04Z</dcterms:created>
  <dcterms:modified xsi:type="dcterms:W3CDTF">2018-05-29T09:40:21Z</dcterms:modified>
</cp:coreProperties>
</file>