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56" r:id="rId2"/>
    <p:sldId id="264" r:id="rId3"/>
    <p:sldId id="257" r:id="rId4"/>
    <p:sldId id="262" r:id="rId5"/>
    <p:sldId id="261" r:id="rId6"/>
    <p:sldId id="263" r:id="rId7"/>
    <p:sldId id="258" r:id="rId8"/>
    <p:sldId id="260" r:id="rId9"/>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4660"/>
  </p:normalViewPr>
  <p:slideViewPr>
    <p:cSldViewPr snapToGrid="0">
      <p:cViewPr varScale="1">
        <p:scale>
          <a:sx n="78" d="100"/>
          <a:sy n="78" d="100"/>
        </p:scale>
        <p:origin x="100"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7D5D465-68B5-4C48-86A7-84EEE16EA217}" type="datetimeFigureOut">
              <a:rPr lang="de-AT" smtClean="0"/>
              <a:t>13.01.2025</a:t>
            </a:fld>
            <a:endParaRPr lang="de-AT"/>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A65A8399-15A1-4ADA-A7F7-E1817DDFCD27}" type="slidenum">
              <a:rPr lang="de-AT" smtClean="0"/>
              <a:t>‹#›</a:t>
            </a:fld>
            <a:endParaRPr lang="de-AT"/>
          </a:p>
        </p:txBody>
      </p:sp>
    </p:spTree>
    <p:extLst>
      <p:ext uri="{BB962C8B-B14F-4D97-AF65-F5344CB8AC3E}">
        <p14:creationId xmlns:p14="http://schemas.microsoft.com/office/powerpoint/2010/main" val="3004603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03BC75-48BB-49C4-8251-40AA3AD47785}"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D01DC9B-9B81-483B-8377-A7858D967316}"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A22A73D-3CC7-4384-BCEB-3DD71A8F2A1F}"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47DB755-9447-4500-8679-AA202847A418}"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F6034CC-E0EA-479A-8F55-DFA8B534218A}"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1EDF61F-1475-408F-BA5F-C7B0A698541A}"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C536CC7-B832-43C1-A2B1-5C2555A2AA05}"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7B4D60C-C3BF-499E-8959-95506DF03214}"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E515804-1F54-45C3-A1D8-C9137A19890C}"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031AB4B-FC19-4581-9FD8-F95CF3D9D4D4}" type="datetime1">
              <a:rPr lang="en-US" smtClean="0"/>
              <a:t>1/13/2025</a:t>
            </a:fld>
            <a:endParaRPr lang="en-US" dirty="0"/>
          </a:p>
        </p:txBody>
      </p:sp>
      <p:sp>
        <p:nvSpPr>
          <p:cNvPr id="5" name="Footer Placeholder 4"/>
          <p:cNvSpPr>
            <a:spLocks noGrp="1"/>
          </p:cNvSpPr>
          <p:nvPr>
            <p:ph type="ftr" sz="quarter" idx="11"/>
          </p:nvPr>
        </p:nvSpPr>
        <p:spPr/>
        <p:txBody>
          <a:bodyPr/>
          <a:lstStyle/>
          <a:p>
            <a:r>
              <a:rPr lang="de-AT"/>
              <a:t>hebein_reinhild@hotmail.com (Tel. 06606692636)  PH Diözese Linz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0125B01-9A7B-4ACD-99B3-58CCB94E569B}"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2B2390E-8CA5-4B3A-8692-DA9CBFEE5F52}" type="datetime1">
              <a:rPr lang="en-US" smtClean="0"/>
              <a:t>1/13/2025</a:t>
            </a:fld>
            <a:endParaRPr lang="en-US" dirty="0"/>
          </a:p>
        </p:txBody>
      </p:sp>
      <p:sp>
        <p:nvSpPr>
          <p:cNvPr id="8" name="Footer Placeholder 7"/>
          <p:cNvSpPr>
            <a:spLocks noGrp="1"/>
          </p:cNvSpPr>
          <p:nvPr>
            <p:ph type="ftr" sz="quarter" idx="11"/>
          </p:nvPr>
        </p:nvSpPr>
        <p:spPr/>
        <p:txBody>
          <a:bodyPr/>
          <a:lstStyle/>
          <a:p>
            <a:r>
              <a:rPr lang="de-AT"/>
              <a:t>hebein_reinhild@hotmail.com (Tel. 06606692636)  PH Diözese Linz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78F041F-DD08-4E96-B5C2-253489C1C81D}" type="datetime1">
              <a:rPr lang="en-US" smtClean="0"/>
              <a:t>1/13/2025</a:t>
            </a:fld>
            <a:endParaRPr lang="en-US" dirty="0"/>
          </a:p>
        </p:txBody>
      </p:sp>
      <p:sp>
        <p:nvSpPr>
          <p:cNvPr id="4" name="Footer Placeholder 3"/>
          <p:cNvSpPr>
            <a:spLocks noGrp="1"/>
          </p:cNvSpPr>
          <p:nvPr>
            <p:ph type="ftr" sz="quarter" idx="11"/>
          </p:nvPr>
        </p:nvSpPr>
        <p:spPr/>
        <p:txBody>
          <a:bodyPr/>
          <a:lstStyle/>
          <a:p>
            <a:r>
              <a:rPr lang="de-AT"/>
              <a:t>hebein_reinhild@hotmail.com (Tel. 06606692636)  PH Diözese Linz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0A3F4-1CEB-4C98-ACF6-490ABF23F354}" type="datetime1">
              <a:rPr lang="en-US" smtClean="0"/>
              <a:t>1/13/2025</a:t>
            </a:fld>
            <a:endParaRPr lang="en-US" dirty="0"/>
          </a:p>
        </p:txBody>
      </p:sp>
      <p:sp>
        <p:nvSpPr>
          <p:cNvPr id="3" name="Footer Placeholder 2"/>
          <p:cNvSpPr>
            <a:spLocks noGrp="1"/>
          </p:cNvSpPr>
          <p:nvPr>
            <p:ph type="ftr" sz="quarter" idx="11"/>
          </p:nvPr>
        </p:nvSpPr>
        <p:spPr/>
        <p:txBody>
          <a:bodyPr/>
          <a:lstStyle/>
          <a:p>
            <a:r>
              <a:rPr lang="de-AT"/>
              <a:t>hebein_reinhild@hotmail.com (Tel. 06606692636)  PH Diözese Linz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D806AE2F-14ED-4CCF-B872-81AB8702A135}"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3CC1741E-0621-466C-9711-BB7113161000}" type="datetime1">
              <a:rPr lang="en-US" smtClean="0"/>
              <a:t>1/13/2025</a:t>
            </a:fld>
            <a:endParaRPr lang="en-US" dirty="0"/>
          </a:p>
        </p:txBody>
      </p:sp>
      <p:sp>
        <p:nvSpPr>
          <p:cNvPr id="6" name="Footer Placeholder 5"/>
          <p:cNvSpPr>
            <a:spLocks noGrp="1"/>
          </p:cNvSpPr>
          <p:nvPr>
            <p:ph type="ftr" sz="quarter" idx="11"/>
          </p:nvPr>
        </p:nvSpPr>
        <p:spPr/>
        <p:txBody>
          <a:bodyPr/>
          <a:lstStyle/>
          <a:p>
            <a:r>
              <a:rPr lang="de-AT"/>
              <a:t>hebein_reinhild@hotmail.com (Tel. 06606692636)  PH Diözese Linz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5189AF-E266-409D-BCB5-186A4F817992}" type="datetime1">
              <a:rPr lang="en-US" smtClean="0"/>
              <a:t>1/13/2025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de-AT"/>
              <a:t>hebein_reinhild@hotmail.com (Tel. 06606692636)  PH Diözese Linz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ebein_reinhild@hot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reinhild.hebein@ph-linz.a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8809A-B736-4698-B24A-7A342825C82F}"/>
              </a:ext>
            </a:extLst>
          </p:cNvPr>
          <p:cNvSpPr>
            <a:spLocks noGrp="1"/>
          </p:cNvSpPr>
          <p:nvPr>
            <p:ph type="ctrTitle"/>
          </p:nvPr>
        </p:nvSpPr>
        <p:spPr>
          <a:xfrm>
            <a:off x="555172" y="1690008"/>
            <a:ext cx="9650185" cy="2184098"/>
          </a:xfrm>
        </p:spPr>
        <p:txBody>
          <a:bodyPr/>
          <a:lstStyle/>
          <a:p>
            <a:pPr algn="ctr"/>
            <a:r>
              <a:rPr lang="de-AT" sz="2600" dirty="0"/>
              <a:t>Rahmenbedingungen</a:t>
            </a:r>
            <a:br>
              <a:rPr lang="de-AT" sz="2600" dirty="0"/>
            </a:br>
            <a:r>
              <a:rPr lang="de-AT" sz="2600" dirty="0"/>
              <a:t>Fachdidaktisches Begleitseminar für Vertiefungspraktikum GWB </a:t>
            </a:r>
            <a:br>
              <a:rPr lang="de-AT" sz="2600" dirty="0"/>
            </a:br>
            <a:r>
              <a:rPr lang="de-AT" sz="1800" dirty="0"/>
              <a:t>Schwerpunkt projektorientiertes Lernen </a:t>
            </a:r>
            <a:br>
              <a:rPr lang="de-AT" sz="1800" dirty="0"/>
            </a:br>
            <a:r>
              <a:rPr lang="de-AT" sz="1800" dirty="0"/>
              <a:t>&amp; Lernen an außerschulischen Standorten </a:t>
            </a:r>
            <a:br>
              <a:rPr lang="de-AT" sz="1800" dirty="0"/>
            </a:br>
            <a:br>
              <a:rPr lang="de-AT" sz="1800" dirty="0"/>
            </a:br>
            <a:endParaRPr lang="de-AT" sz="1800" dirty="0"/>
          </a:p>
        </p:txBody>
      </p:sp>
      <p:sp>
        <p:nvSpPr>
          <p:cNvPr id="3" name="Untertitel 2">
            <a:extLst>
              <a:ext uri="{FF2B5EF4-FFF2-40B4-BE49-F238E27FC236}">
                <a16:creationId xmlns:a16="http://schemas.microsoft.com/office/drawing/2014/main" id="{D96CA6DE-9821-426F-A452-34F88FD375F4}"/>
              </a:ext>
            </a:extLst>
          </p:cNvPr>
          <p:cNvSpPr>
            <a:spLocks noGrp="1"/>
          </p:cNvSpPr>
          <p:nvPr>
            <p:ph type="subTitle" idx="1"/>
          </p:nvPr>
        </p:nvSpPr>
        <p:spPr>
          <a:xfrm>
            <a:off x="1255297" y="3874105"/>
            <a:ext cx="7766936" cy="1096899"/>
          </a:xfrm>
        </p:spPr>
        <p:txBody>
          <a:bodyPr>
            <a:normAutofit fontScale="92500" lnSpcReduction="20000"/>
          </a:bodyPr>
          <a:lstStyle/>
          <a:p>
            <a:pPr algn="ctr"/>
            <a:r>
              <a:rPr lang="de-AT" sz="2000" dirty="0"/>
              <a:t>Veranstaltungsleiterin: Mag. Mairinger–</a:t>
            </a:r>
            <a:r>
              <a:rPr lang="de-AT" sz="2000" dirty="0" err="1"/>
              <a:t>Hebein</a:t>
            </a:r>
            <a:r>
              <a:rPr lang="de-AT" sz="2000" dirty="0"/>
              <a:t> Reinhild</a:t>
            </a:r>
          </a:p>
          <a:p>
            <a:pPr algn="ctr"/>
            <a:r>
              <a:rPr lang="de-AT" sz="2000" dirty="0"/>
              <a:t>Tel: 06606692636</a:t>
            </a:r>
          </a:p>
          <a:p>
            <a:pPr algn="ctr"/>
            <a:r>
              <a:rPr lang="de-AT" sz="2000" dirty="0"/>
              <a:t>reinhild.hebein@ph-linz.at</a:t>
            </a:r>
          </a:p>
          <a:p>
            <a:endParaRPr lang="de-AT" dirty="0">
              <a:hlinkClick r:id="rId2"/>
            </a:endParaRPr>
          </a:p>
        </p:txBody>
      </p:sp>
    </p:spTree>
    <p:extLst>
      <p:ext uri="{BB962C8B-B14F-4D97-AF65-F5344CB8AC3E}">
        <p14:creationId xmlns:p14="http://schemas.microsoft.com/office/powerpoint/2010/main" val="1760337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6C52B-FFF3-A94C-0CA2-54EEB2FF8DB8}"/>
              </a:ext>
            </a:extLst>
          </p:cNvPr>
          <p:cNvSpPr>
            <a:spLocks noGrp="1"/>
          </p:cNvSpPr>
          <p:nvPr>
            <p:ph type="title"/>
          </p:nvPr>
        </p:nvSpPr>
        <p:spPr/>
        <p:txBody>
          <a:bodyPr>
            <a:normAutofit fontScale="90000"/>
          </a:bodyPr>
          <a:lstStyle/>
          <a:p>
            <a:r>
              <a:rPr lang="de-DE" b="0" i="0" dirty="0">
                <a:solidFill>
                  <a:srgbClr val="212529"/>
                </a:solidFill>
                <a:effectLst/>
                <a:latin typeface="-apple-system"/>
              </a:rPr>
              <a:t>Rahmenbedingungen Projektwoche </a:t>
            </a:r>
            <a:br>
              <a:rPr lang="de-DE" b="0" i="0" dirty="0">
                <a:solidFill>
                  <a:srgbClr val="212529"/>
                </a:solidFill>
                <a:effectLst/>
                <a:latin typeface="-apple-system"/>
              </a:rPr>
            </a:br>
            <a:r>
              <a:rPr lang="de-DE" b="0" i="0" dirty="0">
                <a:solidFill>
                  <a:srgbClr val="212529"/>
                </a:solidFill>
                <a:effectLst/>
                <a:latin typeface="-apple-system"/>
              </a:rPr>
              <a:t>Gymnasium Dachsberg 10.-14.2.2025</a:t>
            </a:r>
            <a:br>
              <a:rPr lang="de-DE" b="0" i="0" dirty="0">
                <a:solidFill>
                  <a:srgbClr val="212529"/>
                </a:solidFill>
                <a:effectLst/>
                <a:latin typeface="-apple-system"/>
              </a:rPr>
            </a:br>
            <a:endParaRPr lang="de-AT" dirty="0"/>
          </a:p>
        </p:txBody>
      </p:sp>
      <p:sp>
        <p:nvSpPr>
          <p:cNvPr id="4" name="Footer Placeholder 3">
            <a:extLst>
              <a:ext uri="{FF2B5EF4-FFF2-40B4-BE49-F238E27FC236}">
                <a16:creationId xmlns:a16="http://schemas.microsoft.com/office/drawing/2014/main" id="{362EDAD2-C43F-4736-894F-5ECFE5BC7A6A}"/>
              </a:ext>
            </a:extLst>
          </p:cNvPr>
          <p:cNvSpPr>
            <a:spLocks noGrp="1"/>
          </p:cNvSpPr>
          <p:nvPr>
            <p:ph type="ftr" sz="quarter" idx="11"/>
          </p:nvPr>
        </p:nvSpPr>
        <p:spPr/>
        <p:txBody>
          <a:bodyPr/>
          <a:lstStyle/>
          <a:p>
            <a:r>
              <a:rPr lang="de-AT" dirty="0">
                <a:hlinkClick r:id="rId2"/>
              </a:rPr>
              <a:t>reinhild.hebein@ph-linz.at</a:t>
            </a:r>
            <a:r>
              <a:rPr lang="de-AT" dirty="0"/>
              <a:t>            Tel. 06606692636                  </a:t>
            </a:r>
          </a:p>
          <a:p>
            <a:r>
              <a:rPr lang="de-AT" dirty="0"/>
              <a:t> </a:t>
            </a:r>
            <a:endParaRPr lang="en-US" dirty="0"/>
          </a:p>
        </p:txBody>
      </p:sp>
      <p:sp>
        <p:nvSpPr>
          <p:cNvPr id="6" name="Content Placeholder 5">
            <a:extLst>
              <a:ext uri="{FF2B5EF4-FFF2-40B4-BE49-F238E27FC236}">
                <a16:creationId xmlns:a16="http://schemas.microsoft.com/office/drawing/2014/main" id="{24EFFA2A-703C-6EDB-2034-4385871FAC96}"/>
              </a:ext>
            </a:extLst>
          </p:cNvPr>
          <p:cNvSpPr>
            <a:spLocks noGrp="1"/>
          </p:cNvSpPr>
          <p:nvPr>
            <p:ph idx="1"/>
          </p:nvPr>
        </p:nvSpPr>
        <p:spPr>
          <a:xfrm>
            <a:off x="677334" y="1738993"/>
            <a:ext cx="8596668" cy="4302369"/>
          </a:xfrm>
        </p:spPr>
        <p:txBody>
          <a:bodyPr>
            <a:normAutofit fontScale="62500" lnSpcReduction="20000"/>
          </a:bodyPr>
          <a:lstStyle/>
          <a:p>
            <a:pPr algn="l"/>
            <a:r>
              <a:rPr lang="de-DE" b="0" i="1" dirty="0">
                <a:solidFill>
                  <a:srgbClr val="212529"/>
                </a:solidFill>
                <a:effectLst/>
                <a:latin typeface="-apple-system"/>
              </a:rPr>
              <a:t>Treffpunkt am Montag: 7:10 Uhr vor dem Haupteingang </a:t>
            </a:r>
            <a:endParaRPr lang="de-DE" b="0" i="0" dirty="0">
              <a:solidFill>
                <a:srgbClr val="212529"/>
              </a:solidFill>
              <a:effectLst/>
              <a:latin typeface="-apple-system"/>
            </a:endParaRPr>
          </a:p>
          <a:p>
            <a:pPr algn="l"/>
            <a:r>
              <a:rPr lang="de-DE" b="0" i="1" dirty="0">
                <a:solidFill>
                  <a:srgbClr val="212529"/>
                </a:solidFill>
                <a:effectLst/>
                <a:latin typeface="-apple-system"/>
              </a:rPr>
              <a:t> Der Unterricht beginnt in Dachsberg immer bereits um 7:30!</a:t>
            </a:r>
            <a:endParaRPr lang="de-DE" b="0" i="0" dirty="0">
              <a:solidFill>
                <a:srgbClr val="212529"/>
              </a:solidFill>
              <a:effectLst/>
              <a:latin typeface="-apple-system"/>
            </a:endParaRPr>
          </a:p>
          <a:p>
            <a:pPr algn="l">
              <a:buFont typeface="Arial" panose="020B0604020202020204" pitchFamily="34" charset="0"/>
              <a:buChar char="•"/>
            </a:pPr>
            <a:r>
              <a:rPr lang="de-DE" b="0" i="0" dirty="0">
                <a:solidFill>
                  <a:srgbClr val="212529"/>
                </a:solidFill>
                <a:effectLst/>
                <a:latin typeface="-apple-system"/>
              </a:rPr>
              <a:t>Montag </a:t>
            </a:r>
            <a:r>
              <a:rPr lang="de-DE" dirty="0">
                <a:solidFill>
                  <a:srgbClr val="212529"/>
                </a:solidFill>
                <a:latin typeface="-apple-system"/>
              </a:rPr>
              <a:t>bis</a:t>
            </a:r>
            <a:r>
              <a:rPr lang="de-DE" b="0" i="0" dirty="0">
                <a:solidFill>
                  <a:srgbClr val="212529"/>
                </a:solidFill>
                <a:effectLst/>
                <a:latin typeface="-apple-system"/>
              </a:rPr>
              <a:t> Freitag dauern die Unterrichtstage  von 7:30 bis 13:10 Uhr. </a:t>
            </a:r>
          </a:p>
          <a:p>
            <a:pPr algn="l">
              <a:buFont typeface="Arial" panose="020B0604020202020204" pitchFamily="34" charset="0"/>
              <a:buChar char="•"/>
            </a:pPr>
            <a:r>
              <a:rPr lang="de-DE" b="0" i="0" dirty="0">
                <a:solidFill>
                  <a:srgbClr val="212529"/>
                </a:solidFill>
                <a:effectLst/>
                <a:latin typeface="-apple-system"/>
              </a:rPr>
              <a:t>Für die Studierenden schließt täglich eine etwa halb-bis einstündige Round-up-Runde mit Prof. Mairinger und/oder Prof. Rohr an. </a:t>
            </a:r>
          </a:p>
          <a:p>
            <a:pPr algn="l">
              <a:buFont typeface="Arial" panose="020B0604020202020204" pitchFamily="34" charset="0"/>
              <a:buChar char="•"/>
            </a:pPr>
            <a:r>
              <a:rPr lang="de-DE" b="0" i="0" dirty="0">
                <a:solidFill>
                  <a:srgbClr val="212529"/>
                </a:solidFill>
                <a:effectLst/>
                <a:latin typeface="-apple-system"/>
              </a:rPr>
              <a:t>Genaue Treffpunktzeiten und mögliche Änderungen im Ablauf </a:t>
            </a:r>
            <a:r>
              <a:rPr lang="de-DE" b="0" i="0">
                <a:solidFill>
                  <a:srgbClr val="212529"/>
                </a:solidFill>
                <a:effectLst/>
                <a:latin typeface="-apple-system"/>
              </a:rPr>
              <a:t>entnehmen Sie </a:t>
            </a:r>
            <a:r>
              <a:rPr lang="de-DE" b="0" i="0" dirty="0">
                <a:solidFill>
                  <a:srgbClr val="212529"/>
                </a:solidFill>
                <a:effectLst/>
                <a:latin typeface="-apple-system"/>
              </a:rPr>
              <a:t>stets dieser </a:t>
            </a:r>
            <a:r>
              <a:rPr lang="de-DE" b="0" i="0" dirty="0" err="1">
                <a:solidFill>
                  <a:srgbClr val="212529"/>
                </a:solidFill>
                <a:effectLst/>
                <a:latin typeface="-apple-system"/>
              </a:rPr>
              <a:t>Moodleplattform</a:t>
            </a:r>
            <a:r>
              <a:rPr lang="de-DE" b="0" i="0" dirty="0">
                <a:solidFill>
                  <a:srgbClr val="212529"/>
                </a:solidFill>
                <a:effectLst/>
                <a:latin typeface="-apple-system"/>
              </a:rPr>
              <a:t>. </a:t>
            </a:r>
            <a:br>
              <a:rPr lang="de-DE" b="0" i="0" dirty="0">
                <a:solidFill>
                  <a:srgbClr val="212529"/>
                </a:solidFill>
                <a:effectLst/>
                <a:latin typeface="-apple-system"/>
              </a:rPr>
            </a:br>
            <a:br>
              <a:rPr lang="de-DE" b="0" i="0" dirty="0">
                <a:solidFill>
                  <a:srgbClr val="212529"/>
                </a:solidFill>
                <a:effectLst/>
                <a:latin typeface="-apple-system"/>
              </a:rPr>
            </a:br>
            <a:endParaRPr lang="de-DE" b="0" i="0" dirty="0">
              <a:solidFill>
                <a:srgbClr val="212529"/>
              </a:solidFill>
              <a:effectLst/>
              <a:latin typeface="-apple-system"/>
            </a:endParaRPr>
          </a:p>
          <a:p>
            <a:pPr algn="l">
              <a:buFont typeface="Arial" panose="020B0604020202020204" pitchFamily="34" charset="0"/>
              <a:buChar char="•"/>
            </a:pPr>
            <a:r>
              <a:rPr lang="de-DE" b="0" i="0" dirty="0">
                <a:solidFill>
                  <a:srgbClr val="212529"/>
                </a:solidFill>
                <a:effectLst/>
                <a:latin typeface="-apple-system"/>
              </a:rPr>
              <a:t>Die Projektwoche startet mit einer Konkretisierung des Rahmenthemas </a:t>
            </a:r>
            <a:r>
              <a:rPr lang="de-DE" b="0" i="1" dirty="0">
                <a:solidFill>
                  <a:srgbClr val="212529"/>
                </a:solidFill>
                <a:effectLst/>
                <a:latin typeface="-apple-system"/>
              </a:rPr>
              <a:t>( Arbeitswelt von morgen- Trends aus Sicht von Wirtschaft-Arbeitgebern und Arbeitnehmern- Lehrplan 3. </a:t>
            </a:r>
            <a:r>
              <a:rPr lang="de-DE" b="0" i="1" dirty="0" err="1">
                <a:solidFill>
                  <a:srgbClr val="212529"/>
                </a:solidFill>
                <a:effectLst/>
                <a:latin typeface="-apple-system"/>
              </a:rPr>
              <a:t>KLasse</a:t>
            </a:r>
            <a:r>
              <a:rPr lang="de-DE" b="0" i="1" dirty="0">
                <a:solidFill>
                  <a:srgbClr val="212529"/>
                </a:solidFill>
                <a:effectLst/>
                <a:latin typeface="-apple-system"/>
              </a:rPr>
              <a:t>))</a:t>
            </a:r>
            <a:r>
              <a:rPr lang="de-DE" b="0" i="0" dirty="0">
                <a:solidFill>
                  <a:srgbClr val="212529"/>
                </a:solidFill>
                <a:effectLst/>
                <a:latin typeface="-apple-system"/>
              </a:rPr>
              <a:t>  aus  einer Entwicklung von Leitfragen durch die Lernenden. Ihnen kommt dabei eine Coaching-Funktion zu.</a:t>
            </a:r>
          </a:p>
          <a:p>
            <a:pPr algn="l">
              <a:buFont typeface="Arial" panose="020B0604020202020204" pitchFamily="34" charset="0"/>
              <a:buChar char="•"/>
            </a:pPr>
            <a:r>
              <a:rPr lang="de-DE" b="0" i="0" dirty="0">
                <a:solidFill>
                  <a:srgbClr val="212529"/>
                </a:solidFill>
                <a:effectLst/>
                <a:latin typeface="-apple-system"/>
              </a:rPr>
              <a:t>Die Lernenden werden danach in Gruppen eingeteilt ( wenn möglich nach Interesse). Jede Gruppe erhält einen/eine oder auch zwei Studierende als Coach.</a:t>
            </a:r>
          </a:p>
          <a:p>
            <a:pPr algn="l">
              <a:buFont typeface="Arial" panose="020B0604020202020204" pitchFamily="34" charset="0"/>
              <a:buChar char="•"/>
            </a:pPr>
            <a:r>
              <a:rPr lang="de-DE" b="0" i="0" dirty="0">
                <a:solidFill>
                  <a:srgbClr val="212529"/>
                </a:solidFill>
                <a:effectLst/>
                <a:latin typeface="-apple-system"/>
              </a:rPr>
              <a:t>Gemeinsam legen die Lernenden mit Ihnen die Arbeitsmethoden fest, deren Spektrum reicht von Web-Recherche und Literaturstudium, Begehung/Kartierung und Befragung im Rahmen eines individuellen Lehrausganges über Zusammenfassung und Analyse der erhobenen Daten bis zur Visualisierung und Vorbereitung der Präsentation. Lehrausgänge werden von Studierenden und Lernenden gemeinsam festgelegt und organisiert. Der Transport erfolgt mit öffentlichen Verkehrsmitteln.</a:t>
            </a:r>
          </a:p>
          <a:p>
            <a:pPr algn="l">
              <a:buFont typeface="Arial" panose="020B0604020202020204" pitchFamily="34" charset="0"/>
              <a:buChar char="•"/>
            </a:pPr>
            <a:r>
              <a:rPr lang="de-DE" b="0" i="0" dirty="0">
                <a:solidFill>
                  <a:srgbClr val="212529"/>
                </a:solidFill>
                <a:effectLst/>
                <a:latin typeface="-apple-system"/>
              </a:rPr>
              <a:t>Der gesamte Prozess wird mit einer Präsentation am Freitag abgeschlossen.</a:t>
            </a:r>
          </a:p>
          <a:p>
            <a:pPr algn="l">
              <a:buFont typeface="Arial" panose="020B0604020202020204" pitchFamily="34" charset="0"/>
              <a:buChar char="•"/>
            </a:pPr>
            <a:br>
              <a:rPr lang="de-DE" dirty="0"/>
            </a:br>
            <a:r>
              <a:rPr lang="de-DE" b="0" i="0" dirty="0">
                <a:solidFill>
                  <a:srgbClr val="212529"/>
                </a:solidFill>
                <a:effectLst/>
                <a:latin typeface="-apple-system"/>
              </a:rPr>
              <a:t>Dokumentieren Sie Ihre Arbeit und die der </a:t>
            </a:r>
            <a:r>
              <a:rPr lang="de-DE" b="0" i="0" dirty="0" err="1">
                <a:solidFill>
                  <a:srgbClr val="212529"/>
                </a:solidFill>
                <a:effectLst/>
                <a:latin typeface="-apple-system"/>
              </a:rPr>
              <a:t>Schüler:innen</a:t>
            </a:r>
            <a:r>
              <a:rPr lang="de-DE" b="0" i="0" dirty="0">
                <a:solidFill>
                  <a:srgbClr val="212529"/>
                </a:solidFill>
                <a:effectLst/>
                <a:latin typeface="-apple-system"/>
              </a:rPr>
              <a:t> im Rahmen Ihres Portfolios der fachlichen Begleitveranstaltung.</a:t>
            </a:r>
          </a:p>
          <a:p>
            <a:endParaRPr lang="de-AT" dirty="0"/>
          </a:p>
        </p:txBody>
      </p:sp>
    </p:spTree>
    <p:extLst>
      <p:ext uri="{BB962C8B-B14F-4D97-AF65-F5344CB8AC3E}">
        <p14:creationId xmlns:p14="http://schemas.microsoft.com/office/powerpoint/2010/main" val="413653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B76122-26E2-4A19-8053-5C20D809F8E5}"/>
              </a:ext>
            </a:extLst>
          </p:cNvPr>
          <p:cNvSpPr>
            <a:spLocks noGrp="1"/>
          </p:cNvSpPr>
          <p:nvPr>
            <p:ph type="title"/>
          </p:nvPr>
        </p:nvSpPr>
        <p:spPr>
          <a:xfrm>
            <a:off x="677334" y="282643"/>
            <a:ext cx="8596668" cy="1113671"/>
          </a:xfrm>
        </p:spPr>
        <p:txBody>
          <a:bodyPr>
            <a:normAutofit/>
          </a:bodyPr>
          <a:lstStyle/>
          <a:p>
            <a:r>
              <a:rPr lang="de-AT" sz="3200" dirty="0"/>
              <a:t>Voraussetzungen für einen erfolgreichen Abschluss</a:t>
            </a:r>
          </a:p>
        </p:txBody>
      </p:sp>
      <p:sp>
        <p:nvSpPr>
          <p:cNvPr id="3" name="Inhaltsplatzhalter 2">
            <a:extLst>
              <a:ext uri="{FF2B5EF4-FFF2-40B4-BE49-F238E27FC236}">
                <a16:creationId xmlns:a16="http://schemas.microsoft.com/office/drawing/2014/main" id="{020C9C36-338C-47E5-A6FC-ABAB1077CC2E}"/>
              </a:ext>
            </a:extLst>
          </p:cNvPr>
          <p:cNvSpPr>
            <a:spLocks noGrp="1"/>
          </p:cNvSpPr>
          <p:nvPr>
            <p:ph idx="1"/>
          </p:nvPr>
        </p:nvSpPr>
        <p:spPr>
          <a:xfrm>
            <a:off x="553767" y="1603443"/>
            <a:ext cx="8627303" cy="5254557"/>
          </a:xfrm>
        </p:spPr>
        <p:txBody>
          <a:bodyPr>
            <a:normAutofit/>
          </a:bodyPr>
          <a:lstStyle/>
          <a:p>
            <a:pPr>
              <a:buFont typeface="Wingdings" panose="05000000000000000000" pitchFamily="2" charset="2"/>
              <a:buChar char="v"/>
            </a:pPr>
            <a:r>
              <a:rPr lang="de-AT" b="1" dirty="0"/>
              <a:t>Anwesenheit: geblockte Veranstaltung  (Termine und Ankündigungen s. </a:t>
            </a:r>
            <a:r>
              <a:rPr lang="de-AT" b="1" dirty="0" err="1"/>
              <a:t>moodle</a:t>
            </a:r>
            <a:r>
              <a:rPr lang="de-AT" b="1" dirty="0"/>
              <a:t>)</a:t>
            </a:r>
            <a:r>
              <a:rPr lang="de-AT" b="1" dirty="0">
                <a:sym typeface="Wingdings" panose="05000000000000000000" pitchFamily="2" charset="2"/>
              </a:rPr>
              <a:t></a:t>
            </a:r>
            <a:r>
              <a:rPr lang="de-AT" b="1" dirty="0"/>
              <a:t> 6 Std Fehlen außerhalb der Projektwoche und den beiden Terminen zur Einführung ist möglich (muss im Entschuldigungsforum oder via mail im Vorfeld entschuldigt werden)</a:t>
            </a:r>
          </a:p>
          <a:p>
            <a:pPr>
              <a:buFont typeface="Wingdings" panose="05000000000000000000" pitchFamily="2" charset="2"/>
              <a:buChar char="v"/>
            </a:pPr>
            <a:r>
              <a:rPr lang="de-DE" b="1" dirty="0"/>
              <a:t>PRAXIS: Anwesenheit und Engagement während der Projekttage  (absolut verpflichtend)</a:t>
            </a:r>
            <a:endParaRPr lang="de-AT" sz="1600" dirty="0"/>
          </a:p>
          <a:p>
            <a:pPr>
              <a:buFont typeface="Wingdings" panose="05000000000000000000" pitchFamily="2" charset="2"/>
              <a:buChar char="v"/>
            </a:pPr>
            <a:r>
              <a:rPr lang="de-AT" b="1" dirty="0"/>
              <a:t>Diskussionsbeiträge und Praktische Aufgaben während des Seminars und HÜ (</a:t>
            </a:r>
            <a:r>
              <a:rPr lang="de-AT" b="1" dirty="0" err="1"/>
              <a:t>zB</a:t>
            </a:r>
            <a:r>
              <a:rPr lang="de-AT" b="1" dirty="0"/>
              <a:t>. Reader)</a:t>
            </a:r>
          </a:p>
          <a:p>
            <a:pPr>
              <a:buFont typeface="Wingdings" panose="05000000000000000000" pitchFamily="2" charset="2"/>
              <a:buChar char="v"/>
            </a:pPr>
            <a:r>
              <a:rPr lang="de-AT" b="1" dirty="0"/>
              <a:t>Seminararbeit (Unterrichtsplanungen inkl. Materialien und Reflexion des Praktikums (min. </a:t>
            </a:r>
            <a:r>
              <a:rPr lang="de-AT" b="1" dirty="0" err="1"/>
              <a:t>ca</a:t>
            </a:r>
            <a:r>
              <a:rPr lang="de-AT" b="1" dirty="0"/>
              <a:t> 25 Seiten)</a:t>
            </a:r>
          </a:p>
          <a:p>
            <a:pPr marL="0" indent="0">
              <a:buNone/>
            </a:pPr>
            <a:endParaRPr lang="de-AT" dirty="0"/>
          </a:p>
        </p:txBody>
      </p:sp>
      <p:sp>
        <p:nvSpPr>
          <p:cNvPr id="4" name="Fußzeilenplatzhalter 3">
            <a:extLst>
              <a:ext uri="{FF2B5EF4-FFF2-40B4-BE49-F238E27FC236}">
                <a16:creationId xmlns:a16="http://schemas.microsoft.com/office/drawing/2014/main" id="{F5CB295A-FA3A-4897-BDA9-C6B2D678173B}"/>
              </a:ext>
            </a:extLst>
          </p:cNvPr>
          <p:cNvSpPr>
            <a:spLocks noGrp="1"/>
          </p:cNvSpPr>
          <p:nvPr>
            <p:ph type="ftr" sz="quarter" idx="11"/>
          </p:nvPr>
        </p:nvSpPr>
        <p:spPr>
          <a:xfrm>
            <a:off x="677334" y="6492875"/>
            <a:ext cx="6297612" cy="365125"/>
          </a:xfrm>
        </p:spPr>
        <p:txBody>
          <a:bodyPr/>
          <a:lstStyle/>
          <a:p>
            <a:r>
              <a:rPr lang="de-AT" dirty="0"/>
              <a:t>Mag. Mairinger – Hebein Reinhild 								PH Diözese Linz  </a:t>
            </a:r>
            <a:endParaRPr lang="en-US" dirty="0"/>
          </a:p>
        </p:txBody>
      </p:sp>
    </p:spTree>
    <p:extLst>
      <p:ext uri="{BB962C8B-B14F-4D97-AF65-F5344CB8AC3E}">
        <p14:creationId xmlns:p14="http://schemas.microsoft.com/office/powerpoint/2010/main" val="402796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Beurteilungskriterien</a:t>
            </a:r>
          </a:p>
        </p:txBody>
      </p:sp>
      <p:sp>
        <p:nvSpPr>
          <p:cNvPr id="3" name="Inhaltsplatzhalter 2"/>
          <p:cNvSpPr>
            <a:spLocks noGrp="1"/>
          </p:cNvSpPr>
          <p:nvPr>
            <p:ph idx="1"/>
          </p:nvPr>
        </p:nvSpPr>
        <p:spPr>
          <a:xfrm>
            <a:off x="677334" y="1443789"/>
            <a:ext cx="8596668" cy="4597573"/>
          </a:xfrm>
        </p:spPr>
        <p:txBody>
          <a:bodyPr/>
          <a:lstStyle/>
          <a:p>
            <a:pPr marL="0" indent="0">
              <a:buNone/>
            </a:pPr>
            <a:r>
              <a:rPr lang="de-DE" dirty="0"/>
              <a:t> 1) </a:t>
            </a:r>
            <a:r>
              <a:rPr lang="de-DE" b="1" dirty="0"/>
              <a:t> Seminararbeit </a:t>
            </a:r>
            <a:r>
              <a:rPr lang="de-DE" b="1" dirty="0" err="1"/>
              <a:t>ca</a:t>
            </a:r>
            <a:r>
              <a:rPr lang="de-DE" b="1" dirty="0"/>
              <a:t> 2/3</a:t>
            </a:r>
            <a:r>
              <a:rPr lang="de-DE" dirty="0"/>
              <a:t>(Details siehe Word Dokument)</a:t>
            </a:r>
          </a:p>
          <a:p>
            <a:pPr>
              <a:buFont typeface="Wingdings" panose="05000000000000000000" pitchFamily="2" charset="2"/>
              <a:buChar char="§"/>
            </a:pPr>
            <a:r>
              <a:rPr lang="de-DE" sz="1600" dirty="0"/>
              <a:t>Unterrichtsplanungen(Lehrplanbezug, Zielsetzung, Anforderungsbereiche, Inhalte, Materialien, Methoden) </a:t>
            </a:r>
          </a:p>
          <a:p>
            <a:pPr>
              <a:buFont typeface="Wingdings" panose="05000000000000000000" pitchFamily="2" charset="2"/>
              <a:buChar char="§"/>
            </a:pPr>
            <a:r>
              <a:rPr lang="de-DE" sz="1600" dirty="0"/>
              <a:t>Reflexion ( Unterrichtsverlauf, persönliche Erfahrungen, Umsetzung der Ziele, Ausblick in die Zukunft, der Rolle als künftige Lehrerin, Begleitseminar) </a:t>
            </a:r>
          </a:p>
          <a:p>
            <a:pPr>
              <a:buFont typeface="Wingdings" panose="05000000000000000000" pitchFamily="2" charset="2"/>
              <a:buChar char="§"/>
            </a:pPr>
            <a:r>
              <a:rPr lang="de-DE" sz="1600" dirty="0"/>
              <a:t>Theoriebezug (Gegenüberstellung von theoretischen Inhalten aus dem Seminar oder vorhergehender Veranstaltungen und persönlicher Zielsetzungen  und Erfahrungen aus der Schulpraxis)</a:t>
            </a:r>
          </a:p>
          <a:p>
            <a:pPr>
              <a:buFont typeface="Wingdings" panose="05000000000000000000" pitchFamily="2" charset="2"/>
              <a:buChar char="§"/>
            </a:pPr>
            <a:r>
              <a:rPr lang="de-DE" sz="1600" dirty="0"/>
              <a:t>Formale Kriterien ( Inhaltsverzeichnis, Abbildungsverzeichnis…, korrektes Zitieren von Literatur…..)</a:t>
            </a:r>
          </a:p>
          <a:p>
            <a:pPr>
              <a:buFont typeface="Wingdings" panose="05000000000000000000" pitchFamily="2" charset="2"/>
              <a:buChar char="§"/>
            </a:pPr>
            <a:r>
              <a:rPr lang="de-DE" dirty="0"/>
              <a:t>2)</a:t>
            </a:r>
            <a:r>
              <a:rPr lang="de-DE" b="1" dirty="0"/>
              <a:t> Mitarbeit </a:t>
            </a:r>
            <a:r>
              <a:rPr lang="de-DE" b="1" dirty="0" err="1"/>
              <a:t>ca</a:t>
            </a:r>
            <a:r>
              <a:rPr lang="de-DE" b="1" dirty="0"/>
              <a:t> 1/3</a:t>
            </a:r>
            <a:r>
              <a:rPr lang="de-DE" dirty="0"/>
              <a:t>: </a:t>
            </a:r>
            <a:r>
              <a:rPr lang="de-DE" sz="1600" dirty="0"/>
              <a:t>Aufträge die während des Seminars ausgeführt werden, HÜ ( Reader, Kommentare), Diskussionsbeiträge</a:t>
            </a:r>
          </a:p>
        </p:txBody>
      </p:sp>
      <p:sp>
        <p:nvSpPr>
          <p:cNvPr id="4" name="Fußzeilenplatzhalter 3"/>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28461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97FAB8-3206-4234-93E8-8A10DF4E62CC}"/>
              </a:ext>
            </a:extLst>
          </p:cNvPr>
          <p:cNvSpPr>
            <a:spLocks noGrp="1"/>
          </p:cNvSpPr>
          <p:nvPr>
            <p:ph type="title"/>
          </p:nvPr>
        </p:nvSpPr>
        <p:spPr>
          <a:xfrm>
            <a:off x="677334" y="261992"/>
            <a:ext cx="8596668" cy="753836"/>
          </a:xfrm>
        </p:spPr>
        <p:txBody>
          <a:bodyPr/>
          <a:lstStyle/>
          <a:p>
            <a:r>
              <a:rPr lang="de-AT" dirty="0"/>
              <a:t>Termine- organisatorischer Rahmen</a:t>
            </a:r>
          </a:p>
        </p:txBody>
      </p:sp>
      <p:sp>
        <p:nvSpPr>
          <p:cNvPr id="4" name="Fußzeilenplatzhalter 3">
            <a:extLst>
              <a:ext uri="{FF2B5EF4-FFF2-40B4-BE49-F238E27FC236}">
                <a16:creationId xmlns:a16="http://schemas.microsoft.com/office/drawing/2014/main" id="{5634A8FE-B69D-4AFC-8548-66E21DBF94AB}"/>
              </a:ext>
            </a:extLst>
          </p:cNvPr>
          <p:cNvSpPr>
            <a:spLocks noGrp="1"/>
          </p:cNvSpPr>
          <p:nvPr>
            <p:ph type="ftr" sz="quarter" idx="11"/>
          </p:nvPr>
        </p:nvSpPr>
        <p:spPr>
          <a:xfrm>
            <a:off x="603856" y="6327048"/>
            <a:ext cx="6297612" cy="365125"/>
          </a:xfrm>
        </p:spPr>
        <p:txBody>
          <a:bodyPr/>
          <a:lstStyle/>
          <a:p>
            <a:r>
              <a:rPr lang="de-AT" dirty="0"/>
              <a:t> </a:t>
            </a:r>
            <a:endParaRPr lang="en-US" dirty="0"/>
          </a:p>
        </p:txBody>
      </p:sp>
      <p:sp>
        <p:nvSpPr>
          <p:cNvPr id="5" name="TextBox 4">
            <a:extLst>
              <a:ext uri="{FF2B5EF4-FFF2-40B4-BE49-F238E27FC236}">
                <a16:creationId xmlns:a16="http://schemas.microsoft.com/office/drawing/2014/main" id="{B3DB9607-EDEC-464C-9B3E-717B80787949}"/>
              </a:ext>
            </a:extLst>
          </p:cNvPr>
          <p:cNvSpPr txBox="1"/>
          <p:nvPr/>
        </p:nvSpPr>
        <p:spPr>
          <a:xfrm>
            <a:off x="351499" y="901059"/>
            <a:ext cx="8694965" cy="1393971"/>
          </a:xfrm>
          <a:prstGeom prst="rect">
            <a:avLst/>
          </a:prstGeom>
          <a:noFill/>
        </p:spPr>
        <p:txBody>
          <a:bodyPr wrap="square" rtlCol="0">
            <a:spAutoFit/>
          </a:bodyPr>
          <a:lstStyle/>
          <a:p>
            <a:pPr marL="285750" indent="-285750">
              <a:lnSpc>
                <a:spcPct val="107000"/>
              </a:lnSpc>
              <a:spcAft>
                <a:spcPts val="800"/>
              </a:spcAft>
              <a:buFont typeface="Arial" panose="020B0604020202020204" pitchFamily="34" charset="0"/>
              <a:buChar char="•"/>
            </a:pPr>
            <a:r>
              <a:rPr lang="de-AT" sz="1400" dirty="0">
                <a:effectLst/>
                <a:latin typeface="Calibri" panose="020F0502020204030204" pitchFamily="34" charset="0"/>
                <a:ea typeface="Calibri" panose="020F0502020204030204" pitchFamily="34" charset="0"/>
                <a:cs typeface="Times New Roman" panose="02020603050405020304" pitchFamily="18" charset="0"/>
              </a:rPr>
              <a:t>Studierende, die noch keinen Dienstvertrag haben, verbinden diese LV mit einem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a:t>
            </a:r>
            <a:r>
              <a:rPr lang="de-AT" sz="1400" dirty="0">
                <a:effectLst/>
                <a:latin typeface="Calibri" panose="020F0502020204030204" pitchFamily="34" charset="0"/>
                <a:ea typeface="Calibri" panose="020F0502020204030204" pitchFamily="34" charset="0"/>
                <a:cs typeface="Times New Roman" panose="02020603050405020304" pitchFamily="18" charset="0"/>
              </a:rPr>
              <a:t>mit einer Projektwoche am Gymnasium Dachsberg. </a:t>
            </a:r>
            <a:r>
              <a:rPr lang="de-AT" sz="1400">
                <a:effectLst/>
                <a:latin typeface="Calibri" panose="020F0502020204030204" pitchFamily="34" charset="0"/>
                <a:ea typeface="Calibri" panose="020F0502020204030204" pitchFamily="34" charset="0"/>
                <a:cs typeface="Times New Roman" panose="02020603050405020304" pitchFamily="18" charset="0"/>
              </a:rPr>
              <a:t>Reingard Rohr </a:t>
            </a:r>
            <a:r>
              <a:rPr lang="de-AT" sz="1400" dirty="0">
                <a:effectLst/>
                <a:latin typeface="Calibri" panose="020F0502020204030204" pitchFamily="34" charset="0"/>
                <a:ea typeface="Calibri" panose="020F0502020204030204" pitchFamily="34" charset="0"/>
                <a:cs typeface="Times New Roman" panose="02020603050405020304" pitchFamily="18" charset="0"/>
              </a:rPr>
              <a:t>organisiert schulintern dieses Blockpraktikum.</a:t>
            </a:r>
            <a:r>
              <a:rPr lang="de-AT" sz="1400" dirty="0">
                <a:latin typeface="Calibri" panose="020F0502020204030204" pitchFamily="34" charset="0"/>
                <a:ea typeface="Calibri" panose="020F0502020204030204" pitchFamily="34" charset="0"/>
                <a:cs typeface="Times New Roman" panose="02020603050405020304" pitchFamily="18" charset="0"/>
              </a:rPr>
              <a:t> Die Teilnahme wird </a:t>
            </a:r>
            <a:r>
              <a:rPr lang="de-AT" sz="1400" dirty="0">
                <a:effectLst/>
                <a:latin typeface="Calibri" panose="020F0502020204030204" pitchFamily="34" charset="0"/>
                <a:ea typeface="Calibri" panose="020F0502020204030204" pitchFamily="34" charset="0"/>
                <a:cs typeface="Times New Roman" panose="02020603050405020304" pitchFamily="18" charset="0"/>
              </a:rPr>
              <a:t>im Rahmen dieser Projektwoche als „Unterrichtstätigkeit im Fach“ von der Klassenlehrperson (mit Schulstempel) am PPS Beurteilungsbogen (</a:t>
            </a:r>
            <a:r>
              <a:rPr lang="de-AT" sz="1400" dirty="0" err="1">
                <a:effectLst/>
                <a:latin typeface="Calibri" panose="020F0502020204030204" pitchFamily="34" charset="0"/>
                <a:ea typeface="Calibri" panose="020F0502020204030204" pitchFamily="34" charset="0"/>
                <a:cs typeface="Times New Roman" panose="02020603050405020304" pitchFamily="18" charset="0"/>
              </a:rPr>
              <a:t>s.Moodle</a:t>
            </a:r>
            <a:r>
              <a:rPr lang="de-AT" sz="1400" dirty="0">
                <a:effectLst/>
                <a:latin typeface="Calibri" panose="020F0502020204030204" pitchFamily="34" charset="0"/>
                <a:ea typeface="Calibri" panose="020F0502020204030204" pitchFamily="34" charset="0"/>
                <a:cs typeface="Times New Roman" panose="02020603050405020304" pitchFamily="18" charset="0"/>
              </a:rPr>
              <a:t>) bestätigt</a:t>
            </a:r>
            <a:r>
              <a:rPr lang="de-AT" sz="1400" dirty="0">
                <a:latin typeface="Calibri" panose="020F0502020204030204" pitchFamily="34" charset="0"/>
                <a:ea typeface="Calibri" panose="020F0502020204030204" pitchFamily="34" charset="0"/>
                <a:cs typeface="Times New Roman" panose="02020603050405020304" pitchFamily="18" charset="0"/>
              </a:rPr>
              <a:t>.</a:t>
            </a:r>
          </a:p>
          <a:p>
            <a:endParaRPr lang="de-AT" dirty="0"/>
          </a:p>
        </p:txBody>
      </p:sp>
      <p:sp>
        <p:nvSpPr>
          <p:cNvPr id="6" name="TextBox 5">
            <a:extLst>
              <a:ext uri="{FF2B5EF4-FFF2-40B4-BE49-F238E27FC236}">
                <a16:creationId xmlns:a16="http://schemas.microsoft.com/office/drawing/2014/main" id="{69E8162F-1E6F-31B2-E11B-4AC4F3B96132}"/>
              </a:ext>
            </a:extLst>
          </p:cNvPr>
          <p:cNvSpPr txBox="1"/>
          <p:nvPr/>
        </p:nvSpPr>
        <p:spPr>
          <a:xfrm>
            <a:off x="5516833" y="2168863"/>
            <a:ext cx="3529631" cy="1292662"/>
          </a:xfrm>
          <a:prstGeom prst="rect">
            <a:avLst/>
          </a:prstGeom>
          <a:noFill/>
        </p:spPr>
        <p:txBody>
          <a:bodyPr wrap="square" rtlCol="0">
            <a:spAutoFit/>
          </a:bodyPr>
          <a:lstStyle/>
          <a:p>
            <a:pPr algn="ctr"/>
            <a:r>
              <a:rPr lang="de-DE" sz="1400" b="1" dirty="0">
                <a:solidFill>
                  <a:schemeClr val="tx1">
                    <a:lumMod val="75000"/>
                    <a:lumOff val="25000"/>
                  </a:schemeClr>
                </a:solidFill>
                <a:latin typeface="Calibri" panose="020F0502020204030204" pitchFamily="34" charset="0"/>
                <a:cs typeface="Calibri" panose="020F0502020204030204" pitchFamily="34" charset="0"/>
              </a:rPr>
              <a:t>Termine ,Räume (Präsenz oder Onlineunterricht) sowie mögliche Abweichungen</a:t>
            </a:r>
            <a:r>
              <a:rPr lang="de-DE" sz="1200" dirty="0">
                <a:solidFill>
                  <a:schemeClr val="tx1">
                    <a:lumMod val="75000"/>
                    <a:lumOff val="25000"/>
                  </a:schemeClr>
                </a:solidFill>
                <a:latin typeface="Calibri" panose="020F0502020204030204" pitchFamily="34" charset="0"/>
                <a:cs typeface="Calibri" panose="020F0502020204030204" pitchFamily="34" charset="0"/>
              </a:rPr>
              <a:t> werden auf PH Online oder auch kurzfristig auf der Plattform bekannt gegeben und aktualisiert.</a:t>
            </a:r>
          </a:p>
          <a:p>
            <a:pPr algn="ctr"/>
            <a:endParaRPr lang="de-AT" sz="1200" dirty="0">
              <a:solidFill>
                <a:schemeClr val="tx1">
                  <a:lumMod val="75000"/>
                  <a:lumOff val="25000"/>
                </a:schemeClr>
              </a:solidFill>
            </a:endParaRPr>
          </a:p>
        </p:txBody>
      </p:sp>
      <p:sp>
        <p:nvSpPr>
          <p:cNvPr id="7" name="TextBox 6">
            <a:extLst>
              <a:ext uri="{FF2B5EF4-FFF2-40B4-BE49-F238E27FC236}">
                <a16:creationId xmlns:a16="http://schemas.microsoft.com/office/drawing/2014/main" id="{73C846AE-FC1C-CFA9-E578-8F3DC3D52DCB}"/>
              </a:ext>
            </a:extLst>
          </p:cNvPr>
          <p:cNvSpPr txBox="1"/>
          <p:nvPr/>
        </p:nvSpPr>
        <p:spPr>
          <a:xfrm>
            <a:off x="5188983" y="3676312"/>
            <a:ext cx="4255515" cy="2052870"/>
          </a:xfrm>
          <a:prstGeom prst="rect">
            <a:avLst/>
          </a:prstGeom>
          <a:noFill/>
        </p:spPr>
        <p:txBody>
          <a:bodyPr wrap="square" rtlCol="0">
            <a:spAutoFit/>
          </a:bodyPr>
          <a:lstStyle/>
          <a:p>
            <a:pPr lvl="0" algn="ctr">
              <a:lnSpc>
                <a:spcPct val="107000"/>
              </a:lnSpc>
            </a:pPr>
            <a:r>
              <a:rPr lang="de-AT" sz="1200" b="1" dirty="0">
                <a:effectLst/>
                <a:latin typeface="Calibri" panose="020F0502020204030204" pitchFamily="34" charset="0"/>
                <a:ea typeface="Calibri" panose="020F0502020204030204" pitchFamily="34" charset="0"/>
                <a:cs typeface="Calibri" panose="020F0502020204030204" pitchFamily="34" charset="0"/>
              </a:rPr>
              <a:t>Inhalte des </a:t>
            </a:r>
            <a:r>
              <a:rPr lang="de-AT" sz="1200" b="1" dirty="0">
                <a:latin typeface="Calibri" panose="020F0502020204030204" pitchFamily="34" charset="0"/>
                <a:ea typeface="Calibri" panose="020F0502020204030204" pitchFamily="34" charset="0"/>
                <a:cs typeface="Calibri" panose="020F0502020204030204" pitchFamily="34" charset="0"/>
              </a:rPr>
              <a:t>S</a:t>
            </a:r>
            <a:r>
              <a:rPr lang="de-AT" sz="1200" b="1" dirty="0">
                <a:effectLst/>
                <a:latin typeface="Calibri" panose="020F0502020204030204" pitchFamily="34" charset="0"/>
                <a:ea typeface="Calibri" panose="020F0502020204030204" pitchFamily="34" charset="0"/>
                <a:cs typeface="Calibri" panose="020F0502020204030204" pitchFamily="34" charset="0"/>
              </a:rPr>
              <a:t>eminars</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Projektunterricht, forschendes Lernen allgemein an außerschulischen Lernorten (Betriebserkundungen, Exkursionen, Experimente etc..)</a:t>
            </a:r>
          </a:p>
          <a:p>
            <a:pPr marL="342900" lvl="0" indent="-342900">
              <a:lnSpc>
                <a:spcPct val="107000"/>
              </a:lnSpc>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im direkten Kontakt mit Lernenden (inkl. Präsentation der S/S an der Schule oder der PH)</a:t>
            </a:r>
          </a:p>
          <a:p>
            <a:pPr marL="342900" lvl="0" indent="-342900">
              <a:lnSpc>
                <a:spcPct val="107000"/>
              </a:lnSpc>
              <a:spcAft>
                <a:spcPts val="800"/>
              </a:spcAft>
              <a:buFont typeface="Wingdings" panose="05000000000000000000" pitchFamily="2" charset="2"/>
              <a:buChar char="§"/>
            </a:pPr>
            <a:r>
              <a:rPr lang="de-AT" sz="1200"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rPr>
              <a:t>Termine zur Reflexion der Unterrichtserfahrung und zum Austausch in der Studierendengruppe</a:t>
            </a:r>
          </a:p>
          <a:p>
            <a:endParaRPr lang="de-AT" dirty="0"/>
          </a:p>
        </p:txBody>
      </p:sp>
      <p:sp>
        <p:nvSpPr>
          <p:cNvPr id="8" name="TextBox 7">
            <a:extLst>
              <a:ext uri="{FF2B5EF4-FFF2-40B4-BE49-F238E27FC236}">
                <a16:creationId xmlns:a16="http://schemas.microsoft.com/office/drawing/2014/main" id="{0F3A3739-AD2C-67E3-14AC-C8C8BABAE9C3}"/>
              </a:ext>
            </a:extLst>
          </p:cNvPr>
          <p:cNvSpPr txBox="1"/>
          <p:nvPr/>
        </p:nvSpPr>
        <p:spPr>
          <a:xfrm>
            <a:off x="1053627" y="5491844"/>
            <a:ext cx="7290707" cy="1200329"/>
          </a:xfrm>
          <a:prstGeom prst="rect">
            <a:avLst/>
          </a:prstGeom>
          <a:noFill/>
        </p:spPr>
        <p:txBody>
          <a:bodyPr wrap="square" rtlCol="0">
            <a:spAutoFit/>
          </a:bodyPr>
          <a:lstStyle/>
          <a:p>
            <a:r>
              <a:rPr lang="de-A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ACHTUNG: In der </a:t>
            </a:r>
            <a:r>
              <a:rPr lang="de-AT" sz="1800" dirty="0">
                <a:solidFill>
                  <a:schemeClr val="accent1">
                    <a:lumMod val="75000"/>
                  </a:schemeClr>
                </a:solidFill>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Projektwoche vom 10.-14.2.2025</a:t>
            </a:r>
            <a:r>
              <a:rPr lang="de-A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können keine weiteren Lehrveranstaltungen besucht werden. Auch eine (neben-) berufliche Tätigkeit ist zurückzustellen.</a:t>
            </a:r>
          </a:p>
          <a:p>
            <a:endParaRPr lang="de-AT" dirty="0"/>
          </a:p>
        </p:txBody>
      </p:sp>
      <p:pic>
        <p:nvPicPr>
          <p:cNvPr id="12" name="Picture 11">
            <a:extLst>
              <a:ext uri="{FF2B5EF4-FFF2-40B4-BE49-F238E27FC236}">
                <a16:creationId xmlns:a16="http://schemas.microsoft.com/office/drawing/2014/main" id="{3CE719E8-96F5-45EE-112D-00A469BD9044}"/>
              </a:ext>
            </a:extLst>
          </p:cNvPr>
          <p:cNvPicPr>
            <a:picLocks noChangeAspect="1"/>
          </p:cNvPicPr>
          <p:nvPr/>
        </p:nvPicPr>
        <p:blipFill>
          <a:blip r:embed="rId2"/>
          <a:stretch>
            <a:fillRect/>
          </a:stretch>
        </p:blipFill>
        <p:spPr>
          <a:xfrm>
            <a:off x="677334" y="2628558"/>
            <a:ext cx="3529631" cy="2172081"/>
          </a:xfrm>
          <a:prstGeom prst="rect">
            <a:avLst/>
          </a:prstGeom>
        </p:spPr>
      </p:pic>
      <p:sp>
        <p:nvSpPr>
          <p:cNvPr id="13" name="TextBox 12">
            <a:extLst>
              <a:ext uri="{FF2B5EF4-FFF2-40B4-BE49-F238E27FC236}">
                <a16:creationId xmlns:a16="http://schemas.microsoft.com/office/drawing/2014/main" id="{139A9A86-3295-E0B0-B64D-C50E0090EDE8}"/>
              </a:ext>
            </a:extLst>
          </p:cNvPr>
          <p:cNvSpPr txBox="1"/>
          <p:nvPr/>
        </p:nvSpPr>
        <p:spPr>
          <a:xfrm>
            <a:off x="603856" y="2242328"/>
            <a:ext cx="3886503" cy="276999"/>
          </a:xfrm>
          <a:prstGeom prst="rect">
            <a:avLst/>
          </a:prstGeom>
          <a:noFill/>
        </p:spPr>
        <p:txBody>
          <a:bodyPr wrap="square" rtlCol="0">
            <a:spAutoFit/>
          </a:bodyPr>
          <a:lstStyle/>
          <a:p>
            <a:r>
              <a:rPr lang="de-DE" sz="1200" dirty="0"/>
              <a:t>Seminartermine neben Projektwoche (10.-14.2.2025)</a:t>
            </a:r>
            <a:endParaRPr lang="de-AT" sz="1200" dirty="0"/>
          </a:p>
        </p:txBody>
      </p:sp>
    </p:spTree>
    <p:extLst>
      <p:ext uri="{BB962C8B-B14F-4D97-AF65-F5344CB8AC3E}">
        <p14:creationId xmlns:p14="http://schemas.microsoft.com/office/powerpoint/2010/main" val="109687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56973-2D60-B4E7-5416-B2C107D001AD}"/>
              </a:ext>
            </a:extLst>
          </p:cNvPr>
          <p:cNvSpPr>
            <a:spLocks noGrp="1"/>
          </p:cNvSpPr>
          <p:nvPr>
            <p:ph type="title"/>
          </p:nvPr>
        </p:nvSpPr>
        <p:spPr>
          <a:xfrm>
            <a:off x="415776" y="595993"/>
            <a:ext cx="8596668" cy="555171"/>
          </a:xfrm>
        </p:spPr>
        <p:txBody>
          <a:bodyPr>
            <a:normAutofit fontScale="90000"/>
          </a:bodyPr>
          <a:lstStyle/>
          <a:p>
            <a:r>
              <a:rPr lang="de-DE" dirty="0"/>
              <a:t>Arbeitsschritte für Studierende</a:t>
            </a:r>
            <a:endParaRPr lang="de-AT" dirty="0"/>
          </a:p>
        </p:txBody>
      </p:sp>
      <p:sp>
        <p:nvSpPr>
          <p:cNvPr id="3" name="Text Placeholder 2">
            <a:extLst>
              <a:ext uri="{FF2B5EF4-FFF2-40B4-BE49-F238E27FC236}">
                <a16:creationId xmlns:a16="http://schemas.microsoft.com/office/drawing/2014/main" id="{B3D6C67E-1B90-084E-DF47-897C0806D1DF}"/>
              </a:ext>
            </a:extLst>
          </p:cNvPr>
          <p:cNvSpPr>
            <a:spLocks noGrp="1"/>
          </p:cNvSpPr>
          <p:nvPr>
            <p:ph type="body" idx="1"/>
          </p:nvPr>
        </p:nvSpPr>
        <p:spPr>
          <a:xfrm>
            <a:off x="391585" y="1347107"/>
            <a:ext cx="8882418" cy="4914900"/>
          </a:xfrm>
        </p:spPr>
        <p:txBody>
          <a:bodyPr>
            <a:normAutofit fontScale="70000" lnSpcReduction="20000"/>
          </a:bodyPr>
          <a:lstStyle/>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Am Beginn der fachdidaktischen Lehrveranstaltung erfolgt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generelle Information</a:t>
            </a:r>
            <a:r>
              <a:rPr lang="de-AT" sz="2000" dirty="0">
                <a:effectLst/>
                <a:latin typeface="Calibri" panose="020F0502020204030204" pitchFamily="34" charset="0"/>
                <a:ea typeface="Calibri" panose="020F0502020204030204" pitchFamily="34" charset="0"/>
                <a:cs typeface="Times New Roman" panose="02020603050405020304" pitchFamily="18" charset="0"/>
              </a:rPr>
              <a:t> zu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Projektgestaltung nach konstruktivistischem Design und organisatorische Festlegungen</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a:t>
            </a:r>
            <a:r>
              <a:rPr lang="de-AT" sz="2000" b="1" dirty="0">
                <a:latin typeface="Calibri" panose="020F0502020204030204" pitchFamily="34" charset="0"/>
                <a:ea typeface="Calibri" panose="020F0502020204030204" pitchFamily="34" charset="0"/>
                <a:cs typeface="Times New Roman" panose="02020603050405020304" pitchFamily="18" charset="0"/>
              </a:rPr>
              <a:t>2</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LV-Nachmittagen und einem möglichen kurzen </a:t>
            </a:r>
            <a:r>
              <a:rPr lang="de-AT" sz="2000" b="1" dirty="0">
                <a:latin typeface="Calibri" panose="020F0502020204030204" pitchFamily="34" charset="0"/>
                <a:ea typeface="Calibri" panose="020F0502020204030204" pitchFamily="34" charset="0"/>
                <a:cs typeface="Times New Roman" panose="02020603050405020304" pitchFamily="18" charset="0"/>
              </a:rPr>
              <a:t>online Abendtermin oder Präsenztermin an der Schule kurz vor Projektstart </a:t>
            </a:r>
            <a:r>
              <a:rPr lang="de-AT" sz="2000" dirty="0">
                <a:effectLst/>
                <a:latin typeface="Calibri" panose="020F0502020204030204" pitchFamily="34" charset="0"/>
                <a:ea typeface="Calibri" panose="020F0502020204030204" pitchFamily="34" charset="0"/>
                <a:cs typeface="Times New Roman" panose="02020603050405020304" pitchFamily="18" charset="0"/>
              </a:rPr>
              <a:t>werden die Studierenden an diese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Arbeitsweise </a:t>
            </a:r>
            <a:r>
              <a:rPr lang="de-AT" sz="2000" dirty="0">
                <a:effectLst/>
                <a:latin typeface="Calibri" panose="020F0502020204030204" pitchFamily="34" charset="0"/>
                <a:ea typeface="Calibri" panose="020F0502020204030204" pitchFamily="34" charset="0"/>
                <a:cs typeface="Times New Roman" panose="02020603050405020304" pitchFamily="18" charset="0"/>
              </a:rPr>
              <a:t>herangeführt und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a:t>
            </a:r>
            <a:r>
              <a:rPr lang="de-AT" sz="2000" dirty="0">
                <a:effectLst/>
                <a:latin typeface="Calibri" panose="020F0502020204030204" pitchFamily="34" charset="0"/>
                <a:ea typeface="Calibri" panose="020F0502020204030204" pitchFamily="34" charset="0"/>
                <a:cs typeface="Times New Roman" panose="02020603050405020304" pitchFamily="18" charset="0"/>
              </a:rPr>
              <a:t> fixiert.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Rahmen eines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Schulbesuches könnte auch  eine erste</a:t>
            </a:r>
            <a:r>
              <a:rPr lang="de-AT" sz="2000" dirty="0">
                <a:effectLst/>
                <a:latin typeface="Calibri" panose="020F0502020204030204" pitchFamily="34" charset="0"/>
                <a:ea typeface="Calibri" panose="020F0502020204030204" pitchFamily="34" charset="0"/>
                <a:cs typeface="Times New Roman" panose="02020603050405020304" pitchFamily="18" charset="0"/>
              </a:rPr>
              <a:t>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Kontaktaufnahme </a:t>
            </a:r>
            <a:r>
              <a:rPr lang="de-AT" sz="2000" dirty="0">
                <a:effectLst/>
                <a:latin typeface="Calibri" panose="020F0502020204030204" pitchFamily="34" charset="0"/>
                <a:ea typeface="Calibri" panose="020F0502020204030204" pitchFamily="34" charset="0"/>
                <a:cs typeface="Times New Roman" panose="02020603050405020304" pitchFamily="18" charset="0"/>
              </a:rPr>
              <a:t>mit den Lernenden und eine Erstinformation über das Vorhaben  zusätzlich stattfinden. Dabei / Im Anschluss werden erste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thematische Inhalte und die Forschungsfragen </a:t>
            </a:r>
            <a:r>
              <a:rPr lang="de-AT" sz="2000" dirty="0">
                <a:effectLst/>
                <a:latin typeface="Calibri" panose="020F0502020204030204" pitchFamily="34" charset="0"/>
                <a:ea typeface="Calibri" panose="020F0502020204030204" pitchFamily="34" charset="0"/>
                <a:cs typeface="Times New Roman" panose="02020603050405020304" pitchFamily="18" charset="0"/>
              </a:rPr>
              <a:t>der S/S festgelegt. Hier schließt eine individuelle inhaltliche Vorbereitungsphase der Studierenden an.</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Projektwoche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begleitet jede/-r Studierende eine </a:t>
            </a:r>
            <a:r>
              <a:rPr lang="de-AT" sz="2000" b="1" dirty="0" err="1">
                <a:effectLst/>
                <a:latin typeface="Calibri" panose="020F0502020204030204" pitchFamily="34" charset="0"/>
                <a:ea typeface="Calibri" panose="020F0502020204030204" pitchFamily="34" charset="0"/>
                <a:cs typeface="Times New Roman" panose="02020603050405020304" pitchFamily="18" charset="0"/>
              </a:rPr>
              <a:t>Lernendengruppe</a:t>
            </a:r>
            <a:r>
              <a:rPr lang="de-AT" sz="2000" b="1" dirty="0">
                <a:effectLst/>
                <a:latin typeface="Calibri" panose="020F0502020204030204" pitchFamily="34" charset="0"/>
                <a:ea typeface="Calibri" panose="020F0502020204030204" pitchFamily="34" charset="0"/>
                <a:cs typeface="Times New Roman" panose="02020603050405020304" pitchFamily="18" charset="0"/>
              </a:rPr>
              <a:t> </a:t>
            </a:r>
            <a:r>
              <a:rPr lang="de-AT" sz="2000" dirty="0">
                <a:effectLst/>
                <a:latin typeface="Calibri" panose="020F0502020204030204" pitchFamily="34" charset="0"/>
                <a:ea typeface="Calibri" panose="020F0502020204030204" pitchFamily="34" charset="0"/>
                <a:cs typeface="Times New Roman" panose="02020603050405020304" pitchFamily="18" charset="0"/>
              </a:rPr>
              <a:t>während der Unterrichtszeit.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gemeinsame Reflexion aller Studierenden gemeinsam mit der LV-Leitung und den GW-Lehrpersonen vor Ort </a:t>
            </a:r>
            <a:r>
              <a:rPr lang="de-AT" sz="2000" dirty="0">
                <a:effectLst/>
                <a:latin typeface="Calibri" panose="020F0502020204030204" pitchFamily="34" charset="0"/>
                <a:ea typeface="Calibri" panose="020F0502020204030204" pitchFamily="34" charset="0"/>
                <a:cs typeface="Times New Roman" panose="02020603050405020304" pitchFamily="18" charset="0"/>
              </a:rPr>
              <a:t>schließt nachmittags an den Unterricht an.</a:t>
            </a:r>
            <a:br>
              <a:rPr lang="de-AT" sz="2000" dirty="0">
                <a:effectLst/>
                <a:latin typeface="Calibri" panose="020F0502020204030204" pitchFamily="34" charset="0"/>
                <a:ea typeface="Calibri" panose="020F0502020204030204" pitchFamily="34" charset="0"/>
                <a:cs typeface="Times New Roman" panose="02020603050405020304" pitchFamily="18" charset="0"/>
              </a:rPr>
            </a:br>
            <a:r>
              <a:rPr lang="de-AT" sz="2000" dirty="0">
                <a:effectLst/>
                <a:latin typeface="Calibri" panose="020F0502020204030204" pitchFamily="34" charset="0"/>
                <a:ea typeface="Calibri" panose="020F0502020204030204" pitchFamily="34" charset="0"/>
                <a:cs typeface="Times New Roman" panose="02020603050405020304" pitchFamily="18" charset="0"/>
              </a:rPr>
              <a:t>Sollte eine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öffentliche Präsentation stattfinden so ist diese für alle Studierenden  Pflicht</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In den darauffolgenden Veranstaltungen erfolgt eine weitere Einführung in das Forschende Lernen an Außerschulischen Standorten wie Organisation und Durchführung von Betriebserkundungen, Planspielen  und Workshops (</a:t>
            </a:r>
            <a:r>
              <a:rPr lang="de-AT" sz="2000" dirty="0" err="1">
                <a:effectLst/>
                <a:latin typeface="Calibri" panose="020F0502020204030204" pitchFamily="34" charset="0"/>
                <a:ea typeface="Calibri" panose="020F0502020204030204" pitchFamily="34" charset="0"/>
                <a:cs typeface="Times New Roman" panose="02020603050405020304" pitchFamily="18" charset="0"/>
              </a:rPr>
              <a:t>zB.VWGÖ</a:t>
            </a:r>
            <a:r>
              <a:rPr lang="de-AT" sz="20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800"/>
              </a:spcAft>
              <a:buFont typeface="+mj-lt"/>
              <a:buAutoNum type="arabicPeriod"/>
            </a:pPr>
            <a:r>
              <a:rPr lang="de-AT" sz="2000" dirty="0">
                <a:effectLst/>
                <a:latin typeface="Calibri" panose="020F0502020204030204" pitchFamily="34" charset="0"/>
                <a:ea typeface="Calibri" panose="020F0502020204030204" pitchFamily="34" charset="0"/>
                <a:cs typeface="Times New Roman" panose="02020603050405020304" pitchFamily="18" charset="0"/>
              </a:rPr>
              <a:t>Im Anschluss setzt die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Phase der Dokumentation und schriftlichen Reflexion </a:t>
            </a:r>
            <a:r>
              <a:rPr lang="de-AT" sz="2000" dirty="0">
                <a:effectLst/>
                <a:latin typeface="Calibri" panose="020F0502020204030204" pitchFamily="34" charset="0"/>
                <a:ea typeface="Calibri" panose="020F0502020204030204" pitchFamily="34" charset="0"/>
                <a:cs typeface="Times New Roman" panose="02020603050405020304" pitchFamily="18" charset="0"/>
              </a:rPr>
              <a:t>an, die zu einem Austausch innerhalb der fachdidaktischen Lehrveranstaltung führen kann und mit einem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Projektbericht oder einer Einreichung einer Publikation im fachdidaktischen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(z. B. Posterpräsentation auf der Tagung „Zukunft Fachdidaktik GW“, Unterrichtsbeispiel in der Zeitschrift „GW-Unterricht etc.) und der </a:t>
            </a:r>
            <a:r>
              <a:rPr lang="de-AT" sz="2000" b="1" dirty="0">
                <a:effectLst/>
                <a:latin typeface="Calibri" panose="020F0502020204030204" pitchFamily="34" charset="0"/>
                <a:ea typeface="Calibri" panose="020F0502020204030204" pitchFamily="34" charset="0"/>
                <a:cs typeface="Times New Roman" panose="02020603050405020304" pitchFamily="18" charset="0"/>
              </a:rPr>
              <a:t>Planung einer </a:t>
            </a:r>
            <a:r>
              <a:rPr lang="de-AT" sz="2000" b="1" dirty="0">
                <a:latin typeface="Calibri" panose="020F0502020204030204" pitchFamily="34" charset="0"/>
                <a:ea typeface="Calibri" panose="020F0502020204030204" pitchFamily="34" charset="0"/>
                <a:cs typeface="Times New Roman" panose="02020603050405020304" pitchFamily="18" charset="0"/>
              </a:rPr>
              <a:t>weiteren Erkundung </a:t>
            </a:r>
            <a:r>
              <a:rPr lang="de-AT" sz="2000" dirty="0">
                <a:latin typeface="Calibri" panose="020F0502020204030204" pitchFamily="34" charset="0"/>
                <a:ea typeface="Calibri" panose="020F0502020204030204" pitchFamily="34" charset="0"/>
                <a:cs typeface="Times New Roman" panose="02020603050405020304" pitchFamily="18" charset="0"/>
              </a:rPr>
              <a:t>im außerschulischen Umfeld </a:t>
            </a:r>
            <a:r>
              <a:rPr lang="de-AT" sz="2000" dirty="0">
                <a:effectLst/>
                <a:latin typeface="Calibri" panose="020F0502020204030204" pitchFamily="34" charset="0"/>
                <a:ea typeface="Calibri" panose="020F0502020204030204" pitchFamily="34" charset="0"/>
                <a:cs typeface="Times New Roman" panose="02020603050405020304" pitchFamily="18" charset="0"/>
              </a:rPr>
              <a:t>abgeschlossen werden kann.</a:t>
            </a:r>
          </a:p>
          <a:p>
            <a:endParaRPr lang="de-AT" dirty="0"/>
          </a:p>
        </p:txBody>
      </p:sp>
      <p:sp>
        <p:nvSpPr>
          <p:cNvPr id="4" name="Footer Placeholder 3">
            <a:extLst>
              <a:ext uri="{FF2B5EF4-FFF2-40B4-BE49-F238E27FC236}">
                <a16:creationId xmlns:a16="http://schemas.microsoft.com/office/drawing/2014/main" id="{AEFFE365-1FDF-6A43-6213-FFFCB94C9078}"/>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143450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89041B-3B35-49B6-B598-6AB3B4B37C9B}"/>
              </a:ext>
            </a:extLst>
          </p:cNvPr>
          <p:cNvSpPr>
            <a:spLocks noGrp="1"/>
          </p:cNvSpPr>
          <p:nvPr>
            <p:ph type="title"/>
          </p:nvPr>
        </p:nvSpPr>
        <p:spPr>
          <a:xfrm>
            <a:off x="590837" y="124942"/>
            <a:ext cx="8596668" cy="801815"/>
          </a:xfrm>
        </p:spPr>
        <p:txBody>
          <a:bodyPr>
            <a:normAutofit/>
          </a:bodyPr>
          <a:lstStyle/>
          <a:p>
            <a:r>
              <a:rPr lang="de-AT" sz="2800" dirty="0"/>
              <a:t>Schriftliche Unterrichtsplanung </a:t>
            </a:r>
            <a:br>
              <a:rPr lang="de-AT" sz="2000" dirty="0"/>
            </a:br>
            <a:r>
              <a:rPr lang="de-AT" sz="1800" dirty="0"/>
              <a:t>(s. auch allgemeine Anforderungen der PH)</a:t>
            </a:r>
          </a:p>
        </p:txBody>
      </p:sp>
      <p:sp>
        <p:nvSpPr>
          <p:cNvPr id="3" name="Inhaltsplatzhalter 2">
            <a:extLst>
              <a:ext uri="{FF2B5EF4-FFF2-40B4-BE49-F238E27FC236}">
                <a16:creationId xmlns:a16="http://schemas.microsoft.com/office/drawing/2014/main" id="{1DFF3B36-59D3-4D0E-A460-C319FD05ACD5}"/>
              </a:ext>
            </a:extLst>
          </p:cNvPr>
          <p:cNvSpPr>
            <a:spLocks noGrp="1"/>
          </p:cNvSpPr>
          <p:nvPr>
            <p:ph idx="1"/>
          </p:nvPr>
        </p:nvSpPr>
        <p:spPr>
          <a:xfrm>
            <a:off x="308919" y="1112108"/>
            <a:ext cx="9984259" cy="4929254"/>
          </a:xfrm>
        </p:spPr>
        <p:txBody>
          <a:bodyPr>
            <a:normAutofit fontScale="77500" lnSpcReduction="20000"/>
          </a:bodyPr>
          <a:lstStyle/>
          <a:p>
            <a:pPr marL="0" indent="0">
              <a:buNone/>
            </a:pPr>
            <a:r>
              <a:rPr lang="de-AT" sz="2100" b="1" dirty="0">
                <a:solidFill>
                  <a:schemeClr val="accent1"/>
                </a:solidFill>
              </a:rPr>
              <a:t>Unterrichtsskizze </a:t>
            </a:r>
          </a:p>
          <a:p>
            <a:r>
              <a:rPr lang="de-AT" sz="2100" b="1" dirty="0"/>
              <a:t>A) Einleitung:</a:t>
            </a:r>
            <a:r>
              <a:rPr lang="de-AT" sz="2100" dirty="0"/>
              <a:t> allgemeine Angaben zur Praktikant/In, Lehrplanbezug, Lernziele, Quellen</a:t>
            </a:r>
          </a:p>
          <a:p>
            <a:r>
              <a:rPr lang="de-AT" sz="2100" dirty="0"/>
              <a:t>B) </a:t>
            </a:r>
            <a:r>
              <a:rPr lang="de-AT" sz="2100" b="1" dirty="0"/>
              <a:t>Der Stunden- </a:t>
            </a:r>
            <a:r>
              <a:rPr lang="de-AT" sz="2100" b="1" dirty="0" err="1"/>
              <a:t>bzw</a:t>
            </a:r>
            <a:r>
              <a:rPr lang="de-AT" sz="2100" b="1" dirty="0"/>
              <a:t> Projektablauf </a:t>
            </a:r>
            <a:r>
              <a:rPr lang="de-AT" sz="2100" dirty="0"/>
              <a:t>soll </a:t>
            </a:r>
            <a:r>
              <a:rPr lang="de-AT" sz="2100" b="1" dirty="0"/>
              <a:t>inkl. Lernzielen</a:t>
            </a:r>
            <a:r>
              <a:rPr lang="de-AT" sz="2100" dirty="0"/>
              <a:t>, samt Anforderungsbereichen, Auflistung der Materialien, Zeitangaben </a:t>
            </a:r>
            <a:r>
              <a:rPr lang="de-AT" sz="2100" dirty="0">
                <a:solidFill>
                  <a:schemeClr val="accent1"/>
                </a:solidFill>
              </a:rPr>
              <a:t>tabellarisch</a:t>
            </a:r>
            <a:r>
              <a:rPr lang="de-AT" sz="2100" dirty="0">
                <a:solidFill>
                  <a:srgbClr val="FF0000"/>
                </a:solidFill>
              </a:rPr>
              <a:t> </a:t>
            </a:r>
            <a:r>
              <a:rPr lang="de-AT" sz="2100" dirty="0"/>
              <a:t>erfolgen. Siehe Vorlage </a:t>
            </a:r>
            <a:r>
              <a:rPr lang="de-AT" sz="2100" dirty="0" err="1"/>
              <a:t>moodle</a:t>
            </a:r>
            <a:r>
              <a:rPr lang="de-AT" sz="2100" dirty="0"/>
              <a:t>!</a:t>
            </a:r>
          </a:p>
          <a:p>
            <a:r>
              <a:rPr lang="de-AT" sz="2100" dirty="0">
                <a:solidFill>
                  <a:schemeClr val="accent1"/>
                </a:solidFill>
              </a:rPr>
              <a:t>C) Kurze Begründung der methodischen und inhaltlichen Schwerpunkte </a:t>
            </a:r>
            <a:r>
              <a:rPr lang="de-AT" sz="2100" dirty="0">
                <a:solidFill>
                  <a:schemeClr val="tx1"/>
                </a:solidFill>
              </a:rPr>
              <a:t>(abgesehen vom Lehrplan) ca. 150 Wörter oder auch mehr (pro Unterrichtssequenz (mehrere ineinander fließende Unterrichtsstunden).Hier sollte auch zu einer didaktischen Theorie Bezug genommen werden (</a:t>
            </a:r>
            <a:r>
              <a:rPr lang="de-AT" sz="2100" dirty="0" err="1">
                <a:solidFill>
                  <a:schemeClr val="tx1"/>
                </a:solidFill>
              </a:rPr>
              <a:t>zB</a:t>
            </a:r>
            <a:r>
              <a:rPr lang="de-AT" sz="2100" dirty="0">
                <a:solidFill>
                  <a:schemeClr val="tx1"/>
                </a:solidFill>
              </a:rPr>
              <a:t>. Lernzielorientierte, kritisch pragmatisch oder konstruktivistische Didaktik</a:t>
            </a:r>
            <a:r>
              <a:rPr lang="de-AT" sz="2100" i="1" dirty="0"/>
              <a:t>. Was möchte ich bei SUS erreichen? Was soll gelernt werden und warum? Wo liegt der Nutzen des Erlernten?</a:t>
            </a:r>
          </a:p>
          <a:p>
            <a:r>
              <a:rPr lang="de-AT" sz="2100" dirty="0"/>
              <a:t>D) </a:t>
            </a:r>
            <a:r>
              <a:rPr lang="de-AT" sz="2100" dirty="0">
                <a:solidFill>
                  <a:schemeClr val="tx1"/>
                </a:solidFill>
              </a:rPr>
              <a:t>Die Unterrichtssequenzen sollten die Anforderungsbereiche </a:t>
            </a:r>
            <a:r>
              <a:rPr lang="de-AT" sz="2100" b="1" dirty="0">
                <a:solidFill>
                  <a:schemeClr val="accent1"/>
                </a:solidFill>
              </a:rPr>
              <a:t>Reproduktion, Reorganisation (Transfer) und kritische Reflexion </a:t>
            </a:r>
            <a:r>
              <a:rPr lang="de-AT" sz="2100" dirty="0">
                <a:solidFill>
                  <a:schemeClr val="tx1"/>
                </a:solidFill>
              </a:rPr>
              <a:t>von Wissen (</a:t>
            </a:r>
            <a:r>
              <a:rPr lang="de-AT" sz="2100" dirty="0" err="1">
                <a:solidFill>
                  <a:schemeClr val="tx1"/>
                </a:solidFill>
              </a:rPr>
              <a:t>s.Sitte</a:t>
            </a:r>
            <a:r>
              <a:rPr lang="de-AT" sz="2100" dirty="0">
                <a:solidFill>
                  <a:schemeClr val="tx1"/>
                </a:solidFill>
              </a:rPr>
              <a:t>, 2001) aufweisen, </a:t>
            </a:r>
            <a:r>
              <a:rPr lang="de-AT" sz="2100" dirty="0" err="1">
                <a:solidFill>
                  <a:schemeClr val="tx1"/>
                </a:solidFill>
              </a:rPr>
              <a:t>dh</a:t>
            </a:r>
            <a:r>
              <a:rPr lang="de-AT" sz="2100" dirty="0">
                <a:solidFill>
                  <a:schemeClr val="tx1"/>
                </a:solidFill>
              </a:rPr>
              <a:t>. gemäß eines </a:t>
            </a:r>
            <a:r>
              <a:rPr lang="de-AT" sz="2100" b="1" dirty="0">
                <a:solidFill>
                  <a:schemeClr val="accent1"/>
                </a:solidFill>
              </a:rPr>
              <a:t>problemorientierten Unterrichts </a:t>
            </a:r>
            <a:r>
              <a:rPr lang="de-AT" sz="2100" dirty="0">
                <a:solidFill>
                  <a:schemeClr val="accent1"/>
                </a:solidFill>
              </a:rPr>
              <a:t>nach Vielhaber </a:t>
            </a:r>
            <a:r>
              <a:rPr lang="de-AT" sz="2100" dirty="0">
                <a:solidFill>
                  <a:schemeClr val="tx1"/>
                </a:solidFill>
              </a:rPr>
              <a:t>theoretisches, praktisches und kritisches </a:t>
            </a:r>
            <a:r>
              <a:rPr lang="de-AT" sz="2100" dirty="0" err="1">
                <a:solidFill>
                  <a:schemeClr val="tx1"/>
                </a:solidFill>
              </a:rPr>
              <a:t>Know</a:t>
            </a:r>
            <a:r>
              <a:rPr lang="de-AT" sz="2100" dirty="0">
                <a:solidFill>
                  <a:schemeClr val="tx1"/>
                </a:solidFill>
              </a:rPr>
              <a:t> </a:t>
            </a:r>
            <a:r>
              <a:rPr lang="de-AT" sz="2100" dirty="0" err="1">
                <a:solidFill>
                  <a:schemeClr val="tx1"/>
                </a:solidFill>
              </a:rPr>
              <a:t>How</a:t>
            </a:r>
            <a:r>
              <a:rPr lang="de-AT" sz="2100" dirty="0">
                <a:solidFill>
                  <a:schemeClr val="tx1"/>
                </a:solidFill>
              </a:rPr>
              <a:t> vermitteln.</a:t>
            </a:r>
            <a:r>
              <a:rPr lang="de-AT" sz="2100" dirty="0">
                <a:solidFill>
                  <a:schemeClr val="tx1"/>
                </a:solidFill>
                <a:sym typeface="Wingdings" panose="05000000000000000000" pitchFamily="2" charset="2"/>
              </a:rPr>
              <a:t> diese sind bei der der Formulierung der Lernziele hinzuzufügen! Darüber hinaus gilt es ein hohes Ausmaß an </a:t>
            </a:r>
            <a:r>
              <a:rPr lang="de-AT" sz="2100" dirty="0">
                <a:solidFill>
                  <a:schemeClr val="accent1"/>
                </a:solidFill>
                <a:sym typeface="Wingdings" panose="05000000000000000000" pitchFamily="2" charset="2"/>
              </a:rPr>
              <a:t>selbstorganisierten, selbstreflektierten, praxisnahen und aktiven Unterrichtssequenzen gemäß der Leitlinien zu gutem Unterricht nach Weinert </a:t>
            </a:r>
            <a:r>
              <a:rPr lang="de-AT" sz="2100" dirty="0">
                <a:solidFill>
                  <a:schemeClr val="tx1"/>
                </a:solidFill>
                <a:sym typeface="Wingdings" panose="05000000000000000000" pitchFamily="2" charset="2"/>
              </a:rPr>
              <a:t>zu planen.</a:t>
            </a:r>
          </a:p>
          <a:p>
            <a:r>
              <a:rPr lang="de-AT" sz="2100" dirty="0"/>
              <a:t>E) Bei der Planung der Unterrichtseinstiege sollte auf </a:t>
            </a:r>
            <a:r>
              <a:rPr lang="de-AT" sz="2100" b="1" dirty="0">
                <a:solidFill>
                  <a:schemeClr val="accent1"/>
                </a:solidFill>
              </a:rPr>
              <a:t>motivationsfördernde Maßnahmen </a:t>
            </a:r>
            <a:r>
              <a:rPr lang="de-AT" sz="2100" dirty="0"/>
              <a:t>geachtet werden. Wie erwecke ich die Neugier oder sogar den Forscherdrang des Schülers/in ? </a:t>
            </a:r>
            <a:r>
              <a:rPr lang="de-AT" sz="2100" i="1" dirty="0"/>
              <a:t>„Wie kann ich ihn/sie leichter an der Stange halten?“ (</a:t>
            </a:r>
            <a:r>
              <a:rPr lang="de-AT" sz="2100" i="1" dirty="0">
                <a:solidFill>
                  <a:schemeClr val="accent1"/>
                </a:solidFill>
              </a:rPr>
              <a:t>entdeckendes, forschendes Lernen</a:t>
            </a:r>
            <a:r>
              <a:rPr lang="de-AT" sz="2100" i="1" dirty="0"/>
              <a:t>)</a:t>
            </a:r>
          </a:p>
          <a:p>
            <a:endParaRPr lang="de-AT" dirty="0"/>
          </a:p>
          <a:p>
            <a:endParaRPr lang="de-AT" dirty="0"/>
          </a:p>
        </p:txBody>
      </p:sp>
      <p:sp>
        <p:nvSpPr>
          <p:cNvPr id="4" name="Fußzeilenplatzhalter 3">
            <a:extLst>
              <a:ext uri="{FF2B5EF4-FFF2-40B4-BE49-F238E27FC236}">
                <a16:creationId xmlns:a16="http://schemas.microsoft.com/office/drawing/2014/main" id="{03AB8718-23F8-4534-8CEB-4DBDBCFBC959}"/>
              </a:ext>
            </a:extLst>
          </p:cNvPr>
          <p:cNvSpPr>
            <a:spLocks noGrp="1"/>
          </p:cNvSpPr>
          <p:nvPr>
            <p:ph type="ftr" sz="quarter" idx="11"/>
          </p:nvPr>
        </p:nvSpPr>
        <p:spPr/>
        <p:txBody>
          <a:bodyPr/>
          <a:lstStyle/>
          <a:p>
            <a:r>
              <a:rPr lang="de-AT" dirty="0"/>
              <a:t>(Tel. 06606692636)  PH Diözese Linz  </a:t>
            </a:r>
            <a:endParaRPr lang="en-US" dirty="0"/>
          </a:p>
        </p:txBody>
      </p:sp>
    </p:spTree>
    <p:extLst>
      <p:ext uri="{BB962C8B-B14F-4D97-AF65-F5344CB8AC3E}">
        <p14:creationId xmlns:p14="http://schemas.microsoft.com/office/powerpoint/2010/main" val="851145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72CE7C-7158-4DA0-A65D-5EA5FBDDAD41}"/>
              </a:ext>
            </a:extLst>
          </p:cNvPr>
          <p:cNvSpPr>
            <a:spLocks noGrp="1"/>
          </p:cNvSpPr>
          <p:nvPr>
            <p:ph type="title"/>
          </p:nvPr>
        </p:nvSpPr>
        <p:spPr/>
        <p:txBody>
          <a:bodyPr/>
          <a:lstStyle/>
          <a:p>
            <a:r>
              <a:rPr lang="de-AT" dirty="0"/>
              <a:t>Seminararbeit</a:t>
            </a:r>
          </a:p>
        </p:txBody>
      </p:sp>
      <p:sp>
        <p:nvSpPr>
          <p:cNvPr id="3" name="Inhaltsplatzhalter 2">
            <a:extLst>
              <a:ext uri="{FF2B5EF4-FFF2-40B4-BE49-F238E27FC236}">
                <a16:creationId xmlns:a16="http://schemas.microsoft.com/office/drawing/2014/main" id="{179C87B3-0029-471E-9E57-EEC39DFA6F8B}"/>
              </a:ext>
            </a:extLst>
          </p:cNvPr>
          <p:cNvSpPr>
            <a:spLocks noGrp="1"/>
          </p:cNvSpPr>
          <p:nvPr>
            <p:ph idx="1"/>
          </p:nvPr>
        </p:nvSpPr>
        <p:spPr>
          <a:xfrm>
            <a:off x="529053" y="1419184"/>
            <a:ext cx="8596668" cy="4622178"/>
          </a:xfrm>
        </p:spPr>
        <p:txBody>
          <a:bodyPr>
            <a:normAutofit fontScale="85000" lnSpcReduction="20000"/>
          </a:bodyPr>
          <a:lstStyle/>
          <a:p>
            <a:r>
              <a:rPr lang="de-AT" b="1" dirty="0"/>
              <a:t>Inhaltsverzeichnis</a:t>
            </a:r>
          </a:p>
          <a:p>
            <a:r>
              <a:rPr lang="de-AT" b="1" dirty="0"/>
              <a:t>Allgemeine Angaben zur Praktikant/In, Schule, Betreuungslehrer/In</a:t>
            </a:r>
          </a:p>
          <a:p>
            <a:r>
              <a:rPr lang="de-AT" b="1" dirty="0"/>
              <a:t>Sammlung der Unterrichtsplanungen </a:t>
            </a:r>
            <a:r>
              <a:rPr lang="de-AT" b="1" dirty="0" err="1"/>
              <a:t>bzw</a:t>
            </a:r>
            <a:r>
              <a:rPr lang="de-AT" b="1" dirty="0"/>
              <a:t> Projektablaufplanung samt Lernzielen inkl. Anforderungsbereiche und Materialien</a:t>
            </a:r>
          </a:p>
          <a:p>
            <a:r>
              <a:rPr lang="de-AT" b="1" dirty="0"/>
              <a:t>Reflexion des Praktikums (Reflexion der einzelnen Sequenzen oder gesamter Sequenz samt Verbesserungsvorschlägen und passender Begründung) Was ist mir gut gelungen, was weniger und warum? Worauf haben die Schüler/innen sehr positiv reagiert, wo weniger? Habe ich meine Ziele erreicht? Was könnte ich das nächste Mal optimieren? Inwieweit lässt sich meine Planung einer didaktischen Theorie oder theoretischen Inhalten des Seminars zuordnen? Haben sie sich im Unterricht bewährt, wenn ja warum, wenn nein warum nicht? </a:t>
            </a:r>
            <a:r>
              <a:rPr lang="de-AT" b="1" dirty="0" err="1"/>
              <a:t>Uä</a:t>
            </a:r>
            <a:endParaRPr lang="de-AT" b="1" dirty="0"/>
          </a:p>
          <a:p>
            <a:r>
              <a:rPr lang="de-AT" b="1" dirty="0">
                <a:sym typeface="Wingdings" panose="05000000000000000000" pitchFamily="2" charset="2"/>
              </a:rPr>
              <a:t>Reflexion der Zusammenarbeit mit den Schüler/Innen und Praxislehrer/Innen und des gesamten Praktikums, sowie der persönlichen Rolle als Lehrer/In. Was war für mich neu? Was habe ich daraus profitiert? Was merke ich mir für die Zukunft? Was brauche ich noch, um noch besser im Unterricht zurecht zu kommen? </a:t>
            </a:r>
            <a:r>
              <a:rPr lang="de-AT" b="1" dirty="0" err="1">
                <a:sym typeface="Wingdings" panose="05000000000000000000" pitchFamily="2" charset="2"/>
              </a:rPr>
              <a:t>u.ä</a:t>
            </a:r>
            <a:endParaRPr lang="de-AT" b="1" dirty="0">
              <a:highlight>
                <a:srgbClr val="FFFF00"/>
              </a:highlight>
              <a:sym typeface="Wingdings" panose="05000000000000000000" pitchFamily="2" charset="2"/>
            </a:endParaRPr>
          </a:p>
          <a:p>
            <a:r>
              <a:rPr lang="de-AT" b="1" dirty="0"/>
              <a:t>Literaturverzeichnis (Quellenverzeichnis)</a:t>
            </a:r>
          </a:p>
          <a:p>
            <a:pPr marL="0" indent="0">
              <a:buNone/>
            </a:pPr>
            <a:r>
              <a:rPr lang="de-AT" sz="1600" b="1" dirty="0">
                <a:solidFill>
                  <a:schemeClr val="tx1"/>
                </a:solidFill>
              </a:rPr>
              <a:t> ca. 25 Seiten , Termin s. </a:t>
            </a:r>
            <a:r>
              <a:rPr lang="de-AT" sz="1600" b="1" dirty="0" err="1">
                <a:solidFill>
                  <a:schemeClr val="tx1"/>
                </a:solidFill>
              </a:rPr>
              <a:t>moodle</a:t>
            </a:r>
            <a:r>
              <a:rPr lang="de-AT" sz="1600" b="1" dirty="0">
                <a:solidFill>
                  <a:schemeClr val="tx1"/>
                </a:solidFill>
              </a:rPr>
              <a:t>)</a:t>
            </a:r>
          </a:p>
          <a:p>
            <a:r>
              <a:rPr lang="de-AT" dirty="0">
                <a:solidFill>
                  <a:schemeClr val="tx1"/>
                </a:solidFill>
              </a:rPr>
              <a:t>Genaue Beschreibung siehe </a:t>
            </a:r>
            <a:r>
              <a:rPr lang="de-AT" dirty="0" err="1">
                <a:solidFill>
                  <a:schemeClr val="tx1"/>
                </a:solidFill>
              </a:rPr>
              <a:t>moodle</a:t>
            </a:r>
            <a:r>
              <a:rPr lang="de-AT" dirty="0">
                <a:solidFill>
                  <a:schemeClr val="tx1"/>
                </a:solidFill>
              </a:rPr>
              <a:t> auch Zusammenfassung </a:t>
            </a:r>
            <a:r>
              <a:rPr lang="de-AT" dirty="0"/>
              <a:t>(Word Dokument)</a:t>
            </a:r>
          </a:p>
        </p:txBody>
      </p:sp>
      <p:sp>
        <p:nvSpPr>
          <p:cNvPr id="4" name="Fußzeilenplatzhalter 3">
            <a:extLst>
              <a:ext uri="{FF2B5EF4-FFF2-40B4-BE49-F238E27FC236}">
                <a16:creationId xmlns:a16="http://schemas.microsoft.com/office/drawing/2014/main" id="{B092B614-8081-4B37-9BB3-321EA86FAE62}"/>
              </a:ext>
            </a:extLst>
          </p:cNvPr>
          <p:cNvSpPr>
            <a:spLocks noGrp="1"/>
          </p:cNvSpPr>
          <p:nvPr>
            <p:ph type="ftr" sz="quarter" idx="11"/>
          </p:nvPr>
        </p:nvSpPr>
        <p:spPr/>
        <p:txBody>
          <a:bodyPr/>
          <a:lstStyle/>
          <a:p>
            <a:r>
              <a:rPr lang="de-AT"/>
              <a:t>hebein_reinhild@hotmail.com (Tel. 06606692636)  PH Diözese Linz  </a:t>
            </a:r>
            <a:endParaRPr lang="en-US" dirty="0"/>
          </a:p>
        </p:txBody>
      </p:sp>
    </p:spTree>
    <p:extLst>
      <p:ext uri="{BB962C8B-B14F-4D97-AF65-F5344CB8AC3E}">
        <p14:creationId xmlns:p14="http://schemas.microsoft.com/office/powerpoint/2010/main" val="3014097284"/>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1421</Words>
  <Application>Microsoft Office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-apple-system</vt:lpstr>
      <vt:lpstr>Arial</vt:lpstr>
      <vt:lpstr>Calibri</vt:lpstr>
      <vt:lpstr>Trebuchet MS</vt:lpstr>
      <vt:lpstr>Wingdings</vt:lpstr>
      <vt:lpstr>Wingdings 3</vt:lpstr>
      <vt:lpstr>Facette</vt:lpstr>
      <vt:lpstr>Rahmenbedingungen Fachdidaktisches Begleitseminar für Vertiefungspraktikum GWB  Schwerpunkt projektorientiertes Lernen  &amp; Lernen an außerschulischen Standorten   </vt:lpstr>
      <vt:lpstr>Rahmenbedingungen Projektwoche  Gymnasium Dachsberg 10.-14.2.2025 </vt:lpstr>
      <vt:lpstr>Voraussetzungen für einen erfolgreichen Abschluss</vt:lpstr>
      <vt:lpstr>Beurteilungskriterien</vt:lpstr>
      <vt:lpstr>Termine- organisatorischer Rahmen</vt:lpstr>
      <vt:lpstr>Arbeitsschritte für Studierende</vt:lpstr>
      <vt:lpstr>Schriftliche Unterrichtsplanung  (s. auch allgemeine Anforderungen der PH)</vt:lpstr>
      <vt:lpstr>Seminararbeit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Fachdidaktisches Begleitseminar für Fachpraktikum GW</dc:title>
  <dc:creator>Reinhild Hebein</dc:creator>
  <cp:lastModifiedBy>Reinhild Hebein</cp:lastModifiedBy>
  <cp:revision>48</cp:revision>
  <cp:lastPrinted>2018-03-14T08:04:43Z</cp:lastPrinted>
  <dcterms:created xsi:type="dcterms:W3CDTF">2018-03-06T08:11:53Z</dcterms:created>
  <dcterms:modified xsi:type="dcterms:W3CDTF">2025-01-13T16:30:15Z</dcterms:modified>
</cp:coreProperties>
</file>