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0A393-C0F6-4E6A-9BA9-7465C63E8971}" type="datetimeFigureOut">
              <a:rPr lang="de-DE" smtClean="0"/>
              <a:pPr/>
              <a:t>15.12.2013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3971-BB82-41F2-A4F0-62B35C567F4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000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0A393-C0F6-4E6A-9BA9-7465C63E8971}" type="datetimeFigureOut">
              <a:rPr lang="de-DE" smtClean="0"/>
              <a:pPr/>
              <a:t>15.12.2013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3971-BB82-41F2-A4F0-62B35C567F4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advClick="0" advTm="30000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0A393-C0F6-4E6A-9BA9-7465C63E8971}" type="datetimeFigureOut">
              <a:rPr lang="de-DE" smtClean="0"/>
              <a:pPr/>
              <a:t>15.12.2013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3971-BB82-41F2-A4F0-62B35C567F4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advClick="0" advTm="30000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0A393-C0F6-4E6A-9BA9-7465C63E8971}" type="datetimeFigureOut">
              <a:rPr lang="de-DE" smtClean="0"/>
              <a:pPr/>
              <a:t>15.12.2013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3971-BB82-41F2-A4F0-62B35C567F4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advClick="0" advTm="30000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0A393-C0F6-4E6A-9BA9-7465C63E8971}" type="datetimeFigureOut">
              <a:rPr lang="de-DE" smtClean="0"/>
              <a:pPr/>
              <a:t>15.12.2013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3971-BB82-41F2-A4F0-62B35C567F4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000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0A393-C0F6-4E6A-9BA9-7465C63E8971}" type="datetimeFigureOut">
              <a:rPr lang="de-DE" smtClean="0"/>
              <a:pPr/>
              <a:t>15.12.2013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3971-BB82-41F2-A4F0-62B35C567F4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advClick="0" advTm="30000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0A393-C0F6-4E6A-9BA9-7465C63E8971}" type="datetimeFigureOut">
              <a:rPr lang="de-DE" smtClean="0"/>
              <a:pPr/>
              <a:t>15.12.2013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3971-BB82-41F2-A4F0-62B35C567F4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advClick="0" advTm="30000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0A393-C0F6-4E6A-9BA9-7465C63E8971}" type="datetimeFigureOut">
              <a:rPr lang="de-DE" smtClean="0"/>
              <a:pPr/>
              <a:t>15.12.2013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3971-BB82-41F2-A4F0-62B35C567F4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advClick="0" advTm="30000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0A393-C0F6-4E6A-9BA9-7465C63E8971}" type="datetimeFigureOut">
              <a:rPr lang="de-DE" smtClean="0"/>
              <a:pPr/>
              <a:t>15.12.2013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3971-BB82-41F2-A4F0-62B35C567F4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advClick="0" advTm="30000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0A393-C0F6-4E6A-9BA9-7465C63E8971}" type="datetimeFigureOut">
              <a:rPr lang="de-DE" smtClean="0"/>
              <a:pPr/>
              <a:t>15.12.2013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3971-BB82-41F2-A4F0-62B35C567F4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 advClick="0" advTm="30000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0A393-C0F6-4E6A-9BA9-7465C63E8971}" type="datetimeFigureOut">
              <a:rPr lang="de-DE" smtClean="0"/>
              <a:pPr/>
              <a:t>15.12.2013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AC03971-BB82-41F2-A4F0-62B35C567F49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 advTm="30000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30A393-C0F6-4E6A-9BA9-7465C63E8971}" type="datetimeFigureOut">
              <a:rPr lang="de-DE" smtClean="0"/>
              <a:pPr/>
              <a:t>15.12.2013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AC03971-BB82-41F2-A4F0-62B35C567F49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Click="0" advTm="30000">
    <p:newsflash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de/e/ef/Wirtschaftskammer_%C3%96sterreich_logo.sv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arbeiterkammer.a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//upload.wikimedia.org/wikipedia/de/c/c1/%C3%96sterreichischer_Gewerkschaftsbund_logo.sv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1500174"/>
            <a:ext cx="7851648" cy="1828800"/>
          </a:xfrm>
        </p:spPr>
        <p:txBody>
          <a:bodyPr/>
          <a:lstStyle/>
          <a:p>
            <a:pPr algn="ctr"/>
            <a:r>
              <a:rPr lang="de-DE" sz="5400" dirty="0" smtClean="0">
                <a:latin typeface="Rockwell" pitchFamily="18" charset="0"/>
                <a:cs typeface="Times New Roman" pitchFamily="18" charset="0"/>
              </a:rPr>
              <a:t>Konfrontation oder Konsens</a:t>
            </a:r>
            <a:r>
              <a:rPr lang="de-DE" dirty="0" smtClean="0">
                <a:cs typeface="Times New Roman" pitchFamily="18" charset="0"/>
              </a:rPr>
              <a:t>?</a:t>
            </a:r>
            <a:endParaRPr lang="de-DE" dirty="0">
              <a:cs typeface="Times New Roman" pitchFamily="18" charset="0"/>
            </a:endParaRPr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>
          <a:xfrm>
            <a:off x="500034" y="3429000"/>
            <a:ext cx="7854696" cy="1752600"/>
          </a:xfrm>
        </p:spPr>
        <p:txBody>
          <a:bodyPr/>
          <a:lstStyle/>
          <a:p>
            <a:pPr algn="ctr"/>
            <a:r>
              <a:rPr lang="de-DE" dirty="0" smtClean="0">
                <a:solidFill>
                  <a:srgbClr val="00B0F0"/>
                </a:solidFill>
                <a:latin typeface="Rockwell" pitchFamily="18" charset="0"/>
              </a:rPr>
              <a:t>Die Rolle der Sozialpartner in </a:t>
            </a:r>
          </a:p>
          <a:p>
            <a:pPr algn="ctr"/>
            <a:r>
              <a:rPr lang="de-DE" dirty="0" smtClean="0">
                <a:solidFill>
                  <a:srgbClr val="00B0F0"/>
                </a:solidFill>
                <a:latin typeface="Rockwell" pitchFamily="18" charset="0"/>
              </a:rPr>
              <a:t>der österreichischen Politik</a:t>
            </a:r>
            <a:endParaRPr lang="de-DE" dirty="0">
              <a:solidFill>
                <a:srgbClr val="00B0F0"/>
              </a:solidFill>
              <a:latin typeface="Rockwell" pitchFamily="18" charset="0"/>
            </a:endParaRPr>
          </a:p>
        </p:txBody>
      </p:sp>
    </p:spTree>
  </p:cSld>
  <p:clrMapOvr>
    <a:masterClrMapping/>
  </p:clrMapOvr>
  <p:transition advClick="0" advTm="30000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4 Sozialpartner…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>
              <a:solidFill>
                <a:schemeClr val="bg1"/>
              </a:solidFill>
            </a:endParaRPr>
          </a:p>
          <a:p>
            <a:r>
              <a:rPr lang="de-DE" dirty="0" smtClean="0">
                <a:solidFill>
                  <a:schemeClr val="bg1"/>
                </a:solidFill>
              </a:rPr>
              <a:t>haben neben den politischen Parteien den größten Einfluss im politischen System Österreichs </a:t>
            </a:r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30000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>
            <a:noAutofit/>
          </a:bodyPr>
          <a:lstStyle/>
          <a:p>
            <a:r>
              <a:rPr lang="de-DE" sz="4200" dirty="0" smtClean="0"/>
              <a:t>gesetzliche Aufgaben der Sozialpartner…</a:t>
            </a:r>
            <a:endParaRPr lang="de-DE" sz="4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389120"/>
          </a:xfrm>
        </p:spPr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Beteiligung bei der Gesetzgebung</a:t>
            </a:r>
          </a:p>
          <a:p>
            <a:pPr lvl="1"/>
            <a:r>
              <a:rPr lang="de-DE" dirty="0" smtClean="0">
                <a:solidFill>
                  <a:schemeClr val="bg1"/>
                </a:solidFill>
              </a:rPr>
              <a:t>Einbringen von Gesetzesvorschlägen</a:t>
            </a:r>
          </a:p>
          <a:p>
            <a:pPr lvl="1"/>
            <a:r>
              <a:rPr lang="de-DE" dirty="0" smtClean="0">
                <a:solidFill>
                  <a:schemeClr val="bg1"/>
                </a:solidFill>
              </a:rPr>
              <a:t>Begutachtungen im Gesetzgebungsverfahren bei Arbeits-, Sozial- oder Wirtschaftsrecht</a:t>
            </a:r>
          </a:p>
          <a:p>
            <a:pPr lvl="1">
              <a:buNone/>
            </a:pPr>
            <a:endParaRPr lang="de-DE" dirty="0" smtClean="0">
              <a:solidFill>
                <a:schemeClr val="bg1"/>
              </a:solidFill>
            </a:endParaRPr>
          </a:p>
          <a:p>
            <a:r>
              <a:rPr lang="de-DE" dirty="0" smtClean="0">
                <a:solidFill>
                  <a:schemeClr val="bg1"/>
                </a:solidFill>
              </a:rPr>
              <a:t>Verwaltung</a:t>
            </a:r>
          </a:p>
          <a:p>
            <a:pPr lvl="1"/>
            <a:r>
              <a:rPr lang="de-DE" dirty="0" smtClean="0">
                <a:solidFill>
                  <a:schemeClr val="bg1"/>
                </a:solidFill>
              </a:rPr>
              <a:t>Mitwirken in verschiedenen Verfahren (Kontrolle von Arbeitsbedingungen, Lehrlingswesen usw. )</a:t>
            </a:r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30000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8229600" cy="1143000"/>
          </a:xfrm>
        </p:spPr>
        <p:txBody>
          <a:bodyPr>
            <a:noAutofit/>
          </a:bodyPr>
          <a:lstStyle/>
          <a:p>
            <a:r>
              <a:rPr lang="de-DE" sz="4200" dirty="0" smtClean="0"/>
              <a:t>Gesetzliche Aufgaben der Sozialpartner</a:t>
            </a:r>
            <a:endParaRPr lang="de-DE" sz="4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Gerichtsbarkeit</a:t>
            </a:r>
          </a:p>
          <a:p>
            <a:pPr lvl="1"/>
            <a:r>
              <a:rPr lang="de-DE" dirty="0" smtClean="0">
                <a:solidFill>
                  <a:schemeClr val="bg1"/>
                </a:solidFill>
              </a:rPr>
              <a:t>Stellen Besitzer zum Arbeits- und Sozialgericht und Kartellgericht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Sozialversicherung</a:t>
            </a:r>
          </a:p>
          <a:p>
            <a:pPr lvl="1"/>
            <a:r>
              <a:rPr lang="de-DE" dirty="0" smtClean="0">
                <a:solidFill>
                  <a:schemeClr val="bg1"/>
                </a:solidFill>
              </a:rPr>
              <a:t>Vertreter in den Unfall-, Kranken- und Pensionsversicherungsträgern</a:t>
            </a:r>
          </a:p>
          <a:p>
            <a:r>
              <a:rPr lang="de-DE" dirty="0" smtClean="0">
                <a:solidFill>
                  <a:schemeClr val="bg1"/>
                </a:solidFill>
              </a:rPr>
              <a:t>Kollektivverträge</a:t>
            </a:r>
          </a:p>
          <a:p>
            <a:pPr lvl="1"/>
            <a:r>
              <a:rPr lang="de-DE" dirty="0" smtClean="0">
                <a:solidFill>
                  <a:schemeClr val="bg1"/>
                </a:solidFill>
              </a:rPr>
              <a:t>Arbeitsrechtliche Verhandlungen über Arbeitsbedingungen, Lohn-und Gehaltsfragen, Mindestlöhne usw. </a:t>
            </a:r>
          </a:p>
          <a:p>
            <a:endParaRPr lang="de-DE" dirty="0"/>
          </a:p>
        </p:txBody>
      </p:sp>
    </p:spTree>
  </p:cSld>
  <p:clrMapOvr>
    <a:masterClrMapping/>
  </p:clrMapOvr>
  <p:transition advClick="0" advTm="30000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Was heißt Sozialpartnerschaft?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>
              <a:solidFill>
                <a:schemeClr val="bg1"/>
              </a:solidFill>
            </a:endParaRPr>
          </a:p>
          <a:p>
            <a:r>
              <a:rPr lang="de-DE" dirty="0" smtClean="0">
                <a:solidFill>
                  <a:schemeClr val="bg1"/>
                </a:solidFill>
              </a:rPr>
              <a:t>ein System der Zusammenarbeit der großen Interessenverbände Österreichs untereinander  und der Regierung</a:t>
            </a:r>
          </a:p>
          <a:p>
            <a:pPr>
              <a:buNone/>
            </a:pPr>
            <a:endParaRPr lang="de-DE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30000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Interessenverbände…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>
              <a:solidFill>
                <a:schemeClr val="bg1"/>
              </a:solidFill>
            </a:endParaRPr>
          </a:p>
          <a:p>
            <a:r>
              <a:rPr lang="de-DE" dirty="0" smtClean="0">
                <a:solidFill>
                  <a:schemeClr val="bg1"/>
                </a:solidFill>
              </a:rPr>
              <a:t>Prinzip der Selbstverwaltung</a:t>
            </a:r>
          </a:p>
          <a:p>
            <a:endParaRPr lang="de-DE" dirty="0" smtClean="0">
              <a:solidFill>
                <a:schemeClr val="bg1"/>
              </a:solidFill>
            </a:endParaRPr>
          </a:p>
          <a:p>
            <a:r>
              <a:rPr lang="de-DE" dirty="0" smtClean="0">
                <a:solidFill>
                  <a:schemeClr val="bg1"/>
                </a:solidFill>
              </a:rPr>
              <a:t>bilden Kammern und privatrechtliche Organisationen</a:t>
            </a:r>
          </a:p>
          <a:p>
            <a:pPr>
              <a:buNone/>
            </a:pPr>
            <a:endParaRPr lang="de-DE" dirty="0" smtClean="0">
              <a:solidFill>
                <a:schemeClr val="bg1"/>
              </a:solidFill>
            </a:endParaRPr>
          </a:p>
          <a:p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30000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Kammern…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>
              <a:solidFill>
                <a:schemeClr val="bg1"/>
              </a:solidFill>
            </a:endParaRPr>
          </a:p>
          <a:p>
            <a:r>
              <a:rPr lang="de-DE" dirty="0" smtClean="0">
                <a:solidFill>
                  <a:schemeClr val="bg1"/>
                </a:solidFill>
              </a:rPr>
              <a:t>sind gesetzliche Verbände</a:t>
            </a:r>
          </a:p>
          <a:p>
            <a:pPr>
              <a:buNone/>
            </a:pPr>
            <a:endParaRPr lang="de-DE" dirty="0" smtClean="0">
              <a:solidFill>
                <a:schemeClr val="bg1"/>
              </a:solidFill>
            </a:endParaRPr>
          </a:p>
          <a:p>
            <a:r>
              <a:rPr lang="de-DE" dirty="0" smtClean="0">
                <a:solidFill>
                  <a:schemeClr val="bg1"/>
                </a:solidFill>
              </a:rPr>
              <a:t>Prinzip der Zwangsmitgliedschaft</a:t>
            </a:r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30000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1472" y="1142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Österreichischer Gewerkschaftsbund…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596" y="2643182"/>
            <a:ext cx="8229600" cy="3636660"/>
          </a:xfrm>
        </p:spPr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privatrechtliche Organisation</a:t>
            </a:r>
          </a:p>
          <a:p>
            <a:pPr>
              <a:buNone/>
            </a:pPr>
            <a:endParaRPr lang="de-DE" dirty="0" smtClean="0">
              <a:solidFill>
                <a:schemeClr val="bg1"/>
              </a:solidFill>
            </a:endParaRPr>
          </a:p>
          <a:p>
            <a:r>
              <a:rPr lang="de-DE" dirty="0" smtClean="0">
                <a:solidFill>
                  <a:schemeClr val="bg1"/>
                </a:solidFill>
              </a:rPr>
              <a:t>freiwillige Mitgliedschaft</a:t>
            </a:r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30000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42910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Interessenverbände… </a:t>
            </a:r>
            <a:br>
              <a:rPr lang="de-DE" dirty="0" smtClean="0"/>
            </a:br>
            <a:r>
              <a:rPr lang="de-DE" dirty="0" smtClean="0"/>
              <a:t>der Arbeitgeber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85786" y="2214553"/>
          <a:ext cx="7500990" cy="3929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0495"/>
                <a:gridCol w="3750495"/>
              </a:tblGrid>
              <a:tr h="467654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gesetzlich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freiwillig</a:t>
                      </a:r>
                      <a:endParaRPr lang="de-DE" dirty="0"/>
                    </a:p>
                  </a:txBody>
                  <a:tcPr/>
                </a:tc>
              </a:tr>
              <a:tr h="1318297">
                <a:tc>
                  <a:txBody>
                    <a:bodyPr/>
                    <a:lstStyle/>
                    <a:p>
                      <a:pPr algn="ctr"/>
                      <a:endParaRPr lang="de-DE" baseline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</a:tr>
              <a:tr h="1428760"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de-DE" cap="small" baseline="0" dirty="0" smtClean="0"/>
                        <a:t>Kammer der freien Berufe</a:t>
                      </a:r>
                      <a:endParaRPr lang="de-DE" cap="small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42" name="Picture 2" descr="Datei:Wirtschaftskammer Österreich logo.sv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786058"/>
            <a:ext cx="3335625" cy="1071570"/>
          </a:xfrm>
          <a:prstGeom prst="rect">
            <a:avLst/>
          </a:prstGeom>
          <a:noFill/>
        </p:spPr>
      </p:pic>
      <p:pic>
        <p:nvPicPr>
          <p:cNvPr id="10244" name="Picture 4" descr="al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4000504"/>
            <a:ext cx="2555506" cy="1428760"/>
          </a:xfrm>
          <a:prstGeom prst="rect">
            <a:avLst/>
          </a:prstGeom>
          <a:noFill/>
        </p:spPr>
      </p:pic>
      <p:pic>
        <p:nvPicPr>
          <p:cNvPr id="10246" name="Picture 6" descr="http://www.oesterreich.com/var/img/iv.jpg"/>
          <p:cNvPicPr>
            <a:picLocks noChangeAspect="1" noChangeArrowheads="1"/>
          </p:cNvPicPr>
          <p:nvPr/>
        </p:nvPicPr>
        <p:blipFill>
          <a:blip r:embed="rId5" cstate="print"/>
          <a:srcRect r="11074"/>
          <a:stretch>
            <a:fillRect/>
          </a:stretch>
        </p:blipFill>
        <p:spPr bwMode="auto">
          <a:xfrm>
            <a:off x="4643438" y="3000372"/>
            <a:ext cx="3500462" cy="64294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0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Interessenverbände …</a:t>
            </a:r>
            <a:br>
              <a:rPr lang="de-DE" dirty="0" smtClean="0"/>
            </a:br>
            <a:r>
              <a:rPr lang="de-DE" dirty="0" smtClean="0"/>
              <a:t>der Arbeitnehmer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pPr fontAlgn="t"/>
            <a:endParaRPr lang="de-DE" dirty="0" smtClean="0"/>
          </a:p>
          <a:p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857224" y="3000372"/>
          <a:ext cx="7143800" cy="2928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0"/>
                <a:gridCol w="3571900"/>
              </a:tblGrid>
              <a:tr h="62113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gesetzlich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freiwillig</a:t>
                      </a:r>
                      <a:endParaRPr lang="de-DE" dirty="0"/>
                    </a:p>
                  </a:txBody>
                  <a:tcPr/>
                </a:tc>
              </a:tr>
              <a:tr h="2307828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Die</a:t>
                      </a:r>
                      <a:r>
                        <a:rPr lang="de-DE" baseline="0" dirty="0" smtClean="0"/>
                        <a:t> Arbeiterkammer</a:t>
                      </a:r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 smtClean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Der österreichische</a:t>
                      </a:r>
                      <a:r>
                        <a:rPr lang="de-DE" baseline="0" dirty="0" smtClean="0"/>
                        <a:t> Gewerkschaftsbund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Logo Arbeiterkammer Österreich; Link zur Homep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4429132"/>
            <a:ext cx="2500330" cy="1157178"/>
          </a:xfrm>
          <a:prstGeom prst="rect">
            <a:avLst/>
          </a:prstGeom>
          <a:noFill/>
        </p:spPr>
      </p:pic>
      <p:pic>
        <p:nvPicPr>
          <p:cNvPr id="1028" name="Picture 4" descr="Datei:Österreichischer Gewerkschaftsbund logo.sv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876" y="4286256"/>
            <a:ext cx="3071834" cy="114809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30000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Zweck der Sozialpartnerschaft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 smtClean="0">
              <a:solidFill>
                <a:schemeClr val="bg1"/>
              </a:solidFill>
            </a:endParaRPr>
          </a:p>
          <a:p>
            <a:r>
              <a:rPr lang="de-DE" dirty="0" smtClean="0">
                <a:solidFill>
                  <a:schemeClr val="bg1"/>
                </a:solidFill>
              </a:rPr>
              <a:t>Interessenverbände sollen gemeinsam mit  Regierung auf friedlichem Wege eine gemeinsame Konfliktlösung zum Vorteil aller Beteiligten finden</a:t>
            </a:r>
          </a:p>
          <a:p>
            <a:pPr>
              <a:buNone/>
            </a:pPr>
            <a:endParaRPr lang="de-DE" dirty="0" smtClean="0">
              <a:solidFill>
                <a:schemeClr val="bg1"/>
              </a:solidFill>
            </a:endParaRPr>
          </a:p>
          <a:p>
            <a:r>
              <a:rPr lang="de-DE" b="1" dirty="0" smtClean="0">
                <a:solidFill>
                  <a:schemeClr val="bg1"/>
                </a:solidFill>
              </a:rPr>
              <a:t>Ziel: </a:t>
            </a:r>
            <a:r>
              <a:rPr lang="de-DE" dirty="0" smtClean="0">
                <a:solidFill>
                  <a:schemeClr val="bg1"/>
                </a:solidFill>
              </a:rPr>
              <a:t>Lösung von Konflikten bereits im Verhandlungsweg</a:t>
            </a:r>
            <a:endParaRPr lang="de-DE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30000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Die Paritätische Kommission…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38912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de-DE" dirty="0" smtClean="0">
                <a:solidFill>
                  <a:schemeClr val="bg1"/>
                </a:solidFill>
              </a:rPr>
              <a:t>Gesprächsebene zwischen Sozialpartner und Regierung</a:t>
            </a:r>
          </a:p>
          <a:p>
            <a:pPr>
              <a:spcAft>
                <a:spcPts val="1200"/>
              </a:spcAft>
            </a:pPr>
            <a:r>
              <a:rPr lang="de-DE" dirty="0" smtClean="0">
                <a:solidFill>
                  <a:schemeClr val="bg1"/>
                </a:solidFill>
              </a:rPr>
              <a:t>von Spitzenrepräsentanten der Interessenverbände und Regierung gebildet</a:t>
            </a:r>
          </a:p>
          <a:p>
            <a:pPr>
              <a:spcAft>
                <a:spcPts val="1200"/>
              </a:spcAft>
            </a:pPr>
            <a:r>
              <a:rPr lang="de-DE" dirty="0" smtClean="0">
                <a:solidFill>
                  <a:schemeClr val="bg1"/>
                </a:solidFill>
              </a:rPr>
              <a:t>erarbeitet Empfehlungen, die an Regierung und Parlament gerichtet werden</a:t>
            </a:r>
          </a:p>
          <a:p>
            <a:pPr>
              <a:spcAft>
                <a:spcPts val="1200"/>
              </a:spcAft>
            </a:pPr>
            <a:endParaRPr lang="de-DE" dirty="0" smtClean="0">
              <a:solidFill>
                <a:schemeClr val="bg1"/>
              </a:solidFill>
            </a:endParaRPr>
          </a:p>
          <a:p>
            <a:endParaRPr lang="de-DE" dirty="0" smtClean="0">
              <a:solidFill>
                <a:schemeClr val="bg1"/>
              </a:solidFill>
            </a:endParaRPr>
          </a:p>
          <a:p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30000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205</Words>
  <Application>Microsoft Office PowerPoint</Application>
  <PresentationFormat>Bildschirmpräsentation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Hyperion</vt:lpstr>
      <vt:lpstr>Konfrontation oder Konsens?</vt:lpstr>
      <vt:lpstr>Was heißt Sozialpartnerschaft?</vt:lpstr>
      <vt:lpstr>Interessenverbände…</vt:lpstr>
      <vt:lpstr>Kammern…</vt:lpstr>
      <vt:lpstr>  Österreichischer Gewerkschaftsbund…</vt:lpstr>
      <vt:lpstr>Interessenverbände…  der Arbeitgeber</vt:lpstr>
      <vt:lpstr>Interessenverbände … der Arbeitnehmer</vt:lpstr>
      <vt:lpstr>Zweck der Sozialpartnerschaft</vt:lpstr>
      <vt:lpstr>Die Paritätische Kommission…</vt:lpstr>
      <vt:lpstr>Die 4 Sozialpartner…</vt:lpstr>
      <vt:lpstr>gesetzliche Aufgaben der Sozialpartner…</vt:lpstr>
      <vt:lpstr>Gesetzliche Aufgaben der Sozialpartner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Konfrontation oder Konsens?</dc:title>
  <dc:creator>Romana</dc:creator>
  <cp:lastModifiedBy>Romana</cp:lastModifiedBy>
  <cp:revision>5</cp:revision>
  <dcterms:created xsi:type="dcterms:W3CDTF">2013-12-09T19:13:06Z</dcterms:created>
  <dcterms:modified xsi:type="dcterms:W3CDTF">2013-12-15T10:46:38Z</dcterms:modified>
</cp:coreProperties>
</file>