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87" r:id="rId2"/>
    <p:sldId id="288" r:id="rId3"/>
    <p:sldId id="289" r:id="rId4"/>
    <p:sldId id="290" r:id="rId5"/>
    <p:sldId id="291" r:id="rId6"/>
    <p:sldId id="292" r:id="rId7"/>
    <p:sldId id="294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ED5E7-D187-4AD6-A5E5-36B5521622F7}" type="datetimeFigureOut">
              <a:rPr lang="de-AT" smtClean="0"/>
              <a:t>13.08.2013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85570-DBCE-4BB1-A01A-F9A3682BBB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58786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5570-DBCE-4BB1-A01A-F9A3682BBB8F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3625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5570-DBCE-4BB1-A01A-F9A3682BBB8F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3625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5570-DBCE-4BB1-A01A-F9A3682BBB8F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3625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5570-DBCE-4BB1-A01A-F9A3682BBB8F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3625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5570-DBCE-4BB1-A01A-F9A3682BBB8F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3625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5570-DBCE-4BB1-A01A-F9A3682BBB8F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3625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5570-DBCE-4BB1-A01A-F9A3682BBB8F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3625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B61F-52EF-4622-8411-C6BD749408E9}" type="datetimeFigureOut">
              <a:rPr lang="de-DE" smtClean="0"/>
              <a:t>13.08.2013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3FB1-74FD-43A7-93E0-BB6AEAB1F7CC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B61F-52EF-4622-8411-C6BD749408E9}" type="datetimeFigureOut">
              <a:rPr lang="de-DE" smtClean="0"/>
              <a:t>13.08.2013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3FB1-74FD-43A7-93E0-BB6AEAB1F7C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B61F-52EF-4622-8411-C6BD749408E9}" type="datetimeFigureOut">
              <a:rPr lang="de-DE" smtClean="0"/>
              <a:t>13.08.2013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3FB1-74FD-43A7-93E0-BB6AEAB1F7C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B61F-52EF-4622-8411-C6BD749408E9}" type="datetimeFigureOut">
              <a:rPr lang="de-DE" smtClean="0"/>
              <a:t>13.08.2013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3FB1-74FD-43A7-93E0-BB6AEAB1F7C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B61F-52EF-4622-8411-C6BD749408E9}" type="datetimeFigureOut">
              <a:rPr lang="de-DE" smtClean="0"/>
              <a:t>13.08.2013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3FB1-74FD-43A7-93E0-BB6AEAB1F7CC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B61F-52EF-4622-8411-C6BD749408E9}" type="datetimeFigureOut">
              <a:rPr lang="de-DE" smtClean="0"/>
              <a:t>13.08.2013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3FB1-74FD-43A7-93E0-BB6AEAB1F7C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B61F-52EF-4622-8411-C6BD749408E9}" type="datetimeFigureOut">
              <a:rPr lang="de-DE" smtClean="0"/>
              <a:t>13.08.2013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3FB1-74FD-43A7-93E0-BB6AEAB1F7C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B61F-52EF-4622-8411-C6BD749408E9}" type="datetimeFigureOut">
              <a:rPr lang="de-DE" smtClean="0"/>
              <a:t>13.08.2013</a:t>
            </a:fld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203FB1-74FD-43A7-93E0-BB6AEAB1F7CC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B61F-52EF-4622-8411-C6BD749408E9}" type="datetimeFigureOut">
              <a:rPr lang="de-DE" smtClean="0"/>
              <a:t>13.08.2013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3FB1-74FD-43A7-93E0-BB6AEAB1F7C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B61F-52EF-4622-8411-C6BD749408E9}" type="datetimeFigureOut">
              <a:rPr lang="de-DE" smtClean="0"/>
              <a:t>13.08.2013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9203FB1-74FD-43A7-93E0-BB6AEAB1F7C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CB7B61F-52EF-4622-8411-C6BD749408E9}" type="datetimeFigureOut">
              <a:rPr lang="de-DE" smtClean="0"/>
              <a:t>13.08.2013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3FB1-74FD-43A7-93E0-BB6AEAB1F7C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ihand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ihand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CB7B61F-52EF-4622-8411-C6BD749408E9}" type="datetimeFigureOut">
              <a:rPr lang="de-DE" smtClean="0"/>
              <a:t>13.08.2013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9203FB1-74FD-43A7-93E0-BB6AEAB1F7CC}" type="slidenum">
              <a:rPr lang="de-DE" smtClean="0"/>
              <a:t>‹Nr.›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smtClean="0"/>
              <a:t>Armut in Österreich: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 anchor="ctr">
            <a:normAutofit/>
          </a:bodyPr>
          <a:lstStyle/>
          <a:p>
            <a:pPr marL="36576" indent="0" algn="ctr">
              <a:buNone/>
            </a:pPr>
            <a:r>
              <a:rPr lang="de-DE" sz="2400" dirty="0" smtClean="0">
                <a:sym typeface="Wingdings" pitchFamily="2" charset="2"/>
              </a:rPr>
              <a:t> </a:t>
            </a:r>
            <a:r>
              <a:rPr lang="de-DE" sz="2400" dirty="0" smtClean="0"/>
              <a:t>Erste wichtige Frage: Was ist Armut??</a:t>
            </a:r>
          </a:p>
          <a:p>
            <a:r>
              <a:rPr lang="de-DE" sz="2400" dirty="0" smtClean="0"/>
              <a:t>Armut ist Kälte</a:t>
            </a:r>
            <a:r>
              <a:rPr lang="de-DE" sz="1800" dirty="0" smtClean="0"/>
              <a:t>: </a:t>
            </a:r>
            <a:r>
              <a:rPr lang="de-AT" sz="1800" dirty="0"/>
              <a:t>32% der Armen leben in Wohnungen mit undichtem Dach, Fäulnis oder feuchten Wänden. Ein </a:t>
            </a:r>
            <a:r>
              <a:rPr lang="de-AT" sz="1800" dirty="0" smtClean="0"/>
              <a:t>Fünftel verfügt </a:t>
            </a:r>
            <a:r>
              <a:rPr lang="de-AT" sz="1800" dirty="0"/>
              <a:t>über keine angemessene Heizmöglichkeit</a:t>
            </a:r>
            <a:r>
              <a:rPr lang="de-AT" sz="1800" dirty="0" smtClean="0"/>
              <a:t>.</a:t>
            </a:r>
          </a:p>
          <a:p>
            <a:r>
              <a:rPr lang="de-DE" sz="2400" dirty="0" smtClean="0"/>
              <a:t>Armut ist Stress: </a:t>
            </a:r>
            <a:r>
              <a:rPr lang="de-AT" sz="1800" dirty="0"/>
              <a:t>Die so genannte Managerkrankheit mit Bluthochdruck und Infarktrisiko tritt bei Armen 3mal </a:t>
            </a:r>
            <a:r>
              <a:rPr lang="de-AT" sz="1800" dirty="0" smtClean="0"/>
              <a:t>häufiger auf </a:t>
            </a:r>
            <a:r>
              <a:rPr lang="de-AT" sz="1800" dirty="0"/>
              <a:t>als bei </a:t>
            </a:r>
            <a:r>
              <a:rPr lang="de-AT" sz="1800" dirty="0" err="1"/>
              <a:t>ManagerInnen</a:t>
            </a:r>
            <a:r>
              <a:rPr lang="de-AT" sz="1800" dirty="0" smtClean="0"/>
              <a:t>.</a:t>
            </a:r>
          </a:p>
          <a:p>
            <a:r>
              <a:rPr lang="de-AT" sz="2400" dirty="0" smtClean="0"/>
              <a:t>Armut macht krank: </a:t>
            </a:r>
            <a:r>
              <a:rPr lang="de-AT" sz="1800" dirty="0"/>
              <a:t>Arme sind doppelt so oft krank wie Nicht-Arme. Mit fallendem Einkommen sinkt die </a:t>
            </a:r>
            <a:r>
              <a:rPr lang="de-AT" sz="1800" dirty="0" smtClean="0"/>
              <a:t>Lebenserwartung und </a:t>
            </a:r>
            <a:r>
              <a:rPr lang="de-AT" sz="1800" dirty="0"/>
              <a:t>steigt das </a:t>
            </a:r>
            <a:r>
              <a:rPr lang="de-AT" sz="1800" dirty="0" smtClean="0"/>
              <a:t>Krankheitsrisiko</a:t>
            </a:r>
            <a:r>
              <a:rPr lang="de-AT" sz="2400" dirty="0" smtClean="0"/>
              <a:t>. </a:t>
            </a:r>
          </a:p>
          <a:p>
            <a:r>
              <a:rPr lang="de-AT" sz="2400" dirty="0" smtClean="0"/>
              <a:t>Armut macht einsam: </a:t>
            </a:r>
            <a:r>
              <a:rPr lang="de-AT" sz="1800" dirty="0"/>
              <a:t>Arme haben weniger freundschaftliche und nachbarschaftliche Kontakte</a:t>
            </a:r>
            <a:r>
              <a:rPr lang="de-AT" sz="2400" dirty="0"/>
              <a:t>.</a:t>
            </a:r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144739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dirty="0"/>
              <a:t> </a:t>
            </a:r>
            <a:r>
              <a:rPr lang="de-DE" sz="3200" dirty="0" smtClean="0"/>
              <a:t>      Armut in Österreich</a:t>
            </a:r>
            <a:r>
              <a:rPr lang="de-DE" sz="3200" dirty="0" smtClean="0"/>
              <a:t>: aktuelle Zahlen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 anchor="ctr">
            <a:normAutofit/>
          </a:bodyPr>
          <a:lstStyle/>
          <a:p>
            <a:pPr algn="ctr">
              <a:buFont typeface="Wingdings"/>
              <a:buChar char="à"/>
            </a:pPr>
            <a:r>
              <a:rPr lang="de-DE" sz="2400" dirty="0" smtClean="0"/>
              <a:t>…. Folgen daraus:</a:t>
            </a:r>
          </a:p>
          <a:p>
            <a:r>
              <a:rPr lang="de-AT" sz="1800" dirty="0"/>
              <a:t>Das trifft auf 310 000 Menschen (4% </a:t>
            </a:r>
            <a:r>
              <a:rPr lang="de-AT" sz="1800" dirty="0" smtClean="0"/>
              <a:t>der Wohnbevölkerung</a:t>
            </a:r>
            <a:r>
              <a:rPr lang="de-AT" sz="1800" dirty="0"/>
              <a:t>) in Österreich zu; sie sind von akuter </a:t>
            </a:r>
            <a:r>
              <a:rPr lang="de-AT" sz="1800" dirty="0" smtClean="0"/>
              <a:t>Armut betroffen</a:t>
            </a:r>
            <a:r>
              <a:rPr lang="de-AT" sz="1800" dirty="0"/>
              <a:t>. Fast ein Drittel der Armutsbevölkerung sind Kinder und Jugendliche. Ihre Eltern </a:t>
            </a:r>
            <a:r>
              <a:rPr lang="de-AT" sz="1800" dirty="0" smtClean="0"/>
              <a:t>sind zugewandert</a:t>
            </a:r>
            <a:r>
              <a:rPr lang="de-AT" sz="1800" dirty="0"/>
              <a:t>, erwerbslos, alleinerziehend oder haben Jobs, von denen sie nicht leben können. </a:t>
            </a:r>
            <a:r>
              <a:rPr lang="de-AT" sz="1800" dirty="0" smtClean="0"/>
              <a:t>Ungefähr 100000 </a:t>
            </a:r>
            <a:r>
              <a:rPr lang="de-AT" sz="1800" dirty="0"/>
              <a:t>Personen sitzen dauerhaft unter den Bedingungen von Armut und Ausgrenzung </a:t>
            </a:r>
            <a:r>
              <a:rPr lang="de-AT" sz="1800" dirty="0" smtClean="0"/>
              <a:t>fest. Neben </a:t>
            </a:r>
            <a:r>
              <a:rPr lang="de-AT" sz="1800" dirty="0"/>
              <a:t>verfestigter Armut treten auch Phasen vorübergehender Armut auf</a:t>
            </a:r>
            <a:r>
              <a:rPr lang="de-AT" sz="1800" dirty="0" smtClean="0"/>
              <a:t>.</a:t>
            </a:r>
          </a:p>
          <a:p>
            <a:endParaRPr lang="de-AT" sz="1800" dirty="0" smtClean="0"/>
          </a:p>
          <a:p>
            <a:r>
              <a:rPr lang="de-AT" sz="1800" dirty="0" smtClean="0"/>
              <a:t>Das </a:t>
            </a:r>
            <a:r>
              <a:rPr lang="de-AT" sz="1800" dirty="0"/>
              <a:t>Risiko, ohne Halt abzustürzen, ist gestiegen - auch für Personen, die sich das in ihrem Leben </a:t>
            </a:r>
            <a:r>
              <a:rPr lang="de-AT" sz="1800" dirty="0" smtClean="0"/>
              <a:t>nie gedacht </a:t>
            </a:r>
            <a:r>
              <a:rPr lang="de-AT" sz="1800" dirty="0"/>
              <a:t>hätten. Nach jüngsten Zahlen der Armutsforschung leben derzeit rund 900.000 Menschen </a:t>
            </a:r>
            <a:r>
              <a:rPr lang="de-AT" sz="1800" dirty="0" smtClean="0"/>
              <a:t>in Österreich </a:t>
            </a:r>
            <a:r>
              <a:rPr lang="de-AT" sz="1800" dirty="0"/>
              <a:t>in einer Situation der Armutsgefährdung</a:t>
            </a:r>
            <a:r>
              <a:rPr lang="de-AT" sz="1800" dirty="0" smtClean="0"/>
              <a:t>.</a:t>
            </a:r>
          </a:p>
          <a:p>
            <a:endParaRPr lang="de-AT" sz="1800" dirty="0"/>
          </a:p>
          <a:p>
            <a:pPr algn="r"/>
            <a:r>
              <a:rPr lang="de-AT" sz="1200" i="1" dirty="0" smtClean="0"/>
              <a:t>Schenk, M. (2009): Armut und soziale Ausgrenzung in Österreich</a:t>
            </a:r>
            <a:endParaRPr lang="de-DE" sz="1200" i="1" dirty="0" smtClean="0"/>
          </a:p>
          <a:p>
            <a:endParaRPr lang="de-AT" sz="1800" dirty="0" smtClean="0"/>
          </a:p>
        </p:txBody>
      </p:sp>
    </p:spTree>
    <p:extLst>
      <p:ext uri="{BB962C8B-B14F-4D97-AF65-F5344CB8AC3E}">
        <p14:creationId xmlns:p14="http://schemas.microsoft.com/office/powerpoint/2010/main" val="163521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dirty="0"/>
              <a:t> </a:t>
            </a:r>
            <a:r>
              <a:rPr lang="de-DE" sz="3200" dirty="0" smtClean="0"/>
              <a:t>      Armut in Österreich: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 anchor="ctr">
            <a:normAutofit fontScale="85000" lnSpcReduction="10000"/>
          </a:bodyPr>
          <a:lstStyle/>
          <a:p>
            <a:pPr algn="ctr">
              <a:buFont typeface="Wingdings"/>
              <a:buChar char="à"/>
            </a:pPr>
            <a:endParaRPr lang="de-DE" sz="2400" b="1" dirty="0" smtClean="0"/>
          </a:p>
          <a:p>
            <a:pPr algn="ctr">
              <a:buFont typeface="Wingdings"/>
              <a:buChar char="à"/>
            </a:pPr>
            <a:r>
              <a:rPr lang="de-DE" sz="2400" b="1" dirty="0" smtClean="0"/>
              <a:t>Auswirkungen…. :</a:t>
            </a:r>
          </a:p>
          <a:p>
            <a:endParaRPr lang="de-AT" sz="2000" b="1" dirty="0" smtClean="0">
              <a:sym typeface="Wingdings" pitchFamily="2" charset="2"/>
            </a:endParaRPr>
          </a:p>
          <a:p>
            <a:r>
              <a:rPr lang="de-AT" sz="2000" b="1" dirty="0" smtClean="0">
                <a:sym typeface="Wingdings" pitchFamily="2" charset="2"/>
              </a:rPr>
              <a:t> Es kommt zu einem Mangel an Möglichkeiten</a:t>
            </a:r>
            <a:r>
              <a:rPr lang="de-AT" sz="1800" dirty="0" smtClean="0">
                <a:sym typeface="Wingdings" pitchFamily="2" charset="2"/>
              </a:rPr>
              <a:t>:</a:t>
            </a:r>
          </a:p>
          <a:p>
            <a:endParaRPr lang="de-AT" sz="1800" dirty="0" smtClean="0"/>
          </a:p>
          <a:p>
            <a:r>
              <a:rPr lang="de-AT" sz="1900" dirty="0" smtClean="0"/>
              <a:t>…Nach </a:t>
            </a:r>
            <a:r>
              <a:rPr lang="de-AT" sz="1900" dirty="0"/>
              <a:t>den Schwierigkeiten ihrer Lebenssituation gefragt, nennen von Armut Betroffene an erster </a:t>
            </a:r>
            <a:r>
              <a:rPr lang="de-AT" sz="1900" dirty="0" smtClean="0"/>
              <a:t>Stelle "persönliche </a:t>
            </a:r>
            <a:r>
              <a:rPr lang="de-AT" sz="1900" dirty="0"/>
              <a:t>Überforderung", gefolgt von "fehlendes soziales Netzwerk", "psychische Erkrankung</a:t>
            </a:r>
            <a:r>
              <a:rPr lang="de-AT" sz="1900" dirty="0" smtClean="0"/>
              <a:t>", "</a:t>
            </a:r>
            <a:r>
              <a:rPr lang="de-AT" sz="1900" dirty="0"/>
              <a:t>finanzielle Probleme", dann kommen "schulische Probleme", "gesundheitliche Probleme" und "Überschuldung</a:t>
            </a:r>
            <a:r>
              <a:rPr lang="de-AT" sz="1900" dirty="0" smtClean="0"/>
              <a:t>".</a:t>
            </a:r>
          </a:p>
          <a:p>
            <a:endParaRPr lang="de-AT" sz="1800" dirty="0" smtClean="0"/>
          </a:p>
          <a:p>
            <a:r>
              <a:rPr lang="de-AT" sz="2200" b="1" dirty="0" smtClean="0"/>
              <a:t>Konkret </a:t>
            </a:r>
            <a:r>
              <a:rPr lang="de-AT" sz="2200" b="1" dirty="0"/>
              <a:t>bedeutet Armut</a:t>
            </a:r>
            <a:r>
              <a:rPr lang="de-AT" sz="1800" dirty="0"/>
              <a:t>: </a:t>
            </a:r>
            <a:r>
              <a:rPr lang="de-AT" sz="1900" dirty="0"/>
              <a:t>kaum Möglichkeit, in zentralen gesellschaftlichen Bereichen zumindest </a:t>
            </a:r>
            <a:r>
              <a:rPr lang="de-AT" sz="1900" dirty="0" smtClean="0"/>
              <a:t>in einem </a:t>
            </a:r>
            <a:r>
              <a:rPr lang="de-AT" sz="1900" dirty="0"/>
              <a:t>Mindestmaß teilhaben zu können. Dabei geht es um Wohnraum, Gesundheit, </a:t>
            </a:r>
            <a:r>
              <a:rPr lang="de-AT" sz="1900" dirty="0" smtClean="0"/>
              <a:t>Arbeitsmarkt, Sozialkontakte</a:t>
            </a:r>
            <a:r>
              <a:rPr lang="de-AT" sz="1900" dirty="0"/>
              <a:t>, Bildung, Kultur. Wer verarmt, verliert </a:t>
            </a:r>
            <a:r>
              <a:rPr lang="de-AT" sz="1900" b="1" dirty="0"/>
              <a:t>substantielle Freiheiten</a:t>
            </a:r>
            <a:r>
              <a:rPr lang="de-AT" sz="1800" b="1" dirty="0"/>
              <a:t>.</a:t>
            </a:r>
            <a:endParaRPr lang="de-AT" sz="1800" b="1" dirty="0" smtClean="0">
              <a:sym typeface="Wingdings" pitchFamily="2" charset="2"/>
            </a:endParaRPr>
          </a:p>
          <a:p>
            <a:endParaRPr lang="de-AT" sz="1800" dirty="0" smtClean="0"/>
          </a:p>
          <a:p>
            <a:pPr algn="r"/>
            <a:r>
              <a:rPr lang="de-AT" sz="1400" i="1" dirty="0"/>
              <a:t>Schenk, M. (2009): Armut und soziale Ausgrenzung in Österreich</a:t>
            </a:r>
            <a:endParaRPr lang="de-DE" sz="1400" i="1" dirty="0"/>
          </a:p>
          <a:p>
            <a:pPr algn="r"/>
            <a:endParaRPr lang="de-AT" sz="1800" dirty="0" smtClean="0"/>
          </a:p>
          <a:p>
            <a:endParaRPr lang="de-AT" sz="1800" dirty="0" smtClean="0"/>
          </a:p>
        </p:txBody>
      </p:sp>
    </p:spTree>
    <p:extLst>
      <p:ext uri="{BB962C8B-B14F-4D97-AF65-F5344CB8AC3E}">
        <p14:creationId xmlns:p14="http://schemas.microsoft.com/office/powerpoint/2010/main" val="215203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 </a:t>
            </a:r>
            <a:r>
              <a:rPr lang="de-DE" sz="3200" dirty="0" smtClean="0"/>
              <a:t>      Armut in Österreich: aktuelle Zahlen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 anchor="ctr">
            <a:normAutofit/>
          </a:bodyPr>
          <a:lstStyle/>
          <a:p>
            <a:pPr marL="36576" indent="0">
              <a:buNone/>
            </a:pPr>
            <a:endParaRPr lang="de-AT" sz="2000" b="1" dirty="0" smtClean="0">
              <a:sym typeface="Wingdings" pitchFamily="2" charset="2"/>
            </a:endParaRPr>
          </a:p>
          <a:p>
            <a:r>
              <a:rPr lang="de-AT" sz="2000" b="1" dirty="0"/>
              <a:t>Ländliche </a:t>
            </a:r>
            <a:r>
              <a:rPr lang="de-AT" sz="2000" b="1" dirty="0" smtClean="0"/>
              <a:t>Armut: </a:t>
            </a:r>
            <a:r>
              <a:rPr lang="de-AT" sz="1800" dirty="0"/>
              <a:t>Jeder </a:t>
            </a:r>
            <a:r>
              <a:rPr lang="de-AT" sz="1800" b="1" dirty="0"/>
              <a:t>dritte</a:t>
            </a:r>
            <a:r>
              <a:rPr lang="de-AT" sz="1800" dirty="0"/>
              <a:t> armutsgefährdete Haushalt liegt in einer ländlichen Region. Die am stärksten </a:t>
            </a:r>
            <a:r>
              <a:rPr lang="de-AT" sz="1800" dirty="0" smtClean="0"/>
              <a:t>betroffenen Regionen </a:t>
            </a:r>
            <a:r>
              <a:rPr lang="de-AT" sz="1800" dirty="0"/>
              <a:t>sind die südliche Steiermark, das Südburgenland, Kärnten und die Grenzregionen </a:t>
            </a:r>
            <a:r>
              <a:rPr lang="de-AT" sz="1800" dirty="0" smtClean="0"/>
              <a:t>des Waldviertels.</a:t>
            </a:r>
          </a:p>
          <a:p>
            <a:endParaRPr lang="de-AT" sz="2000" b="1" dirty="0" smtClean="0"/>
          </a:p>
          <a:p>
            <a:r>
              <a:rPr lang="de-AT" sz="2000" b="1" dirty="0" smtClean="0"/>
              <a:t>Armut ist weiblich</a:t>
            </a:r>
            <a:r>
              <a:rPr lang="de-AT" sz="2000" dirty="0" smtClean="0"/>
              <a:t>: </a:t>
            </a:r>
            <a:r>
              <a:rPr lang="de-AT" sz="1800" b="1" dirty="0"/>
              <a:t>4,9%</a:t>
            </a:r>
            <a:r>
              <a:rPr lang="de-AT" sz="1800" dirty="0"/>
              <a:t> aller Frauen in Österreich leben in akuter Armut (</a:t>
            </a:r>
            <a:r>
              <a:rPr lang="de-AT" sz="1800" b="1" dirty="0"/>
              <a:t>2,9%</a:t>
            </a:r>
            <a:r>
              <a:rPr lang="de-AT" sz="1800" dirty="0"/>
              <a:t> aller Männer), das sind </a:t>
            </a:r>
            <a:r>
              <a:rPr lang="de-AT" sz="1800" b="1" dirty="0"/>
              <a:t>200 000 </a:t>
            </a:r>
            <a:r>
              <a:rPr lang="de-AT" sz="1800" dirty="0" smtClean="0"/>
              <a:t>Frauen. Gründe </a:t>
            </a:r>
            <a:r>
              <a:rPr lang="de-AT" sz="1800" dirty="0"/>
              <a:t>für die überproportional hohe Betroffenheit von Frauen liegen in Benachteiligungen von </a:t>
            </a:r>
            <a:r>
              <a:rPr lang="de-AT" sz="1800" dirty="0" smtClean="0"/>
              <a:t>Frauen am </a:t>
            </a:r>
            <a:r>
              <a:rPr lang="de-AT" sz="1800" dirty="0"/>
              <a:t>Arbeitsmarkt und im Bildungssektor, aber auch in einem Gesellschafts-, Wirtschafts- und </a:t>
            </a:r>
            <a:r>
              <a:rPr lang="de-AT" sz="1800" dirty="0" smtClean="0"/>
              <a:t>Sozialsystem, das </a:t>
            </a:r>
            <a:r>
              <a:rPr lang="de-AT" sz="1800" dirty="0"/>
              <a:t>Fürsorge-Arbeiten (Kindererziehung, Sorge für Kranke, etc.) niedrig bewertet, jene, </a:t>
            </a:r>
            <a:r>
              <a:rPr lang="de-AT" sz="1800" dirty="0" smtClean="0"/>
              <a:t>die diesen </a:t>
            </a:r>
            <a:r>
              <a:rPr lang="de-AT" sz="1800" dirty="0"/>
              <a:t>Tätigkeiten – meist unbezahlt – nachgehen, sind benachteiligt und die Vereinbarkeit von </a:t>
            </a:r>
            <a:r>
              <a:rPr lang="de-AT" sz="1800" dirty="0" smtClean="0"/>
              <a:t>Familie und </a:t>
            </a:r>
            <a:r>
              <a:rPr lang="de-AT" sz="1800" dirty="0"/>
              <a:t>Beruf wird erschwert.</a:t>
            </a:r>
            <a:endParaRPr lang="de-AT" sz="1800" dirty="0" smtClean="0"/>
          </a:p>
        </p:txBody>
      </p:sp>
    </p:spTree>
    <p:extLst>
      <p:ext uri="{BB962C8B-B14F-4D97-AF65-F5344CB8AC3E}">
        <p14:creationId xmlns:p14="http://schemas.microsoft.com/office/powerpoint/2010/main" val="208317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 </a:t>
            </a:r>
            <a:r>
              <a:rPr lang="de-DE" sz="3200" dirty="0" smtClean="0"/>
              <a:t>      Armut in Österreich: aktuelle Zahlen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 anchor="ctr">
            <a:normAutofit fontScale="92500" lnSpcReduction="10000"/>
          </a:bodyPr>
          <a:lstStyle/>
          <a:p>
            <a:pPr marL="36576" indent="0">
              <a:buNone/>
            </a:pPr>
            <a:endParaRPr lang="de-AT" sz="2000" b="1" dirty="0" smtClean="0">
              <a:sym typeface="Wingdings" pitchFamily="2" charset="2"/>
            </a:endParaRPr>
          </a:p>
          <a:p>
            <a:r>
              <a:rPr lang="de-AT" sz="2000" b="1" dirty="0" smtClean="0"/>
              <a:t>Arm trotz Arbeit: </a:t>
            </a:r>
            <a:r>
              <a:rPr lang="de-AT" sz="1800" b="1" dirty="0"/>
              <a:t>57 000 </a:t>
            </a:r>
            <a:r>
              <a:rPr lang="de-AT" sz="1800" dirty="0"/>
              <a:t>Menschen in Österreich arbeiten und haben trotzdem nicht genug zum Leben (</a:t>
            </a:r>
            <a:r>
              <a:rPr lang="de-AT" sz="1800" b="1" dirty="0"/>
              <a:t>1,6%</a:t>
            </a:r>
            <a:r>
              <a:rPr lang="de-AT" sz="1800" dirty="0"/>
              <a:t> der Erwerbstätigen</a:t>
            </a:r>
            <a:r>
              <a:rPr lang="de-AT" sz="1800" dirty="0" smtClean="0"/>
              <a:t>). Mit </a:t>
            </a:r>
            <a:r>
              <a:rPr lang="de-AT" sz="1800" dirty="0"/>
              <a:t>den Angehörigen und Kindern, die im gemeinsamen Haushalt leben, erhöht </a:t>
            </a:r>
            <a:r>
              <a:rPr lang="de-AT" sz="1800" dirty="0" smtClean="0"/>
              <a:t>sich die </a:t>
            </a:r>
            <a:r>
              <a:rPr lang="de-AT" sz="1800" dirty="0"/>
              <a:t>Zahl der "Working Poor" auf 178 000 Personen. Arbeit schützt also auch in Österreich in </a:t>
            </a:r>
            <a:r>
              <a:rPr lang="de-AT" sz="1800" dirty="0" smtClean="0"/>
              <a:t>vielen Fällen </a:t>
            </a:r>
            <a:r>
              <a:rPr lang="de-AT" sz="1800" dirty="0"/>
              <a:t>nicht vor Armut</a:t>
            </a:r>
            <a:r>
              <a:rPr lang="de-AT" sz="1800" dirty="0" smtClean="0"/>
              <a:t>.</a:t>
            </a:r>
          </a:p>
          <a:p>
            <a:endParaRPr lang="de-AT" sz="2000" b="1" dirty="0" smtClean="0"/>
          </a:p>
          <a:p>
            <a:r>
              <a:rPr lang="de-AT" sz="2000" b="1" dirty="0" smtClean="0"/>
              <a:t>Kinderarmut: </a:t>
            </a:r>
            <a:r>
              <a:rPr lang="de-AT" sz="1800" dirty="0"/>
              <a:t>4 % der Buben und 5 % der Mädchen sind von akuter Armut betroffen, das bedeutet, dass </a:t>
            </a:r>
            <a:r>
              <a:rPr lang="de-AT" sz="1800" b="1" dirty="0" smtClean="0"/>
              <a:t>40.000</a:t>
            </a:r>
            <a:r>
              <a:rPr lang="de-AT" sz="1800" dirty="0" smtClean="0"/>
              <a:t> männliche </a:t>
            </a:r>
            <a:r>
              <a:rPr lang="de-AT" sz="1800" dirty="0"/>
              <a:t>und </a:t>
            </a:r>
            <a:r>
              <a:rPr lang="de-AT" sz="1800" b="1" dirty="0"/>
              <a:t>49.000</a:t>
            </a:r>
            <a:r>
              <a:rPr lang="de-AT" sz="1800" dirty="0"/>
              <a:t> weibliche unter 20-jährige als akut arm zu betrachten </a:t>
            </a:r>
            <a:r>
              <a:rPr lang="de-AT" sz="1800" dirty="0" smtClean="0"/>
              <a:t>sind</a:t>
            </a:r>
          </a:p>
          <a:p>
            <a:endParaRPr lang="de-AT" sz="2000" b="1" dirty="0" smtClean="0"/>
          </a:p>
          <a:p>
            <a:r>
              <a:rPr lang="de-AT" sz="2000" b="1" dirty="0" smtClean="0"/>
              <a:t>Wohnungslos: </a:t>
            </a:r>
            <a:r>
              <a:rPr lang="de-AT" sz="1800" dirty="0"/>
              <a:t>1000 bis 2000 Menschen leben in Österreich „auf der </a:t>
            </a:r>
            <a:r>
              <a:rPr lang="de-AT" sz="1800" dirty="0" smtClean="0"/>
              <a:t>Straße“, </a:t>
            </a:r>
            <a:r>
              <a:rPr lang="de-AT" sz="1800" dirty="0"/>
              <a:t>rund 19 000 sind in sozialen </a:t>
            </a:r>
            <a:r>
              <a:rPr lang="de-AT" sz="1800" dirty="0" smtClean="0"/>
              <a:t>Notquartieren untergekommen</a:t>
            </a:r>
            <a:r>
              <a:rPr lang="de-AT" sz="1800" dirty="0"/>
              <a:t>, </a:t>
            </a:r>
            <a:r>
              <a:rPr lang="de-AT" sz="1800" dirty="0" smtClean="0"/>
              <a:t>83000 </a:t>
            </a:r>
            <a:r>
              <a:rPr lang="de-AT" sz="1800" dirty="0"/>
              <a:t>Personen sind jährlich von Delogierung bedroht</a:t>
            </a:r>
            <a:r>
              <a:rPr lang="de-AT" sz="1800" dirty="0" smtClean="0"/>
              <a:t>.</a:t>
            </a:r>
          </a:p>
          <a:p>
            <a:pPr algn="r"/>
            <a:endParaRPr lang="de-AT" sz="1800" dirty="0"/>
          </a:p>
          <a:p>
            <a:pPr algn="r"/>
            <a:r>
              <a:rPr lang="de-AT" sz="1300" i="1" dirty="0" smtClean="0"/>
              <a:t>Schenk</a:t>
            </a:r>
            <a:r>
              <a:rPr lang="de-AT" sz="1300" i="1" dirty="0"/>
              <a:t>, M. (2009): Armut und soziale Ausgrenzung in Österreich</a:t>
            </a:r>
            <a:endParaRPr lang="de-DE" sz="1300" i="1" dirty="0"/>
          </a:p>
          <a:p>
            <a:pPr algn="r"/>
            <a:endParaRPr lang="de-AT" sz="1800" dirty="0" smtClean="0"/>
          </a:p>
          <a:p>
            <a:endParaRPr lang="de-AT" sz="1800" dirty="0" smtClean="0"/>
          </a:p>
          <a:p>
            <a:endParaRPr lang="de-AT" sz="1800" dirty="0" smtClean="0"/>
          </a:p>
        </p:txBody>
      </p:sp>
    </p:spTree>
    <p:extLst>
      <p:ext uri="{BB962C8B-B14F-4D97-AF65-F5344CB8AC3E}">
        <p14:creationId xmlns:p14="http://schemas.microsoft.com/office/powerpoint/2010/main" val="67705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 </a:t>
            </a:r>
            <a:r>
              <a:rPr lang="de-DE" sz="3200" dirty="0" smtClean="0"/>
              <a:t>      Armut in Österreich: aktuelle Zahlen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 anchor="ctr">
            <a:normAutofit fontScale="77500" lnSpcReduction="20000"/>
          </a:bodyPr>
          <a:lstStyle/>
          <a:p>
            <a:pPr marL="36576" indent="0">
              <a:buNone/>
            </a:pPr>
            <a:endParaRPr lang="de-AT" sz="2000" b="1" dirty="0" smtClean="0">
              <a:sym typeface="Wingdings" pitchFamily="2" charset="2"/>
            </a:endParaRPr>
          </a:p>
          <a:p>
            <a:r>
              <a:rPr lang="de-AT" sz="2000" b="1" dirty="0" smtClean="0"/>
              <a:t>Armutsschwelle (Stand 2010): </a:t>
            </a:r>
            <a:r>
              <a:rPr lang="de-AT" sz="1800" dirty="0"/>
              <a:t>Als statistische „Armutsgefährdungsschwelle“ gilt ein Monatseinkommen von EUR </a:t>
            </a:r>
            <a:r>
              <a:rPr lang="de-AT" sz="1800" dirty="0" smtClean="0"/>
              <a:t>1.031 </a:t>
            </a:r>
            <a:r>
              <a:rPr lang="de-AT" sz="1800" dirty="0"/>
              <a:t>(12-mal</a:t>
            </a:r>
            <a:r>
              <a:rPr lang="de-AT" sz="1800" dirty="0" smtClean="0"/>
              <a:t>). Diese </a:t>
            </a:r>
            <a:r>
              <a:rPr lang="de-AT" sz="1800" dirty="0"/>
              <a:t>Zahl ergibt sich aus der Errechnung von 60% des so genannten </a:t>
            </a:r>
            <a:r>
              <a:rPr lang="de-AT" sz="1800" dirty="0" smtClean="0"/>
              <a:t>Pro-Kopf-Medianeinkommens, das </a:t>
            </a:r>
            <a:r>
              <a:rPr lang="de-AT" sz="1800" dirty="0"/>
              <a:t>nach Beschluss des Europäischen Rates von </a:t>
            </a:r>
            <a:r>
              <a:rPr lang="de-AT" sz="1800" dirty="0" err="1"/>
              <a:t>Laeken</a:t>
            </a:r>
            <a:r>
              <a:rPr lang="de-AT" sz="1800" dirty="0"/>
              <a:t> (2001) EU-weit die Armutsschwelle </a:t>
            </a:r>
            <a:r>
              <a:rPr lang="de-AT" sz="1800" dirty="0" smtClean="0"/>
              <a:t>bildet. Für </a:t>
            </a:r>
            <a:r>
              <a:rPr lang="de-AT" sz="1800" dirty="0"/>
              <a:t>die Errechnung des unter der Armutsschwelle liegenden Familieneinkommens, wird „gewichtet</a:t>
            </a:r>
            <a:r>
              <a:rPr lang="de-AT" sz="1800" dirty="0" smtClean="0"/>
              <a:t>“, da </a:t>
            </a:r>
            <a:r>
              <a:rPr lang="de-AT" sz="1800" dirty="0"/>
              <a:t>davon ausgegangen wird, das mit im Haushalt lebende Personen relativ weniger Einkommen </a:t>
            </a:r>
            <a:r>
              <a:rPr lang="de-AT" sz="1800" dirty="0" smtClean="0"/>
              <a:t>benötigen. Gewichtungsfaktoren </a:t>
            </a:r>
            <a:r>
              <a:rPr lang="de-AT" sz="1800" dirty="0"/>
              <a:t>sind für den ersten Erwachsenen 1, für jede weitere Person ab 14 </a:t>
            </a:r>
            <a:r>
              <a:rPr lang="de-AT" sz="1800" dirty="0" smtClean="0"/>
              <a:t>Jahren im </a:t>
            </a:r>
            <a:r>
              <a:rPr lang="de-AT" sz="1800" dirty="0"/>
              <a:t>Haushalt 0,5 und für jedes Kind 0,3</a:t>
            </a:r>
            <a:r>
              <a:rPr lang="de-AT" sz="1800" dirty="0" smtClean="0"/>
              <a:t>.</a:t>
            </a:r>
          </a:p>
          <a:p>
            <a:endParaRPr lang="de-AT" sz="1800" dirty="0" smtClean="0"/>
          </a:p>
          <a:p>
            <a:r>
              <a:rPr lang="de-AT" sz="1800" dirty="0" smtClean="0"/>
              <a:t>Einpersonenhaushalt                                                                   1.031,0 </a:t>
            </a:r>
            <a:r>
              <a:rPr lang="de-AT" sz="1800" dirty="0"/>
              <a:t>€ </a:t>
            </a:r>
            <a:endParaRPr lang="de-AT" sz="1800" dirty="0" smtClean="0"/>
          </a:p>
          <a:p>
            <a:r>
              <a:rPr lang="de-AT" sz="1800" dirty="0" smtClean="0"/>
              <a:t>Zweipersonenhaushalt                                                                1.546,5 </a:t>
            </a:r>
            <a:r>
              <a:rPr lang="de-AT" sz="1800" dirty="0"/>
              <a:t>€</a:t>
            </a:r>
          </a:p>
          <a:p>
            <a:r>
              <a:rPr lang="de-AT" sz="1800" dirty="0"/>
              <a:t>Alleinerzieherin + 1 Kind </a:t>
            </a:r>
            <a:r>
              <a:rPr lang="de-AT" sz="1800" dirty="0" smtClean="0"/>
              <a:t>                                                             1.340,3 </a:t>
            </a:r>
            <a:r>
              <a:rPr lang="de-AT" sz="1800" dirty="0"/>
              <a:t>€</a:t>
            </a:r>
          </a:p>
          <a:p>
            <a:r>
              <a:rPr lang="de-AT" sz="1800" dirty="0"/>
              <a:t>Zwei Erwachsene + 1 Kind </a:t>
            </a:r>
            <a:r>
              <a:rPr lang="de-AT" sz="1800" dirty="0" smtClean="0"/>
              <a:t>                                                         1.855,8 </a:t>
            </a:r>
            <a:r>
              <a:rPr lang="de-AT" sz="1800" dirty="0"/>
              <a:t>€</a:t>
            </a:r>
          </a:p>
          <a:p>
            <a:r>
              <a:rPr lang="de-AT" sz="1800" dirty="0"/>
              <a:t>Zwei Erwachsene + 2 Kinder </a:t>
            </a:r>
            <a:r>
              <a:rPr lang="de-AT" sz="1800" dirty="0" smtClean="0"/>
              <a:t>                                                      2.165,1 </a:t>
            </a:r>
            <a:r>
              <a:rPr lang="de-AT" sz="1800" dirty="0"/>
              <a:t>€</a:t>
            </a:r>
          </a:p>
          <a:p>
            <a:r>
              <a:rPr lang="de-AT" sz="1800" dirty="0" smtClean="0"/>
              <a:t>Zwei Erwachsene + 3 Kinder                                                       2.474,4 €.</a:t>
            </a:r>
          </a:p>
          <a:p>
            <a:endParaRPr lang="de-AT" sz="1800" dirty="0"/>
          </a:p>
          <a:p>
            <a:r>
              <a:rPr lang="de-AT" sz="1600" dirty="0"/>
              <a:t>Rund 1.044.000 Personen </a:t>
            </a:r>
            <a:r>
              <a:rPr lang="de-AT" sz="1600" dirty="0" smtClean="0"/>
              <a:t>lebten  2010 in </a:t>
            </a:r>
            <a:r>
              <a:rPr lang="de-AT" sz="1600" dirty="0"/>
              <a:t>Österreich in Haushalten deren Einkommen unter </a:t>
            </a:r>
            <a:r>
              <a:rPr lang="de-AT" sz="1600" dirty="0" smtClean="0"/>
              <a:t>diesem Schwellenwerten lag. </a:t>
            </a:r>
            <a:r>
              <a:rPr lang="de-AT" sz="1600" dirty="0"/>
              <a:t>Viele </a:t>
            </a:r>
            <a:r>
              <a:rPr lang="de-AT" sz="1600" dirty="0" smtClean="0"/>
              <a:t>hatten </a:t>
            </a:r>
            <a:r>
              <a:rPr lang="de-AT" sz="1600" dirty="0"/>
              <a:t>weit weniger als EUR </a:t>
            </a:r>
            <a:r>
              <a:rPr lang="de-AT" sz="1600" dirty="0" smtClean="0"/>
              <a:t>1.031 </a:t>
            </a:r>
            <a:r>
              <a:rPr lang="de-AT" sz="1600" dirty="0"/>
              <a:t>im Monat zur Verfügung. Ihr </a:t>
            </a:r>
            <a:r>
              <a:rPr lang="de-AT" sz="1600" dirty="0" smtClean="0"/>
              <a:t>Verfügbares Einkommen lag </a:t>
            </a:r>
            <a:r>
              <a:rPr lang="de-AT" sz="1600" dirty="0"/>
              <a:t>im Durchschnitt um fast 1/ 5 unter dieser Schwelle</a:t>
            </a:r>
            <a:r>
              <a:rPr lang="de-AT" sz="1600" dirty="0" smtClean="0"/>
              <a:t>.</a:t>
            </a:r>
          </a:p>
          <a:p>
            <a:pPr algn="r"/>
            <a:endParaRPr lang="de-AT" sz="1200" dirty="0"/>
          </a:p>
          <a:p>
            <a:pPr algn="r"/>
            <a:r>
              <a:rPr lang="de-AT" sz="1200" i="1" dirty="0" smtClean="0"/>
              <a:t>Till-</a:t>
            </a:r>
            <a:r>
              <a:rPr lang="de-AT" sz="1200" i="1" dirty="0" err="1" smtClean="0"/>
              <a:t>Tenschert</a:t>
            </a:r>
            <a:r>
              <a:rPr lang="de-AT" sz="1200" i="1" dirty="0" smtClean="0"/>
              <a:t>, U. (2012): Armut in Österreich: Statistisch betrachtet</a:t>
            </a:r>
            <a:r>
              <a:rPr lang="de-AT" sz="1200" dirty="0" smtClean="0"/>
              <a:t>.</a:t>
            </a:r>
            <a:endParaRPr lang="de-AT" sz="1400" dirty="0" smtClean="0"/>
          </a:p>
        </p:txBody>
      </p:sp>
    </p:spTree>
    <p:extLst>
      <p:ext uri="{BB962C8B-B14F-4D97-AF65-F5344CB8AC3E}">
        <p14:creationId xmlns:p14="http://schemas.microsoft.com/office/powerpoint/2010/main" val="321906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dirty="0"/>
              <a:t> </a:t>
            </a:r>
            <a:r>
              <a:rPr lang="de-DE" sz="3200" dirty="0" smtClean="0"/>
              <a:t>      </a:t>
            </a:r>
            <a:r>
              <a:rPr lang="de-DE" sz="2000" b="1" dirty="0" smtClean="0"/>
              <a:t>Armut in Österreich</a:t>
            </a:r>
            <a:r>
              <a:rPr lang="de-DE" sz="2000" dirty="0" smtClean="0"/>
              <a:t>: </a:t>
            </a:r>
            <a:br>
              <a:rPr lang="de-DE" sz="2000" dirty="0" smtClean="0"/>
            </a:br>
            <a:r>
              <a:rPr lang="de-DE" sz="2000" dirty="0"/>
              <a:t> </a:t>
            </a:r>
            <a:r>
              <a:rPr lang="de-DE" sz="2000" dirty="0" smtClean="0"/>
              <a:t>          </a:t>
            </a:r>
            <a:r>
              <a:rPr lang="de-AT" sz="2000" b="1" dirty="0" smtClean="0">
                <a:sym typeface="Wingdings" pitchFamily="2" charset="2"/>
              </a:rPr>
              <a:t>Definition  Grundbedürfnisse(Materiell/Finanziell)</a:t>
            </a:r>
            <a:endParaRPr lang="de-DE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 anchor="ctr">
            <a:normAutofit fontScale="92500" lnSpcReduction="10000"/>
          </a:bodyPr>
          <a:lstStyle/>
          <a:p>
            <a:pPr marL="36576" indent="0">
              <a:buNone/>
            </a:pPr>
            <a:r>
              <a:rPr lang="de-AT" sz="1800" b="1" dirty="0" smtClean="0">
                <a:sym typeface="Wingdings" pitchFamily="2" charset="2"/>
              </a:rPr>
              <a:t>Finanziell:</a:t>
            </a:r>
          </a:p>
          <a:p>
            <a:r>
              <a:rPr lang="de-AT" sz="1800" dirty="0"/>
              <a:t>Die Wohnung angemessen warm zu </a:t>
            </a:r>
            <a:r>
              <a:rPr lang="de-AT" sz="1800" dirty="0" smtClean="0"/>
              <a:t>halten</a:t>
            </a:r>
            <a:endParaRPr lang="de-AT" sz="1800" b="1" dirty="0">
              <a:sym typeface="Wingdings" pitchFamily="2" charset="2"/>
            </a:endParaRPr>
          </a:p>
          <a:p>
            <a:r>
              <a:rPr lang="de-AT" sz="1800" dirty="0" smtClean="0"/>
              <a:t>Unerwartete </a:t>
            </a:r>
            <a:r>
              <a:rPr lang="de-AT" sz="1800" dirty="0"/>
              <a:t>Ausgaben zu </a:t>
            </a:r>
            <a:r>
              <a:rPr lang="de-AT" sz="1800" dirty="0" smtClean="0"/>
              <a:t>finanzieren</a:t>
            </a:r>
            <a:endParaRPr lang="de-AT" sz="1800" b="1" dirty="0">
              <a:sym typeface="Wingdings" pitchFamily="2" charset="2"/>
            </a:endParaRPr>
          </a:p>
          <a:p>
            <a:r>
              <a:rPr lang="de-AT" sz="1800" dirty="0" smtClean="0"/>
              <a:t>Jeden </a:t>
            </a:r>
            <a:r>
              <a:rPr lang="de-AT" sz="1800" dirty="0"/>
              <a:t>2. Tag Fleisch, Fisch (oder vegetarische Speisen) zu </a:t>
            </a:r>
            <a:r>
              <a:rPr lang="de-AT" sz="1800" dirty="0" smtClean="0"/>
              <a:t>essen</a:t>
            </a:r>
            <a:endParaRPr lang="de-AT" sz="1800" b="1" dirty="0">
              <a:sym typeface="Wingdings" pitchFamily="2" charset="2"/>
            </a:endParaRPr>
          </a:p>
          <a:p>
            <a:r>
              <a:rPr lang="de-AT" sz="1800" dirty="0"/>
              <a:t>Zahlungen (z.B. Miete) in den letzten 12 Monaten rechtzeitig zu </a:t>
            </a:r>
            <a:r>
              <a:rPr lang="de-AT" sz="1800" dirty="0" smtClean="0"/>
              <a:t>begleichen</a:t>
            </a:r>
            <a:endParaRPr lang="de-AT" sz="1800" b="1" dirty="0">
              <a:sym typeface="Wingdings" pitchFamily="2" charset="2"/>
            </a:endParaRPr>
          </a:p>
          <a:p>
            <a:r>
              <a:rPr lang="de-AT" sz="1800" dirty="0"/>
              <a:t>Notwendige Arzt- oder Zahnarztbesuche in Anspruch zu </a:t>
            </a:r>
            <a:r>
              <a:rPr lang="de-AT" sz="1800" dirty="0" smtClean="0"/>
              <a:t>nehmen</a:t>
            </a:r>
            <a:endParaRPr lang="de-AT" sz="1800" b="1" dirty="0">
              <a:sym typeface="Wingdings" pitchFamily="2" charset="2"/>
            </a:endParaRPr>
          </a:p>
          <a:p>
            <a:r>
              <a:rPr lang="de-AT" sz="1800" dirty="0"/>
              <a:t>Neue Kleidung zu </a:t>
            </a:r>
            <a:r>
              <a:rPr lang="de-AT" sz="1800" dirty="0" smtClean="0"/>
              <a:t>kaufen</a:t>
            </a:r>
            <a:endParaRPr lang="de-AT" sz="1800" b="1" dirty="0">
              <a:sym typeface="Wingdings" pitchFamily="2" charset="2"/>
            </a:endParaRPr>
          </a:p>
          <a:p>
            <a:r>
              <a:rPr lang="de-AT" sz="1800" dirty="0"/>
              <a:t>Freunde oder Verwandte einmal im Monat zum Essen einzuladen</a:t>
            </a:r>
            <a:r>
              <a:rPr lang="de-AT" sz="1800" dirty="0" smtClean="0"/>
              <a:t>.</a:t>
            </a:r>
          </a:p>
          <a:p>
            <a:pPr marL="36576" indent="0">
              <a:buNone/>
            </a:pPr>
            <a:r>
              <a:rPr lang="de-AT" sz="1800" b="1" dirty="0" smtClean="0">
                <a:sym typeface="Wingdings" pitchFamily="2" charset="2"/>
              </a:rPr>
              <a:t>Materiell:</a:t>
            </a:r>
          </a:p>
          <a:p>
            <a:r>
              <a:rPr lang="de-AT" sz="1800" dirty="0"/>
              <a:t>einmal im Jahr Urlaub </a:t>
            </a:r>
            <a:r>
              <a:rPr lang="de-AT" sz="1800" dirty="0" err="1" smtClean="0"/>
              <a:t>leistbar</a:t>
            </a:r>
            <a:endParaRPr lang="de-AT" sz="1800" dirty="0" smtClean="0"/>
          </a:p>
          <a:p>
            <a:r>
              <a:rPr lang="de-AT" sz="1800" dirty="0"/>
              <a:t>PKW </a:t>
            </a:r>
            <a:r>
              <a:rPr lang="de-AT" sz="1800" dirty="0" err="1" smtClean="0"/>
              <a:t>leistbar</a:t>
            </a:r>
            <a:endParaRPr lang="de-AT" sz="1800" dirty="0" smtClean="0"/>
          </a:p>
          <a:p>
            <a:r>
              <a:rPr lang="de-AT" sz="1800" dirty="0"/>
              <a:t>Waschmaschine </a:t>
            </a:r>
            <a:r>
              <a:rPr lang="de-AT" sz="1800" dirty="0" err="1" smtClean="0"/>
              <a:t>leistbar</a:t>
            </a:r>
            <a:endParaRPr lang="de-AT" sz="1800" dirty="0" smtClean="0"/>
          </a:p>
          <a:p>
            <a:r>
              <a:rPr lang="de-AT" sz="1800" dirty="0"/>
              <a:t>Farbfernsehgerät </a:t>
            </a:r>
            <a:r>
              <a:rPr lang="de-AT" sz="1800" dirty="0" err="1" smtClean="0"/>
              <a:t>leistbar</a:t>
            </a:r>
            <a:endParaRPr lang="de-AT" sz="1800" dirty="0" smtClean="0"/>
          </a:p>
          <a:p>
            <a:r>
              <a:rPr lang="de-AT" sz="1800" dirty="0" smtClean="0"/>
              <a:t>Telefon oder </a:t>
            </a:r>
            <a:r>
              <a:rPr lang="de-AT" sz="1800" dirty="0"/>
              <a:t>Handy </a:t>
            </a:r>
            <a:r>
              <a:rPr lang="de-AT" sz="1800" dirty="0" err="1" smtClean="0"/>
              <a:t>leistbar</a:t>
            </a:r>
            <a:endParaRPr lang="de-AT" sz="1800" dirty="0" smtClean="0"/>
          </a:p>
          <a:p>
            <a:pPr algn="r"/>
            <a:endParaRPr lang="de-AT" sz="1200" i="1" dirty="0" smtClean="0"/>
          </a:p>
          <a:p>
            <a:pPr algn="r"/>
            <a:r>
              <a:rPr lang="de-AT" sz="1200" i="1" dirty="0" smtClean="0"/>
              <a:t>Till-</a:t>
            </a:r>
            <a:r>
              <a:rPr lang="de-AT" sz="1200" i="1" dirty="0" err="1" smtClean="0"/>
              <a:t>Tenschert</a:t>
            </a:r>
            <a:r>
              <a:rPr lang="de-AT" sz="1200" i="1" dirty="0"/>
              <a:t>, U. (2012): Armut in Österreich: Statistisch betrachtet</a:t>
            </a:r>
            <a:endParaRPr lang="de-AT" sz="1200" b="1" i="1" dirty="0">
              <a:sym typeface="Wingdings" pitchFamily="2" charset="2"/>
            </a:endParaRPr>
          </a:p>
          <a:p>
            <a:endParaRPr lang="de-AT" sz="1800" b="1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0870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emera">
  <a:themeElements>
    <a:clrScheme name="Haemer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Haemer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emer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946</Words>
  <Application>Microsoft Office PowerPoint</Application>
  <PresentationFormat>Bildschirmpräsentation (4:3)</PresentationFormat>
  <Paragraphs>77</Paragraphs>
  <Slides>7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Haemera</vt:lpstr>
      <vt:lpstr>Armut in Österreich:</vt:lpstr>
      <vt:lpstr>       Armut in Österreich: aktuelle Zahlen</vt:lpstr>
      <vt:lpstr>       Armut in Österreich:</vt:lpstr>
      <vt:lpstr>       Armut in Österreich: aktuelle Zahlen</vt:lpstr>
      <vt:lpstr>       Armut in Österreich: aktuelle Zahlen</vt:lpstr>
      <vt:lpstr>       Armut in Österreich: aktuelle Zahlen</vt:lpstr>
      <vt:lpstr>       Armut in Österreich:             Definition  Grundbedürfnisse(Materiell/Finanziell)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Sozialgeographie nach Werlen</dc:title>
  <dc:creator>Obermeier Werner</dc:creator>
  <cp:lastModifiedBy>Flo</cp:lastModifiedBy>
  <cp:revision>75</cp:revision>
  <dcterms:created xsi:type="dcterms:W3CDTF">2013-03-17T12:37:27Z</dcterms:created>
  <dcterms:modified xsi:type="dcterms:W3CDTF">2013-08-13T11:23:04Z</dcterms:modified>
</cp:coreProperties>
</file>