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71" r:id="rId1"/>
  </p:sldMasterIdLst>
  <p:notesMasterIdLst>
    <p:notesMasterId r:id="rId40"/>
  </p:notesMasterIdLst>
  <p:handoutMasterIdLst>
    <p:handoutMasterId r:id="rId41"/>
  </p:handoutMasterIdLst>
  <p:sldIdLst>
    <p:sldId id="336" r:id="rId2"/>
    <p:sldId id="337" r:id="rId3"/>
    <p:sldId id="338" r:id="rId4"/>
    <p:sldId id="339" r:id="rId5"/>
    <p:sldId id="341" r:id="rId6"/>
    <p:sldId id="342" r:id="rId7"/>
    <p:sldId id="343" r:id="rId8"/>
    <p:sldId id="363" r:id="rId9"/>
    <p:sldId id="346" r:id="rId10"/>
    <p:sldId id="349" r:id="rId11"/>
    <p:sldId id="350" r:id="rId12"/>
    <p:sldId id="351" r:id="rId13"/>
    <p:sldId id="366" r:id="rId14"/>
    <p:sldId id="330" r:id="rId15"/>
    <p:sldId id="400" r:id="rId16"/>
    <p:sldId id="401" r:id="rId17"/>
    <p:sldId id="311" r:id="rId18"/>
    <p:sldId id="332" r:id="rId19"/>
    <p:sldId id="312" r:id="rId20"/>
    <p:sldId id="333" r:id="rId21"/>
    <p:sldId id="367" r:id="rId22"/>
    <p:sldId id="314" r:id="rId23"/>
    <p:sldId id="368" r:id="rId24"/>
    <p:sldId id="369" r:id="rId25"/>
    <p:sldId id="370" r:id="rId26"/>
    <p:sldId id="398" r:id="rId27"/>
    <p:sldId id="399" r:id="rId28"/>
    <p:sldId id="271" r:id="rId29"/>
    <p:sldId id="402" r:id="rId30"/>
    <p:sldId id="272" r:id="rId31"/>
    <p:sldId id="403" r:id="rId32"/>
    <p:sldId id="281" r:id="rId33"/>
    <p:sldId id="273" r:id="rId34"/>
    <p:sldId id="404" r:id="rId35"/>
    <p:sldId id="380" r:id="rId36"/>
    <p:sldId id="405" r:id="rId37"/>
    <p:sldId id="389" r:id="rId38"/>
    <p:sldId id="390" r:id="rId39"/>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79" autoAdjust="0"/>
    <p:restoredTop sz="94660"/>
  </p:normalViewPr>
  <p:slideViewPr>
    <p:cSldViewPr>
      <p:cViewPr>
        <p:scale>
          <a:sx n="60" d="100"/>
          <a:sy n="60" d="100"/>
        </p:scale>
        <p:origin x="1248" y="4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6451C6F-7F60-4C95-A94B-6FAF4CCAB966}" type="datetimeFigureOut">
              <a:rPr lang="de-DE" smtClean="0"/>
              <a:t>28.01.2025</a:t>
            </a:fld>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629F4B6-F831-402A-8DAC-D9E4954D0F18}" type="slidenum">
              <a:rPr lang="de-DE" smtClean="0"/>
              <a:t>‹Nr.›</a:t>
            </a:fld>
            <a:endParaRPr lang="de-DE"/>
          </a:p>
        </p:txBody>
      </p:sp>
    </p:spTree>
    <p:extLst>
      <p:ext uri="{BB962C8B-B14F-4D97-AF65-F5344CB8AC3E}">
        <p14:creationId xmlns:p14="http://schemas.microsoft.com/office/powerpoint/2010/main" val="3511444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626D06-2A02-48A1-8C48-05BAAB8BB1E3}" type="datetimeFigureOut">
              <a:rPr lang="de-AT" smtClean="0"/>
              <a:t>28.01.2025</a:t>
            </a:fld>
            <a:endParaRPr lang="de-AT"/>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AT"/>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AT"/>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B5AF7FD-DEC5-4DE7-9655-A978C45D7A35}" type="slidenum">
              <a:rPr lang="de-AT" smtClean="0"/>
              <a:t>‹Nr.›</a:t>
            </a:fld>
            <a:endParaRPr lang="de-AT"/>
          </a:p>
        </p:txBody>
      </p:sp>
    </p:spTree>
    <p:extLst>
      <p:ext uri="{BB962C8B-B14F-4D97-AF65-F5344CB8AC3E}">
        <p14:creationId xmlns:p14="http://schemas.microsoft.com/office/powerpoint/2010/main" val="190838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AT"/>
              <a:t>Mastertitelformat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AT"/>
              <a:t>Master-Untertitelformat bearbeiten</a:t>
            </a:r>
            <a:endParaRPr lang="de-DE"/>
          </a:p>
        </p:txBody>
      </p:sp>
      <p:sp>
        <p:nvSpPr>
          <p:cNvPr id="4" name="Datumsplatzhalter 3"/>
          <p:cNvSpPr>
            <a:spLocks noGrp="1"/>
          </p:cNvSpPr>
          <p:nvPr>
            <p:ph type="dt" sz="half" idx="10"/>
          </p:nvPr>
        </p:nvSpPr>
        <p:spPr/>
        <p:txBody>
          <a:bodyPr/>
          <a:lstStyle/>
          <a:p>
            <a:fld id="{402E8F92-A945-4E88-B544-8FEB22DC0905}" type="datetime1">
              <a:rPr lang="de-AT" smtClean="0"/>
              <a:t>28.01.2025</a:t>
            </a:fld>
            <a:endParaRPr lang="de-AT"/>
          </a:p>
        </p:txBody>
      </p:sp>
      <p:sp>
        <p:nvSpPr>
          <p:cNvPr id="5" name="Fußzeilenplatzhalter 4"/>
          <p:cNvSpPr>
            <a:spLocks noGrp="1"/>
          </p:cNvSpPr>
          <p:nvPr>
            <p:ph type="ftr" sz="quarter" idx="11"/>
          </p:nvPr>
        </p:nvSpPr>
        <p:spPr/>
        <p:txBody>
          <a:bodyPr/>
          <a:lstStyle/>
          <a:p>
            <a:r>
              <a:rPr lang="pt-BR"/>
              <a:t>1H13PCS2 PC Atombau WS 2013/14</a:t>
            </a:r>
            <a:endParaRPr lang="de-AT"/>
          </a:p>
        </p:txBody>
      </p:sp>
      <p:sp>
        <p:nvSpPr>
          <p:cNvPr id="6" name="Foliennummernplatzhalter 5"/>
          <p:cNvSpPr>
            <a:spLocks noGrp="1"/>
          </p:cNvSpPr>
          <p:nvPr>
            <p:ph type="sldNum" sz="quarter" idx="12"/>
          </p:nvPr>
        </p:nvSpPr>
        <p:spPr/>
        <p:txBody>
          <a:bodyPr/>
          <a:lstStyle/>
          <a:p>
            <a:fld id="{0DA68AEB-DCE2-4858-8EDC-4504AC2548B9}" type="slidenum">
              <a:rPr lang="de-AT" smtClean="0"/>
              <a:t>‹Nr.›</a:t>
            </a:fld>
            <a:endParaRPr lang="de-AT"/>
          </a:p>
        </p:txBody>
      </p:sp>
    </p:spTree>
    <p:extLst>
      <p:ext uri="{BB962C8B-B14F-4D97-AF65-F5344CB8AC3E}">
        <p14:creationId xmlns:p14="http://schemas.microsoft.com/office/powerpoint/2010/main" val="6556571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a:t>Mastertitelformat bearbeiten</a:t>
            </a:r>
            <a:endParaRPr lang="de-DE"/>
          </a:p>
        </p:txBody>
      </p:sp>
      <p:sp>
        <p:nvSpPr>
          <p:cNvPr id="3" name="Vertikaler Textplatzhalter 2"/>
          <p:cNvSpPr>
            <a:spLocks noGrp="1"/>
          </p:cNvSpPr>
          <p:nvPr>
            <p:ph type="body" orient="vert" idx="1"/>
          </p:nvPr>
        </p:nvSpPr>
        <p:spPr/>
        <p:txBody>
          <a:bodyPr vert="eaVert"/>
          <a:lstStyle/>
          <a:p>
            <a:pPr lvl="0"/>
            <a:r>
              <a:rPr lang="de-AT"/>
              <a:t>Mastertextformat bearbeiten</a:t>
            </a:r>
          </a:p>
          <a:p>
            <a:pPr lvl="1"/>
            <a:r>
              <a:rPr lang="de-AT"/>
              <a:t>Zweite Ebene</a:t>
            </a:r>
          </a:p>
          <a:p>
            <a:pPr lvl="2"/>
            <a:r>
              <a:rPr lang="de-AT"/>
              <a:t>Dritte Ebene</a:t>
            </a:r>
          </a:p>
          <a:p>
            <a:pPr lvl="3"/>
            <a:r>
              <a:rPr lang="de-AT"/>
              <a:t>Vierte Ebene</a:t>
            </a:r>
          </a:p>
          <a:p>
            <a:pPr lvl="4"/>
            <a:r>
              <a:rPr lang="de-AT"/>
              <a:t>Fünfte Ebene</a:t>
            </a:r>
            <a:endParaRPr lang="de-DE"/>
          </a:p>
        </p:txBody>
      </p:sp>
      <p:sp>
        <p:nvSpPr>
          <p:cNvPr id="4" name="Datumsplatzhalter 3"/>
          <p:cNvSpPr>
            <a:spLocks noGrp="1"/>
          </p:cNvSpPr>
          <p:nvPr>
            <p:ph type="dt" sz="half" idx="10"/>
          </p:nvPr>
        </p:nvSpPr>
        <p:spPr/>
        <p:txBody>
          <a:bodyPr/>
          <a:lstStyle/>
          <a:p>
            <a:fld id="{38DAE72A-7712-4C53-8483-61744E0AE53E}" type="datetime1">
              <a:rPr lang="de-AT" smtClean="0"/>
              <a:t>28.01.2025</a:t>
            </a:fld>
            <a:endParaRPr lang="de-AT"/>
          </a:p>
        </p:txBody>
      </p:sp>
      <p:sp>
        <p:nvSpPr>
          <p:cNvPr id="5" name="Fußzeilenplatzhalter 4"/>
          <p:cNvSpPr>
            <a:spLocks noGrp="1"/>
          </p:cNvSpPr>
          <p:nvPr>
            <p:ph type="ftr" sz="quarter" idx="11"/>
          </p:nvPr>
        </p:nvSpPr>
        <p:spPr/>
        <p:txBody>
          <a:bodyPr/>
          <a:lstStyle/>
          <a:p>
            <a:r>
              <a:rPr lang="pt-BR"/>
              <a:t>1H13PCS2 PC Atombau WS 2013/14</a:t>
            </a:r>
            <a:endParaRPr lang="de-AT"/>
          </a:p>
        </p:txBody>
      </p:sp>
      <p:sp>
        <p:nvSpPr>
          <p:cNvPr id="6" name="Foliennummernplatzhalter 5"/>
          <p:cNvSpPr>
            <a:spLocks noGrp="1"/>
          </p:cNvSpPr>
          <p:nvPr>
            <p:ph type="sldNum" sz="quarter" idx="12"/>
          </p:nvPr>
        </p:nvSpPr>
        <p:spPr/>
        <p:txBody>
          <a:bodyPr/>
          <a:lstStyle/>
          <a:p>
            <a:fld id="{0DA68AEB-DCE2-4858-8EDC-4504AC2548B9}" type="slidenum">
              <a:rPr lang="de-AT" smtClean="0"/>
              <a:t>‹Nr.›</a:t>
            </a:fld>
            <a:endParaRPr lang="de-AT"/>
          </a:p>
        </p:txBody>
      </p:sp>
    </p:spTree>
    <p:extLst>
      <p:ext uri="{BB962C8B-B14F-4D97-AF65-F5344CB8AC3E}">
        <p14:creationId xmlns:p14="http://schemas.microsoft.com/office/powerpoint/2010/main" val="2271647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AT"/>
              <a:t>Mastertitelformat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AT"/>
              <a:t>Mastertextformat bearbeiten</a:t>
            </a:r>
          </a:p>
          <a:p>
            <a:pPr lvl="1"/>
            <a:r>
              <a:rPr lang="de-AT"/>
              <a:t>Zweite Ebene</a:t>
            </a:r>
          </a:p>
          <a:p>
            <a:pPr lvl="2"/>
            <a:r>
              <a:rPr lang="de-AT"/>
              <a:t>Dritte Ebene</a:t>
            </a:r>
          </a:p>
          <a:p>
            <a:pPr lvl="3"/>
            <a:r>
              <a:rPr lang="de-AT"/>
              <a:t>Vierte Ebene</a:t>
            </a:r>
          </a:p>
          <a:p>
            <a:pPr lvl="4"/>
            <a:r>
              <a:rPr lang="de-AT"/>
              <a:t>Fünfte Ebene</a:t>
            </a:r>
            <a:endParaRPr lang="de-DE"/>
          </a:p>
        </p:txBody>
      </p:sp>
      <p:sp>
        <p:nvSpPr>
          <p:cNvPr id="4" name="Datumsplatzhalter 3"/>
          <p:cNvSpPr>
            <a:spLocks noGrp="1"/>
          </p:cNvSpPr>
          <p:nvPr>
            <p:ph type="dt" sz="half" idx="10"/>
          </p:nvPr>
        </p:nvSpPr>
        <p:spPr/>
        <p:txBody>
          <a:bodyPr/>
          <a:lstStyle/>
          <a:p>
            <a:fld id="{ADA5674C-CA06-4F15-93E0-2BEEDF2D5967}" type="datetime1">
              <a:rPr lang="de-AT" smtClean="0"/>
              <a:t>28.01.2025</a:t>
            </a:fld>
            <a:endParaRPr lang="de-AT"/>
          </a:p>
        </p:txBody>
      </p:sp>
      <p:sp>
        <p:nvSpPr>
          <p:cNvPr id="5" name="Fußzeilenplatzhalter 4"/>
          <p:cNvSpPr>
            <a:spLocks noGrp="1"/>
          </p:cNvSpPr>
          <p:nvPr>
            <p:ph type="ftr" sz="quarter" idx="11"/>
          </p:nvPr>
        </p:nvSpPr>
        <p:spPr/>
        <p:txBody>
          <a:bodyPr/>
          <a:lstStyle/>
          <a:p>
            <a:r>
              <a:rPr lang="pt-BR"/>
              <a:t>1H13PCS2 PC Atombau WS 2013/14</a:t>
            </a:r>
            <a:endParaRPr lang="de-AT"/>
          </a:p>
        </p:txBody>
      </p:sp>
      <p:sp>
        <p:nvSpPr>
          <p:cNvPr id="6" name="Foliennummernplatzhalter 5"/>
          <p:cNvSpPr>
            <a:spLocks noGrp="1"/>
          </p:cNvSpPr>
          <p:nvPr>
            <p:ph type="sldNum" sz="quarter" idx="12"/>
          </p:nvPr>
        </p:nvSpPr>
        <p:spPr/>
        <p:txBody>
          <a:bodyPr/>
          <a:lstStyle/>
          <a:p>
            <a:fld id="{0DA68AEB-DCE2-4858-8EDC-4504AC2548B9}" type="slidenum">
              <a:rPr lang="de-AT" smtClean="0"/>
              <a:t>‹Nr.›</a:t>
            </a:fld>
            <a:endParaRPr lang="de-AT"/>
          </a:p>
        </p:txBody>
      </p:sp>
    </p:spTree>
    <p:extLst>
      <p:ext uri="{BB962C8B-B14F-4D97-AF65-F5344CB8AC3E}">
        <p14:creationId xmlns:p14="http://schemas.microsoft.com/office/powerpoint/2010/main" val="3640475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a:t>Mastertitelformat bearbeiten</a:t>
            </a:r>
            <a:endParaRPr lang="de-DE"/>
          </a:p>
        </p:txBody>
      </p:sp>
      <p:sp>
        <p:nvSpPr>
          <p:cNvPr id="3" name="Inhaltsplatzhalter 2"/>
          <p:cNvSpPr>
            <a:spLocks noGrp="1"/>
          </p:cNvSpPr>
          <p:nvPr>
            <p:ph idx="1"/>
          </p:nvPr>
        </p:nvSpPr>
        <p:spPr/>
        <p:txBody>
          <a:bodyPr/>
          <a:lstStyle/>
          <a:p>
            <a:pPr lvl="0"/>
            <a:r>
              <a:rPr lang="de-AT"/>
              <a:t>Mastertextformat bearbeiten</a:t>
            </a:r>
          </a:p>
          <a:p>
            <a:pPr lvl="1"/>
            <a:r>
              <a:rPr lang="de-AT"/>
              <a:t>Zweite Ebene</a:t>
            </a:r>
          </a:p>
          <a:p>
            <a:pPr lvl="2"/>
            <a:r>
              <a:rPr lang="de-AT"/>
              <a:t>Dritte Ebene</a:t>
            </a:r>
          </a:p>
          <a:p>
            <a:pPr lvl="3"/>
            <a:r>
              <a:rPr lang="de-AT"/>
              <a:t>Vierte Ebene</a:t>
            </a:r>
          </a:p>
          <a:p>
            <a:pPr lvl="4"/>
            <a:r>
              <a:rPr lang="de-AT"/>
              <a:t>Fünfte Ebene</a:t>
            </a:r>
            <a:endParaRPr lang="de-DE"/>
          </a:p>
        </p:txBody>
      </p:sp>
      <p:sp>
        <p:nvSpPr>
          <p:cNvPr id="4" name="Datumsplatzhalter 3"/>
          <p:cNvSpPr>
            <a:spLocks noGrp="1"/>
          </p:cNvSpPr>
          <p:nvPr>
            <p:ph type="dt" sz="half" idx="10"/>
          </p:nvPr>
        </p:nvSpPr>
        <p:spPr/>
        <p:txBody>
          <a:bodyPr/>
          <a:lstStyle/>
          <a:p>
            <a:fld id="{F5866AC2-45D3-473B-A173-649FC6EB6D57}" type="datetime1">
              <a:rPr lang="de-AT" smtClean="0"/>
              <a:t>28.01.2025</a:t>
            </a:fld>
            <a:endParaRPr lang="de-AT"/>
          </a:p>
        </p:txBody>
      </p:sp>
      <p:sp>
        <p:nvSpPr>
          <p:cNvPr id="5" name="Fußzeilenplatzhalter 4"/>
          <p:cNvSpPr>
            <a:spLocks noGrp="1"/>
          </p:cNvSpPr>
          <p:nvPr>
            <p:ph type="ftr" sz="quarter" idx="11"/>
          </p:nvPr>
        </p:nvSpPr>
        <p:spPr/>
        <p:txBody>
          <a:bodyPr/>
          <a:lstStyle/>
          <a:p>
            <a:r>
              <a:rPr lang="pt-BR"/>
              <a:t>1H13PCS2 PC Atombau WS 2013/14</a:t>
            </a:r>
            <a:endParaRPr lang="de-AT" dirty="0"/>
          </a:p>
        </p:txBody>
      </p:sp>
      <p:sp>
        <p:nvSpPr>
          <p:cNvPr id="6" name="Foliennummernplatzhalter 5"/>
          <p:cNvSpPr>
            <a:spLocks noGrp="1"/>
          </p:cNvSpPr>
          <p:nvPr>
            <p:ph type="sldNum" sz="quarter" idx="12"/>
          </p:nvPr>
        </p:nvSpPr>
        <p:spPr/>
        <p:txBody>
          <a:bodyPr/>
          <a:lstStyle/>
          <a:p>
            <a:fld id="{0DA68AEB-DCE2-4858-8EDC-4504AC2548B9}" type="slidenum">
              <a:rPr lang="de-AT" smtClean="0"/>
              <a:t>‹Nr.›</a:t>
            </a:fld>
            <a:endParaRPr lang="de-AT"/>
          </a:p>
        </p:txBody>
      </p:sp>
    </p:spTree>
    <p:extLst>
      <p:ext uri="{BB962C8B-B14F-4D97-AF65-F5344CB8AC3E}">
        <p14:creationId xmlns:p14="http://schemas.microsoft.com/office/powerpoint/2010/main" val="16050553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AT"/>
              <a:t>Mastertitelformat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AT"/>
              <a:t>Mastertextformat bearbeiten</a:t>
            </a:r>
          </a:p>
        </p:txBody>
      </p:sp>
      <p:sp>
        <p:nvSpPr>
          <p:cNvPr id="4" name="Datumsplatzhalter 3"/>
          <p:cNvSpPr>
            <a:spLocks noGrp="1"/>
          </p:cNvSpPr>
          <p:nvPr>
            <p:ph type="dt" sz="half" idx="10"/>
          </p:nvPr>
        </p:nvSpPr>
        <p:spPr/>
        <p:txBody>
          <a:bodyPr/>
          <a:lstStyle/>
          <a:p>
            <a:fld id="{E6309A56-874B-4135-8E99-1C186599728B}" type="datetime1">
              <a:rPr lang="de-AT" smtClean="0"/>
              <a:t>28.01.2025</a:t>
            </a:fld>
            <a:endParaRPr lang="de-AT"/>
          </a:p>
        </p:txBody>
      </p:sp>
      <p:sp>
        <p:nvSpPr>
          <p:cNvPr id="5" name="Fußzeilenplatzhalter 4"/>
          <p:cNvSpPr>
            <a:spLocks noGrp="1"/>
          </p:cNvSpPr>
          <p:nvPr>
            <p:ph type="ftr" sz="quarter" idx="11"/>
          </p:nvPr>
        </p:nvSpPr>
        <p:spPr/>
        <p:txBody>
          <a:bodyPr/>
          <a:lstStyle/>
          <a:p>
            <a:r>
              <a:rPr lang="pt-BR"/>
              <a:t>1H13PCS2 PC Atombau WS 2013/14</a:t>
            </a:r>
            <a:endParaRPr lang="de-AT"/>
          </a:p>
        </p:txBody>
      </p:sp>
      <p:sp>
        <p:nvSpPr>
          <p:cNvPr id="6" name="Foliennummernplatzhalter 5"/>
          <p:cNvSpPr>
            <a:spLocks noGrp="1"/>
          </p:cNvSpPr>
          <p:nvPr>
            <p:ph type="sldNum" sz="quarter" idx="12"/>
          </p:nvPr>
        </p:nvSpPr>
        <p:spPr/>
        <p:txBody>
          <a:bodyPr/>
          <a:lstStyle/>
          <a:p>
            <a:fld id="{0DA68AEB-DCE2-4858-8EDC-4504AC2548B9}" type="slidenum">
              <a:rPr lang="de-AT" smtClean="0"/>
              <a:t>‹Nr.›</a:t>
            </a:fld>
            <a:endParaRPr lang="de-AT"/>
          </a:p>
        </p:txBody>
      </p:sp>
    </p:spTree>
    <p:extLst>
      <p:ext uri="{BB962C8B-B14F-4D97-AF65-F5344CB8AC3E}">
        <p14:creationId xmlns:p14="http://schemas.microsoft.com/office/powerpoint/2010/main" val="1576976400"/>
      </p:ext>
    </p:extLst>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a:t>Mastertitelformat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AT"/>
              <a:t>Mastertextformat bearbeiten</a:t>
            </a:r>
          </a:p>
          <a:p>
            <a:pPr lvl="1"/>
            <a:r>
              <a:rPr lang="de-AT"/>
              <a:t>Zweite Ebene</a:t>
            </a:r>
          </a:p>
          <a:p>
            <a:pPr lvl="2"/>
            <a:r>
              <a:rPr lang="de-AT"/>
              <a:t>Dritte Ebene</a:t>
            </a:r>
          </a:p>
          <a:p>
            <a:pPr lvl="3"/>
            <a:r>
              <a:rPr lang="de-AT"/>
              <a:t>Vierte Ebene</a:t>
            </a:r>
          </a:p>
          <a:p>
            <a:pPr lvl="4"/>
            <a:r>
              <a:rPr lang="de-AT"/>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AT"/>
              <a:t>Mastertextformat bearbeiten</a:t>
            </a:r>
          </a:p>
          <a:p>
            <a:pPr lvl="1"/>
            <a:r>
              <a:rPr lang="de-AT"/>
              <a:t>Zweite Ebene</a:t>
            </a:r>
          </a:p>
          <a:p>
            <a:pPr lvl="2"/>
            <a:r>
              <a:rPr lang="de-AT"/>
              <a:t>Dritte Ebene</a:t>
            </a:r>
          </a:p>
          <a:p>
            <a:pPr lvl="3"/>
            <a:r>
              <a:rPr lang="de-AT"/>
              <a:t>Vierte Ebene</a:t>
            </a:r>
          </a:p>
          <a:p>
            <a:pPr lvl="4"/>
            <a:r>
              <a:rPr lang="de-AT"/>
              <a:t>Fünfte Ebene</a:t>
            </a:r>
            <a:endParaRPr lang="de-DE"/>
          </a:p>
        </p:txBody>
      </p:sp>
      <p:sp>
        <p:nvSpPr>
          <p:cNvPr id="5" name="Datumsplatzhalter 4"/>
          <p:cNvSpPr>
            <a:spLocks noGrp="1"/>
          </p:cNvSpPr>
          <p:nvPr>
            <p:ph type="dt" sz="half" idx="10"/>
          </p:nvPr>
        </p:nvSpPr>
        <p:spPr/>
        <p:txBody>
          <a:bodyPr/>
          <a:lstStyle/>
          <a:p>
            <a:fld id="{663E2DD2-3622-42FD-A5F2-8CDD3734E01D}" type="datetime1">
              <a:rPr lang="de-AT" smtClean="0"/>
              <a:t>28.01.2025</a:t>
            </a:fld>
            <a:endParaRPr lang="de-AT"/>
          </a:p>
        </p:txBody>
      </p:sp>
      <p:sp>
        <p:nvSpPr>
          <p:cNvPr id="6" name="Fußzeilenplatzhalter 5"/>
          <p:cNvSpPr>
            <a:spLocks noGrp="1"/>
          </p:cNvSpPr>
          <p:nvPr>
            <p:ph type="ftr" sz="quarter" idx="11"/>
          </p:nvPr>
        </p:nvSpPr>
        <p:spPr/>
        <p:txBody>
          <a:bodyPr/>
          <a:lstStyle/>
          <a:p>
            <a:r>
              <a:rPr lang="pt-BR"/>
              <a:t>1H13PCS2 PC Atombau WS 2013/14</a:t>
            </a:r>
            <a:endParaRPr lang="de-AT"/>
          </a:p>
        </p:txBody>
      </p:sp>
      <p:sp>
        <p:nvSpPr>
          <p:cNvPr id="7" name="Foliennummernplatzhalter 6"/>
          <p:cNvSpPr>
            <a:spLocks noGrp="1"/>
          </p:cNvSpPr>
          <p:nvPr>
            <p:ph type="sldNum" sz="quarter" idx="12"/>
          </p:nvPr>
        </p:nvSpPr>
        <p:spPr/>
        <p:txBody>
          <a:bodyPr/>
          <a:lstStyle/>
          <a:p>
            <a:fld id="{0DA68AEB-DCE2-4858-8EDC-4504AC2548B9}" type="slidenum">
              <a:rPr lang="de-AT" smtClean="0"/>
              <a:t>‹Nr.›</a:t>
            </a:fld>
            <a:endParaRPr lang="de-AT"/>
          </a:p>
        </p:txBody>
      </p:sp>
    </p:spTree>
    <p:extLst>
      <p:ext uri="{BB962C8B-B14F-4D97-AF65-F5344CB8AC3E}">
        <p14:creationId xmlns:p14="http://schemas.microsoft.com/office/powerpoint/2010/main" val="3489621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AT"/>
              <a:t>Mastertitelformat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AT"/>
              <a:t>Mastertextformat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AT"/>
              <a:t>Mastertextformat bearbeiten</a:t>
            </a:r>
          </a:p>
          <a:p>
            <a:pPr lvl="1"/>
            <a:r>
              <a:rPr lang="de-AT"/>
              <a:t>Zweite Ebene</a:t>
            </a:r>
          </a:p>
          <a:p>
            <a:pPr lvl="2"/>
            <a:r>
              <a:rPr lang="de-AT"/>
              <a:t>Dritte Ebene</a:t>
            </a:r>
          </a:p>
          <a:p>
            <a:pPr lvl="3"/>
            <a:r>
              <a:rPr lang="de-AT"/>
              <a:t>Vierte Ebene</a:t>
            </a:r>
          </a:p>
          <a:p>
            <a:pPr lvl="4"/>
            <a:r>
              <a:rPr lang="de-AT"/>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AT"/>
              <a:t>Mastertextformat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AT"/>
              <a:t>Mastertextformat bearbeiten</a:t>
            </a:r>
          </a:p>
          <a:p>
            <a:pPr lvl="1"/>
            <a:r>
              <a:rPr lang="de-AT"/>
              <a:t>Zweite Ebene</a:t>
            </a:r>
          </a:p>
          <a:p>
            <a:pPr lvl="2"/>
            <a:r>
              <a:rPr lang="de-AT"/>
              <a:t>Dritte Ebene</a:t>
            </a:r>
          </a:p>
          <a:p>
            <a:pPr lvl="3"/>
            <a:r>
              <a:rPr lang="de-AT"/>
              <a:t>Vierte Ebene</a:t>
            </a:r>
          </a:p>
          <a:p>
            <a:pPr lvl="4"/>
            <a:r>
              <a:rPr lang="de-AT"/>
              <a:t>Fünfte Ebene</a:t>
            </a:r>
            <a:endParaRPr lang="de-DE"/>
          </a:p>
        </p:txBody>
      </p:sp>
      <p:sp>
        <p:nvSpPr>
          <p:cNvPr id="7" name="Datumsplatzhalter 6"/>
          <p:cNvSpPr>
            <a:spLocks noGrp="1"/>
          </p:cNvSpPr>
          <p:nvPr>
            <p:ph type="dt" sz="half" idx="10"/>
          </p:nvPr>
        </p:nvSpPr>
        <p:spPr/>
        <p:txBody>
          <a:bodyPr/>
          <a:lstStyle/>
          <a:p>
            <a:fld id="{054AAB98-9E2B-4004-A111-7D6243D3E156}" type="datetime1">
              <a:rPr lang="de-AT" smtClean="0"/>
              <a:t>28.01.2025</a:t>
            </a:fld>
            <a:endParaRPr lang="de-AT"/>
          </a:p>
        </p:txBody>
      </p:sp>
      <p:sp>
        <p:nvSpPr>
          <p:cNvPr id="8" name="Fußzeilenplatzhalter 7"/>
          <p:cNvSpPr>
            <a:spLocks noGrp="1"/>
          </p:cNvSpPr>
          <p:nvPr>
            <p:ph type="ftr" sz="quarter" idx="11"/>
          </p:nvPr>
        </p:nvSpPr>
        <p:spPr/>
        <p:txBody>
          <a:bodyPr/>
          <a:lstStyle/>
          <a:p>
            <a:r>
              <a:rPr lang="pt-BR"/>
              <a:t>1H13PCS2 PC Atombau WS 2013/14</a:t>
            </a:r>
            <a:endParaRPr lang="de-AT"/>
          </a:p>
        </p:txBody>
      </p:sp>
      <p:sp>
        <p:nvSpPr>
          <p:cNvPr id="9" name="Foliennummernplatzhalter 8"/>
          <p:cNvSpPr>
            <a:spLocks noGrp="1"/>
          </p:cNvSpPr>
          <p:nvPr>
            <p:ph type="sldNum" sz="quarter" idx="12"/>
          </p:nvPr>
        </p:nvSpPr>
        <p:spPr/>
        <p:txBody>
          <a:bodyPr/>
          <a:lstStyle/>
          <a:p>
            <a:fld id="{0DA68AEB-DCE2-4858-8EDC-4504AC2548B9}" type="slidenum">
              <a:rPr lang="de-AT" smtClean="0"/>
              <a:t>‹Nr.›</a:t>
            </a:fld>
            <a:endParaRPr lang="de-AT"/>
          </a:p>
        </p:txBody>
      </p:sp>
    </p:spTree>
    <p:extLst>
      <p:ext uri="{BB962C8B-B14F-4D97-AF65-F5344CB8AC3E}">
        <p14:creationId xmlns:p14="http://schemas.microsoft.com/office/powerpoint/2010/main" val="3000382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a:t>Mastertitelformat bearbeiten</a:t>
            </a:r>
            <a:endParaRPr lang="de-DE"/>
          </a:p>
        </p:txBody>
      </p:sp>
      <p:sp>
        <p:nvSpPr>
          <p:cNvPr id="3" name="Datumsplatzhalter 2"/>
          <p:cNvSpPr>
            <a:spLocks noGrp="1"/>
          </p:cNvSpPr>
          <p:nvPr>
            <p:ph type="dt" sz="half" idx="10"/>
          </p:nvPr>
        </p:nvSpPr>
        <p:spPr/>
        <p:txBody>
          <a:bodyPr/>
          <a:lstStyle/>
          <a:p>
            <a:fld id="{49EEB63F-1A83-4CA7-8BB7-F888C13502AB}" type="datetime1">
              <a:rPr lang="de-AT" smtClean="0"/>
              <a:t>28.01.2025</a:t>
            </a:fld>
            <a:endParaRPr lang="de-AT"/>
          </a:p>
        </p:txBody>
      </p:sp>
      <p:sp>
        <p:nvSpPr>
          <p:cNvPr id="4" name="Fußzeilenplatzhalter 3"/>
          <p:cNvSpPr>
            <a:spLocks noGrp="1"/>
          </p:cNvSpPr>
          <p:nvPr>
            <p:ph type="ftr" sz="quarter" idx="11"/>
          </p:nvPr>
        </p:nvSpPr>
        <p:spPr/>
        <p:txBody>
          <a:bodyPr/>
          <a:lstStyle/>
          <a:p>
            <a:r>
              <a:rPr lang="pt-BR"/>
              <a:t>1H13PCS2 PC Atombau WS 2013/14</a:t>
            </a:r>
            <a:endParaRPr lang="de-AT"/>
          </a:p>
        </p:txBody>
      </p:sp>
      <p:sp>
        <p:nvSpPr>
          <p:cNvPr id="5" name="Foliennummernplatzhalter 4"/>
          <p:cNvSpPr>
            <a:spLocks noGrp="1"/>
          </p:cNvSpPr>
          <p:nvPr>
            <p:ph type="sldNum" sz="quarter" idx="12"/>
          </p:nvPr>
        </p:nvSpPr>
        <p:spPr/>
        <p:txBody>
          <a:bodyPr/>
          <a:lstStyle/>
          <a:p>
            <a:fld id="{0DA68AEB-DCE2-4858-8EDC-4504AC2548B9}" type="slidenum">
              <a:rPr lang="de-AT" smtClean="0"/>
              <a:t>‹Nr.›</a:t>
            </a:fld>
            <a:endParaRPr lang="de-AT"/>
          </a:p>
        </p:txBody>
      </p:sp>
    </p:spTree>
    <p:extLst>
      <p:ext uri="{BB962C8B-B14F-4D97-AF65-F5344CB8AC3E}">
        <p14:creationId xmlns:p14="http://schemas.microsoft.com/office/powerpoint/2010/main" val="4183826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15267586-AB83-4F01-840F-6284586A65B2}" type="datetime1">
              <a:rPr lang="de-AT" smtClean="0"/>
              <a:t>28.01.2025</a:t>
            </a:fld>
            <a:endParaRPr lang="de-AT"/>
          </a:p>
        </p:txBody>
      </p:sp>
      <p:sp>
        <p:nvSpPr>
          <p:cNvPr id="3" name="Fußzeilenplatzhalter 2"/>
          <p:cNvSpPr>
            <a:spLocks noGrp="1"/>
          </p:cNvSpPr>
          <p:nvPr>
            <p:ph type="ftr" sz="quarter" idx="11"/>
          </p:nvPr>
        </p:nvSpPr>
        <p:spPr/>
        <p:txBody>
          <a:bodyPr/>
          <a:lstStyle/>
          <a:p>
            <a:r>
              <a:rPr lang="pt-BR"/>
              <a:t>1H13PCS2 PC Atombau WS 2013/14</a:t>
            </a:r>
            <a:endParaRPr lang="de-AT"/>
          </a:p>
        </p:txBody>
      </p:sp>
      <p:sp>
        <p:nvSpPr>
          <p:cNvPr id="4" name="Foliennummernplatzhalter 3"/>
          <p:cNvSpPr>
            <a:spLocks noGrp="1"/>
          </p:cNvSpPr>
          <p:nvPr>
            <p:ph type="sldNum" sz="quarter" idx="12"/>
          </p:nvPr>
        </p:nvSpPr>
        <p:spPr/>
        <p:txBody>
          <a:bodyPr/>
          <a:lstStyle/>
          <a:p>
            <a:fld id="{0DA68AEB-DCE2-4858-8EDC-4504AC2548B9}" type="slidenum">
              <a:rPr lang="de-AT" smtClean="0"/>
              <a:t>‹Nr.›</a:t>
            </a:fld>
            <a:endParaRPr lang="de-AT"/>
          </a:p>
        </p:txBody>
      </p:sp>
    </p:spTree>
    <p:extLst>
      <p:ext uri="{BB962C8B-B14F-4D97-AF65-F5344CB8AC3E}">
        <p14:creationId xmlns:p14="http://schemas.microsoft.com/office/powerpoint/2010/main" val="1321771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AT"/>
              <a:t>Mastertitelformat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AT"/>
              <a:t>Mastertextformat bearbeiten</a:t>
            </a:r>
          </a:p>
          <a:p>
            <a:pPr lvl="1"/>
            <a:r>
              <a:rPr lang="de-AT"/>
              <a:t>Zweite Ebene</a:t>
            </a:r>
          </a:p>
          <a:p>
            <a:pPr lvl="2"/>
            <a:r>
              <a:rPr lang="de-AT"/>
              <a:t>Dritte Ebene</a:t>
            </a:r>
          </a:p>
          <a:p>
            <a:pPr lvl="3"/>
            <a:r>
              <a:rPr lang="de-AT"/>
              <a:t>Vierte Ebene</a:t>
            </a:r>
          </a:p>
          <a:p>
            <a:pPr lvl="4"/>
            <a:r>
              <a:rPr lang="de-AT"/>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AT"/>
              <a:t>Mastertextformat bearbeiten</a:t>
            </a:r>
          </a:p>
        </p:txBody>
      </p:sp>
      <p:sp>
        <p:nvSpPr>
          <p:cNvPr id="5" name="Datumsplatzhalter 4"/>
          <p:cNvSpPr>
            <a:spLocks noGrp="1"/>
          </p:cNvSpPr>
          <p:nvPr>
            <p:ph type="dt" sz="half" idx="10"/>
          </p:nvPr>
        </p:nvSpPr>
        <p:spPr/>
        <p:txBody>
          <a:bodyPr/>
          <a:lstStyle/>
          <a:p>
            <a:fld id="{E6309A56-874B-4135-8E99-1C186599728B}" type="datetime1">
              <a:rPr lang="de-AT" smtClean="0"/>
              <a:t>28.01.2025</a:t>
            </a:fld>
            <a:endParaRPr lang="de-AT"/>
          </a:p>
        </p:txBody>
      </p:sp>
      <p:sp>
        <p:nvSpPr>
          <p:cNvPr id="6" name="Fußzeilenplatzhalter 5"/>
          <p:cNvSpPr>
            <a:spLocks noGrp="1"/>
          </p:cNvSpPr>
          <p:nvPr>
            <p:ph type="ftr" sz="quarter" idx="11"/>
          </p:nvPr>
        </p:nvSpPr>
        <p:spPr/>
        <p:txBody>
          <a:bodyPr/>
          <a:lstStyle/>
          <a:p>
            <a:r>
              <a:rPr lang="pt-BR"/>
              <a:t>1H13PCS2 PC Atombau WS 2013/14</a:t>
            </a:r>
            <a:endParaRPr lang="de-AT"/>
          </a:p>
        </p:txBody>
      </p:sp>
      <p:sp>
        <p:nvSpPr>
          <p:cNvPr id="7" name="Foliennummernplatzhalter 6"/>
          <p:cNvSpPr>
            <a:spLocks noGrp="1"/>
          </p:cNvSpPr>
          <p:nvPr>
            <p:ph type="sldNum" sz="quarter" idx="12"/>
          </p:nvPr>
        </p:nvSpPr>
        <p:spPr/>
        <p:txBody>
          <a:bodyPr/>
          <a:lstStyle/>
          <a:p>
            <a:fld id="{0DA68AEB-DCE2-4858-8EDC-4504AC2548B9}" type="slidenum">
              <a:rPr lang="de-AT" smtClean="0"/>
              <a:t>‹Nr.›</a:t>
            </a:fld>
            <a:endParaRPr lang="de-AT"/>
          </a:p>
        </p:txBody>
      </p:sp>
    </p:spTree>
    <p:extLst>
      <p:ext uri="{BB962C8B-B14F-4D97-AF65-F5344CB8AC3E}">
        <p14:creationId xmlns:p14="http://schemas.microsoft.com/office/powerpoint/2010/main" val="1851579132"/>
      </p:ext>
    </p:extLst>
  </p:cSld>
  <p:clrMapOvr>
    <a:masterClrMapping/>
  </p:clrMapOvr>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AT"/>
              <a:t>Mastertitelformat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AT"/>
              <a:t>Mastertextformat bearbeiten</a:t>
            </a:r>
          </a:p>
        </p:txBody>
      </p:sp>
      <p:sp>
        <p:nvSpPr>
          <p:cNvPr id="5" name="Datumsplatzhalter 4"/>
          <p:cNvSpPr>
            <a:spLocks noGrp="1"/>
          </p:cNvSpPr>
          <p:nvPr>
            <p:ph type="dt" sz="half" idx="10"/>
          </p:nvPr>
        </p:nvSpPr>
        <p:spPr/>
        <p:txBody>
          <a:bodyPr/>
          <a:lstStyle/>
          <a:p>
            <a:fld id="{E6309A56-874B-4135-8E99-1C186599728B}" type="datetime1">
              <a:rPr lang="de-AT" smtClean="0"/>
              <a:t>28.01.2025</a:t>
            </a:fld>
            <a:endParaRPr lang="de-AT"/>
          </a:p>
        </p:txBody>
      </p:sp>
      <p:sp>
        <p:nvSpPr>
          <p:cNvPr id="6" name="Fußzeilenplatzhalter 5"/>
          <p:cNvSpPr>
            <a:spLocks noGrp="1"/>
          </p:cNvSpPr>
          <p:nvPr>
            <p:ph type="ftr" sz="quarter" idx="11"/>
          </p:nvPr>
        </p:nvSpPr>
        <p:spPr/>
        <p:txBody>
          <a:bodyPr/>
          <a:lstStyle/>
          <a:p>
            <a:r>
              <a:rPr lang="pt-BR"/>
              <a:t>1H13PCS2 PC Atombau WS 2013/14</a:t>
            </a:r>
            <a:endParaRPr lang="de-AT"/>
          </a:p>
        </p:txBody>
      </p:sp>
      <p:sp>
        <p:nvSpPr>
          <p:cNvPr id="7" name="Foliennummernplatzhalter 6"/>
          <p:cNvSpPr>
            <a:spLocks noGrp="1"/>
          </p:cNvSpPr>
          <p:nvPr>
            <p:ph type="sldNum" sz="quarter" idx="12"/>
          </p:nvPr>
        </p:nvSpPr>
        <p:spPr/>
        <p:txBody>
          <a:bodyPr/>
          <a:lstStyle/>
          <a:p>
            <a:fld id="{0DA68AEB-DCE2-4858-8EDC-4504AC2548B9}" type="slidenum">
              <a:rPr lang="de-AT" smtClean="0"/>
              <a:t>‹Nr.›</a:t>
            </a:fld>
            <a:endParaRPr lang="de-AT"/>
          </a:p>
        </p:txBody>
      </p:sp>
    </p:spTree>
    <p:extLst>
      <p:ext uri="{BB962C8B-B14F-4D97-AF65-F5344CB8AC3E}">
        <p14:creationId xmlns:p14="http://schemas.microsoft.com/office/powerpoint/2010/main" val="750700467"/>
      </p:ext>
    </p:extLst>
  </p:cSld>
  <p:clrMapOvr>
    <a:masterClrMapping/>
  </p:clrMapOvr>
  <p:hf sldNum="0"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AT"/>
              <a:t>Mastertitelformat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AT"/>
              <a:t>Mastertextformat bearbeiten</a:t>
            </a:r>
          </a:p>
          <a:p>
            <a:pPr lvl="1"/>
            <a:r>
              <a:rPr lang="de-AT"/>
              <a:t>Zweite Ebene</a:t>
            </a:r>
          </a:p>
          <a:p>
            <a:pPr lvl="2"/>
            <a:r>
              <a:rPr lang="de-AT"/>
              <a:t>Dritte Ebene</a:t>
            </a:r>
          </a:p>
          <a:p>
            <a:pPr lvl="3"/>
            <a:r>
              <a:rPr lang="de-AT"/>
              <a:t>Vierte Ebene</a:t>
            </a:r>
          </a:p>
          <a:p>
            <a:pPr lvl="4"/>
            <a:r>
              <a:rPr lang="de-AT"/>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309A56-874B-4135-8E99-1C186599728B}" type="datetime1">
              <a:rPr lang="de-AT" smtClean="0"/>
              <a:t>28.01.2025</a:t>
            </a:fld>
            <a:endParaRPr lang="de-AT"/>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pt-BR"/>
              <a:t>1H13PCS2 PC Atombau WS 2013/14</a:t>
            </a:r>
            <a:endParaRPr lang="de-AT"/>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A68AEB-DCE2-4858-8EDC-4504AC2548B9}" type="slidenum">
              <a:rPr lang="de-AT" smtClean="0"/>
              <a:t>‹Nr.›</a:t>
            </a:fld>
            <a:endParaRPr lang="de-AT"/>
          </a:p>
        </p:txBody>
      </p:sp>
    </p:spTree>
    <p:extLst>
      <p:ext uri="{BB962C8B-B14F-4D97-AF65-F5344CB8AC3E}">
        <p14:creationId xmlns:p14="http://schemas.microsoft.com/office/powerpoint/2010/main" val="4225843219"/>
      </p:ext>
    </p:extLst>
  </p:cSld>
  <p:clrMap bg1="lt1" tx1="dk1" bg2="lt2" tx2="dk2" accent1="accent1" accent2="accent2" accent3="accent3" accent4="accent4" accent5="accent5" accent6="accent6" hlink="hlink" folHlink="folHlink"/>
  <p:sldLayoutIdLst>
    <p:sldLayoutId id="2147483972" r:id="rId1"/>
    <p:sldLayoutId id="2147483973" r:id="rId2"/>
    <p:sldLayoutId id="2147483974" r:id="rId3"/>
    <p:sldLayoutId id="2147483975" r:id="rId4"/>
    <p:sldLayoutId id="2147483976" r:id="rId5"/>
    <p:sldLayoutId id="2147483977" r:id="rId6"/>
    <p:sldLayoutId id="2147483978" r:id="rId7"/>
    <p:sldLayoutId id="2147483979" r:id="rId8"/>
    <p:sldLayoutId id="2147483980" r:id="rId9"/>
    <p:sldLayoutId id="2147483981" r:id="rId10"/>
    <p:sldLayoutId id="2147483982" r:id="rId11"/>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studyflix.de/chemie/redoxreaktion-einfach-erklart-4116" TargetMode="External"/><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hyperlink" Target="https://studyflix.de/chemie/redoxreaktionen-i-274"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zum.de/Faecher/Materialien/beck/chemkurs/glos11b.htm%23delo" TargetMode="External"/><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www.chemgapedia.de/vsengine/glossary/de/valenzelektronen.glos.html" TargetMode="External"/><Relationship Id="rId2" Type="http://schemas.openxmlformats.org/officeDocument/2006/relationships/image" Target="../media/image27.gi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23528" y="1556792"/>
            <a:ext cx="5645290" cy="4906619"/>
          </a:xfrm>
        </p:spPr>
        <p:txBody>
          <a:bodyPr>
            <a:normAutofit fontScale="70000" lnSpcReduction="20000"/>
          </a:bodyPr>
          <a:lstStyle/>
          <a:p>
            <a:pPr>
              <a:lnSpc>
                <a:spcPct val="150000"/>
              </a:lnSpc>
            </a:pPr>
            <a:r>
              <a:rPr lang="de-AT" sz="2800" dirty="0"/>
              <a:t>Modell:</a:t>
            </a:r>
          </a:p>
          <a:p>
            <a:pPr marL="0" indent="0">
              <a:lnSpc>
                <a:spcPct val="150000"/>
              </a:lnSpc>
              <a:buNone/>
            </a:pPr>
            <a:r>
              <a:rPr lang="de-AT" sz="2800" dirty="0"/>
              <a:t>	Atom mit einem positiv geladenen Kern, der 	von unterschiedlichen Orbitalen umgeben ist.</a:t>
            </a:r>
          </a:p>
          <a:p>
            <a:pPr>
              <a:lnSpc>
                <a:spcPct val="150000"/>
              </a:lnSpc>
            </a:pPr>
            <a:r>
              <a:rPr lang="de-AT" sz="2800" b="1" dirty="0"/>
              <a:t>ORBITAL</a:t>
            </a:r>
            <a:r>
              <a:rPr lang="de-AT" sz="2800" dirty="0"/>
              <a:t>: </a:t>
            </a:r>
          </a:p>
          <a:p>
            <a:pPr marL="0" indent="0">
              <a:lnSpc>
                <a:spcPct val="150000"/>
              </a:lnSpc>
              <a:buNone/>
            </a:pPr>
            <a:r>
              <a:rPr lang="de-AT" sz="2800" dirty="0"/>
              <a:t>	Raum, in dem sich ein Elektron mit 	größtmöglicher Wahrscheinlichkeit aufhält</a:t>
            </a:r>
            <a:br>
              <a:rPr lang="de-AT" sz="2800" dirty="0"/>
            </a:br>
            <a:endParaRPr lang="de-AT" sz="2800" dirty="0"/>
          </a:p>
          <a:p>
            <a:pPr>
              <a:lnSpc>
                <a:spcPct val="150000"/>
              </a:lnSpc>
            </a:pPr>
            <a:r>
              <a:rPr lang="de-AT" sz="2800" b="1" dirty="0"/>
              <a:t>Unterschiedliche Formen von Orbitalen </a:t>
            </a:r>
            <a:r>
              <a:rPr lang="de-AT" sz="2800" dirty="0"/>
              <a:t>ergeben sich durch </a:t>
            </a:r>
            <a:r>
              <a:rPr lang="de-AT" sz="2800" b="1" dirty="0"/>
              <a:t>unterschiedliche Aufenthalts-Wahrscheinlichkeiten</a:t>
            </a:r>
            <a:br>
              <a:rPr lang="de-AT" sz="2800" dirty="0"/>
            </a:br>
            <a:endParaRPr lang="de-AT" sz="2800" dirty="0"/>
          </a:p>
        </p:txBody>
      </p:sp>
      <p:pic>
        <p:nvPicPr>
          <p:cNvPr id="4" name="Bild 3"/>
          <p:cNvPicPr>
            <a:picLocks noChangeAspect="1"/>
          </p:cNvPicPr>
          <p:nvPr/>
        </p:nvPicPr>
        <p:blipFill>
          <a:blip r:embed="rId2"/>
          <a:stretch>
            <a:fillRect/>
          </a:stretch>
        </p:blipFill>
        <p:spPr>
          <a:xfrm>
            <a:off x="6248400" y="1556792"/>
            <a:ext cx="2895600" cy="2806700"/>
          </a:xfrm>
          <a:prstGeom prst="rect">
            <a:avLst/>
          </a:prstGeom>
        </p:spPr>
      </p:pic>
      <p:sp>
        <p:nvSpPr>
          <p:cNvPr id="5" name="Titel 1"/>
          <p:cNvSpPr>
            <a:spLocks noGrp="1"/>
          </p:cNvSpPr>
          <p:nvPr>
            <p:ph type="title"/>
          </p:nvPr>
        </p:nvSpPr>
        <p:spPr>
          <a:xfrm>
            <a:off x="457200" y="274638"/>
            <a:ext cx="8229600" cy="1143000"/>
          </a:xfrm>
          <a:solidFill>
            <a:srgbClr val="D9D9D9"/>
          </a:solidFill>
        </p:spPr>
        <p:txBody>
          <a:bodyPr>
            <a:normAutofit fontScale="90000"/>
          </a:bodyPr>
          <a:lstStyle/>
          <a:p>
            <a:r>
              <a:rPr lang="de-AT" b="1" dirty="0">
                <a:solidFill>
                  <a:schemeClr val="accent1">
                    <a:lumMod val="75000"/>
                  </a:schemeClr>
                </a:solidFill>
              </a:rPr>
              <a:t>Die chemischen Elemente</a:t>
            </a:r>
            <a:br>
              <a:rPr lang="de-AT" b="1" dirty="0">
                <a:solidFill>
                  <a:schemeClr val="accent1">
                    <a:lumMod val="75000"/>
                  </a:schemeClr>
                </a:solidFill>
              </a:rPr>
            </a:br>
            <a:r>
              <a:rPr lang="de-AT" b="1" dirty="0">
                <a:solidFill>
                  <a:schemeClr val="accent1">
                    <a:lumMod val="75000"/>
                  </a:schemeClr>
                </a:solidFill>
              </a:rPr>
              <a:t>Orbitalmodell (1928)</a:t>
            </a:r>
          </a:p>
        </p:txBody>
      </p:sp>
    </p:spTree>
    <p:extLst>
      <p:ext uri="{BB962C8B-B14F-4D97-AF65-F5344CB8AC3E}">
        <p14:creationId xmlns:p14="http://schemas.microsoft.com/office/powerpoint/2010/main" val="916478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820" y="116632"/>
            <a:ext cx="6872436" cy="1143000"/>
          </a:xfrm>
          <a:solidFill>
            <a:srgbClr val="D9D9D9"/>
          </a:solidFill>
        </p:spPr>
        <p:txBody>
          <a:bodyPr>
            <a:normAutofit/>
          </a:bodyPr>
          <a:lstStyle/>
          <a:p>
            <a:r>
              <a:rPr lang="de-AT" sz="3200" b="1" dirty="0">
                <a:solidFill>
                  <a:schemeClr val="accent1">
                    <a:lumMod val="75000"/>
                  </a:schemeClr>
                </a:solidFill>
              </a:rPr>
              <a:t>Aufbauprinzip des PSE:</a:t>
            </a:r>
          </a:p>
        </p:txBody>
      </p:sp>
      <p:sp>
        <p:nvSpPr>
          <p:cNvPr id="3" name="Inhaltsplatzhalter 2"/>
          <p:cNvSpPr>
            <a:spLocks noGrp="1"/>
          </p:cNvSpPr>
          <p:nvPr>
            <p:ph idx="1"/>
          </p:nvPr>
        </p:nvSpPr>
        <p:spPr>
          <a:xfrm>
            <a:off x="0" y="1772816"/>
            <a:ext cx="9144000" cy="4824536"/>
          </a:xfrm>
        </p:spPr>
        <p:txBody>
          <a:bodyPr>
            <a:normAutofit/>
          </a:bodyPr>
          <a:lstStyle/>
          <a:p>
            <a:pPr marL="550926" indent="-514350">
              <a:buFont typeface="+mj-lt"/>
              <a:buAutoNum type="arabicParenR"/>
            </a:pPr>
            <a:r>
              <a:rPr lang="de-AT" sz="2800" b="1" dirty="0"/>
              <a:t>Elemente werden nach Ordnungszahl aufgelistet   </a:t>
            </a:r>
          </a:p>
          <a:p>
            <a:pPr marL="36576" indent="0">
              <a:buNone/>
            </a:pPr>
            <a:r>
              <a:rPr lang="de-AT" sz="2800" dirty="0"/>
              <a:t>             </a:t>
            </a:r>
            <a:r>
              <a:rPr lang="de-AT" sz="2800" b="1" dirty="0">
                <a:solidFill>
                  <a:schemeClr val="accent1">
                    <a:lumMod val="75000"/>
                  </a:schemeClr>
                </a:solidFill>
              </a:rPr>
              <a:t>Ordnungszahl = Protonenzahl</a:t>
            </a:r>
            <a:br>
              <a:rPr lang="de-AT" sz="2800" dirty="0"/>
            </a:br>
            <a:r>
              <a:rPr lang="de-AT" sz="2800" dirty="0"/>
              <a:t>	 </a:t>
            </a:r>
            <a:r>
              <a:rPr lang="de-AT" sz="2400" dirty="0"/>
              <a:t>93 natürlich vorkommende Elemente</a:t>
            </a:r>
            <a:br>
              <a:rPr lang="de-AT" sz="2400" dirty="0"/>
            </a:br>
            <a:r>
              <a:rPr lang="de-AT" sz="2400" dirty="0"/>
              <a:t>	</a:t>
            </a:r>
            <a:endParaRPr lang="de-AT" sz="1800" dirty="0"/>
          </a:p>
          <a:p>
            <a:pPr marL="36576" indent="0">
              <a:buNone/>
            </a:pPr>
            <a:endParaRPr lang="de-AT" sz="1800" dirty="0"/>
          </a:p>
          <a:p>
            <a:pPr marL="550926" indent="-514350">
              <a:buFont typeface="+mj-lt"/>
              <a:buAutoNum type="arabicParenR" startAt="2"/>
            </a:pPr>
            <a:r>
              <a:rPr lang="de-AT" sz="2800" dirty="0"/>
              <a:t>Waagrechte Reihen</a:t>
            </a:r>
            <a:r>
              <a:rPr lang="de-AT" sz="2800" dirty="0">
                <a:solidFill>
                  <a:srgbClr val="0000FF"/>
                </a:solidFill>
              </a:rPr>
              <a:t>: </a:t>
            </a:r>
            <a:r>
              <a:rPr lang="de-AT" sz="2800" b="1" dirty="0">
                <a:solidFill>
                  <a:srgbClr val="0000FF"/>
                </a:solidFill>
              </a:rPr>
              <a:t>Perioden - </a:t>
            </a:r>
            <a:r>
              <a:rPr lang="de-AT" sz="2400" dirty="0"/>
              <a:t>gleiche Anzahl an </a:t>
            </a:r>
            <a:r>
              <a:rPr lang="de-AT" sz="2400" dirty="0">
                <a:solidFill>
                  <a:srgbClr val="0000FF"/>
                </a:solidFill>
              </a:rPr>
              <a:t>Schalen</a:t>
            </a:r>
          </a:p>
          <a:p>
            <a:pPr marL="36576" indent="0">
              <a:buNone/>
            </a:pPr>
            <a:r>
              <a:rPr lang="de-AT" sz="2400" dirty="0">
                <a:solidFill>
                  <a:srgbClr val="0000FF"/>
                </a:solidFill>
              </a:rPr>
              <a:t>	  </a:t>
            </a:r>
            <a:r>
              <a:rPr lang="de-AT" sz="2800" dirty="0"/>
              <a:t>Senkrechte Spalten:</a:t>
            </a:r>
            <a:r>
              <a:rPr lang="de-AT" sz="2400" dirty="0">
                <a:solidFill>
                  <a:srgbClr val="0000FF"/>
                </a:solidFill>
              </a:rPr>
              <a:t> </a:t>
            </a:r>
            <a:r>
              <a:rPr lang="de-AT" sz="2800" b="1" dirty="0">
                <a:solidFill>
                  <a:srgbClr val="0000FF"/>
                </a:solidFill>
              </a:rPr>
              <a:t>Gruppen </a:t>
            </a:r>
            <a:r>
              <a:rPr lang="de-AT" sz="2400" dirty="0">
                <a:solidFill>
                  <a:srgbClr val="0000FF"/>
                </a:solidFill>
              </a:rPr>
              <a:t>– </a:t>
            </a:r>
            <a:r>
              <a:rPr lang="de-AT" sz="2400" dirty="0"/>
              <a:t>selbe Anzahl an </a:t>
            </a:r>
            <a:r>
              <a:rPr lang="de-AT" sz="2400" dirty="0">
                <a:solidFill>
                  <a:srgbClr val="0000FF"/>
                </a:solidFill>
              </a:rPr>
              <a:t>äußersten 																	Elektronen</a:t>
            </a:r>
          </a:p>
        </p:txBody>
      </p:sp>
      <p:pic>
        <p:nvPicPr>
          <p:cNvPr id="4" name="Bild 3" descr="PS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8264" y="7888"/>
            <a:ext cx="2200547" cy="1557690"/>
          </a:xfrm>
          <a:prstGeom prst="rect">
            <a:avLst/>
          </a:prstGeom>
        </p:spPr>
      </p:pic>
    </p:spTree>
    <p:extLst>
      <p:ext uri="{BB962C8B-B14F-4D97-AF65-F5344CB8AC3E}">
        <p14:creationId xmlns:p14="http://schemas.microsoft.com/office/powerpoint/2010/main" val="685578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9391" y="1844824"/>
            <a:ext cx="8496944" cy="4696147"/>
          </a:xfrm>
        </p:spPr>
        <p:txBody>
          <a:bodyPr>
            <a:normAutofit fontScale="92500" lnSpcReduction="10000"/>
          </a:bodyPr>
          <a:lstStyle/>
          <a:p>
            <a:pPr marL="962406" lvl="1" indent="-514350">
              <a:buFont typeface="+mj-lt"/>
              <a:buAutoNum type="alphaLcParenR"/>
            </a:pPr>
            <a:r>
              <a:rPr lang="de-AT" sz="3200" dirty="0"/>
              <a:t>Einteilung erfolgt nach den Valenz-elektronen</a:t>
            </a:r>
          </a:p>
          <a:p>
            <a:pPr marL="749808" lvl="2" indent="0">
              <a:buNone/>
            </a:pPr>
            <a:r>
              <a:rPr lang="de-AT" dirty="0"/>
              <a:t>8 Hauptgruppen 		</a:t>
            </a:r>
          </a:p>
          <a:p>
            <a:pPr marL="749808" lvl="2" indent="0">
              <a:buNone/>
            </a:pPr>
            <a:r>
              <a:rPr lang="de-AT" dirty="0"/>
              <a:t>I: Alkalimetalle 		V: Stickstoffgruppe </a:t>
            </a:r>
          </a:p>
          <a:p>
            <a:pPr marL="749808" lvl="2" indent="0">
              <a:buNone/>
            </a:pPr>
            <a:r>
              <a:rPr lang="de-AT" dirty="0"/>
              <a:t>II: Erdalkalimetalle 	VI: Sauerstoffgruppe </a:t>
            </a:r>
          </a:p>
          <a:p>
            <a:pPr marL="749808" lvl="2" indent="0">
              <a:buNone/>
            </a:pPr>
            <a:r>
              <a:rPr lang="de-AT" dirty="0"/>
              <a:t>III: Borgruppe 		VII: Halogene (Salzbildner) </a:t>
            </a:r>
          </a:p>
          <a:p>
            <a:pPr marL="749808" lvl="2" indent="0">
              <a:buNone/>
            </a:pPr>
            <a:r>
              <a:rPr lang="de-AT" dirty="0"/>
              <a:t>IV: Kohlenstoffgruppe VIII: Edelgase </a:t>
            </a:r>
          </a:p>
          <a:p>
            <a:pPr marL="749808" lvl="2" indent="0">
              <a:buNone/>
            </a:pPr>
            <a:endParaRPr lang="de-AT" dirty="0"/>
          </a:p>
          <a:p>
            <a:pPr marL="749808" lvl="2" indent="0">
              <a:buNone/>
            </a:pPr>
            <a:r>
              <a:rPr lang="de-AT" dirty="0"/>
              <a:t>10 Nebengruppen, 2 Nebenreihen</a:t>
            </a:r>
          </a:p>
          <a:p>
            <a:pPr marL="962406" lvl="1" indent="-514350">
              <a:buFont typeface="+mj-lt"/>
              <a:buAutoNum type="alphaLcParenR" startAt="2"/>
            </a:pPr>
            <a:r>
              <a:rPr lang="de-AT" sz="3200" dirty="0">
                <a:solidFill>
                  <a:srgbClr val="000000"/>
                </a:solidFill>
              </a:rPr>
              <a:t>Einteilung nach elektrischer Leitfähigkeit</a:t>
            </a:r>
          </a:p>
          <a:p>
            <a:pPr lvl="2"/>
            <a:r>
              <a:rPr lang="de-AT" dirty="0"/>
              <a:t>Metalle</a:t>
            </a:r>
          </a:p>
          <a:p>
            <a:pPr lvl="2"/>
            <a:r>
              <a:rPr lang="de-AT" dirty="0"/>
              <a:t>Halbmetalle</a:t>
            </a:r>
          </a:p>
          <a:p>
            <a:pPr lvl="2"/>
            <a:r>
              <a:rPr lang="de-AT" dirty="0"/>
              <a:t>Nichtmetalle</a:t>
            </a:r>
          </a:p>
        </p:txBody>
      </p:sp>
      <p:sp>
        <p:nvSpPr>
          <p:cNvPr id="4" name="Titel 1"/>
          <p:cNvSpPr>
            <a:spLocks noGrp="1"/>
          </p:cNvSpPr>
          <p:nvPr>
            <p:ph type="title"/>
          </p:nvPr>
        </p:nvSpPr>
        <p:spPr>
          <a:xfrm>
            <a:off x="3820" y="116632"/>
            <a:ext cx="6368380" cy="1143000"/>
          </a:xfrm>
          <a:solidFill>
            <a:srgbClr val="D9D9D9"/>
          </a:solidFill>
        </p:spPr>
        <p:txBody>
          <a:bodyPr>
            <a:normAutofit/>
          </a:bodyPr>
          <a:lstStyle/>
          <a:p>
            <a:r>
              <a:rPr lang="de-AT" sz="3200" dirty="0"/>
              <a:t>Einteilung der Elemente in Gruppen</a:t>
            </a:r>
          </a:p>
        </p:txBody>
      </p:sp>
      <p:pic>
        <p:nvPicPr>
          <p:cNvPr id="5" name="Bild 4" descr="PS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57226" y="7888"/>
            <a:ext cx="2391586" cy="1692920"/>
          </a:xfrm>
          <a:prstGeom prst="rect">
            <a:avLst/>
          </a:prstGeom>
        </p:spPr>
      </p:pic>
    </p:spTree>
    <p:extLst>
      <p:ext uri="{BB962C8B-B14F-4D97-AF65-F5344CB8AC3E}">
        <p14:creationId xmlns:p14="http://schemas.microsoft.com/office/powerpoint/2010/main" val="2106974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16632"/>
            <a:ext cx="7467600" cy="778098"/>
          </a:xfrm>
          <a:solidFill>
            <a:srgbClr val="D9D9D9"/>
          </a:solidFill>
        </p:spPr>
        <p:txBody>
          <a:bodyPr>
            <a:normAutofit/>
          </a:bodyPr>
          <a:lstStyle/>
          <a:p>
            <a:r>
              <a:rPr lang="de-AT" sz="3200" b="1" dirty="0"/>
              <a:t>a) Einteilung nach Elektronenkonfiguration</a:t>
            </a:r>
          </a:p>
        </p:txBody>
      </p:sp>
      <p:sp>
        <p:nvSpPr>
          <p:cNvPr id="3" name="Inhaltsplatzhalter 2"/>
          <p:cNvSpPr>
            <a:spLocks noGrp="1"/>
          </p:cNvSpPr>
          <p:nvPr>
            <p:ph idx="1"/>
          </p:nvPr>
        </p:nvSpPr>
        <p:spPr>
          <a:xfrm>
            <a:off x="251520" y="908720"/>
            <a:ext cx="8712968" cy="1584176"/>
          </a:xfrm>
        </p:spPr>
        <p:txBody>
          <a:bodyPr>
            <a:normAutofit fontScale="92500"/>
          </a:bodyPr>
          <a:lstStyle/>
          <a:p>
            <a:pPr marL="36576" indent="0">
              <a:buNone/>
            </a:pPr>
            <a:r>
              <a:rPr lang="de-AT" sz="2800" dirty="0">
                <a:solidFill>
                  <a:srgbClr val="0000FF"/>
                </a:solidFill>
              </a:rPr>
              <a:t>Hauptgruppenelemente</a:t>
            </a:r>
            <a:r>
              <a:rPr lang="de-AT" sz="2800" dirty="0">
                <a:solidFill>
                  <a:srgbClr val="3366FF"/>
                </a:solidFill>
              </a:rPr>
              <a:t>: </a:t>
            </a:r>
          </a:p>
          <a:p>
            <a:pPr marL="36576" indent="0">
              <a:buNone/>
            </a:pPr>
            <a:r>
              <a:rPr lang="de-AT" sz="2400" dirty="0"/>
              <a:t>Einerstelle der Gruppennummer = Anzahl der Valenzelektron</a:t>
            </a:r>
          </a:p>
          <a:p>
            <a:pPr marL="36576" indent="0">
              <a:buNone/>
            </a:pPr>
            <a:r>
              <a:rPr lang="de-AT" sz="2400" b="1" dirty="0">
                <a:solidFill>
                  <a:srgbClr val="FF0000"/>
                </a:solidFill>
              </a:rPr>
              <a:t>Nur die Valenzelektronen können für Bindungen herangezogen werden</a:t>
            </a:r>
          </a:p>
        </p:txBody>
      </p:sp>
      <p:graphicFrame>
        <p:nvGraphicFramePr>
          <p:cNvPr id="5" name="Tabelle 4"/>
          <p:cNvGraphicFramePr>
            <a:graphicFrameLocks noGrp="1"/>
          </p:cNvGraphicFramePr>
          <p:nvPr>
            <p:extLst>
              <p:ext uri="{D42A27DB-BD31-4B8C-83A1-F6EECF244321}">
                <p14:modId xmlns:p14="http://schemas.microsoft.com/office/powerpoint/2010/main" val="1051434618"/>
              </p:ext>
            </p:extLst>
          </p:nvPr>
        </p:nvGraphicFramePr>
        <p:xfrm>
          <a:off x="178296" y="2507704"/>
          <a:ext cx="8858200" cy="4233664"/>
        </p:xfrm>
        <a:graphic>
          <a:graphicData uri="http://schemas.openxmlformats.org/drawingml/2006/table">
            <a:tbl>
              <a:tblPr firstRow="1" bandRow="1">
                <a:tableStyleId>{5C22544A-7EE6-4342-B048-85BDC9FD1C3A}</a:tableStyleId>
              </a:tblPr>
              <a:tblGrid>
                <a:gridCol w="3709200">
                  <a:extLst>
                    <a:ext uri="{9D8B030D-6E8A-4147-A177-3AD203B41FA5}">
                      <a16:colId xmlns:a16="http://schemas.microsoft.com/office/drawing/2014/main" val="20000"/>
                    </a:ext>
                  </a:extLst>
                </a:gridCol>
                <a:gridCol w="2117625">
                  <a:extLst>
                    <a:ext uri="{9D8B030D-6E8A-4147-A177-3AD203B41FA5}">
                      <a16:colId xmlns:a16="http://schemas.microsoft.com/office/drawing/2014/main" val="20001"/>
                    </a:ext>
                  </a:extLst>
                </a:gridCol>
                <a:gridCol w="3031375">
                  <a:extLst>
                    <a:ext uri="{9D8B030D-6E8A-4147-A177-3AD203B41FA5}">
                      <a16:colId xmlns:a16="http://schemas.microsoft.com/office/drawing/2014/main" val="20002"/>
                    </a:ext>
                  </a:extLst>
                </a:gridCol>
              </a:tblGrid>
              <a:tr h="576064">
                <a:tc>
                  <a:txBody>
                    <a:bodyPr/>
                    <a:lstStyle/>
                    <a:p>
                      <a:pPr algn="ctr"/>
                      <a:r>
                        <a:rPr lang="de-DE" sz="2400" b="1" dirty="0"/>
                        <a:t>Bezeichnung</a:t>
                      </a:r>
                      <a:r>
                        <a:rPr lang="de-DE" sz="2400" b="1" baseline="0" dirty="0"/>
                        <a:t> Hauptgruppe</a:t>
                      </a:r>
                      <a:endParaRPr lang="de-DE" sz="2400" b="1" dirty="0"/>
                    </a:p>
                  </a:txBody>
                  <a:tcPr/>
                </a:tc>
                <a:tc>
                  <a:txBody>
                    <a:bodyPr/>
                    <a:lstStyle/>
                    <a:p>
                      <a:pPr algn="ctr"/>
                      <a:r>
                        <a:rPr lang="de-DE" sz="2000" b="1" dirty="0"/>
                        <a:t>Gruppennummer</a:t>
                      </a:r>
                    </a:p>
                  </a:txBody>
                  <a:tcPr/>
                </a:tc>
                <a:tc>
                  <a:txBody>
                    <a:bodyPr/>
                    <a:lstStyle/>
                    <a:p>
                      <a:pPr algn="ctr"/>
                      <a:r>
                        <a:rPr lang="de-DE" sz="2400" b="1" dirty="0"/>
                        <a:t>Anzahl Valenzelektron</a:t>
                      </a:r>
                    </a:p>
                  </a:txBody>
                  <a:tcPr/>
                </a:tc>
                <a:extLst>
                  <a:ext uri="{0D108BD9-81ED-4DB2-BD59-A6C34878D82A}">
                    <a16:rowId xmlns:a16="http://schemas.microsoft.com/office/drawing/2014/main" val="10000"/>
                  </a:ext>
                </a:extLst>
              </a:tr>
              <a:tr h="426555">
                <a:tc>
                  <a:txBody>
                    <a:bodyPr/>
                    <a:lstStyle/>
                    <a:p>
                      <a:r>
                        <a:rPr lang="de-DE" sz="2400" dirty="0"/>
                        <a:t>Alkalimetalle</a:t>
                      </a:r>
                    </a:p>
                  </a:txBody>
                  <a:tcPr/>
                </a:tc>
                <a:tc>
                  <a:txBody>
                    <a:bodyPr/>
                    <a:lstStyle/>
                    <a:p>
                      <a:pPr algn="ctr"/>
                      <a:r>
                        <a:rPr lang="de-DE" sz="2400" dirty="0"/>
                        <a:t>1 (I)</a:t>
                      </a:r>
                    </a:p>
                  </a:txBody>
                  <a:tcPr/>
                </a:tc>
                <a:tc>
                  <a:txBody>
                    <a:bodyPr/>
                    <a:lstStyle/>
                    <a:p>
                      <a:pPr algn="ctr"/>
                      <a:r>
                        <a:rPr lang="de-DE" sz="2400" dirty="0">
                          <a:solidFill>
                            <a:srgbClr val="FF0000"/>
                          </a:solidFill>
                        </a:rPr>
                        <a:t>1</a:t>
                      </a:r>
                    </a:p>
                  </a:txBody>
                  <a:tcPr/>
                </a:tc>
                <a:extLst>
                  <a:ext uri="{0D108BD9-81ED-4DB2-BD59-A6C34878D82A}">
                    <a16:rowId xmlns:a16="http://schemas.microsoft.com/office/drawing/2014/main" val="10001"/>
                  </a:ext>
                </a:extLst>
              </a:tr>
              <a:tr h="426555">
                <a:tc>
                  <a:txBody>
                    <a:bodyPr/>
                    <a:lstStyle/>
                    <a:p>
                      <a:r>
                        <a:rPr lang="de-DE" sz="2400" dirty="0"/>
                        <a:t>Erdalkalimetalle</a:t>
                      </a:r>
                    </a:p>
                  </a:txBody>
                  <a:tcPr/>
                </a:tc>
                <a:tc>
                  <a:txBody>
                    <a:bodyPr/>
                    <a:lstStyle/>
                    <a:p>
                      <a:pPr algn="ctr"/>
                      <a:r>
                        <a:rPr lang="de-DE" sz="2400" dirty="0"/>
                        <a:t>2 (II)</a:t>
                      </a:r>
                    </a:p>
                  </a:txBody>
                  <a:tcPr/>
                </a:tc>
                <a:tc>
                  <a:txBody>
                    <a:bodyPr/>
                    <a:lstStyle/>
                    <a:p>
                      <a:pPr algn="ctr"/>
                      <a:r>
                        <a:rPr lang="de-DE" sz="2400" dirty="0">
                          <a:solidFill>
                            <a:srgbClr val="FF0000"/>
                          </a:solidFill>
                        </a:rPr>
                        <a:t>2</a:t>
                      </a:r>
                    </a:p>
                  </a:txBody>
                  <a:tcPr/>
                </a:tc>
                <a:extLst>
                  <a:ext uri="{0D108BD9-81ED-4DB2-BD59-A6C34878D82A}">
                    <a16:rowId xmlns:a16="http://schemas.microsoft.com/office/drawing/2014/main" val="10002"/>
                  </a:ext>
                </a:extLst>
              </a:tr>
              <a:tr h="426555">
                <a:tc>
                  <a:txBody>
                    <a:bodyPr/>
                    <a:lstStyle/>
                    <a:p>
                      <a:r>
                        <a:rPr lang="de-DE" sz="2400" dirty="0"/>
                        <a:t>Borgruppe</a:t>
                      </a:r>
                    </a:p>
                  </a:txBody>
                  <a:tcPr/>
                </a:tc>
                <a:tc>
                  <a:txBody>
                    <a:bodyPr/>
                    <a:lstStyle/>
                    <a:p>
                      <a:pPr algn="ctr"/>
                      <a:r>
                        <a:rPr lang="de-DE" sz="2400" dirty="0"/>
                        <a:t>13 (III)</a:t>
                      </a:r>
                    </a:p>
                  </a:txBody>
                  <a:tcPr/>
                </a:tc>
                <a:tc>
                  <a:txBody>
                    <a:bodyPr/>
                    <a:lstStyle/>
                    <a:p>
                      <a:pPr algn="ctr"/>
                      <a:r>
                        <a:rPr lang="de-DE" sz="2400" dirty="0">
                          <a:solidFill>
                            <a:srgbClr val="FF0000"/>
                          </a:solidFill>
                        </a:rPr>
                        <a:t>3</a:t>
                      </a:r>
                    </a:p>
                  </a:txBody>
                  <a:tcPr/>
                </a:tc>
                <a:extLst>
                  <a:ext uri="{0D108BD9-81ED-4DB2-BD59-A6C34878D82A}">
                    <a16:rowId xmlns:a16="http://schemas.microsoft.com/office/drawing/2014/main" val="10003"/>
                  </a:ext>
                </a:extLst>
              </a:tr>
              <a:tr h="426555">
                <a:tc>
                  <a:txBody>
                    <a:bodyPr/>
                    <a:lstStyle/>
                    <a:p>
                      <a:r>
                        <a:rPr lang="de-DE" sz="2400" dirty="0"/>
                        <a:t>Kohlenstoffgruppe</a:t>
                      </a:r>
                    </a:p>
                  </a:txBody>
                  <a:tcPr/>
                </a:tc>
                <a:tc>
                  <a:txBody>
                    <a:bodyPr/>
                    <a:lstStyle/>
                    <a:p>
                      <a:pPr algn="ctr"/>
                      <a:r>
                        <a:rPr lang="de-DE" sz="2400" dirty="0"/>
                        <a:t>14 (IV)</a:t>
                      </a:r>
                    </a:p>
                  </a:txBody>
                  <a:tcPr/>
                </a:tc>
                <a:tc>
                  <a:txBody>
                    <a:bodyPr/>
                    <a:lstStyle/>
                    <a:p>
                      <a:pPr algn="ctr"/>
                      <a:r>
                        <a:rPr lang="de-DE" sz="2400" dirty="0">
                          <a:solidFill>
                            <a:srgbClr val="FF0000"/>
                          </a:solidFill>
                        </a:rPr>
                        <a:t>4</a:t>
                      </a:r>
                    </a:p>
                  </a:txBody>
                  <a:tcPr/>
                </a:tc>
                <a:extLst>
                  <a:ext uri="{0D108BD9-81ED-4DB2-BD59-A6C34878D82A}">
                    <a16:rowId xmlns:a16="http://schemas.microsoft.com/office/drawing/2014/main" val="10004"/>
                  </a:ext>
                </a:extLst>
              </a:tr>
              <a:tr h="426555">
                <a:tc>
                  <a:txBody>
                    <a:bodyPr/>
                    <a:lstStyle/>
                    <a:p>
                      <a:r>
                        <a:rPr lang="de-DE" sz="2400" dirty="0"/>
                        <a:t>Stickstoffgruppe</a:t>
                      </a:r>
                    </a:p>
                  </a:txBody>
                  <a:tcPr/>
                </a:tc>
                <a:tc>
                  <a:txBody>
                    <a:bodyPr/>
                    <a:lstStyle/>
                    <a:p>
                      <a:pPr algn="ctr"/>
                      <a:r>
                        <a:rPr lang="de-DE" sz="2400" dirty="0"/>
                        <a:t>15 (V)</a:t>
                      </a:r>
                    </a:p>
                  </a:txBody>
                  <a:tcPr/>
                </a:tc>
                <a:tc>
                  <a:txBody>
                    <a:bodyPr/>
                    <a:lstStyle/>
                    <a:p>
                      <a:pPr algn="ctr"/>
                      <a:r>
                        <a:rPr lang="de-DE" sz="2400" dirty="0">
                          <a:solidFill>
                            <a:srgbClr val="FF0000"/>
                          </a:solidFill>
                        </a:rPr>
                        <a:t>5</a:t>
                      </a:r>
                    </a:p>
                  </a:txBody>
                  <a:tcPr/>
                </a:tc>
                <a:extLst>
                  <a:ext uri="{0D108BD9-81ED-4DB2-BD59-A6C34878D82A}">
                    <a16:rowId xmlns:a16="http://schemas.microsoft.com/office/drawing/2014/main" val="10005"/>
                  </a:ext>
                </a:extLst>
              </a:tr>
              <a:tr h="426555">
                <a:tc>
                  <a:txBody>
                    <a:bodyPr/>
                    <a:lstStyle/>
                    <a:p>
                      <a:r>
                        <a:rPr lang="de-DE" sz="2400" dirty="0"/>
                        <a:t>Chalkogene</a:t>
                      </a:r>
                    </a:p>
                  </a:txBody>
                  <a:tcPr/>
                </a:tc>
                <a:tc>
                  <a:txBody>
                    <a:bodyPr/>
                    <a:lstStyle/>
                    <a:p>
                      <a:pPr algn="ctr"/>
                      <a:r>
                        <a:rPr lang="de-DE" sz="2400" dirty="0"/>
                        <a:t>16 (VI)</a:t>
                      </a:r>
                    </a:p>
                  </a:txBody>
                  <a:tcPr/>
                </a:tc>
                <a:tc>
                  <a:txBody>
                    <a:bodyPr/>
                    <a:lstStyle/>
                    <a:p>
                      <a:pPr algn="ctr"/>
                      <a:r>
                        <a:rPr lang="de-DE" sz="2400" dirty="0">
                          <a:solidFill>
                            <a:srgbClr val="FF0000"/>
                          </a:solidFill>
                        </a:rPr>
                        <a:t>6</a:t>
                      </a:r>
                    </a:p>
                  </a:txBody>
                  <a:tcPr/>
                </a:tc>
                <a:extLst>
                  <a:ext uri="{0D108BD9-81ED-4DB2-BD59-A6C34878D82A}">
                    <a16:rowId xmlns:a16="http://schemas.microsoft.com/office/drawing/2014/main" val="10006"/>
                  </a:ext>
                </a:extLst>
              </a:tr>
              <a:tr h="426555">
                <a:tc>
                  <a:txBody>
                    <a:bodyPr/>
                    <a:lstStyle/>
                    <a:p>
                      <a:r>
                        <a:rPr lang="de-DE" sz="2400" dirty="0"/>
                        <a:t>Halogene</a:t>
                      </a:r>
                    </a:p>
                  </a:txBody>
                  <a:tcPr/>
                </a:tc>
                <a:tc>
                  <a:txBody>
                    <a:bodyPr/>
                    <a:lstStyle/>
                    <a:p>
                      <a:pPr algn="ctr"/>
                      <a:r>
                        <a:rPr lang="de-DE" sz="2400" dirty="0"/>
                        <a:t>17 (VII)</a:t>
                      </a:r>
                    </a:p>
                  </a:txBody>
                  <a:tcPr/>
                </a:tc>
                <a:tc>
                  <a:txBody>
                    <a:bodyPr/>
                    <a:lstStyle/>
                    <a:p>
                      <a:pPr algn="ctr"/>
                      <a:r>
                        <a:rPr lang="de-DE" sz="2400" dirty="0">
                          <a:solidFill>
                            <a:srgbClr val="FF0000"/>
                          </a:solidFill>
                        </a:rPr>
                        <a:t>7</a:t>
                      </a:r>
                    </a:p>
                  </a:txBody>
                  <a:tcPr/>
                </a:tc>
                <a:extLst>
                  <a:ext uri="{0D108BD9-81ED-4DB2-BD59-A6C34878D82A}">
                    <a16:rowId xmlns:a16="http://schemas.microsoft.com/office/drawing/2014/main" val="10007"/>
                  </a:ext>
                </a:extLst>
              </a:tr>
              <a:tr h="360039">
                <a:tc>
                  <a:txBody>
                    <a:bodyPr/>
                    <a:lstStyle/>
                    <a:p>
                      <a:r>
                        <a:rPr lang="de-DE" sz="2400" dirty="0"/>
                        <a:t>Edelgase</a:t>
                      </a:r>
                    </a:p>
                  </a:txBody>
                  <a:tcPr/>
                </a:tc>
                <a:tc>
                  <a:txBody>
                    <a:bodyPr/>
                    <a:lstStyle/>
                    <a:p>
                      <a:pPr algn="ctr"/>
                      <a:r>
                        <a:rPr lang="de-DE" sz="2400" dirty="0"/>
                        <a:t>18 (VIII)</a:t>
                      </a:r>
                    </a:p>
                  </a:txBody>
                  <a:tcPr/>
                </a:tc>
                <a:tc>
                  <a:txBody>
                    <a:bodyPr/>
                    <a:lstStyle/>
                    <a:p>
                      <a:pPr algn="ctr"/>
                      <a:r>
                        <a:rPr lang="de-DE" sz="2400" dirty="0">
                          <a:solidFill>
                            <a:srgbClr val="FF0000"/>
                          </a:solidFill>
                        </a:rPr>
                        <a:t>8</a:t>
                      </a:r>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02084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44624"/>
            <a:ext cx="8229600" cy="1143000"/>
          </a:xfrm>
          <a:solidFill>
            <a:srgbClr val="D9D9D9"/>
          </a:solidFill>
        </p:spPr>
        <p:txBody>
          <a:bodyPr>
            <a:normAutofit fontScale="90000"/>
          </a:bodyPr>
          <a:lstStyle/>
          <a:p>
            <a:r>
              <a:rPr lang="de-DE" dirty="0"/>
              <a:t>Positionierung der Metalle/ Halbmetalle/Nichtmetalle im PSE </a:t>
            </a:r>
          </a:p>
        </p:txBody>
      </p:sp>
      <p:pic>
        <p:nvPicPr>
          <p:cNvPr id="4" name="Bild 3" descr="1767_PSE.pdf"/>
          <p:cNvPicPr>
            <a:picLocks noChangeAspect="1"/>
          </p:cNvPicPr>
          <p:nvPr/>
        </p:nvPicPr>
        <p:blipFill rotWithShape="1">
          <a:blip r:embed="rId2">
            <a:extLst>
              <a:ext uri="{28A0092B-C50C-407E-A947-70E740481C1C}">
                <a14:useLocalDpi xmlns:a14="http://schemas.microsoft.com/office/drawing/2010/main" val="0"/>
              </a:ext>
            </a:extLst>
          </a:blip>
          <a:srcRect l="34166"/>
          <a:stretch/>
        </p:blipFill>
        <p:spPr>
          <a:xfrm>
            <a:off x="30915" y="980728"/>
            <a:ext cx="9144000" cy="6002490"/>
          </a:xfrm>
          <a:prstGeom prst="rect">
            <a:avLst/>
          </a:prstGeom>
        </p:spPr>
      </p:pic>
    </p:spTree>
    <p:extLst>
      <p:ext uri="{BB962C8B-B14F-4D97-AF65-F5344CB8AC3E}">
        <p14:creationId xmlns:p14="http://schemas.microsoft.com/office/powerpoint/2010/main" val="36807465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552" y="0"/>
            <a:ext cx="8229600" cy="706090"/>
          </a:xfrm>
        </p:spPr>
        <p:txBody>
          <a:bodyPr>
            <a:normAutofit fontScale="90000"/>
          </a:bodyPr>
          <a:lstStyle/>
          <a:p>
            <a:r>
              <a:rPr lang="de-DE" dirty="0"/>
              <a:t>Beispiele von Isotopen</a:t>
            </a:r>
          </a:p>
        </p:txBody>
      </p:sp>
      <p:pic>
        <p:nvPicPr>
          <p:cNvPr id="14338" name="Picture 2" descr="Isotope des Wasserstoffs - Deuterium, Triti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692696"/>
            <a:ext cx="3476625" cy="2333626"/>
          </a:xfrm>
          <a:prstGeom prst="rect">
            <a:avLst/>
          </a:prstGeom>
          <a:noFill/>
          <a:extLst>
            <a:ext uri="{909E8E84-426E-40dd-AFC4-6F175D3DCCD1}">
              <a14:hiddenFill xmlns:a14="http://schemas.microsoft.com/office/drawing/2010/main" xmlns="">
                <a:solidFill>
                  <a:srgbClr val="FFFFFF"/>
                </a:solidFill>
              </a14:hiddenFill>
            </a:ext>
          </a:extLst>
        </p:spPr>
      </p:pic>
      <p:pic>
        <p:nvPicPr>
          <p:cNvPr id="14340" name="Picture 4" descr="Carbon isotop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7764" y="3161070"/>
            <a:ext cx="6264696" cy="370186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1691299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63CC97CF-3115-4D72-9F16-103FFBB019F7}"/>
              </a:ext>
            </a:extLst>
          </p:cNvPr>
          <p:cNvPicPr>
            <a:picLocks noChangeAspect="1"/>
          </p:cNvPicPr>
          <p:nvPr/>
        </p:nvPicPr>
        <p:blipFill>
          <a:blip r:embed="rId2"/>
          <a:stretch>
            <a:fillRect/>
          </a:stretch>
        </p:blipFill>
        <p:spPr>
          <a:xfrm>
            <a:off x="176212" y="690562"/>
            <a:ext cx="8791575" cy="5476875"/>
          </a:xfrm>
          <a:prstGeom prst="rect">
            <a:avLst/>
          </a:prstGeom>
        </p:spPr>
      </p:pic>
      <p:cxnSp>
        <p:nvCxnSpPr>
          <p:cNvPr id="3" name="Gerade Verbindung mit Pfeil 2">
            <a:extLst>
              <a:ext uri="{FF2B5EF4-FFF2-40B4-BE49-F238E27FC236}">
                <a16:creationId xmlns:a16="http://schemas.microsoft.com/office/drawing/2014/main" id="{68B7D70D-E61C-34EE-6DA8-898A41AB6C9B}"/>
              </a:ext>
            </a:extLst>
          </p:cNvPr>
          <p:cNvCxnSpPr>
            <a:cxnSpLocks/>
          </p:cNvCxnSpPr>
          <p:nvPr/>
        </p:nvCxnSpPr>
        <p:spPr>
          <a:xfrm>
            <a:off x="1619672" y="3068960"/>
            <a:ext cx="288032" cy="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6" name="Gerade Verbindung mit Pfeil 5">
            <a:extLst>
              <a:ext uri="{FF2B5EF4-FFF2-40B4-BE49-F238E27FC236}">
                <a16:creationId xmlns:a16="http://schemas.microsoft.com/office/drawing/2014/main" id="{C0C036B2-9B25-4D9A-8DCF-B698700C34C9}"/>
              </a:ext>
            </a:extLst>
          </p:cNvPr>
          <p:cNvCxnSpPr>
            <a:cxnSpLocks/>
          </p:cNvCxnSpPr>
          <p:nvPr/>
        </p:nvCxnSpPr>
        <p:spPr>
          <a:xfrm>
            <a:off x="683568" y="3717032"/>
            <a:ext cx="288032" cy="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7" name="Gerade Verbindung mit Pfeil 6">
            <a:extLst>
              <a:ext uri="{FF2B5EF4-FFF2-40B4-BE49-F238E27FC236}">
                <a16:creationId xmlns:a16="http://schemas.microsoft.com/office/drawing/2014/main" id="{BCABDAEF-904B-F60C-8FBF-90C38CE1FB81}"/>
              </a:ext>
            </a:extLst>
          </p:cNvPr>
          <p:cNvCxnSpPr>
            <a:cxnSpLocks/>
          </p:cNvCxnSpPr>
          <p:nvPr/>
        </p:nvCxnSpPr>
        <p:spPr>
          <a:xfrm>
            <a:off x="872125" y="4005064"/>
            <a:ext cx="288032" cy="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8" name="Textfeld 7">
            <a:extLst>
              <a:ext uri="{FF2B5EF4-FFF2-40B4-BE49-F238E27FC236}">
                <a16:creationId xmlns:a16="http://schemas.microsoft.com/office/drawing/2014/main" id="{85388E8D-EBED-D3BD-A6E6-F825E02B659A}"/>
              </a:ext>
            </a:extLst>
          </p:cNvPr>
          <p:cNvSpPr txBox="1"/>
          <p:nvPr/>
        </p:nvSpPr>
        <p:spPr>
          <a:xfrm>
            <a:off x="3746707" y="3347700"/>
            <a:ext cx="4491963" cy="461665"/>
          </a:xfrm>
          <a:prstGeom prst="rect">
            <a:avLst/>
          </a:prstGeom>
          <a:solidFill>
            <a:schemeClr val="bg1">
              <a:lumMod val="85000"/>
            </a:schemeClr>
          </a:solidFill>
        </p:spPr>
        <p:txBody>
          <a:bodyPr wrap="square" rtlCol="0">
            <a:spAutoFit/>
          </a:bodyPr>
          <a:lstStyle/>
          <a:p>
            <a:r>
              <a:rPr lang="de-AT" sz="2400" dirty="0">
                <a:solidFill>
                  <a:schemeClr val="accent1">
                    <a:lumMod val="75000"/>
                  </a:schemeClr>
                </a:solidFill>
              </a:rPr>
              <a:t>Reduktion und Oxidation</a:t>
            </a:r>
          </a:p>
        </p:txBody>
      </p:sp>
    </p:spTree>
    <p:extLst>
      <p:ext uri="{BB962C8B-B14F-4D97-AF65-F5344CB8AC3E}">
        <p14:creationId xmlns:p14="http://schemas.microsoft.com/office/powerpoint/2010/main" val="17017683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F6D5DD57-651F-8254-4A3A-C2F88365CF9C}"/>
              </a:ext>
            </a:extLst>
          </p:cNvPr>
          <p:cNvPicPr>
            <a:picLocks noChangeAspect="1"/>
          </p:cNvPicPr>
          <p:nvPr/>
        </p:nvPicPr>
        <p:blipFill>
          <a:blip r:embed="rId2"/>
          <a:stretch>
            <a:fillRect/>
          </a:stretch>
        </p:blipFill>
        <p:spPr>
          <a:xfrm>
            <a:off x="143851" y="21668"/>
            <a:ext cx="8640960" cy="6659787"/>
          </a:xfrm>
          <a:prstGeom prst="rect">
            <a:avLst/>
          </a:prstGeom>
        </p:spPr>
      </p:pic>
      <p:cxnSp>
        <p:nvCxnSpPr>
          <p:cNvPr id="2" name="Gerade Verbindung mit Pfeil 1">
            <a:extLst>
              <a:ext uri="{FF2B5EF4-FFF2-40B4-BE49-F238E27FC236}">
                <a16:creationId xmlns:a16="http://schemas.microsoft.com/office/drawing/2014/main" id="{FEA79AB7-6E1F-D88F-8F1B-00E1039B21F6}"/>
              </a:ext>
            </a:extLst>
          </p:cNvPr>
          <p:cNvCxnSpPr>
            <a:cxnSpLocks/>
          </p:cNvCxnSpPr>
          <p:nvPr/>
        </p:nvCxnSpPr>
        <p:spPr>
          <a:xfrm>
            <a:off x="1403648" y="620688"/>
            <a:ext cx="288032" cy="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 name="Gerade Verbindung mit Pfeil 2">
            <a:extLst>
              <a:ext uri="{FF2B5EF4-FFF2-40B4-BE49-F238E27FC236}">
                <a16:creationId xmlns:a16="http://schemas.microsoft.com/office/drawing/2014/main" id="{1CAA67FF-A2F1-B8A4-C6B2-C2E6343C3C25}"/>
              </a:ext>
            </a:extLst>
          </p:cNvPr>
          <p:cNvCxnSpPr>
            <a:cxnSpLocks/>
          </p:cNvCxnSpPr>
          <p:nvPr/>
        </p:nvCxnSpPr>
        <p:spPr>
          <a:xfrm>
            <a:off x="1115616" y="908720"/>
            <a:ext cx="288032" cy="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6" name="Textfeld 5">
            <a:extLst>
              <a:ext uri="{FF2B5EF4-FFF2-40B4-BE49-F238E27FC236}">
                <a16:creationId xmlns:a16="http://schemas.microsoft.com/office/drawing/2014/main" id="{00E85994-6793-4DB1-0A51-267FA9CCC586}"/>
              </a:ext>
            </a:extLst>
          </p:cNvPr>
          <p:cNvSpPr txBox="1"/>
          <p:nvPr/>
        </p:nvSpPr>
        <p:spPr>
          <a:xfrm>
            <a:off x="1977586" y="3789040"/>
            <a:ext cx="6577219" cy="1754326"/>
          </a:xfrm>
          <a:prstGeom prst="rect">
            <a:avLst/>
          </a:prstGeom>
          <a:solidFill>
            <a:schemeClr val="bg1"/>
          </a:solidFill>
        </p:spPr>
        <p:txBody>
          <a:bodyPr wrap="square" rtlCol="0">
            <a:spAutoFit/>
          </a:bodyPr>
          <a:lstStyle/>
          <a:p>
            <a:endParaRPr lang="de-AT" dirty="0"/>
          </a:p>
          <a:p>
            <a:endParaRPr lang="de-AT" dirty="0"/>
          </a:p>
          <a:p>
            <a:endParaRPr lang="de-AT" dirty="0"/>
          </a:p>
          <a:p>
            <a:endParaRPr lang="de-AT" dirty="0"/>
          </a:p>
          <a:p>
            <a:endParaRPr lang="de-AT" dirty="0"/>
          </a:p>
          <a:p>
            <a:endParaRPr lang="de-AT" dirty="0"/>
          </a:p>
        </p:txBody>
      </p:sp>
      <p:sp>
        <p:nvSpPr>
          <p:cNvPr id="5" name="Textfeld 4">
            <a:extLst>
              <a:ext uri="{FF2B5EF4-FFF2-40B4-BE49-F238E27FC236}">
                <a16:creationId xmlns:a16="http://schemas.microsoft.com/office/drawing/2014/main" id="{78F678C9-3F96-D1B7-354F-55049E8F5F89}"/>
              </a:ext>
            </a:extLst>
          </p:cNvPr>
          <p:cNvSpPr txBox="1"/>
          <p:nvPr/>
        </p:nvSpPr>
        <p:spPr>
          <a:xfrm>
            <a:off x="1140106" y="3789040"/>
            <a:ext cx="1199646" cy="307777"/>
          </a:xfrm>
          <a:prstGeom prst="rect">
            <a:avLst/>
          </a:prstGeom>
          <a:solidFill>
            <a:schemeClr val="bg1"/>
          </a:solidFill>
        </p:spPr>
        <p:txBody>
          <a:bodyPr wrap="square" rtlCol="0">
            <a:spAutoFit/>
          </a:bodyPr>
          <a:lstStyle/>
          <a:p>
            <a:r>
              <a:rPr lang="de-AT" sz="1400" b="1" dirty="0">
                <a:latin typeface="Aharoni" panose="02010803020104030203" pitchFamily="2" charset="-79"/>
                <a:cs typeface="Aharoni" panose="02010803020104030203" pitchFamily="2" charset="-79"/>
              </a:rPr>
              <a:t>reduziert.</a:t>
            </a:r>
          </a:p>
        </p:txBody>
      </p:sp>
      <p:sp>
        <p:nvSpPr>
          <p:cNvPr id="7" name="Textfeld 6">
            <a:extLst>
              <a:ext uri="{FF2B5EF4-FFF2-40B4-BE49-F238E27FC236}">
                <a16:creationId xmlns:a16="http://schemas.microsoft.com/office/drawing/2014/main" id="{0092E879-7142-424E-04FB-29627F80D4E2}"/>
              </a:ext>
            </a:extLst>
          </p:cNvPr>
          <p:cNvSpPr txBox="1"/>
          <p:nvPr/>
        </p:nvSpPr>
        <p:spPr>
          <a:xfrm>
            <a:off x="323528" y="4104208"/>
            <a:ext cx="1944216" cy="1440156"/>
          </a:xfrm>
          <a:prstGeom prst="rect">
            <a:avLst/>
          </a:prstGeom>
          <a:solidFill>
            <a:schemeClr val="bg1"/>
          </a:solidFill>
        </p:spPr>
        <p:txBody>
          <a:bodyPr wrap="square" rtlCol="0">
            <a:spAutoFit/>
          </a:bodyPr>
          <a:lstStyle/>
          <a:p>
            <a:endParaRPr lang="de-AT" dirty="0"/>
          </a:p>
        </p:txBody>
      </p:sp>
      <p:sp>
        <p:nvSpPr>
          <p:cNvPr id="9" name="Textfeld 8">
            <a:extLst>
              <a:ext uri="{FF2B5EF4-FFF2-40B4-BE49-F238E27FC236}">
                <a16:creationId xmlns:a16="http://schemas.microsoft.com/office/drawing/2014/main" id="{7DC62C8E-87E5-2AFB-F62D-0D3484534C5F}"/>
              </a:ext>
            </a:extLst>
          </p:cNvPr>
          <p:cNvSpPr txBox="1"/>
          <p:nvPr/>
        </p:nvSpPr>
        <p:spPr>
          <a:xfrm>
            <a:off x="539552" y="4221680"/>
            <a:ext cx="4572000" cy="646331"/>
          </a:xfrm>
          <a:prstGeom prst="rect">
            <a:avLst/>
          </a:prstGeom>
          <a:noFill/>
        </p:spPr>
        <p:txBody>
          <a:bodyPr wrap="square">
            <a:spAutoFit/>
          </a:bodyPr>
          <a:lstStyle/>
          <a:p>
            <a:r>
              <a:rPr lang="de-AT" dirty="0">
                <a:hlinkClick r:id="rId3"/>
              </a:rPr>
              <a:t>Redoxreaktion einfach erklärt • Oxidation &amp; Reduktion · [mit Video]</a:t>
            </a:r>
            <a:endParaRPr lang="de-AT" dirty="0"/>
          </a:p>
        </p:txBody>
      </p:sp>
      <p:sp>
        <p:nvSpPr>
          <p:cNvPr id="11" name="Textfeld 10">
            <a:extLst>
              <a:ext uri="{FF2B5EF4-FFF2-40B4-BE49-F238E27FC236}">
                <a16:creationId xmlns:a16="http://schemas.microsoft.com/office/drawing/2014/main" id="{79745DE9-86CE-2F48-DB74-8579F4A552B9}"/>
              </a:ext>
            </a:extLst>
          </p:cNvPr>
          <p:cNvSpPr txBox="1"/>
          <p:nvPr/>
        </p:nvSpPr>
        <p:spPr>
          <a:xfrm>
            <a:off x="3563888" y="4824286"/>
            <a:ext cx="4572000" cy="646331"/>
          </a:xfrm>
          <a:prstGeom prst="rect">
            <a:avLst/>
          </a:prstGeom>
          <a:noFill/>
        </p:spPr>
        <p:txBody>
          <a:bodyPr wrap="square">
            <a:spAutoFit/>
          </a:bodyPr>
          <a:lstStyle/>
          <a:p>
            <a:r>
              <a:rPr lang="de-AT" dirty="0">
                <a:hlinkClick r:id="rId4"/>
              </a:rPr>
              <a:t>Redoxreaktionen · aufstellen und Beispiel · [mit Video]</a:t>
            </a:r>
            <a:endParaRPr lang="de-AT" dirty="0"/>
          </a:p>
        </p:txBody>
      </p:sp>
    </p:spTree>
    <p:extLst>
      <p:ext uri="{BB962C8B-B14F-4D97-AF65-F5344CB8AC3E}">
        <p14:creationId xmlns:p14="http://schemas.microsoft.com/office/powerpoint/2010/main" val="1496233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rgbClr val="B7DEE8"/>
          </a:solidFill>
        </p:spPr>
        <p:txBody>
          <a:bodyPr/>
          <a:lstStyle/>
          <a:p>
            <a:r>
              <a:rPr lang="de-AT" dirty="0"/>
              <a:t>Die Ionenbindung</a:t>
            </a:r>
          </a:p>
        </p:txBody>
      </p:sp>
      <p:sp>
        <p:nvSpPr>
          <p:cNvPr id="3" name="Inhaltsplatzhalter 2"/>
          <p:cNvSpPr>
            <a:spLocks noGrp="1"/>
          </p:cNvSpPr>
          <p:nvPr>
            <p:ph idx="1"/>
          </p:nvPr>
        </p:nvSpPr>
        <p:spPr>
          <a:xfrm>
            <a:off x="0" y="1484784"/>
            <a:ext cx="9144000" cy="5256584"/>
          </a:xfrm>
        </p:spPr>
        <p:txBody>
          <a:bodyPr>
            <a:normAutofit lnSpcReduction="10000"/>
          </a:bodyPr>
          <a:lstStyle/>
          <a:p>
            <a:pPr>
              <a:buFont typeface="Wingdings" charset="2"/>
              <a:buChar char="Ø"/>
            </a:pPr>
            <a:r>
              <a:rPr lang="de-AT" dirty="0"/>
              <a:t>Entsteht zw. Partnern </a:t>
            </a:r>
            <a:r>
              <a:rPr lang="de-AT" sz="2800" dirty="0"/>
              <a:t>mit </a:t>
            </a:r>
            <a:r>
              <a:rPr lang="de-AT" dirty="0"/>
              <a:t>stark unterschiedlicher Elektronegativität EN</a:t>
            </a:r>
          </a:p>
          <a:p>
            <a:pPr marL="0" indent="0">
              <a:buNone/>
            </a:pPr>
            <a:r>
              <a:rPr lang="de-AT" dirty="0"/>
              <a:t>	</a:t>
            </a:r>
            <a:r>
              <a:rPr lang="de-AT" b="1" dirty="0"/>
              <a:t>(</a:t>
            </a:r>
            <a:r>
              <a:rPr lang="de-AT" b="1" dirty="0">
                <a:sym typeface="Symbol"/>
              </a:rPr>
              <a:t></a:t>
            </a:r>
            <a:r>
              <a:rPr lang="de-AT" b="1" dirty="0"/>
              <a:t>EN</a:t>
            </a:r>
            <a:r>
              <a:rPr lang="de-AT" b="1" dirty="0">
                <a:sym typeface="Symbol"/>
              </a:rPr>
              <a:t></a:t>
            </a:r>
            <a:r>
              <a:rPr lang="de-AT" b="1" dirty="0"/>
              <a:t>1,8)</a:t>
            </a:r>
            <a:r>
              <a:rPr lang="de-AT" dirty="0"/>
              <a:t> </a:t>
            </a:r>
            <a:endParaRPr lang="de-AT" b="0" dirty="0">
              <a:ea typeface="Cambria Math"/>
            </a:endParaRPr>
          </a:p>
          <a:p>
            <a:pPr>
              <a:buFont typeface="Wingdings" charset="2"/>
              <a:buChar char="Ø"/>
            </a:pPr>
            <a:r>
              <a:rPr lang="de-AT" dirty="0"/>
              <a:t>Faustregel: Zwischen Metall- </a:t>
            </a:r>
            <a:r>
              <a:rPr lang="de-AT" sz="2400" dirty="0"/>
              <a:t>und </a:t>
            </a:r>
            <a:r>
              <a:rPr lang="de-AT" dirty="0"/>
              <a:t>Nichtmetallatomen</a:t>
            </a:r>
          </a:p>
          <a:p>
            <a:pPr marL="0" indent="0">
              <a:buNone/>
            </a:pPr>
            <a:endParaRPr lang="de-AT" dirty="0"/>
          </a:p>
          <a:p>
            <a:pPr>
              <a:buFont typeface="Wingdings" charset="2"/>
              <a:buChar char="Ø"/>
            </a:pPr>
            <a:r>
              <a:rPr lang="de-AT" dirty="0"/>
              <a:t>Metalle geben alle Valenzelektronen ab   </a:t>
            </a:r>
            <a:r>
              <a:rPr lang="de-AT" dirty="0">
                <a:sym typeface="Wingdings"/>
              </a:rPr>
              <a:t></a:t>
            </a:r>
            <a:r>
              <a:rPr lang="de-AT" dirty="0"/>
              <a:t> </a:t>
            </a:r>
            <a:r>
              <a:rPr lang="de-AT" b="1" dirty="0"/>
              <a:t>Kationen</a:t>
            </a:r>
          </a:p>
          <a:p>
            <a:pPr marL="0" indent="0">
              <a:buNone/>
            </a:pPr>
            <a:endParaRPr lang="de-AT" dirty="0"/>
          </a:p>
          <a:p>
            <a:pPr>
              <a:buFont typeface="Wingdings" charset="2"/>
              <a:buChar char="Ø"/>
            </a:pPr>
            <a:r>
              <a:rPr lang="de-AT" dirty="0"/>
              <a:t>Nichtmetalle nehmen Valenzelektronen auf </a:t>
            </a:r>
            <a:r>
              <a:rPr lang="de-AT" dirty="0">
                <a:sym typeface="Wingdings"/>
              </a:rPr>
              <a:t></a:t>
            </a:r>
            <a:r>
              <a:rPr lang="de-AT" dirty="0"/>
              <a:t> </a:t>
            </a:r>
            <a:r>
              <a:rPr lang="de-AT" b="1" dirty="0"/>
              <a:t>Anionen</a:t>
            </a:r>
          </a:p>
        </p:txBody>
      </p:sp>
      <p:sp>
        <p:nvSpPr>
          <p:cNvPr id="5" name="Textfeld 4">
            <a:extLst>
              <a:ext uri="{FF2B5EF4-FFF2-40B4-BE49-F238E27FC236}">
                <a16:creationId xmlns:a16="http://schemas.microsoft.com/office/drawing/2014/main" id="{7FCC6EFB-4B7A-4D4C-B9B3-292F239C62FE}"/>
              </a:ext>
            </a:extLst>
          </p:cNvPr>
          <p:cNvSpPr txBox="1"/>
          <p:nvPr/>
        </p:nvSpPr>
        <p:spPr>
          <a:xfrm>
            <a:off x="5580112" y="4365104"/>
            <a:ext cx="3257660" cy="123840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de-AT" sz="2400" dirty="0"/>
              <a:t>So erreichen beide Partner die Oktettregel! = volle </a:t>
            </a:r>
            <a:r>
              <a:rPr lang="de-AT" sz="2400" dirty="0" err="1"/>
              <a:t>Außen“schalen</a:t>
            </a:r>
            <a:r>
              <a:rPr lang="de-AT" sz="2400" dirty="0"/>
              <a:t>“</a:t>
            </a:r>
          </a:p>
        </p:txBody>
      </p:sp>
    </p:spTree>
    <p:extLst>
      <p:ext uri="{BB962C8B-B14F-4D97-AF65-F5344CB8AC3E}">
        <p14:creationId xmlns:p14="http://schemas.microsoft.com/office/powerpoint/2010/main" val="3892654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rgbClr val="B7DEE8"/>
          </a:solidFill>
        </p:spPr>
        <p:txBody>
          <a:bodyPr/>
          <a:lstStyle/>
          <a:p>
            <a:r>
              <a:rPr lang="de-AT" dirty="0"/>
              <a:t>Wichtige Definitionen</a:t>
            </a:r>
          </a:p>
        </p:txBody>
      </p:sp>
      <p:sp>
        <p:nvSpPr>
          <p:cNvPr id="3" name="Inhaltsplatzhalter 2"/>
          <p:cNvSpPr>
            <a:spLocks noGrp="1"/>
          </p:cNvSpPr>
          <p:nvPr>
            <p:ph idx="1"/>
          </p:nvPr>
        </p:nvSpPr>
        <p:spPr>
          <a:xfrm>
            <a:off x="0" y="1484784"/>
            <a:ext cx="9144000" cy="5373216"/>
          </a:xfrm>
        </p:spPr>
        <p:txBody>
          <a:bodyPr>
            <a:normAutofit fontScale="92500"/>
          </a:bodyPr>
          <a:lstStyle/>
          <a:p>
            <a:pPr>
              <a:buFont typeface="Wingdings" charset="2"/>
              <a:buChar char="Ø"/>
            </a:pPr>
            <a:r>
              <a:rPr lang="de-AT" b="1" dirty="0"/>
              <a:t>IONENBINDUNG </a:t>
            </a:r>
            <a:r>
              <a:rPr lang="de-AT" dirty="0"/>
              <a:t>ist eine Bindung aus entgegengesetzt geladenen Ionen in einem Ionengitter.</a:t>
            </a:r>
          </a:p>
          <a:p>
            <a:pPr>
              <a:buFont typeface="Wingdings" charset="2"/>
              <a:buChar char="Ø"/>
            </a:pPr>
            <a:endParaRPr lang="de-AT" b="1" dirty="0"/>
          </a:p>
          <a:p>
            <a:pPr>
              <a:buFont typeface="Wingdings" charset="2"/>
              <a:buChar char="Ø"/>
            </a:pPr>
            <a:r>
              <a:rPr lang="de-AT" b="1" dirty="0"/>
              <a:t>SALZE </a:t>
            </a:r>
            <a:r>
              <a:rPr lang="de-AT" dirty="0"/>
              <a:t>sind</a:t>
            </a:r>
            <a:r>
              <a:rPr lang="de-AT" b="1" dirty="0"/>
              <a:t> </a:t>
            </a:r>
            <a:r>
              <a:rPr lang="de-AT" dirty="0"/>
              <a:t>Verbindungen, die aus Ionen aufgebaut sind</a:t>
            </a:r>
          </a:p>
          <a:p>
            <a:pPr marL="0" indent="0">
              <a:buNone/>
            </a:pPr>
            <a:endParaRPr lang="de-AT" b="0" dirty="0">
              <a:ea typeface="Cambria Math"/>
            </a:endParaRPr>
          </a:p>
          <a:p>
            <a:pPr>
              <a:buFont typeface="Wingdings" charset="2"/>
              <a:buChar char="Ø"/>
            </a:pPr>
            <a:r>
              <a:rPr lang="de-AT" b="1" dirty="0"/>
              <a:t>IONENGITTER</a:t>
            </a:r>
            <a:r>
              <a:rPr lang="de-AT" dirty="0"/>
              <a:t>, nennt man einen regelmäßigen, dreidimensionalen Verband aus Ionen</a:t>
            </a:r>
          </a:p>
          <a:p>
            <a:pPr marL="0" indent="0">
              <a:buNone/>
            </a:pPr>
            <a:endParaRPr lang="de-AT" dirty="0"/>
          </a:p>
          <a:p>
            <a:pPr>
              <a:buFont typeface="Wingdings" charset="2"/>
              <a:buChar char="Ø"/>
            </a:pPr>
            <a:r>
              <a:rPr lang="de-AT" b="1" dirty="0"/>
              <a:t>GITTERENERGIE </a:t>
            </a:r>
            <a:r>
              <a:rPr lang="de-AT" dirty="0"/>
              <a:t>ist die Differenz der Energieinhalte, der im Gitter gebundenen Ionen und der freien Ionen.</a:t>
            </a:r>
          </a:p>
          <a:p>
            <a:pPr marL="0" indent="0">
              <a:buNone/>
            </a:pPr>
            <a:endParaRPr lang="de-AT" dirty="0"/>
          </a:p>
        </p:txBody>
      </p:sp>
    </p:spTree>
    <p:extLst>
      <p:ext uri="{BB962C8B-B14F-4D97-AF65-F5344CB8AC3E}">
        <p14:creationId xmlns:p14="http://schemas.microsoft.com/office/powerpoint/2010/main" val="2269507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7467600" cy="922114"/>
          </a:xfrm>
          <a:solidFill>
            <a:srgbClr val="B7DEE8"/>
          </a:solidFill>
        </p:spPr>
        <p:txBody>
          <a:bodyPr/>
          <a:lstStyle/>
          <a:p>
            <a:r>
              <a:rPr lang="de-AT" dirty="0"/>
              <a:t>KRISTALLSTRUKTUR von Salzen</a:t>
            </a:r>
          </a:p>
        </p:txBody>
      </p:sp>
      <p:sp>
        <p:nvSpPr>
          <p:cNvPr id="3" name="Inhaltsplatzhalter 2"/>
          <p:cNvSpPr>
            <a:spLocks noGrp="1"/>
          </p:cNvSpPr>
          <p:nvPr>
            <p:ph idx="1"/>
          </p:nvPr>
        </p:nvSpPr>
        <p:spPr>
          <a:xfrm>
            <a:off x="457200" y="1196752"/>
            <a:ext cx="8219256" cy="4929411"/>
          </a:xfrm>
        </p:spPr>
        <p:txBody>
          <a:bodyPr/>
          <a:lstStyle/>
          <a:p>
            <a:pPr marL="0" indent="0">
              <a:buNone/>
            </a:pPr>
            <a:r>
              <a:rPr lang="de-AT" b="1" dirty="0"/>
              <a:t>Kristallstruktur </a:t>
            </a:r>
            <a:r>
              <a:rPr lang="de-AT" dirty="0"/>
              <a:t>wird durch das Verhältnis der Kationen und Anionen sowie durch deren Größe bestimmt</a:t>
            </a:r>
          </a:p>
          <a:p>
            <a:pPr marL="36576" indent="0">
              <a:buNone/>
            </a:pPr>
            <a:r>
              <a:rPr lang="de-AT" sz="2800" dirty="0"/>
              <a:t>Bsp.: Kubischer NaCl-Kristall: Jedes Kation ist von 6 Anionen umgeben und umgekehrt</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5" y="4077072"/>
            <a:ext cx="3240360" cy="238010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4" name="Bild 3"/>
          <p:cNvPicPr>
            <a:picLocks noChangeAspect="1"/>
          </p:cNvPicPr>
          <p:nvPr/>
        </p:nvPicPr>
        <p:blipFill>
          <a:blip r:embed="rId3"/>
          <a:stretch>
            <a:fillRect/>
          </a:stretch>
        </p:blipFill>
        <p:spPr>
          <a:xfrm>
            <a:off x="3635896" y="4149080"/>
            <a:ext cx="5328383" cy="2131353"/>
          </a:xfrm>
          <a:prstGeom prst="rect">
            <a:avLst/>
          </a:prstGeom>
        </p:spPr>
      </p:pic>
    </p:spTree>
    <p:extLst>
      <p:ext uri="{BB962C8B-B14F-4D97-AF65-F5344CB8AC3E}">
        <p14:creationId xmlns:p14="http://schemas.microsoft.com/office/powerpoint/2010/main" val="22729615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507288" cy="994122"/>
          </a:xfrm>
          <a:solidFill>
            <a:srgbClr val="D9D9D9"/>
          </a:solidFill>
        </p:spPr>
        <p:txBody>
          <a:bodyPr>
            <a:noAutofit/>
          </a:bodyPr>
          <a:lstStyle/>
          <a:p>
            <a:r>
              <a:rPr lang="de-AT" sz="3200" dirty="0">
                <a:solidFill>
                  <a:schemeClr val="accent1">
                    <a:lumMod val="75000"/>
                  </a:schemeClr>
                </a:solidFill>
              </a:rPr>
              <a:t>Beschreibung der Elektronen durch das Orbitalmodell</a:t>
            </a:r>
          </a:p>
        </p:txBody>
      </p:sp>
      <p:sp>
        <p:nvSpPr>
          <p:cNvPr id="3" name="Inhaltsplatzhalter 2"/>
          <p:cNvSpPr>
            <a:spLocks noGrp="1"/>
          </p:cNvSpPr>
          <p:nvPr>
            <p:ph idx="1"/>
          </p:nvPr>
        </p:nvSpPr>
        <p:spPr>
          <a:xfrm>
            <a:off x="107504" y="1268760"/>
            <a:ext cx="9036496" cy="5256584"/>
          </a:xfrm>
        </p:spPr>
        <p:txBody>
          <a:bodyPr>
            <a:normAutofit lnSpcReduction="10000"/>
          </a:bodyPr>
          <a:lstStyle/>
          <a:p>
            <a:pPr marL="36576" indent="0">
              <a:buNone/>
            </a:pPr>
            <a:r>
              <a:rPr lang="de-AT" sz="3000" dirty="0"/>
              <a:t>4 Quantenzahlen zur exakten Beschreibung eines Elektrons:</a:t>
            </a:r>
          </a:p>
          <a:p>
            <a:pPr marL="36576" indent="0">
              <a:buNone/>
            </a:pPr>
            <a:endParaRPr lang="de-AT" sz="2400" dirty="0"/>
          </a:p>
          <a:p>
            <a:r>
              <a:rPr lang="de-AT" sz="2600" b="1" dirty="0"/>
              <a:t>Hauptquantenzahl </a:t>
            </a:r>
            <a:r>
              <a:rPr lang="de-AT" sz="2600" b="1" dirty="0" err="1"/>
              <a:t>n</a:t>
            </a:r>
            <a:r>
              <a:rPr lang="de-AT" sz="2600" dirty="0"/>
              <a:t>: beschreibt das Energieniveau, in dem sich das Elektron befindet </a:t>
            </a:r>
          </a:p>
          <a:p>
            <a:pPr marL="36576" indent="0">
              <a:buNone/>
            </a:pPr>
            <a:endParaRPr lang="de-AT" sz="2400" dirty="0"/>
          </a:p>
          <a:p>
            <a:r>
              <a:rPr lang="de-AT" sz="2600" b="1" dirty="0"/>
              <a:t>Nebenquantenzahl l</a:t>
            </a:r>
            <a:r>
              <a:rPr lang="de-AT" sz="2600" dirty="0"/>
              <a:t>: beschreibt die Form des Orbitals, in dem sich das Elektron aufhält</a:t>
            </a:r>
          </a:p>
          <a:p>
            <a:endParaRPr lang="de-AT" sz="2400" dirty="0"/>
          </a:p>
          <a:p>
            <a:r>
              <a:rPr lang="de-AT" sz="2600" b="1" dirty="0"/>
              <a:t>Magnetquantenzahl m</a:t>
            </a:r>
            <a:r>
              <a:rPr lang="de-AT" sz="2600" dirty="0"/>
              <a:t>: gibt die räumliche Ausrichtung an </a:t>
            </a:r>
          </a:p>
          <a:p>
            <a:pPr marL="0" indent="0">
              <a:buNone/>
            </a:pPr>
            <a:r>
              <a:rPr lang="de-AT" sz="2600" dirty="0"/>
              <a:t>	</a:t>
            </a:r>
            <a:endParaRPr lang="de-AT" sz="2400" dirty="0"/>
          </a:p>
          <a:p>
            <a:r>
              <a:rPr lang="de-AT" sz="2600" b="1" dirty="0" err="1"/>
              <a:t>Spinquantenzahl</a:t>
            </a:r>
            <a:r>
              <a:rPr lang="de-AT" sz="2600" b="1" dirty="0"/>
              <a:t> s</a:t>
            </a:r>
            <a:r>
              <a:rPr lang="de-AT" sz="2600" dirty="0"/>
              <a:t>: gibt den „Spin“ des Elektrons im Orbital an </a:t>
            </a:r>
          </a:p>
        </p:txBody>
      </p:sp>
    </p:spTree>
    <p:extLst>
      <p:ext uri="{BB962C8B-B14F-4D97-AF65-F5344CB8AC3E}">
        <p14:creationId xmlns:p14="http://schemas.microsoft.com/office/powerpoint/2010/main" val="3890007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251520" y="1124744"/>
            <a:ext cx="8784976" cy="1008112"/>
          </a:xfrm>
        </p:spPr>
        <p:txBody>
          <a:bodyPr>
            <a:normAutofit/>
          </a:bodyPr>
          <a:lstStyle/>
          <a:p>
            <a:pPr>
              <a:lnSpc>
                <a:spcPct val="150000"/>
              </a:lnSpc>
              <a:buFont typeface="Wingdings" charset="2"/>
              <a:buChar char="Ø"/>
            </a:pPr>
            <a:r>
              <a:rPr lang="de-AT" dirty="0"/>
              <a:t>Sprödigkeit von Salze </a:t>
            </a:r>
          </a:p>
        </p:txBody>
      </p:sp>
      <p:pic>
        <p:nvPicPr>
          <p:cNvPr id="6" name="Bild 5" descr="Sprödigkeit Salze.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2276872"/>
            <a:ext cx="7704856" cy="2957129"/>
          </a:xfrm>
          <a:prstGeom prst="rect">
            <a:avLst/>
          </a:prstGeom>
        </p:spPr>
      </p:pic>
      <p:sp>
        <p:nvSpPr>
          <p:cNvPr id="4" name="Titel 1"/>
          <p:cNvSpPr>
            <a:spLocks noGrp="1"/>
          </p:cNvSpPr>
          <p:nvPr>
            <p:ph type="title"/>
          </p:nvPr>
        </p:nvSpPr>
        <p:spPr>
          <a:xfrm>
            <a:off x="0" y="0"/>
            <a:ext cx="9144000" cy="908720"/>
          </a:xfrm>
          <a:solidFill>
            <a:srgbClr val="B7DEE8"/>
          </a:solidFill>
        </p:spPr>
        <p:txBody>
          <a:bodyPr/>
          <a:lstStyle/>
          <a:p>
            <a:r>
              <a:rPr lang="de-AT" dirty="0"/>
              <a:t>EIGENSCHAFTEN von Salzen</a:t>
            </a:r>
          </a:p>
        </p:txBody>
      </p:sp>
    </p:spTree>
    <p:extLst>
      <p:ext uri="{BB962C8B-B14F-4D97-AF65-F5344CB8AC3E}">
        <p14:creationId xmlns:p14="http://schemas.microsoft.com/office/powerpoint/2010/main" val="1288837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9975"/>
            <a:ext cx="8229600" cy="826737"/>
          </a:xfrm>
          <a:solidFill>
            <a:srgbClr val="B7DEE8"/>
          </a:solidFill>
        </p:spPr>
        <p:txBody>
          <a:bodyPr/>
          <a:lstStyle/>
          <a:p>
            <a:r>
              <a:rPr lang="de-DE" dirty="0"/>
              <a:t>Hydratisierung von Salzen</a:t>
            </a:r>
          </a:p>
        </p:txBody>
      </p:sp>
      <p:pic>
        <p:nvPicPr>
          <p:cNvPr id="5" name="Inhaltsplatzhalter 4" descr="Hydratisierung Salze.jpg"/>
          <p:cNvPicPr>
            <a:picLocks noGrp="1" noChangeAspect="1"/>
          </p:cNvPicPr>
          <p:nvPr>
            <p:ph idx="1"/>
          </p:nvPr>
        </p:nvPicPr>
        <p:blipFill>
          <a:blip r:embed="rId2">
            <a:extLst>
              <a:ext uri="{28A0092B-C50C-407E-A947-70E740481C1C}">
                <a14:useLocalDpi xmlns:a14="http://schemas.microsoft.com/office/drawing/2010/main" val="0"/>
              </a:ext>
            </a:extLst>
          </a:blip>
          <a:srcRect t="10200" b="10200"/>
          <a:stretch>
            <a:fillRect/>
          </a:stretch>
        </p:blipFill>
        <p:spPr>
          <a:xfrm>
            <a:off x="-9052" y="3529297"/>
            <a:ext cx="5085108" cy="3356087"/>
          </a:xfrm>
          <a:prstGeom prst="rect">
            <a:avLst/>
          </a:prstGeom>
        </p:spPr>
      </p:pic>
      <p:pic>
        <p:nvPicPr>
          <p:cNvPr id="3" name="Bild 2"/>
          <p:cNvPicPr>
            <a:picLocks noChangeAspect="1"/>
          </p:cNvPicPr>
          <p:nvPr/>
        </p:nvPicPr>
        <p:blipFill>
          <a:blip r:embed="rId3"/>
          <a:stretch>
            <a:fillRect/>
          </a:stretch>
        </p:blipFill>
        <p:spPr>
          <a:xfrm>
            <a:off x="6948264" y="4077072"/>
            <a:ext cx="1835852" cy="1988840"/>
          </a:xfrm>
          <a:prstGeom prst="rect">
            <a:avLst/>
          </a:prstGeom>
        </p:spPr>
      </p:pic>
      <p:sp>
        <p:nvSpPr>
          <p:cNvPr id="4" name="Textfeld 3"/>
          <p:cNvSpPr txBox="1"/>
          <p:nvPr/>
        </p:nvSpPr>
        <p:spPr>
          <a:xfrm>
            <a:off x="6948264" y="5877272"/>
            <a:ext cx="1800200" cy="461665"/>
          </a:xfrm>
          <a:prstGeom prst="rect">
            <a:avLst/>
          </a:prstGeom>
          <a:noFill/>
        </p:spPr>
        <p:txBody>
          <a:bodyPr wrap="square" rtlCol="0">
            <a:spAutoFit/>
          </a:bodyPr>
          <a:lstStyle/>
          <a:p>
            <a:r>
              <a:rPr lang="de-DE" sz="2400" dirty="0"/>
              <a:t>Hydrathülle</a:t>
            </a:r>
          </a:p>
        </p:txBody>
      </p:sp>
      <p:sp>
        <p:nvSpPr>
          <p:cNvPr id="6" name="Textfeld 5"/>
          <p:cNvSpPr txBox="1"/>
          <p:nvPr/>
        </p:nvSpPr>
        <p:spPr>
          <a:xfrm>
            <a:off x="179512" y="1340768"/>
            <a:ext cx="8856984" cy="830997"/>
          </a:xfrm>
          <a:prstGeom prst="rect">
            <a:avLst/>
          </a:prstGeom>
          <a:noFill/>
        </p:spPr>
        <p:txBody>
          <a:bodyPr wrap="square" rtlCol="0">
            <a:spAutoFit/>
          </a:bodyPr>
          <a:lstStyle/>
          <a:p>
            <a:r>
              <a:rPr lang="de-DE" sz="2400" dirty="0"/>
              <a:t>Polare Wassermoleküle umgeben Ionen und schoten sie von der Anziehungskraft der entgegengesetzt geladenen Ionen ab.</a:t>
            </a:r>
          </a:p>
        </p:txBody>
      </p:sp>
      <p:sp>
        <p:nvSpPr>
          <p:cNvPr id="7" name="Rechteck 6"/>
          <p:cNvSpPr/>
          <p:nvPr/>
        </p:nvSpPr>
        <p:spPr>
          <a:xfrm>
            <a:off x="0" y="2420888"/>
            <a:ext cx="9144000" cy="830997"/>
          </a:xfrm>
          <a:prstGeom prst="rect">
            <a:avLst/>
          </a:prstGeom>
        </p:spPr>
        <p:txBody>
          <a:bodyPr wrap="square">
            <a:spAutoFit/>
          </a:bodyPr>
          <a:lstStyle/>
          <a:p>
            <a:r>
              <a:rPr lang="de-AT" sz="2400" b="1" dirty="0"/>
              <a:t>Kennzeichnung</a:t>
            </a:r>
            <a:r>
              <a:rPr lang="de-AT" sz="2400" dirty="0"/>
              <a:t> hydratisierter Ionen: </a:t>
            </a:r>
            <a:r>
              <a:rPr lang="de-AT" sz="2400" b="1" dirty="0" err="1"/>
              <a:t>aq</a:t>
            </a:r>
            <a:r>
              <a:rPr lang="de-AT" sz="2400" b="1" dirty="0"/>
              <a:t> </a:t>
            </a:r>
            <a:r>
              <a:rPr lang="de-AT" sz="2400" dirty="0"/>
              <a:t>(lat. </a:t>
            </a:r>
            <a:r>
              <a:rPr lang="de-AT" sz="2400" dirty="0" err="1"/>
              <a:t>aqua</a:t>
            </a:r>
            <a:r>
              <a:rPr lang="de-AT" sz="2400" dirty="0"/>
              <a:t>, Wasser) </a:t>
            </a:r>
          </a:p>
          <a:p>
            <a:r>
              <a:rPr lang="de-AT" sz="2400" dirty="0"/>
              <a:t>                             z.B. Na</a:t>
            </a:r>
            <a:r>
              <a:rPr lang="de-AT" sz="2400" baseline="30000" dirty="0"/>
              <a:t>+</a:t>
            </a:r>
            <a:r>
              <a:rPr lang="de-AT" sz="2400" baseline="-25000" dirty="0"/>
              <a:t>(</a:t>
            </a:r>
            <a:r>
              <a:rPr lang="de-AT" sz="2400" baseline="-25000" dirty="0" err="1"/>
              <a:t>aq</a:t>
            </a:r>
            <a:r>
              <a:rPr lang="de-AT" sz="2400" baseline="-25000" dirty="0"/>
              <a:t>)</a:t>
            </a:r>
            <a:r>
              <a:rPr lang="de-AT" sz="2400" dirty="0"/>
              <a:t>   oder   Cl</a:t>
            </a:r>
            <a:r>
              <a:rPr lang="de-AT" sz="2400" baseline="30000" dirty="0"/>
              <a:t>-</a:t>
            </a:r>
            <a:r>
              <a:rPr lang="de-AT" sz="2400" dirty="0"/>
              <a:t> </a:t>
            </a:r>
            <a:r>
              <a:rPr lang="de-AT" sz="2400" baseline="-25000" dirty="0"/>
              <a:t>(</a:t>
            </a:r>
            <a:r>
              <a:rPr lang="de-AT" sz="2400" baseline="-25000" dirty="0" err="1"/>
              <a:t>aq</a:t>
            </a:r>
            <a:r>
              <a:rPr lang="de-AT" sz="2400" baseline="-25000" dirty="0"/>
              <a:t>).</a:t>
            </a:r>
            <a:endParaRPr lang="de-AT" sz="2400" dirty="0"/>
          </a:p>
        </p:txBody>
      </p:sp>
    </p:spTree>
    <p:extLst>
      <p:ext uri="{BB962C8B-B14F-4D97-AF65-F5344CB8AC3E}">
        <p14:creationId xmlns:p14="http://schemas.microsoft.com/office/powerpoint/2010/main" val="17824181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44624"/>
            <a:ext cx="8229600" cy="994122"/>
          </a:xfrm>
          <a:solidFill>
            <a:srgbClr val="B7DEE8"/>
          </a:solidFill>
        </p:spPr>
        <p:txBody>
          <a:bodyPr>
            <a:normAutofit fontScale="90000"/>
          </a:bodyPr>
          <a:lstStyle/>
          <a:p>
            <a:r>
              <a:rPr lang="de-AT" dirty="0"/>
              <a:t>Die Atombindung</a:t>
            </a:r>
            <a:br>
              <a:rPr lang="de-AT" dirty="0"/>
            </a:br>
            <a:r>
              <a:rPr lang="de-AT" sz="3100" dirty="0"/>
              <a:t>= Elektronenpaarbindung, kovalente Bindung</a:t>
            </a:r>
          </a:p>
        </p:txBody>
      </p:sp>
      <p:sp>
        <p:nvSpPr>
          <p:cNvPr id="3" name="Inhaltsplatzhalter 2"/>
          <p:cNvSpPr>
            <a:spLocks noGrp="1"/>
          </p:cNvSpPr>
          <p:nvPr>
            <p:ph idx="1"/>
          </p:nvPr>
        </p:nvSpPr>
        <p:spPr>
          <a:xfrm>
            <a:off x="0" y="1196752"/>
            <a:ext cx="9144000" cy="5661248"/>
          </a:xfrm>
        </p:spPr>
        <p:txBody>
          <a:bodyPr>
            <a:normAutofit/>
          </a:bodyPr>
          <a:lstStyle/>
          <a:p>
            <a:r>
              <a:rPr lang="de-AT" dirty="0"/>
              <a:t>Atombindung entsteht zw. Nichtmetallen mit hoher Elektronegativität, wobei die Unterschiede in der EN gering sein müssen (</a:t>
            </a:r>
            <a:r>
              <a:rPr lang="de-AT" dirty="0">
                <a:sym typeface="Symbol"/>
              </a:rPr>
              <a:t></a:t>
            </a:r>
            <a:r>
              <a:rPr lang="de-AT" dirty="0"/>
              <a:t>EN</a:t>
            </a:r>
            <a:r>
              <a:rPr lang="de-AT" dirty="0">
                <a:sym typeface="Symbol"/>
              </a:rPr>
              <a:t></a:t>
            </a:r>
            <a:r>
              <a:rPr lang="de-AT" dirty="0"/>
              <a:t>1,8).</a:t>
            </a:r>
          </a:p>
          <a:p>
            <a:endParaRPr lang="de-AT" dirty="0"/>
          </a:p>
          <a:p>
            <a:pPr>
              <a:spcBef>
                <a:spcPts val="0"/>
              </a:spcBef>
            </a:pPr>
            <a:r>
              <a:rPr lang="de-DE" b="1" dirty="0">
                <a:solidFill>
                  <a:srgbClr val="FF0000"/>
                </a:solidFill>
              </a:rPr>
              <a:t>Die Bindungselektronen bilden ein gemeinsames Elektronenpaar, das beiden Atomen zur Verfügung steht. Es befindet sich zwischen den positiven Kernen und hält so die Atome zusammen!</a:t>
            </a:r>
          </a:p>
          <a:p>
            <a:pPr marL="0" indent="0">
              <a:spcBef>
                <a:spcPts val="0"/>
              </a:spcBef>
              <a:buNone/>
            </a:pPr>
            <a:endParaRPr lang="de-AT" dirty="0"/>
          </a:p>
          <a:p>
            <a:pPr>
              <a:spcBef>
                <a:spcPts val="0"/>
              </a:spcBef>
            </a:pPr>
            <a:r>
              <a:rPr lang="de-AT" dirty="0"/>
              <a:t>Atomverbände, die durch Atombindung zusammengehalten werden, nennt man </a:t>
            </a:r>
            <a:r>
              <a:rPr lang="de-AT" b="1" dirty="0"/>
              <a:t>Moleküle.</a:t>
            </a:r>
            <a:endParaRPr lang="de-AT" dirty="0"/>
          </a:p>
        </p:txBody>
      </p:sp>
    </p:spTree>
    <p:extLst>
      <p:ext uri="{BB962C8B-B14F-4D97-AF65-F5344CB8AC3E}">
        <p14:creationId xmlns:p14="http://schemas.microsoft.com/office/powerpoint/2010/main" val="112429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778098"/>
          </a:xfrm>
          <a:solidFill>
            <a:srgbClr val="B7DEE8"/>
          </a:solidFill>
        </p:spPr>
        <p:txBody>
          <a:bodyPr/>
          <a:lstStyle/>
          <a:p>
            <a:r>
              <a:rPr lang="de-DE" dirty="0"/>
              <a:t>Molekülorbitaltheorie</a:t>
            </a:r>
          </a:p>
        </p:txBody>
      </p:sp>
      <p:pic>
        <p:nvPicPr>
          <p:cNvPr id="5" name="Inhaltsplatzhalter 4"/>
          <p:cNvPicPr>
            <a:picLocks noGrp="1" noChangeAspect="1"/>
          </p:cNvPicPr>
          <p:nvPr>
            <p:ph idx="1"/>
          </p:nvPr>
        </p:nvPicPr>
        <p:blipFill rotWithShape="1">
          <a:blip r:embed="rId2"/>
          <a:srcRect l="3569" t="-354" r="1316" b="8447"/>
          <a:stretch/>
        </p:blipFill>
        <p:spPr>
          <a:xfrm>
            <a:off x="323528" y="4653136"/>
            <a:ext cx="5306205" cy="1870562"/>
          </a:xfrm>
        </p:spPr>
      </p:pic>
      <p:sp>
        <p:nvSpPr>
          <p:cNvPr id="6" name="Rechteck 5"/>
          <p:cNvSpPr/>
          <p:nvPr/>
        </p:nvSpPr>
        <p:spPr>
          <a:xfrm>
            <a:off x="0" y="1412776"/>
            <a:ext cx="9144000" cy="3108543"/>
          </a:xfrm>
          <a:prstGeom prst="rect">
            <a:avLst/>
          </a:prstGeom>
        </p:spPr>
        <p:txBody>
          <a:bodyPr wrap="square">
            <a:spAutoFit/>
          </a:bodyPr>
          <a:lstStyle/>
          <a:p>
            <a:r>
              <a:rPr lang="de-DE" sz="2800" dirty="0"/>
              <a:t>Beide Wasserstoffatome besitzen 1 Elektron im 1s Orbital. Die beiden 1s-Orbitale der Wasserstoffatome </a:t>
            </a:r>
            <a:r>
              <a:rPr lang="de-DE" sz="2800" b="1" dirty="0"/>
              <a:t>überlappen</a:t>
            </a:r>
            <a:r>
              <a:rPr lang="de-DE" sz="2800" dirty="0"/>
              <a:t> sich bis zu einem gewissen Grad und bilden ein gemeinsames </a:t>
            </a:r>
            <a:r>
              <a:rPr lang="de-DE" sz="2800" b="1" dirty="0"/>
              <a:t>Molekülorbital</a:t>
            </a:r>
            <a:r>
              <a:rPr lang="de-DE" sz="2800" dirty="0"/>
              <a:t> (</a:t>
            </a:r>
            <a:r>
              <a:rPr lang="de-DE" sz="2800" b="1" dirty="0"/>
              <a:t>MO</a:t>
            </a:r>
            <a:r>
              <a:rPr lang="de-DE" sz="2800" dirty="0"/>
              <a:t>), </a:t>
            </a:r>
            <a:r>
              <a:rPr lang="de-DE" sz="2800" dirty="0">
                <a:solidFill>
                  <a:srgbClr val="000000"/>
                </a:solidFill>
              </a:rPr>
              <a:t>in dem sich bei der Bindung nun 2 Elektronen bewegen ( </a:t>
            </a:r>
            <a:r>
              <a:rPr lang="de-DE" sz="2800" b="1" dirty="0">
                <a:solidFill>
                  <a:srgbClr val="000000"/>
                </a:solidFill>
                <a:hlinkClick r:id="rId3"/>
              </a:rPr>
              <a:t>Delokalisierung</a:t>
            </a:r>
            <a:r>
              <a:rPr lang="de-DE" sz="2800" dirty="0">
                <a:solidFill>
                  <a:srgbClr val="000000"/>
                </a:solidFill>
                <a:hlinkClick r:id="rId3"/>
              </a:rPr>
              <a:t>).</a:t>
            </a:r>
            <a:r>
              <a:rPr lang="de-DE" sz="2800" dirty="0">
                <a:solidFill>
                  <a:srgbClr val="000000"/>
                </a:solidFill>
              </a:rPr>
              <a:t> Beide Elektronen stehen beiden Atomen zur Verfügung. Für beide erfüllt sich 							die Oktettregel!</a:t>
            </a:r>
          </a:p>
        </p:txBody>
      </p:sp>
      <p:sp>
        <p:nvSpPr>
          <p:cNvPr id="3" name="Ellipse 2">
            <a:extLst>
              <a:ext uri="{FF2B5EF4-FFF2-40B4-BE49-F238E27FC236}">
                <a16:creationId xmlns:a16="http://schemas.microsoft.com/office/drawing/2014/main" id="{08B3372A-68C5-4E57-9343-97F6E8277930}"/>
              </a:ext>
            </a:extLst>
          </p:cNvPr>
          <p:cNvSpPr/>
          <p:nvPr/>
        </p:nvSpPr>
        <p:spPr>
          <a:xfrm>
            <a:off x="4992855" y="5733256"/>
            <a:ext cx="936104" cy="850106"/>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AT"/>
          </a:p>
        </p:txBody>
      </p:sp>
      <p:cxnSp>
        <p:nvCxnSpPr>
          <p:cNvPr id="7" name="Gerader Verbinder 6">
            <a:extLst>
              <a:ext uri="{FF2B5EF4-FFF2-40B4-BE49-F238E27FC236}">
                <a16:creationId xmlns:a16="http://schemas.microsoft.com/office/drawing/2014/main" id="{83020AEB-C566-4803-B8C2-CDDB37A916D6}"/>
              </a:ext>
            </a:extLst>
          </p:cNvPr>
          <p:cNvCxnSpPr/>
          <p:nvPr/>
        </p:nvCxnSpPr>
        <p:spPr>
          <a:xfrm flipV="1">
            <a:off x="5928959" y="4521319"/>
            <a:ext cx="1163321" cy="1283945"/>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367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8517FF-F83B-40AD-BA9E-CC113DB61C89}"/>
              </a:ext>
            </a:extLst>
          </p:cNvPr>
          <p:cNvSpPr>
            <a:spLocks noGrp="1"/>
          </p:cNvSpPr>
          <p:nvPr>
            <p:ph type="ctrTitle"/>
          </p:nvPr>
        </p:nvSpPr>
        <p:spPr>
          <a:xfrm>
            <a:off x="685800" y="545816"/>
            <a:ext cx="7772400" cy="1470025"/>
          </a:xfrm>
          <a:solidFill>
            <a:schemeClr val="tx2">
              <a:lumMod val="20000"/>
              <a:lumOff val="80000"/>
            </a:schemeClr>
          </a:solidFill>
        </p:spPr>
        <p:txBody>
          <a:bodyPr/>
          <a:lstStyle/>
          <a:p>
            <a:r>
              <a:rPr lang="de-AT" dirty="0"/>
              <a:t>Molekülorbitale</a:t>
            </a:r>
            <a:br>
              <a:rPr lang="de-AT" dirty="0"/>
            </a:br>
            <a:r>
              <a:rPr lang="de-AT" dirty="0"/>
              <a:t>H</a:t>
            </a:r>
            <a:r>
              <a:rPr lang="de-AT" baseline="-25000" dirty="0"/>
              <a:t>2</a:t>
            </a:r>
            <a:r>
              <a:rPr lang="de-AT" dirty="0"/>
              <a:t>                      O</a:t>
            </a:r>
            <a:r>
              <a:rPr lang="de-AT" baseline="-25000" dirty="0"/>
              <a:t>2</a:t>
            </a:r>
          </a:p>
        </p:txBody>
      </p:sp>
      <p:pic>
        <p:nvPicPr>
          <p:cNvPr id="6" name="Grafik 5">
            <a:extLst>
              <a:ext uri="{FF2B5EF4-FFF2-40B4-BE49-F238E27FC236}">
                <a16:creationId xmlns:a16="http://schemas.microsoft.com/office/drawing/2014/main" id="{A9D2C035-B82C-4FBA-8576-48D082F1061B}"/>
              </a:ext>
            </a:extLst>
          </p:cNvPr>
          <p:cNvPicPr>
            <a:picLocks noChangeAspect="1"/>
          </p:cNvPicPr>
          <p:nvPr/>
        </p:nvPicPr>
        <p:blipFill>
          <a:blip r:embed="rId2"/>
          <a:stretch>
            <a:fillRect/>
          </a:stretch>
        </p:blipFill>
        <p:spPr>
          <a:xfrm>
            <a:off x="684885" y="1997633"/>
            <a:ext cx="3181350" cy="3657600"/>
          </a:xfrm>
          <a:prstGeom prst="rect">
            <a:avLst/>
          </a:prstGeom>
        </p:spPr>
      </p:pic>
      <p:pic>
        <p:nvPicPr>
          <p:cNvPr id="8" name="Grafik 7">
            <a:extLst>
              <a:ext uri="{FF2B5EF4-FFF2-40B4-BE49-F238E27FC236}">
                <a16:creationId xmlns:a16="http://schemas.microsoft.com/office/drawing/2014/main" id="{CF862D85-23CB-4A30-81E4-C8DCF58E937D}"/>
              </a:ext>
            </a:extLst>
          </p:cNvPr>
          <p:cNvPicPr>
            <a:picLocks noChangeAspect="1"/>
          </p:cNvPicPr>
          <p:nvPr/>
        </p:nvPicPr>
        <p:blipFill>
          <a:blip r:embed="rId3"/>
          <a:stretch>
            <a:fillRect/>
          </a:stretch>
        </p:blipFill>
        <p:spPr>
          <a:xfrm>
            <a:off x="4932040" y="2039776"/>
            <a:ext cx="3527075" cy="3579981"/>
          </a:xfrm>
          <a:prstGeom prst="rect">
            <a:avLst/>
          </a:prstGeom>
        </p:spPr>
      </p:pic>
    </p:spTree>
    <p:extLst>
      <p:ext uri="{BB962C8B-B14F-4D97-AF65-F5344CB8AC3E}">
        <p14:creationId xmlns:p14="http://schemas.microsoft.com/office/powerpoint/2010/main" val="25434953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Quellbild anzeigen">
            <a:extLst>
              <a:ext uri="{FF2B5EF4-FFF2-40B4-BE49-F238E27FC236}">
                <a16:creationId xmlns:a16="http://schemas.microsoft.com/office/drawing/2014/main" id="{DFBD2022-607E-4ABD-A686-8D5D469BE1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880" y="482584"/>
            <a:ext cx="5741564" cy="277736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1">
            <a:extLst>
              <a:ext uri="{FF2B5EF4-FFF2-40B4-BE49-F238E27FC236}">
                <a16:creationId xmlns:a16="http://schemas.microsoft.com/office/drawing/2014/main" id="{B17102E7-9E8C-404A-8424-71B46C53B1BD}"/>
              </a:ext>
            </a:extLst>
          </p:cNvPr>
          <p:cNvSpPr txBox="1">
            <a:spLocks noChangeArrowheads="1"/>
          </p:cNvSpPr>
          <p:nvPr/>
        </p:nvSpPr>
        <p:spPr bwMode="auto">
          <a:xfrm>
            <a:off x="26952" y="23759"/>
            <a:ext cx="4097465" cy="341632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522" tIns="45720" rIns="91440" bIns="45720" numCol="1" anchor="ctr" anchorCtr="0" compatLnSpc="1">
            <a:prstTxWarp prst="textNoShape">
              <a:avLst/>
            </a:prstTxWarp>
            <a:spAutoFit/>
          </a:bodyPr>
          <a:lstStyle>
            <a:lvl1pPr marL="342900" indent="-342900" algn="l" defTabSz="457200" rtl="0" eaLnBrk="0" fontAlgn="base" latinLnBrk="0" hangingPunct="0">
              <a:spcBef>
                <a:spcPct val="0"/>
              </a:spcBef>
              <a:spcAft>
                <a:spcPct val="0"/>
              </a:spcAft>
              <a:buFont typeface="Arial"/>
              <a:buChar char="•"/>
              <a:defRPr sz="3200" kern="1200">
                <a:solidFill>
                  <a:schemeClr val="tx1"/>
                </a:solidFill>
                <a:latin typeface="Arial" panose="020B0604020202020204" pitchFamily="34" charset="0"/>
                <a:ea typeface="+mn-ea"/>
                <a:cs typeface="+mn-cs"/>
              </a:defRPr>
            </a:lvl1pPr>
            <a:lvl2pPr marL="742950" indent="-285750" algn="l" defTabSz="457200" rtl="0" eaLnBrk="0" fontAlgn="base" latinLnBrk="0" hangingPunct="0">
              <a:spcBef>
                <a:spcPct val="0"/>
              </a:spcBef>
              <a:spcAft>
                <a:spcPct val="0"/>
              </a:spcAft>
              <a:buFont typeface="Arial"/>
              <a:buChar char="–"/>
              <a:defRPr sz="2800" kern="1200">
                <a:solidFill>
                  <a:schemeClr val="tx1"/>
                </a:solidFill>
                <a:latin typeface="Arial" panose="020B0604020202020204" pitchFamily="34" charset="0"/>
                <a:ea typeface="+mn-ea"/>
                <a:cs typeface="+mn-cs"/>
              </a:defRPr>
            </a:lvl2pPr>
            <a:lvl3pPr marL="1143000" indent="-228600" algn="l" defTabSz="457200" rtl="0" eaLnBrk="0" fontAlgn="base" latinLnBrk="0" hangingPunct="0">
              <a:spcBef>
                <a:spcPct val="0"/>
              </a:spcBef>
              <a:spcAft>
                <a:spcPct val="0"/>
              </a:spcAft>
              <a:buFont typeface="Arial"/>
              <a:buChar char="•"/>
              <a:defRPr sz="2400" kern="1200">
                <a:solidFill>
                  <a:schemeClr val="tx1"/>
                </a:solidFill>
                <a:latin typeface="Arial" panose="020B0604020202020204" pitchFamily="34" charset="0"/>
                <a:ea typeface="+mn-ea"/>
                <a:cs typeface="+mn-cs"/>
              </a:defRPr>
            </a:lvl3pPr>
            <a:lvl4pPr marL="1600200" indent="-228600" algn="l" defTabSz="457200" rtl="0" eaLnBrk="0" fontAlgn="base" latinLnBrk="0" hangingPunct="0">
              <a:spcBef>
                <a:spcPct val="0"/>
              </a:spcBef>
              <a:spcAft>
                <a:spcPct val="0"/>
              </a:spcAft>
              <a:buFont typeface="Arial"/>
              <a:buChar char="–"/>
              <a:defRPr sz="2000" kern="1200">
                <a:solidFill>
                  <a:schemeClr val="tx1"/>
                </a:solidFill>
                <a:latin typeface="Arial" panose="020B0604020202020204" pitchFamily="34" charset="0"/>
                <a:ea typeface="+mn-ea"/>
                <a:cs typeface="+mn-cs"/>
              </a:defRPr>
            </a:lvl4pPr>
            <a:lvl5pPr marL="2057400" indent="-228600" algn="l" defTabSz="457200" rtl="0" eaLnBrk="0" fontAlgn="base" latinLnBrk="0" hangingPunct="0">
              <a:spcBef>
                <a:spcPct val="0"/>
              </a:spcBef>
              <a:spcAft>
                <a:spcPct val="0"/>
              </a:spcAft>
              <a:buFont typeface="Arial"/>
              <a:buChar char="»"/>
              <a:defRPr sz="2000" kern="1200">
                <a:solidFill>
                  <a:schemeClr val="tx1"/>
                </a:solidFill>
                <a:latin typeface="Arial" panose="020B0604020202020204" pitchFamily="34" charset="0"/>
                <a:ea typeface="+mn-ea"/>
                <a:cs typeface="+mn-cs"/>
              </a:defRPr>
            </a:lvl5pPr>
            <a:lvl6pPr marL="2514600" indent="-228600" algn="l" defTabSz="457200" rtl="0" eaLnBrk="0" fontAlgn="base" latinLnBrk="0" hangingPunct="0">
              <a:spcBef>
                <a:spcPct val="0"/>
              </a:spcBef>
              <a:spcAft>
                <a:spcPct val="0"/>
              </a:spcAft>
              <a:buFont typeface="Arial"/>
              <a:buChar char="•"/>
              <a:defRPr sz="2000" kern="1200">
                <a:solidFill>
                  <a:schemeClr val="tx1"/>
                </a:solidFill>
                <a:latin typeface="Arial" panose="020B0604020202020204" pitchFamily="34" charset="0"/>
                <a:ea typeface="+mn-ea"/>
                <a:cs typeface="+mn-cs"/>
              </a:defRPr>
            </a:lvl6pPr>
            <a:lvl7pPr marL="2971800" indent="-228600" algn="l" defTabSz="457200" rtl="0" eaLnBrk="0" fontAlgn="base" latinLnBrk="0" hangingPunct="0">
              <a:spcBef>
                <a:spcPct val="0"/>
              </a:spcBef>
              <a:spcAft>
                <a:spcPct val="0"/>
              </a:spcAft>
              <a:buFont typeface="Arial"/>
              <a:buChar char="•"/>
              <a:defRPr sz="2000" kern="1200">
                <a:solidFill>
                  <a:schemeClr val="tx1"/>
                </a:solidFill>
                <a:latin typeface="Arial" panose="020B0604020202020204" pitchFamily="34" charset="0"/>
                <a:ea typeface="+mn-ea"/>
                <a:cs typeface="+mn-cs"/>
              </a:defRPr>
            </a:lvl7pPr>
            <a:lvl8pPr marL="3429000" indent="-228600" algn="l" defTabSz="457200" rtl="0" eaLnBrk="0" fontAlgn="base" latinLnBrk="0" hangingPunct="0">
              <a:spcBef>
                <a:spcPct val="0"/>
              </a:spcBef>
              <a:spcAft>
                <a:spcPct val="0"/>
              </a:spcAft>
              <a:buFont typeface="Arial"/>
              <a:buChar char="•"/>
              <a:defRPr sz="2000" kern="1200">
                <a:solidFill>
                  <a:schemeClr val="tx1"/>
                </a:solidFill>
                <a:latin typeface="Arial" panose="020B0604020202020204" pitchFamily="34" charset="0"/>
                <a:ea typeface="+mn-ea"/>
                <a:cs typeface="+mn-cs"/>
              </a:defRPr>
            </a:lvl8pPr>
            <a:lvl9pPr marL="3886200" indent="-228600" algn="l" defTabSz="457200" rtl="0" eaLnBrk="0" fontAlgn="base" latinLnBrk="0" hangingPunct="0">
              <a:spcBef>
                <a:spcPct val="0"/>
              </a:spcBef>
              <a:spcAft>
                <a:spcPct val="0"/>
              </a:spcAft>
              <a:buFont typeface="Arial"/>
              <a:buChar char="•"/>
              <a:defRPr sz="2000" kern="1200">
                <a:solidFill>
                  <a:schemeClr val="tx1"/>
                </a:solidFill>
                <a:latin typeface="Arial" panose="020B0604020202020204" pitchFamily="34" charset="0"/>
                <a:ea typeface="+mn-ea"/>
                <a:cs typeface="+mn-cs"/>
              </a:defRPr>
            </a:lvl9pPr>
          </a:lstStyle>
          <a:p>
            <a:pPr marL="0" indent="0" defTabSz="914400">
              <a:buFontTx/>
              <a:buNone/>
            </a:pPr>
            <a:r>
              <a:rPr lang="de-DE" altLang="de-DE" sz="2400" dirty="0">
                <a:solidFill>
                  <a:srgbClr val="333333"/>
                </a:solidFill>
                <a:cs typeface="Arial" panose="020B0604020202020204" pitchFamily="34" charset="0"/>
              </a:rPr>
              <a:t> Das Sauerstoff-Atom besitzt </a:t>
            </a:r>
          </a:p>
          <a:p>
            <a:pPr marL="0" indent="0" defTabSz="914400">
              <a:buFontTx/>
              <a:buNone/>
            </a:pPr>
            <a:r>
              <a:rPr lang="de-DE" altLang="de-DE" sz="2400" dirty="0">
                <a:solidFill>
                  <a:srgbClr val="333333"/>
                </a:solidFill>
                <a:cs typeface="Arial" panose="020B0604020202020204" pitchFamily="34" charset="0"/>
              </a:rPr>
              <a:t> im Grundzustand </a:t>
            </a:r>
            <a:r>
              <a:rPr lang="de-DE" altLang="de-DE" sz="2400" dirty="0">
                <a:solidFill>
                  <a:srgbClr val="FF0000"/>
                </a:solidFill>
                <a:cs typeface="Arial" panose="020B0604020202020204" pitchFamily="34" charset="0"/>
              </a:rPr>
              <a:t>sechs</a:t>
            </a:r>
            <a:r>
              <a:rPr lang="de-DE" altLang="de-DE" sz="2400" dirty="0">
                <a:solidFill>
                  <a:srgbClr val="333333"/>
                </a:solidFill>
                <a:cs typeface="Arial" panose="020B0604020202020204" pitchFamily="34" charset="0"/>
              </a:rPr>
              <a:t> </a:t>
            </a:r>
          </a:p>
          <a:p>
            <a:pPr marL="0" indent="0" defTabSz="914400">
              <a:buFontTx/>
              <a:buNone/>
            </a:pPr>
            <a:r>
              <a:rPr lang="de-DE" altLang="de-DE" sz="2400" dirty="0">
                <a:solidFill>
                  <a:srgbClr val="808080"/>
                </a:solidFill>
                <a:cs typeface="Arial" panose="020B0604020202020204" pitchFamily="34" charset="0"/>
                <a:hlinkClick r:id="rId3" tooltip="→ Lexikon"/>
              </a:rPr>
              <a:t> Valenzelektronen</a:t>
            </a:r>
            <a:r>
              <a:rPr lang="de-DE" altLang="de-DE" sz="2400" dirty="0">
                <a:solidFill>
                  <a:srgbClr val="333333"/>
                </a:solidFill>
                <a:cs typeface="Arial" panose="020B0604020202020204" pitchFamily="34" charset="0"/>
              </a:rPr>
              <a:t>. </a:t>
            </a:r>
          </a:p>
          <a:p>
            <a:pPr marL="0" indent="0" defTabSz="914400">
              <a:buFontTx/>
              <a:buNone/>
            </a:pPr>
            <a:r>
              <a:rPr lang="de-DE" altLang="de-DE" sz="2400" dirty="0">
                <a:solidFill>
                  <a:srgbClr val="333333"/>
                </a:solidFill>
                <a:cs typeface="Arial" panose="020B0604020202020204" pitchFamily="34" charset="0"/>
              </a:rPr>
              <a:t> Diese stellt der </a:t>
            </a:r>
          </a:p>
          <a:p>
            <a:pPr marL="0" indent="0" defTabSz="914400">
              <a:buFontTx/>
              <a:buNone/>
            </a:pPr>
            <a:r>
              <a:rPr lang="de-DE" altLang="de-DE" sz="2400" dirty="0">
                <a:solidFill>
                  <a:srgbClr val="333333"/>
                </a:solidFill>
                <a:cs typeface="Arial" panose="020B0604020202020204" pitchFamily="34" charset="0"/>
              </a:rPr>
              <a:t> Sauerstoff zur Verfügung. </a:t>
            </a:r>
          </a:p>
          <a:p>
            <a:pPr marL="0" indent="0" defTabSz="914400">
              <a:buFontTx/>
              <a:buNone/>
            </a:pPr>
            <a:r>
              <a:rPr lang="de-DE" altLang="de-DE" sz="2400" dirty="0">
                <a:solidFill>
                  <a:srgbClr val="333333"/>
                </a:solidFill>
                <a:cs typeface="Arial" panose="020B0604020202020204" pitchFamily="34" charset="0"/>
              </a:rPr>
              <a:t> Er könnte aber noch </a:t>
            </a:r>
          </a:p>
          <a:p>
            <a:pPr marL="0" indent="0" defTabSz="914400">
              <a:buFontTx/>
              <a:buNone/>
            </a:pPr>
            <a:r>
              <a:rPr lang="de-DE" altLang="de-DE" sz="2400" dirty="0">
                <a:solidFill>
                  <a:srgbClr val="333333"/>
                </a:solidFill>
                <a:cs typeface="Arial" panose="020B0604020202020204" pitchFamily="34" charset="0"/>
              </a:rPr>
              <a:t> 2 Elektronen </a:t>
            </a:r>
          </a:p>
          <a:p>
            <a:pPr marL="0" indent="0" defTabSz="914400">
              <a:buFontTx/>
              <a:buNone/>
            </a:pPr>
            <a:r>
              <a:rPr lang="de-DE" altLang="de-DE" sz="2400" dirty="0">
                <a:solidFill>
                  <a:srgbClr val="333333"/>
                </a:solidFill>
                <a:cs typeface="Arial" panose="020B0604020202020204" pitchFamily="34" charset="0"/>
              </a:rPr>
              <a:t> aufnehmen.</a:t>
            </a:r>
          </a:p>
          <a:p>
            <a:pPr marL="0" indent="0" defTabSz="914400">
              <a:buFontTx/>
              <a:buNone/>
            </a:pPr>
            <a:r>
              <a:rPr lang="de-DE" altLang="de-DE" sz="2400" dirty="0">
                <a:solidFill>
                  <a:srgbClr val="333333"/>
                </a:solidFill>
                <a:cs typeface="Arial" panose="020B0604020202020204" pitchFamily="34" charset="0"/>
              </a:rPr>
              <a:t> </a:t>
            </a:r>
          </a:p>
        </p:txBody>
      </p:sp>
      <p:sp>
        <p:nvSpPr>
          <p:cNvPr id="4" name="Textfeld 3">
            <a:extLst>
              <a:ext uri="{FF2B5EF4-FFF2-40B4-BE49-F238E27FC236}">
                <a16:creationId xmlns:a16="http://schemas.microsoft.com/office/drawing/2014/main" id="{5A83455D-CAB0-42C6-92FC-E30918EA89D5}"/>
              </a:ext>
            </a:extLst>
          </p:cNvPr>
          <p:cNvSpPr txBox="1"/>
          <p:nvPr/>
        </p:nvSpPr>
        <p:spPr>
          <a:xfrm>
            <a:off x="1" y="3068960"/>
            <a:ext cx="9233444" cy="3139321"/>
          </a:xfrm>
          <a:prstGeom prst="rect">
            <a:avLst/>
          </a:prstGeom>
          <a:solidFill>
            <a:schemeClr val="tx2">
              <a:lumMod val="20000"/>
              <a:lumOff val="80000"/>
            </a:schemeClr>
          </a:solidFill>
        </p:spPr>
        <p:txBody>
          <a:bodyPr wrap="square" rtlCol="0">
            <a:spAutoFit/>
          </a:bodyPr>
          <a:lstStyle/>
          <a:p>
            <a:pPr algn="l"/>
            <a:r>
              <a:rPr lang="de-AT" b="1" i="0" dirty="0">
                <a:solidFill>
                  <a:srgbClr val="FF0000"/>
                </a:solidFill>
                <a:effectLst/>
                <a:latin typeface="Verdana" panose="020B0604030504040204" pitchFamily="34" charset="0"/>
              </a:rPr>
              <a:t>Zwei Wasserstoffatome stellen nun ihre Außenelektronen zur Verfügung,</a:t>
            </a:r>
            <a:r>
              <a:rPr lang="de-AT" b="0" i="0" dirty="0">
                <a:solidFill>
                  <a:srgbClr val="333333"/>
                </a:solidFill>
                <a:effectLst/>
                <a:latin typeface="Verdana" panose="020B0604030504040204" pitchFamily="34" charset="0"/>
              </a:rPr>
              <a:t> </a:t>
            </a:r>
          </a:p>
          <a:p>
            <a:pPr algn="l"/>
            <a:r>
              <a:rPr lang="de-AT" b="0" i="0" dirty="0">
                <a:solidFill>
                  <a:srgbClr val="333333"/>
                </a:solidFill>
                <a:effectLst/>
                <a:latin typeface="Verdana" panose="020B0604030504040204" pitchFamily="34" charset="0"/>
              </a:rPr>
              <a:t>das Sauerstoffatom stellt zwei seiner Außenelektronen zur Verfügung; </a:t>
            </a:r>
          </a:p>
          <a:p>
            <a:pPr algn="l"/>
            <a:r>
              <a:rPr lang="de-AT" b="0" i="0" dirty="0">
                <a:solidFill>
                  <a:srgbClr val="333333"/>
                </a:solidFill>
                <a:effectLst/>
                <a:latin typeface="Verdana" panose="020B0604030504040204" pitchFamily="34" charset="0"/>
              </a:rPr>
              <a:t>diese werden gemeinsam als Elektronenpaare benutzt.</a:t>
            </a:r>
          </a:p>
          <a:p>
            <a:pPr algn="l"/>
            <a:endParaRPr lang="de-AT" dirty="0">
              <a:solidFill>
                <a:srgbClr val="333333"/>
              </a:solidFill>
              <a:latin typeface="Verdana" panose="020B0604030504040204" pitchFamily="34" charset="0"/>
            </a:endParaRPr>
          </a:p>
          <a:p>
            <a:pPr algn="l"/>
            <a:r>
              <a:rPr lang="de-AT" b="0" i="0" dirty="0">
                <a:solidFill>
                  <a:srgbClr val="333333"/>
                </a:solidFill>
                <a:effectLst/>
                <a:latin typeface="Verdana" panose="020B0604030504040204" pitchFamily="34" charset="0"/>
              </a:rPr>
              <a:t>Es entsteht ein Wassermolekül.</a:t>
            </a:r>
          </a:p>
          <a:p>
            <a:pPr algn="l"/>
            <a:endParaRPr lang="de-AT" b="0" i="0" dirty="0">
              <a:solidFill>
                <a:srgbClr val="333333"/>
              </a:solidFill>
              <a:effectLst/>
              <a:latin typeface="Verdana" panose="020B0604030504040204" pitchFamily="34" charset="0"/>
            </a:endParaRPr>
          </a:p>
          <a:p>
            <a:pPr algn="l"/>
            <a:r>
              <a:rPr lang="de-AT" b="0" i="0" dirty="0">
                <a:solidFill>
                  <a:srgbClr val="333333"/>
                </a:solidFill>
                <a:effectLst/>
                <a:latin typeface="Verdana" panose="020B0604030504040204" pitchFamily="34" charset="0"/>
              </a:rPr>
              <a:t>Das Sauerstoffatom benutzt jetzt insgesamt </a:t>
            </a:r>
            <a:r>
              <a:rPr lang="de-AT" b="0" i="0" dirty="0">
                <a:solidFill>
                  <a:srgbClr val="FF0000"/>
                </a:solidFill>
                <a:effectLst/>
                <a:latin typeface="Verdana" panose="020B0604030504040204" pitchFamily="34" charset="0"/>
              </a:rPr>
              <a:t>8 Außenelektronen </a:t>
            </a:r>
            <a:r>
              <a:rPr lang="de-AT" b="0" i="0" dirty="0">
                <a:solidFill>
                  <a:srgbClr val="333333"/>
                </a:solidFill>
                <a:effectLst/>
                <a:latin typeface="Verdana" panose="020B0604030504040204" pitchFamily="34" charset="0"/>
              </a:rPr>
              <a:t>(wie Neon), </a:t>
            </a:r>
          </a:p>
          <a:p>
            <a:pPr algn="l"/>
            <a:r>
              <a:rPr lang="de-AT" b="0" i="0" dirty="0">
                <a:solidFill>
                  <a:srgbClr val="333333"/>
                </a:solidFill>
                <a:effectLst/>
                <a:latin typeface="Verdana" panose="020B0604030504040204" pitchFamily="34" charset="0"/>
              </a:rPr>
              <a:t>die Wasserstoffatome </a:t>
            </a:r>
            <a:r>
              <a:rPr lang="de-AT" b="0" i="0" dirty="0">
                <a:solidFill>
                  <a:srgbClr val="FF0000"/>
                </a:solidFill>
                <a:effectLst/>
                <a:latin typeface="Verdana" panose="020B0604030504040204" pitchFamily="34" charset="0"/>
              </a:rPr>
              <a:t>jeweils 2 Außenelektronen </a:t>
            </a:r>
            <a:r>
              <a:rPr lang="de-AT" b="0" i="0" dirty="0">
                <a:solidFill>
                  <a:srgbClr val="333333"/>
                </a:solidFill>
                <a:effectLst/>
                <a:latin typeface="Verdana" panose="020B0604030504040204" pitchFamily="34" charset="0"/>
              </a:rPr>
              <a:t>(wie Helium); </a:t>
            </a:r>
          </a:p>
          <a:p>
            <a:pPr algn="l"/>
            <a:r>
              <a:rPr lang="de-AT" b="0" i="0" dirty="0">
                <a:solidFill>
                  <a:srgbClr val="333333"/>
                </a:solidFill>
                <a:effectLst/>
                <a:latin typeface="Verdana" panose="020B0604030504040204" pitchFamily="34" charset="0"/>
              </a:rPr>
              <a:t>alle beteiligten Atome haben also die Edelgaskonfiguration erreicht.</a:t>
            </a:r>
          </a:p>
          <a:p>
            <a:endParaRPr lang="de-AT" dirty="0"/>
          </a:p>
        </p:txBody>
      </p:sp>
      <p:sp>
        <p:nvSpPr>
          <p:cNvPr id="5" name="Textfeld 4">
            <a:extLst>
              <a:ext uri="{FF2B5EF4-FFF2-40B4-BE49-F238E27FC236}">
                <a16:creationId xmlns:a16="http://schemas.microsoft.com/office/drawing/2014/main" id="{DF66EEDE-D64B-4B86-AA0D-11FB247BAF9B}"/>
              </a:ext>
            </a:extLst>
          </p:cNvPr>
          <p:cNvSpPr txBox="1"/>
          <p:nvPr/>
        </p:nvSpPr>
        <p:spPr>
          <a:xfrm>
            <a:off x="4124417" y="28943"/>
            <a:ext cx="5006778" cy="584775"/>
          </a:xfrm>
          <a:prstGeom prst="rect">
            <a:avLst/>
          </a:prstGeom>
          <a:solidFill>
            <a:schemeClr val="tx2">
              <a:lumMod val="20000"/>
              <a:lumOff val="80000"/>
            </a:schemeClr>
          </a:solidFill>
        </p:spPr>
        <p:txBody>
          <a:bodyPr wrap="square" rtlCol="0">
            <a:spAutoFit/>
          </a:bodyPr>
          <a:lstStyle/>
          <a:p>
            <a:r>
              <a:rPr lang="de-AT" sz="3200" b="1" dirty="0">
                <a:solidFill>
                  <a:schemeClr val="tx2"/>
                </a:solidFill>
              </a:rPr>
              <a:t>Wasser - Elektronenpaare</a:t>
            </a:r>
          </a:p>
        </p:txBody>
      </p:sp>
    </p:spTree>
    <p:extLst>
      <p:ext uri="{BB962C8B-B14F-4D97-AF65-F5344CB8AC3E}">
        <p14:creationId xmlns:p14="http://schemas.microsoft.com/office/powerpoint/2010/main" val="33765733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6484AD4B-3142-7CFF-8210-D19F836A03A9}"/>
              </a:ext>
            </a:extLst>
          </p:cNvPr>
          <p:cNvSpPr>
            <a:spLocks noGrp="1"/>
          </p:cNvSpPr>
          <p:nvPr>
            <p:ph type="ftr" sz="quarter" idx="11"/>
          </p:nvPr>
        </p:nvSpPr>
        <p:spPr/>
        <p:txBody>
          <a:bodyPr/>
          <a:lstStyle/>
          <a:p>
            <a:r>
              <a:rPr lang="pt-BR"/>
              <a:t>1H13PCS2 PC Atombau WS 2013/14</a:t>
            </a:r>
            <a:endParaRPr lang="de-AT"/>
          </a:p>
        </p:txBody>
      </p:sp>
      <p:pic>
        <p:nvPicPr>
          <p:cNvPr id="4" name="Grafik 3">
            <a:extLst>
              <a:ext uri="{FF2B5EF4-FFF2-40B4-BE49-F238E27FC236}">
                <a16:creationId xmlns:a16="http://schemas.microsoft.com/office/drawing/2014/main" id="{5E3875D4-3EEB-CFA1-4AA9-4B578AE53505}"/>
              </a:ext>
            </a:extLst>
          </p:cNvPr>
          <p:cNvPicPr>
            <a:picLocks noChangeAspect="1"/>
          </p:cNvPicPr>
          <p:nvPr/>
        </p:nvPicPr>
        <p:blipFill>
          <a:blip r:embed="rId2"/>
          <a:stretch>
            <a:fillRect/>
          </a:stretch>
        </p:blipFill>
        <p:spPr>
          <a:xfrm>
            <a:off x="0" y="0"/>
            <a:ext cx="9144000" cy="6778540"/>
          </a:xfrm>
          <a:prstGeom prst="rect">
            <a:avLst/>
          </a:prstGeom>
        </p:spPr>
      </p:pic>
    </p:spTree>
    <p:extLst>
      <p:ext uri="{BB962C8B-B14F-4D97-AF65-F5344CB8AC3E}">
        <p14:creationId xmlns:p14="http://schemas.microsoft.com/office/powerpoint/2010/main" val="38397066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4D576E30-A9B2-4711-FE22-A810FD57FF88}"/>
              </a:ext>
            </a:extLst>
          </p:cNvPr>
          <p:cNvPicPr>
            <a:picLocks noChangeAspect="1"/>
          </p:cNvPicPr>
          <p:nvPr/>
        </p:nvPicPr>
        <p:blipFill>
          <a:blip r:embed="rId2"/>
          <a:stretch>
            <a:fillRect/>
          </a:stretch>
        </p:blipFill>
        <p:spPr>
          <a:xfrm>
            <a:off x="0" y="0"/>
            <a:ext cx="9144000" cy="3964254"/>
          </a:xfrm>
          <a:prstGeom prst="rect">
            <a:avLst/>
          </a:prstGeom>
        </p:spPr>
      </p:pic>
      <p:pic>
        <p:nvPicPr>
          <p:cNvPr id="6" name="Grafik 5">
            <a:extLst>
              <a:ext uri="{FF2B5EF4-FFF2-40B4-BE49-F238E27FC236}">
                <a16:creationId xmlns:a16="http://schemas.microsoft.com/office/drawing/2014/main" id="{F1D77777-ACB6-88E8-1808-33FEA0F7748A}"/>
              </a:ext>
            </a:extLst>
          </p:cNvPr>
          <p:cNvPicPr>
            <a:picLocks noChangeAspect="1"/>
          </p:cNvPicPr>
          <p:nvPr/>
        </p:nvPicPr>
        <p:blipFill>
          <a:blip r:embed="rId3"/>
          <a:stretch>
            <a:fillRect/>
          </a:stretch>
        </p:blipFill>
        <p:spPr>
          <a:xfrm>
            <a:off x="0" y="3789040"/>
            <a:ext cx="9144000" cy="3068960"/>
          </a:xfrm>
          <a:prstGeom prst="rect">
            <a:avLst/>
          </a:prstGeom>
        </p:spPr>
      </p:pic>
      <p:sp>
        <p:nvSpPr>
          <p:cNvPr id="2" name="Textfeld 1">
            <a:extLst>
              <a:ext uri="{FF2B5EF4-FFF2-40B4-BE49-F238E27FC236}">
                <a16:creationId xmlns:a16="http://schemas.microsoft.com/office/drawing/2014/main" id="{3C8E9B29-4F49-7656-FE8B-980789B558E5}"/>
              </a:ext>
            </a:extLst>
          </p:cNvPr>
          <p:cNvSpPr txBox="1"/>
          <p:nvPr/>
        </p:nvSpPr>
        <p:spPr>
          <a:xfrm>
            <a:off x="3779912" y="2924944"/>
            <a:ext cx="3960440" cy="461665"/>
          </a:xfrm>
          <a:prstGeom prst="rect">
            <a:avLst/>
          </a:prstGeom>
          <a:solidFill>
            <a:schemeClr val="bg1"/>
          </a:solidFill>
        </p:spPr>
        <p:txBody>
          <a:bodyPr wrap="square" rtlCol="0">
            <a:spAutoFit/>
          </a:bodyPr>
          <a:lstStyle/>
          <a:p>
            <a:r>
              <a:rPr lang="de-AT" sz="2400" b="1" dirty="0"/>
              <a:t>g/</a:t>
            </a:r>
            <a:r>
              <a:rPr lang="de-AT" sz="2400" b="1" dirty="0" err="1"/>
              <a:t>mol</a:t>
            </a:r>
            <a:r>
              <a:rPr lang="de-AT" sz="2400" b="1" dirty="0"/>
              <a:t>   (Gramm pro Mol).</a:t>
            </a:r>
          </a:p>
        </p:txBody>
      </p:sp>
    </p:spTree>
    <p:extLst>
      <p:ext uri="{BB962C8B-B14F-4D97-AF65-F5344CB8AC3E}">
        <p14:creationId xmlns:p14="http://schemas.microsoft.com/office/powerpoint/2010/main" val="8384144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 y="3131"/>
            <a:ext cx="9143999" cy="1143000"/>
          </a:xfrm>
          <a:solidFill>
            <a:schemeClr val="tx2">
              <a:lumMod val="20000"/>
              <a:lumOff val="80000"/>
            </a:schemeClr>
          </a:solidFill>
        </p:spPr>
        <p:txBody>
          <a:bodyPr>
            <a:normAutofit fontScale="90000"/>
          </a:bodyPr>
          <a:lstStyle/>
          <a:p>
            <a:r>
              <a:rPr lang="de-DE" b="1" dirty="0"/>
              <a:t>Zwei Faktoren, die die Freiwilligkeit einer chem. Reaktion begünstigen</a:t>
            </a:r>
            <a:r>
              <a:rPr lang="de-AT" dirty="0"/>
              <a:t> </a:t>
            </a:r>
            <a:endParaRPr lang="de-DE" dirty="0"/>
          </a:p>
        </p:txBody>
      </p:sp>
      <p:sp>
        <p:nvSpPr>
          <p:cNvPr id="3" name="Inhaltsplatzhalter 2"/>
          <p:cNvSpPr>
            <a:spLocks noGrp="1"/>
          </p:cNvSpPr>
          <p:nvPr>
            <p:ph idx="1"/>
          </p:nvPr>
        </p:nvSpPr>
        <p:spPr>
          <a:xfrm>
            <a:off x="0" y="1622986"/>
            <a:ext cx="9143998" cy="5235014"/>
          </a:xfrm>
        </p:spPr>
        <p:txBody>
          <a:bodyPr>
            <a:normAutofit fontScale="92500" lnSpcReduction="10000"/>
          </a:bodyPr>
          <a:lstStyle/>
          <a:p>
            <a:pPr>
              <a:buFont typeface="Wingdings" charset="2"/>
              <a:buChar char="Ø"/>
            </a:pPr>
            <a:r>
              <a:rPr lang="de-AT" sz="3800" b="1" dirty="0"/>
              <a:t>Streben nach Energieminium (H)</a:t>
            </a:r>
          </a:p>
          <a:p>
            <a:pPr marL="0" indent="0">
              <a:buNone/>
            </a:pPr>
            <a:r>
              <a:rPr lang="de-DE" sz="2800" dirty="0"/>
              <a:t>	- Herunterfallen eines Körpers (Verlust an potentieller Energie) </a:t>
            </a:r>
          </a:p>
          <a:p>
            <a:pPr marL="0" indent="0">
              <a:buNone/>
            </a:pPr>
            <a:r>
              <a:rPr lang="de-DE" sz="2800" dirty="0"/>
              <a:t>	- Verbrennungsreaktionen</a:t>
            </a:r>
          </a:p>
          <a:p>
            <a:pPr marL="0" indent="0">
              <a:buNone/>
            </a:pPr>
            <a:r>
              <a:rPr lang="de-DE" sz="2800" dirty="0"/>
              <a:t>  	 (Endprodukte liegen immer im energieärmeren Zustand vor)</a:t>
            </a:r>
            <a:endParaRPr lang="de-AT" sz="2800" dirty="0"/>
          </a:p>
          <a:p>
            <a:pPr marL="0" indent="0">
              <a:buNone/>
            </a:pPr>
            <a:endParaRPr lang="de-AT" sz="2800" dirty="0"/>
          </a:p>
          <a:p>
            <a:pPr marL="0" indent="0">
              <a:buNone/>
            </a:pPr>
            <a:endParaRPr lang="de-AT" sz="1300" dirty="0"/>
          </a:p>
          <a:p>
            <a:pPr>
              <a:buFont typeface="Wingdings" charset="2"/>
              <a:buChar char="Ø"/>
            </a:pPr>
            <a:r>
              <a:rPr lang="de-AT" sz="3800" b="1" dirty="0"/>
              <a:t>Streben nach Entropiemaximum (Entropie, S)</a:t>
            </a:r>
          </a:p>
          <a:p>
            <a:pPr marL="0" indent="0">
              <a:buNone/>
            </a:pPr>
            <a:r>
              <a:rPr lang="de-DE" sz="2800" dirty="0"/>
              <a:t>	- Ausdehnung des Weltalls</a:t>
            </a:r>
          </a:p>
          <a:p>
            <a:pPr marL="0" indent="0">
              <a:buNone/>
            </a:pPr>
            <a:r>
              <a:rPr lang="de-DE" sz="2800" dirty="0"/>
              <a:t>	- Verdunstung von Wasser</a:t>
            </a:r>
            <a:endParaRPr lang="de-AT" sz="2800" dirty="0"/>
          </a:p>
          <a:p>
            <a:pPr marL="0" indent="0">
              <a:buNone/>
            </a:pPr>
            <a:r>
              <a:rPr lang="de-DE" sz="2800" dirty="0"/>
              <a:t>	- Verbrennung von festem Kohlenstoff zu gasförmigem CO</a:t>
            </a:r>
            <a:r>
              <a:rPr lang="de-DE" sz="2800" baseline="-25000" dirty="0"/>
              <a:t>2</a:t>
            </a:r>
            <a:endParaRPr lang="de-AT" sz="2800" dirty="0"/>
          </a:p>
          <a:p>
            <a:pPr marL="0" indent="0">
              <a:buNone/>
            </a:pPr>
            <a:r>
              <a:rPr lang="de-DE" sz="2800" dirty="0"/>
              <a:t>	- Tod</a:t>
            </a:r>
            <a:endParaRPr lang="de-AT" sz="2800" dirty="0"/>
          </a:p>
          <a:p>
            <a:pPr marL="0" indent="0">
              <a:buNone/>
            </a:pPr>
            <a:endParaRPr lang="de-AT" sz="1000"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Tree>
    <p:extLst>
      <p:ext uri="{BB962C8B-B14F-4D97-AF65-F5344CB8AC3E}">
        <p14:creationId xmlns:p14="http://schemas.microsoft.com/office/powerpoint/2010/main" val="305962305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2849BAEF-1D74-8004-9273-9DAE13F8A718}"/>
              </a:ext>
            </a:extLst>
          </p:cNvPr>
          <p:cNvSpPr txBox="1"/>
          <p:nvPr/>
        </p:nvSpPr>
        <p:spPr>
          <a:xfrm>
            <a:off x="611560" y="428178"/>
            <a:ext cx="6606480" cy="6001643"/>
          </a:xfrm>
          <a:prstGeom prst="rect">
            <a:avLst/>
          </a:prstGeom>
          <a:noFill/>
        </p:spPr>
        <p:txBody>
          <a:bodyPr wrap="square">
            <a:spAutoFit/>
          </a:bodyPr>
          <a:lstStyle/>
          <a:p>
            <a:pPr algn="l"/>
            <a:r>
              <a:rPr lang="de-AT" sz="2400" b="1" i="0" dirty="0">
                <a:solidFill>
                  <a:srgbClr val="393939"/>
                </a:solidFill>
                <a:effectLst/>
                <a:latin typeface="Graphik"/>
              </a:rPr>
              <a:t>Definition</a:t>
            </a:r>
          </a:p>
          <a:p>
            <a:pPr algn="l">
              <a:spcAft>
                <a:spcPts val="1500"/>
              </a:spcAft>
            </a:pPr>
            <a:r>
              <a:rPr lang="de-AT" sz="2400" b="0" i="0" dirty="0">
                <a:solidFill>
                  <a:srgbClr val="393939"/>
                </a:solidFill>
                <a:effectLst/>
                <a:latin typeface="Graphik"/>
              </a:rPr>
              <a:t>Jede chemische Reaktion, die einen externen Energieeintrag in Form von Wärme aus der Umgebung erfordert, ist eine endotherme Reaktion. Diese Reaktionen gehen also mit der Aufnahme von Wärme aus der Umgebung einher, wodurch die Außentemperatur gesenkt wird.</a:t>
            </a:r>
            <a:br>
              <a:rPr lang="de-AT" sz="2400" b="0" i="0" dirty="0">
                <a:solidFill>
                  <a:srgbClr val="393939"/>
                </a:solidFill>
                <a:effectLst/>
                <a:latin typeface="Graphik"/>
              </a:rPr>
            </a:br>
            <a:r>
              <a:rPr lang="de-AT" sz="2400" b="0" i="0" dirty="0">
                <a:solidFill>
                  <a:srgbClr val="393939"/>
                </a:solidFill>
                <a:effectLst/>
                <a:latin typeface="Graphik"/>
              </a:rPr>
              <a:t>Die Thermodynamik befasst sich mit der Untersuchung des Energieaustauschs, der bei jeder chemischen Reaktion stattfindet, und mit der Frage, wie er sich auf die Zustandsgrößen eines Systems auswirkt. Wenn ein endothermer Prozess unter konstantem Druck abläuft, erhöht sich die Enthalpie des Systems, und wenn er bei konstantem Volumen abläuft, erhöht sich die innere Energie des Systems. </a:t>
            </a:r>
          </a:p>
        </p:txBody>
      </p:sp>
      <p:pic>
        <p:nvPicPr>
          <p:cNvPr id="1026" name="Picture 2" descr="Endothermic Reaction Examples For Kids">
            <a:extLst>
              <a:ext uri="{FF2B5EF4-FFF2-40B4-BE49-F238E27FC236}">
                <a16:creationId xmlns:a16="http://schemas.microsoft.com/office/drawing/2014/main" id="{F88504E2-23AC-E640-60EA-64DA4A0E78D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224" y="116632"/>
            <a:ext cx="2302718" cy="21945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47606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rgbClr val="D9D9D9"/>
          </a:solidFill>
        </p:spPr>
        <p:txBody>
          <a:bodyPr/>
          <a:lstStyle/>
          <a:p>
            <a:r>
              <a:rPr lang="de-AT" dirty="0"/>
              <a:t>1. Hauptquantenzahl (</a:t>
            </a:r>
            <a:r>
              <a:rPr lang="de-AT" dirty="0" err="1"/>
              <a:t>n</a:t>
            </a:r>
            <a:r>
              <a:rPr lang="de-AT" dirty="0"/>
              <a:t>)</a:t>
            </a:r>
          </a:p>
        </p:txBody>
      </p:sp>
      <p:sp>
        <p:nvSpPr>
          <p:cNvPr id="3" name="Inhaltsplatzhalter 2"/>
          <p:cNvSpPr>
            <a:spLocks noGrp="1"/>
          </p:cNvSpPr>
          <p:nvPr>
            <p:ph idx="1"/>
          </p:nvPr>
        </p:nvSpPr>
        <p:spPr>
          <a:xfrm>
            <a:off x="107504" y="1628800"/>
            <a:ext cx="5472608" cy="4525963"/>
          </a:xfrm>
        </p:spPr>
        <p:txBody>
          <a:bodyPr>
            <a:normAutofit fontScale="77500" lnSpcReduction="20000"/>
          </a:bodyPr>
          <a:lstStyle/>
          <a:p>
            <a:pPr marL="36576" indent="0">
              <a:buNone/>
            </a:pPr>
            <a:r>
              <a:rPr lang="de-AT" dirty="0"/>
              <a:t> … beschreibt das Hauptenergieniveau des Elektrons (</a:t>
            </a:r>
            <a:r>
              <a:rPr lang="de-AT" b="1" dirty="0">
                <a:solidFill>
                  <a:schemeClr val="accent1">
                    <a:lumMod val="75000"/>
                  </a:schemeClr>
                </a:solidFill>
              </a:rPr>
              <a:t>entspricht der Schale im </a:t>
            </a:r>
            <a:r>
              <a:rPr lang="de-AT" b="1" dirty="0" err="1">
                <a:solidFill>
                  <a:schemeClr val="accent1">
                    <a:lumMod val="75000"/>
                  </a:schemeClr>
                </a:solidFill>
              </a:rPr>
              <a:t>Bohr‘schen</a:t>
            </a:r>
            <a:r>
              <a:rPr lang="de-AT" b="1" dirty="0">
                <a:solidFill>
                  <a:schemeClr val="accent1">
                    <a:lumMod val="75000"/>
                  </a:schemeClr>
                </a:solidFill>
              </a:rPr>
              <a:t> Atommodell)</a:t>
            </a:r>
          </a:p>
          <a:p>
            <a:pPr marL="36576" indent="0">
              <a:buNone/>
            </a:pPr>
            <a:endParaRPr lang="de-AT" dirty="0"/>
          </a:p>
          <a:p>
            <a:pPr marL="36576" indent="0">
              <a:buNone/>
            </a:pPr>
            <a:r>
              <a:rPr lang="de-AT" dirty="0"/>
              <a:t>Maximal 7 Schalen: </a:t>
            </a:r>
          </a:p>
          <a:p>
            <a:pPr marL="36576" indent="0">
              <a:buNone/>
            </a:pPr>
            <a:r>
              <a:rPr lang="de-AT" dirty="0"/>
              <a:t>n = 1 … energieärmste</a:t>
            </a:r>
          </a:p>
          <a:p>
            <a:pPr marL="36576" indent="0">
              <a:buNone/>
            </a:pPr>
            <a:r>
              <a:rPr lang="de-AT" dirty="0"/>
              <a:t>n = 7 … energiereichste, äußerste Schale</a:t>
            </a:r>
          </a:p>
          <a:p>
            <a:pPr marL="36576" indent="0">
              <a:buNone/>
            </a:pPr>
            <a:endParaRPr lang="de-AT" dirty="0"/>
          </a:p>
          <a:p>
            <a:pPr marL="36576" indent="0">
              <a:buNone/>
            </a:pPr>
            <a:r>
              <a:rPr lang="de-AT" dirty="0"/>
              <a:t>Je größer n, desto weiter ist das Elektron vom Kern entfernt und umso energiereicher</a:t>
            </a:r>
          </a:p>
        </p:txBody>
      </p:sp>
      <p:pic>
        <p:nvPicPr>
          <p:cNvPr id="7" name="Bild 6" descr="Hauptquantenzahl 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89128" y="2060849"/>
            <a:ext cx="3231703" cy="3096344"/>
          </a:xfrm>
          <a:prstGeom prst="rect">
            <a:avLst/>
          </a:prstGeom>
        </p:spPr>
      </p:pic>
    </p:spTree>
    <p:extLst>
      <p:ext uri="{BB962C8B-B14F-4D97-AF65-F5344CB8AC3E}">
        <p14:creationId xmlns:p14="http://schemas.microsoft.com/office/powerpoint/2010/main" val="4160283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9143999" cy="1143000"/>
          </a:xfrm>
          <a:solidFill>
            <a:schemeClr val="tx2">
              <a:lumMod val="20000"/>
              <a:lumOff val="80000"/>
            </a:schemeClr>
          </a:solidFill>
        </p:spPr>
        <p:txBody>
          <a:bodyPr>
            <a:normAutofit fontScale="90000"/>
          </a:bodyPr>
          <a:lstStyle/>
          <a:p>
            <a:r>
              <a:rPr lang="de-DE" b="1" dirty="0"/>
              <a:t>Spontaneität (Freiwilligkeit) einer Reaktion </a:t>
            </a:r>
            <a:endParaRPr lang="de-DE" sz="3100" dirty="0"/>
          </a:p>
        </p:txBody>
      </p:sp>
      <p:sp>
        <p:nvSpPr>
          <p:cNvPr id="3" name="Inhaltsplatzhalter 2"/>
          <p:cNvSpPr>
            <a:spLocks noGrp="1"/>
          </p:cNvSpPr>
          <p:nvPr>
            <p:ph idx="1"/>
          </p:nvPr>
        </p:nvSpPr>
        <p:spPr>
          <a:xfrm>
            <a:off x="229826" y="1340768"/>
            <a:ext cx="6696744" cy="2952328"/>
          </a:xfrm>
        </p:spPr>
        <p:txBody>
          <a:bodyPr>
            <a:normAutofit fontScale="92500"/>
          </a:bodyPr>
          <a:lstStyle/>
          <a:p>
            <a:pPr marL="0" indent="0">
              <a:buNone/>
            </a:pPr>
            <a:r>
              <a:rPr lang="de-DE" dirty="0"/>
              <a:t>Die Spontaneität (Freiwilligkeit) einer Reaktion wird also begünstigt durch:</a:t>
            </a:r>
            <a:endParaRPr lang="de-AT" dirty="0"/>
          </a:p>
          <a:p>
            <a:pPr lvl="2">
              <a:buFont typeface="Wingdings" charset="2"/>
              <a:buChar char="Ø"/>
            </a:pPr>
            <a:r>
              <a:rPr lang="de-DE" sz="3600" b="1" dirty="0"/>
              <a:t>	   Abnahme der Enthalpie (H)</a:t>
            </a:r>
          </a:p>
          <a:p>
            <a:pPr lvl="2">
              <a:buFont typeface="Wingdings" charset="2"/>
              <a:buChar char="Ø"/>
            </a:pPr>
            <a:r>
              <a:rPr lang="de-DE" sz="3600" b="1" dirty="0"/>
              <a:t>    Zunahme der Entropie (S)</a:t>
            </a:r>
            <a:endParaRPr lang="de-AT" sz="3600" dirty="0"/>
          </a:p>
        </p:txBody>
      </p:sp>
      <p:sp>
        <p:nvSpPr>
          <p:cNvPr id="5" name="Textfeld 4">
            <a:extLst>
              <a:ext uri="{FF2B5EF4-FFF2-40B4-BE49-F238E27FC236}">
                <a16:creationId xmlns:a16="http://schemas.microsoft.com/office/drawing/2014/main" id="{4E9919E3-67D0-3B29-6D3A-C0123B70C5A2}"/>
              </a:ext>
            </a:extLst>
          </p:cNvPr>
          <p:cNvSpPr txBox="1"/>
          <p:nvPr/>
        </p:nvSpPr>
        <p:spPr>
          <a:xfrm>
            <a:off x="467544" y="4293096"/>
            <a:ext cx="7776864" cy="2308324"/>
          </a:xfrm>
          <a:prstGeom prst="rect">
            <a:avLst/>
          </a:prstGeom>
          <a:noFill/>
        </p:spPr>
        <p:txBody>
          <a:bodyPr wrap="square">
            <a:spAutoFit/>
          </a:bodyPr>
          <a:lstStyle/>
          <a:p>
            <a:pPr algn="l"/>
            <a:r>
              <a:rPr lang="de-AT" b="1" i="0" dirty="0">
                <a:solidFill>
                  <a:srgbClr val="393939"/>
                </a:solidFill>
                <a:effectLst/>
                <a:latin typeface="Graphik"/>
              </a:rPr>
              <a:t>Photosynthese</a:t>
            </a:r>
          </a:p>
          <a:p>
            <a:pPr algn="l">
              <a:spcAft>
                <a:spcPts val="1500"/>
              </a:spcAft>
            </a:pPr>
            <a:r>
              <a:rPr lang="de-AT" b="0" i="0" dirty="0">
                <a:solidFill>
                  <a:srgbClr val="393939"/>
                </a:solidFill>
                <a:effectLst/>
                <a:latin typeface="Graphik"/>
              </a:rPr>
              <a:t>Die gesamte Nahrungspyramide auf der Erde wird durch das Vorhandensein </a:t>
            </a:r>
            <a:r>
              <a:rPr lang="de-AT" b="0" i="0" dirty="0" err="1">
                <a:solidFill>
                  <a:srgbClr val="393939"/>
                </a:solidFill>
                <a:effectLst/>
                <a:latin typeface="Graphik"/>
              </a:rPr>
              <a:t>photosynthetisierender</a:t>
            </a:r>
            <a:r>
              <a:rPr lang="de-AT" b="0" i="0" dirty="0">
                <a:solidFill>
                  <a:srgbClr val="393939"/>
                </a:solidFill>
                <a:effectLst/>
                <a:latin typeface="Graphik"/>
              </a:rPr>
              <a:t> Pflanzen aufrechterhalten, die am unteren Ende der Pyramide stehen. Es sind die Pflanzen, die durch den Prozess der Photosynthese „Nahrung“ in Form von Glukose erzeugen. Sie erhalten Energie in Form von Sonnenlicht, das auf die Blätter fällt und die </a:t>
            </a:r>
            <a:r>
              <a:rPr lang="de-AT" b="0" i="0" dirty="0" err="1">
                <a:solidFill>
                  <a:srgbClr val="393939"/>
                </a:solidFill>
                <a:effectLst/>
                <a:latin typeface="Graphik"/>
              </a:rPr>
              <a:t>Photosynthesereaktion</a:t>
            </a:r>
            <a:r>
              <a:rPr lang="de-AT" b="0" i="0" dirty="0">
                <a:solidFill>
                  <a:srgbClr val="393939"/>
                </a:solidFill>
                <a:effectLst/>
                <a:latin typeface="Graphik"/>
              </a:rPr>
              <a:t> in Gang setzt. Ohne Sonnenlicht kann es keine Photosynthese geben, was diese Reaktion als endotherm kennzeichnet.</a:t>
            </a:r>
          </a:p>
        </p:txBody>
      </p:sp>
      <p:pic>
        <p:nvPicPr>
          <p:cNvPr id="2050" name="Picture 2" descr="Fotosynthese - Kohlenstoffspeicher – Burgstraße 21">
            <a:extLst>
              <a:ext uri="{FF2B5EF4-FFF2-40B4-BE49-F238E27FC236}">
                <a16:creationId xmlns:a16="http://schemas.microsoft.com/office/drawing/2014/main" id="{A110CA5D-2039-0669-1E0D-580F7F79E02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30090" y="1605747"/>
            <a:ext cx="1861716" cy="1815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807813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ECCFB858-50E9-BB9B-E203-E5493AF0DC53}"/>
              </a:ext>
            </a:extLst>
          </p:cNvPr>
          <p:cNvSpPr txBox="1"/>
          <p:nvPr/>
        </p:nvSpPr>
        <p:spPr>
          <a:xfrm>
            <a:off x="611560" y="476672"/>
            <a:ext cx="4587948" cy="2862322"/>
          </a:xfrm>
          <a:prstGeom prst="rect">
            <a:avLst/>
          </a:prstGeom>
          <a:noFill/>
        </p:spPr>
        <p:txBody>
          <a:bodyPr wrap="square">
            <a:spAutoFit/>
          </a:bodyPr>
          <a:lstStyle/>
          <a:p>
            <a:pPr algn="l"/>
            <a:r>
              <a:rPr lang="de-AT" b="1" i="0" dirty="0">
                <a:solidFill>
                  <a:srgbClr val="393939"/>
                </a:solidFill>
                <a:effectLst/>
                <a:latin typeface="Graphik"/>
              </a:rPr>
              <a:t>Wasserverdunstung</a:t>
            </a:r>
          </a:p>
          <a:p>
            <a:pPr algn="l">
              <a:spcAft>
                <a:spcPts val="1500"/>
              </a:spcAft>
            </a:pPr>
            <a:r>
              <a:rPr lang="de-AT" b="0" i="0" dirty="0">
                <a:solidFill>
                  <a:srgbClr val="393939"/>
                </a:solidFill>
                <a:effectLst/>
                <a:latin typeface="Graphik"/>
              </a:rPr>
              <a:t>Wenn Wasser verdampft und sich in Wasserdampf verwandelt, geschieht dies aufgrund der Wärme, die es aus der Umgebung erhält. Da jedes Wassermolekül Wärmeenergie erhält, erhöht sich seine Schwingungsenergie bis zu dem Punkt, an dem es sich frei bewegen kann und Dampf entsteht. Durch diese Wärmezufuhr von außen handelt es sich um eine endotherme Reaktion.</a:t>
            </a:r>
          </a:p>
        </p:txBody>
      </p:sp>
      <p:pic>
        <p:nvPicPr>
          <p:cNvPr id="3074" name="Picture 2" descr="3.700+ Grafiken, lizenzfreie Vektorgrafiken und Clipart zu Verdunstung ...">
            <a:extLst>
              <a:ext uri="{FF2B5EF4-FFF2-40B4-BE49-F238E27FC236}">
                <a16:creationId xmlns:a16="http://schemas.microsoft.com/office/drawing/2014/main" id="{110A8745-CA0A-FCAF-6C3F-B858049823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5977" y="620688"/>
            <a:ext cx="3727748" cy="2795811"/>
          </a:xfrm>
          <a:prstGeom prst="rect">
            <a:avLst/>
          </a:prstGeom>
          <a:noFill/>
          <a:extLst>
            <a:ext uri="{909E8E84-426E-40DD-AFC4-6F175D3DCCD1}">
              <a14:hiddenFill xmlns:a14="http://schemas.microsoft.com/office/drawing/2010/main">
                <a:solidFill>
                  <a:srgbClr val="FFFFFF"/>
                </a:solidFill>
              </a14:hiddenFill>
            </a:ext>
          </a:extLst>
        </p:spPr>
      </p:pic>
      <p:sp>
        <p:nvSpPr>
          <p:cNvPr id="6" name="Textfeld 5">
            <a:extLst>
              <a:ext uri="{FF2B5EF4-FFF2-40B4-BE49-F238E27FC236}">
                <a16:creationId xmlns:a16="http://schemas.microsoft.com/office/drawing/2014/main" id="{F9191CD8-D638-E6B2-CD9A-8B84032ECEE2}"/>
              </a:ext>
            </a:extLst>
          </p:cNvPr>
          <p:cNvSpPr txBox="1"/>
          <p:nvPr/>
        </p:nvSpPr>
        <p:spPr>
          <a:xfrm>
            <a:off x="610682" y="3933056"/>
            <a:ext cx="4587948" cy="2585323"/>
          </a:xfrm>
          <a:prstGeom prst="rect">
            <a:avLst/>
          </a:prstGeom>
          <a:noFill/>
        </p:spPr>
        <p:txBody>
          <a:bodyPr wrap="square">
            <a:spAutoFit/>
          </a:bodyPr>
          <a:lstStyle/>
          <a:p>
            <a:pPr algn="l"/>
            <a:r>
              <a:rPr lang="de-AT" b="1" i="0" dirty="0">
                <a:solidFill>
                  <a:srgbClr val="393939"/>
                </a:solidFill>
                <a:effectLst/>
                <a:latin typeface="Graphik"/>
              </a:rPr>
              <a:t>Das Schmelzen von Eis</a:t>
            </a:r>
          </a:p>
          <a:p>
            <a:pPr algn="l">
              <a:spcAft>
                <a:spcPts val="1500"/>
              </a:spcAft>
            </a:pPr>
            <a:r>
              <a:rPr lang="de-AT" b="0" i="0" dirty="0">
                <a:solidFill>
                  <a:srgbClr val="393939"/>
                </a:solidFill>
                <a:effectLst/>
                <a:latin typeface="Graphik"/>
              </a:rPr>
              <a:t>Das Schmelzen von Eis ist ebenfalls ein Beispiel für eine endotherme Reaktion. Die Wärmeenergie, die das Eis aus seiner Umgebung erhält, lässt es zu Wasser schmelzen. Da diese physikalische Veränderung ohne Wärmezufuhr aus der Umgebung nicht stattfinden kann, wird dieses Phänomen als endothermer Prozess eingestuft.</a:t>
            </a:r>
          </a:p>
        </p:txBody>
      </p:sp>
      <p:pic>
        <p:nvPicPr>
          <p:cNvPr id="3078" name="Picture 6" descr="Eiswürfel schmelzen - Stockfotografie: lizenzfreie Fotos ...">
            <a:extLst>
              <a:ext uri="{FF2B5EF4-FFF2-40B4-BE49-F238E27FC236}">
                <a16:creationId xmlns:a16="http://schemas.microsoft.com/office/drawing/2014/main" id="{1013BBC5-87C3-B715-6D40-A7647B73145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5977" y="3994710"/>
            <a:ext cx="3815916" cy="2543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09818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188640"/>
            <a:ext cx="8795320" cy="1143000"/>
          </a:xfrm>
          <a:solidFill>
            <a:srgbClr val="C6D9F1"/>
          </a:solidFill>
        </p:spPr>
        <p:txBody>
          <a:bodyPr>
            <a:noAutofit/>
          </a:bodyPr>
          <a:lstStyle/>
          <a:p>
            <a:r>
              <a:rPr lang="de-DE" sz="3600" dirty="0"/>
              <a:t>Enthalpie: Einfluss des chem. Gleichgewichts bei Temperaturänderungen</a:t>
            </a:r>
          </a:p>
        </p:txBody>
      </p:sp>
      <p:sp>
        <p:nvSpPr>
          <p:cNvPr id="3" name="Inhaltsplatzhalter 2"/>
          <p:cNvSpPr>
            <a:spLocks noGrp="1"/>
          </p:cNvSpPr>
          <p:nvPr>
            <p:ph idx="1"/>
          </p:nvPr>
        </p:nvSpPr>
        <p:spPr>
          <a:xfrm>
            <a:off x="504871" y="3328392"/>
            <a:ext cx="8507288" cy="3340968"/>
          </a:xfrm>
        </p:spPr>
        <p:txBody>
          <a:bodyPr>
            <a:normAutofit/>
          </a:bodyPr>
          <a:lstStyle/>
          <a:p>
            <a:pPr marL="0" indent="0">
              <a:buNone/>
            </a:pPr>
            <a:r>
              <a:rPr lang="de-AT" sz="1800" b="1" dirty="0"/>
              <a:t>Exotherme Reaktionen </a:t>
            </a:r>
            <a:r>
              <a:rPr lang="de-AT" sz="1800" dirty="0"/>
              <a:t>geben Energie in Form von Wärme ab. </a:t>
            </a:r>
          </a:p>
          <a:p>
            <a:pPr marL="0" indent="0">
              <a:buNone/>
            </a:pPr>
            <a:r>
              <a:rPr lang="de-AT" sz="1800" dirty="0"/>
              <a:t>Exotherme Reaktionen werden somit begünstigt, wenn die gebildete  Wärme leicht abfließen kann. </a:t>
            </a:r>
          </a:p>
          <a:p>
            <a:pPr marL="0" indent="0">
              <a:buNone/>
            </a:pPr>
            <a:r>
              <a:rPr lang="de-AT" sz="1800" dirty="0">
                <a:solidFill>
                  <a:srgbClr val="FF0000"/>
                </a:solidFill>
              </a:rPr>
              <a:t>Abkühlung begünstigt somit exotherme Reaktionen.</a:t>
            </a:r>
          </a:p>
          <a:p>
            <a:pPr marL="0" indent="0">
              <a:buNone/>
            </a:pPr>
            <a:r>
              <a:rPr lang="de-AT" sz="1800" b="1" dirty="0"/>
              <a:t> </a:t>
            </a:r>
          </a:p>
          <a:p>
            <a:pPr marL="0" indent="0">
              <a:buNone/>
            </a:pPr>
            <a:r>
              <a:rPr lang="de-AT" sz="1800" b="1" dirty="0"/>
              <a:t>Endotherme Reaktionen </a:t>
            </a:r>
            <a:r>
              <a:rPr lang="de-AT" sz="1800" dirty="0"/>
              <a:t>nehmen Wärme auf.</a:t>
            </a:r>
          </a:p>
          <a:p>
            <a:pPr marL="0" indent="0">
              <a:buNone/>
            </a:pPr>
            <a:r>
              <a:rPr lang="de-AT" sz="1800" dirty="0"/>
              <a:t>Endotherme Reaktionen werden somit begünstigt, wenn Wärme in das Reaktionssystem zugeführt wird.</a:t>
            </a:r>
          </a:p>
          <a:p>
            <a:pPr marL="0" indent="0">
              <a:buNone/>
            </a:pPr>
            <a:r>
              <a:rPr lang="de-AT" sz="1800" dirty="0"/>
              <a:t>Bei spontanen endothermen Reaktionen kommt es zu einer Abkühlung der Umgebung. </a:t>
            </a:r>
          </a:p>
          <a:p>
            <a:pPr marL="0" indent="0">
              <a:buNone/>
            </a:pPr>
            <a:r>
              <a:rPr lang="de-AT" sz="1800" dirty="0">
                <a:solidFill>
                  <a:srgbClr val="FF0000"/>
                </a:solidFill>
              </a:rPr>
              <a:t>Wärmezufuhr begünstigt somit endotherme Reaktionen.</a:t>
            </a:r>
          </a:p>
        </p:txBody>
      </p:sp>
      <p:sp>
        <p:nvSpPr>
          <p:cNvPr id="7" name="Textfeld 6">
            <a:extLst>
              <a:ext uri="{FF2B5EF4-FFF2-40B4-BE49-F238E27FC236}">
                <a16:creationId xmlns:a16="http://schemas.microsoft.com/office/drawing/2014/main" id="{E3AE0681-C81B-23EA-634D-A3F807BFC371}"/>
              </a:ext>
            </a:extLst>
          </p:cNvPr>
          <p:cNvSpPr txBox="1"/>
          <p:nvPr/>
        </p:nvSpPr>
        <p:spPr>
          <a:xfrm>
            <a:off x="611560" y="1599602"/>
            <a:ext cx="4582632" cy="553998"/>
          </a:xfrm>
          <a:prstGeom prst="rect">
            <a:avLst/>
          </a:prstGeom>
          <a:noFill/>
        </p:spPr>
        <p:txBody>
          <a:bodyPr wrap="square">
            <a:spAutoFit/>
          </a:bodyPr>
          <a:lstStyle/>
          <a:p>
            <a:r>
              <a:rPr lang="de-AT" sz="1000" dirty="0"/>
              <a:t>https://www.bing.com/videos/riverview/relatedvideo?&amp;q=endotherme+reaktionen+im+alltag&amp;&amp;mid=E44B3A7385823CAE676DE44B3A7385823CAE676D&amp;mmscn=mtsc&amp;aps=0&amp;FORM=VRDGAR</a:t>
            </a:r>
          </a:p>
        </p:txBody>
      </p:sp>
      <p:sp>
        <p:nvSpPr>
          <p:cNvPr id="11" name="Textfeld 10">
            <a:extLst>
              <a:ext uri="{FF2B5EF4-FFF2-40B4-BE49-F238E27FC236}">
                <a16:creationId xmlns:a16="http://schemas.microsoft.com/office/drawing/2014/main" id="{9F89B55F-0D2F-A34B-3B1F-B416ABF533BE}"/>
              </a:ext>
            </a:extLst>
          </p:cNvPr>
          <p:cNvSpPr txBox="1"/>
          <p:nvPr/>
        </p:nvSpPr>
        <p:spPr>
          <a:xfrm>
            <a:off x="2195736" y="2421562"/>
            <a:ext cx="6720843" cy="415498"/>
          </a:xfrm>
          <a:prstGeom prst="rect">
            <a:avLst/>
          </a:prstGeom>
          <a:noFill/>
        </p:spPr>
        <p:txBody>
          <a:bodyPr wrap="square">
            <a:spAutoFit/>
          </a:bodyPr>
          <a:lstStyle/>
          <a:p>
            <a:r>
              <a:rPr lang="de-AT" sz="1050" dirty="0"/>
              <a:t>https://www.bing.com/videos/riverview/relatedvideo?q=K%c3%bchlung+der+Erde+durch+Verdunsten+von+Wasser&amp;&amp;mid=5EA685BB83C736F920745EA685BB83C736F92074&amp;FORM=VCGVRP</a:t>
            </a:r>
          </a:p>
        </p:txBody>
      </p:sp>
    </p:spTree>
    <p:extLst>
      <p:ext uri="{BB962C8B-B14F-4D97-AF65-F5344CB8AC3E}">
        <p14:creationId xmlns:p14="http://schemas.microsoft.com/office/powerpoint/2010/main" val="58514796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 3" descr="gibbs-gleichun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0043" y="2271386"/>
            <a:ext cx="6750995" cy="3648449"/>
          </a:xfrm>
          <a:prstGeom prst="rect">
            <a:avLst/>
          </a:prstGeom>
        </p:spPr>
      </p:pic>
      <p:sp>
        <p:nvSpPr>
          <p:cNvPr id="2" name="Titel 1"/>
          <p:cNvSpPr>
            <a:spLocks noGrp="1"/>
          </p:cNvSpPr>
          <p:nvPr>
            <p:ph type="title"/>
          </p:nvPr>
        </p:nvSpPr>
        <p:spPr>
          <a:xfrm>
            <a:off x="0" y="0"/>
            <a:ext cx="9143999" cy="1143000"/>
          </a:xfrm>
          <a:solidFill>
            <a:schemeClr val="tx2">
              <a:lumMod val="20000"/>
              <a:lumOff val="80000"/>
            </a:schemeClr>
          </a:solidFill>
        </p:spPr>
        <p:txBody>
          <a:bodyPr>
            <a:normAutofit/>
          </a:bodyPr>
          <a:lstStyle/>
          <a:p>
            <a:r>
              <a:rPr lang="de-AT" b="1" dirty="0"/>
              <a:t>Gibbs-Helmholtz-Gleichung</a:t>
            </a:r>
            <a:endParaRPr lang="de-DE" dirty="0"/>
          </a:p>
        </p:txBody>
      </p:sp>
      <p:sp>
        <p:nvSpPr>
          <p:cNvPr id="3" name="Inhaltsplatzhalter 2"/>
          <p:cNvSpPr>
            <a:spLocks noGrp="1"/>
          </p:cNvSpPr>
          <p:nvPr>
            <p:ph idx="1"/>
          </p:nvPr>
        </p:nvSpPr>
        <p:spPr>
          <a:xfrm>
            <a:off x="38909" y="938166"/>
            <a:ext cx="9143998" cy="1265126"/>
          </a:xfrm>
        </p:spPr>
        <p:txBody>
          <a:bodyPr>
            <a:normAutofit lnSpcReduction="10000"/>
          </a:bodyPr>
          <a:lstStyle/>
          <a:p>
            <a:pPr marL="0" indent="0">
              <a:buNone/>
            </a:pPr>
            <a:endParaRPr lang="de-AT" sz="800" dirty="0"/>
          </a:p>
          <a:p>
            <a:pPr>
              <a:buFont typeface="Wingdings" charset="2"/>
              <a:buChar char="Ø"/>
            </a:pPr>
            <a:r>
              <a:rPr lang="de-DE" sz="2400" dirty="0"/>
              <a:t>Die Gibbs-Helmholtz-Gleichung verknüpft die Enthalpie und Entropie zu einer Gleichung und liefert eine Aussage darüber, ob Reaktionen freiwillig ablaufen oder nicht.</a:t>
            </a:r>
            <a:endParaRPr lang="de-AT" sz="2400" dirty="0"/>
          </a:p>
          <a:p>
            <a:pPr marL="0" indent="0">
              <a:buNone/>
            </a:pPr>
            <a:endParaRPr lang="de-AT" sz="2400" dirty="0"/>
          </a:p>
          <a:p>
            <a:pPr marL="0" indent="0">
              <a:buNone/>
            </a:pPr>
            <a:endParaRPr lang="de-AT" sz="2400" dirty="0"/>
          </a:p>
          <a:p>
            <a:pPr marL="0" indent="0">
              <a:buNone/>
            </a:pPr>
            <a:endParaRPr lang="de-AT" sz="2400" dirty="0"/>
          </a:p>
          <a:p>
            <a:pPr marL="0" indent="0">
              <a:buNone/>
            </a:pPr>
            <a:endParaRPr lang="de-AT" sz="2400" dirty="0"/>
          </a:p>
          <a:p>
            <a:pPr marL="0" indent="0">
              <a:buNone/>
            </a:pPr>
            <a:endParaRPr lang="de-AT" sz="2400" dirty="0"/>
          </a:p>
          <a:p>
            <a:pPr marL="0" indent="0">
              <a:buNone/>
            </a:pPr>
            <a:endParaRPr lang="de-AT" sz="2400" dirty="0"/>
          </a:p>
          <a:p>
            <a:pPr marL="0" indent="0">
              <a:buNone/>
            </a:pPr>
            <a:endParaRPr lang="de-AT" sz="2400" dirty="0"/>
          </a:p>
          <a:p>
            <a:pPr marL="0" indent="0">
              <a:buNone/>
            </a:pPr>
            <a:endParaRPr lang="de-AT" sz="800" dirty="0"/>
          </a:p>
        </p:txBody>
      </p:sp>
      <p:sp>
        <p:nvSpPr>
          <p:cNvPr id="5" name="Ellipse 4">
            <a:extLst>
              <a:ext uri="{FF2B5EF4-FFF2-40B4-BE49-F238E27FC236}">
                <a16:creationId xmlns:a16="http://schemas.microsoft.com/office/drawing/2014/main" id="{73C12EA0-229B-4F49-BFCD-65715C46CD91}"/>
              </a:ext>
            </a:extLst>
          </p:cNvPr>
          <p:cNvSpPr/>
          <p:nvPr/>
        </p:nvSpPr>
        <p:spPr>
          <a:xfrm>
            <a:off x="4610908" y="2801563"/>
            <a:ext cx="1585610" cy="817126"/>
          </a:xfrm>
          <a:prstGeom prst="ellipse">
            <a:avLst/>
          </a:prstGeom>
          <a:noFill/>
          <a:ln w="381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AT"/>
          </a:p>
        </p:txBody>
      </p:sp>
      <p:sp>
        <p:nvSpPr>
          <p:cNvPr id="6" name="Ellipse 5">
            <a:extLst>
              <a:ext uri="{FF2B5EF4-FFF2-40B4-BE49-F238E27FC236}">
                <a16:creationId xmlns:a16="http://schemas.microsoft.com/office/drawing/2014/main" id="{C7846439-D7A4-4A6C-B5DA-89D015FFB2C7}"/>
              </a:ext>
            </a:extLst>
          </p:cNvPr>
          <p:cNvSpPr/>
          <p:nvPr/>
        </p:nvSpPr>
        <p:spPr>
          <a:xfrm>
            <a:off x="3793786" y="2869658"/>
            <a:ext cx="817122" cy="680936"/>
          </a:xfrm>
          <a:prstGeom prst="ellipse">
            <a:avLst/>
          </a:prstGeom>
          <a:noFill/>
          <a:ln w="381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AT"/>
          </a:p>
        </p:txBody>
      </p:sp>
      <p:sp>
        <p:nvSpPr>
          <p:cNvPr id="8" name="Textfeld 7">
            <a:extLst>
              <a:ext uri="{FF2B5EF4-FFF2-40B4-BE49-F238E27FC236}">
                <a16:creationId xmlns:a16="http://schemas.microsoft.com/office/drawing/2014/main" id="{BEF5968F-CB51-61A3-E58C-91C007731AC2}"/>
              </a:ext>
            </a:extLst>
          </p:cNvPr>
          <p:cNvSpPr txBox="1"/>
          <p:nvPr/>
        </p:nvSpPr>
        <p:spPr>
          <a:xfrm>
            <a:off x="254424" y="5934670"/>
            <a:ext cx="8712968" cy="923330"/>
          </a:xfrm>
          <a:prstGeom prst="rect">
            <a:avLst/>
          </a:prstGeom>
          <a:noFill/>
        </p:spPr>
        <p:txBody>
          <a:bodyPr wrap="square">
            <a:spAutoFit/>
          </a:bodyPr>
          <a:lstStyle/>
          <a:p>
            <a:r>
              <a:rPr lang="de-AT" dirty="0"/>
              <a:t>Ist die Gibbs-Energie kleiner als 0, so verläuft der Prozess freiwillig, man spricht von exergonen Vorgängen. Ist die Gibbs-Energie größer als 0, so spricht man von </a:t>
            </a:r>
            <a:r>
              <a:rPr lang="de-AT" dirty="0" err="1"/>
              <a:t>endergonen</a:t>
            </a:r>
            <a:r>
              <a:rPr lang="de-AT" dirty="0"/>
              <a:t> Vorgängen, die Reaktion verläuft nicht spontan</a:t>
            </a:r>
          </a:p>
        </p:txBody>
      </p:sp>
    </p:spTree>
    <p:extLst>
      <p:ext uri="{BB962C8B-B14F-4D97-AF65-F5344CB8AC3E}">
        <p14:creationId xmlns:p14="http://schemas.microsoft.com/office/powerpoint/2010/main" val="97488249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38D846-B573-AF82-82C6-F582B9E50BB1}"/>
              </a:ext>
            </a:extLst>
          </p:cNvPr>
          <p:cNvSpPr>
            <a:spLocks noGrp="1"/>
          </p:cNvSpPr>
          <p:nvPr>
            <p:ph type="title"/>
          </p:nvPr>
        </p:nvSpPr>
        <p:spPr>
          <a:solidFill>
            <a:schemeClr val="bg2">
              <a:lumMod val="90000"/>
            </a:schemeClr>
          </a:solidFill>
        </p:spPr>
        <p:txBody>
          <a:bodyPr/>
          <a:lstStyle/>
          <a:p>
            <a:r>
              <a:rPr lang="de-AT" dirty="0">
                <a:solidFill>
                  <a:schemeClr val="accent1">
                    <a:lumMod val="75000"/>
                  </a:schemeClr>
                </a:solidFill>
              </a:rPr>
              <a:t>Säuren und Basen</a:t>
            </a:r>
          </a:p>
        </p:txBody>
      </p:sp>
      <p:sp>
        <p:nvSpPr>
          <p:cNvPr id="5" name="Textfeld 4">
            <a:extLst>
              <a:ext uri="{FF2B5EF4-FFF2-40B4-BE49-F238E27FC236}">
                <a16:creationId xmlns:a16="http://schemas.microsoft.com/office/drawing/2014/main" id="{E40302A3-8CE7-3364-A60D-02623D5506F4}"/>
              </a:ext>
            </a:extLst>
          </p:cNvPr>
          <p:cNvSpPr txBox="1"/>
          <p:nvPr/>
        </p:nvSpPr>
        <p:spPr>
          <a:xfrm>
            <a:off x="457200" y="1419657"/>
            <a:ext cx="8460432" cy="5355312"/>
          </a:xfrm>
          <a:prstGeom prst="rect">
            <a:avLst/>
          </a:prstGeom>
          <a:noFill/>
        </p:spPr>
        <p:txBody>
          <a:bodyPr wrap="square">
            <a:spAutoFit/>
          </a:bodyPr>
          <a:lstStyle/>
          <a:p>
            <a:r>
              <a:rPr lang="de-AT" dirty="0"/>
              <a:t>Säuren und Basen sind Substanzen, die in der Natur in vielfältiger Form vorkommen, zu den natürlich vorkommenden Säuren zählen die Kohlensäure (in Wasser gelöstes Kohlenstoffdioxid), die Gewässer oder auch den Regen sauer machen kann, Schwefeloxide, die vulkanische Gewässer stark sauer machen können (z.B. im Yellowstone-Nationalpark) oder Stickstoffoxide, die bei Blitzschlägen entstehen und den Niederschlag sauer machen können. </a:t>
            </a:r>
          </a:p>
          <a:p>
            <a:endParaRPr lang="de-AT" dirty="0"/>
          </a:p>
          <a:p>
            <a:r>
              <a:rPr lang="de-AT" dirty="0"/>
              <a:t>Zusätzlich existieren noch eine Vielfalt an organischen Säuren wie Ameisensäure, Essigsäure, Buttersäure oder Huminsäuren. </a:t>
            </a:r>
          </a:p>
          <a:p>
            <a:r>
              <a:rPr lang="de-AT" dirty="0"/>
              <a:t>Als natürlich vorkommende Basen können einige Mineralien angesehen werden, so Kalk (Kalziumkarbonat, CaCO3) oder Soda (Natriumkarbonat (Na2CO3). Es existieren unterschiedliche Definitionen und Erklärungen für die Säuren und Basen. Die gängigste Erklärung bezieht sich auf die in wässrigen Lösungen: </a:t>
            </a:r>
          </a:p>
          <a:p>
            <a:endParaRPr lang="de-AT" dirty="0"/>
          </a:p>
          <a:p>
            <a:r>
              <a:rPr lang="de-AT" b="1" dirty="0">
                <a:solidFill>
                  <a:schemeClr val="accent1">
                    <a:lumMod val="75000"/>
                  </a:schemeClr>
                </a:solidFill>
              </a:rPr>
              <a:t>Säuren sind Substanzen, die in wässrigen Lösungen H3O+ -Ionen (Oxoniumionen = </a:t>
            </a:r>
            <a:r>
              <a:rPr lang="de-AT" b="1" dirty="0" err="1">
                <a:solidFill>
                  <a:schemeClr val="accent1">
                    <a:lumMod val="75000"/>
                  </a:schemeClr>
                </a:solidFill>
              </a:rPr>
              <a:t>Hydroniuminonen</a:t>
            </a:r>
            <a:r>
              <a:rPr lang="de-AT" b="1" dirty="0">
                <a:solidFill>
                  <a:schemeClr val="accent1">
                    <a:lumMod val="75000"/>
                  </a:schemeClr>
                </a:solidFill>
              </a:rPr>
              <a:t>) freisetzen können. </a:t>
            </a:r>
          </a:p>
          <a:p>
            <a:endParaRPr lang="de-AT" b="1" dirty="0">
              <a:solidFill>
                <a:schemeClr val="accent1">
                  <a:lumMod val="75000"/>
                </a:schemeClr>
              </a:solidFill>
            </a:endParaRPr>
          </a:p>
          <a:p>
            <a:r>
              <a:rPr lang="de-AT" b="1" dirty="0">
                <a:solidFill>
                  <a:schemeClr val="accent1">
                    <a:lumMod val="75000"/>
                  </a:schemeClr>
                </a:solidFill>
              </a:rPr>
              <a:t>Basen sind Substanzen, die in wässrigen Lösungen OH—Ionen (Hydroxidionen) freisetzen können.</a:t>
            </a:r>
          </a:p>
        </p:txBody>
      </p:sp>
    </p:spTree>
    <p:extLst>
      <p:ext uri="{BB962C8B-B14F-4D97-AF65-F5344CB8AC3E}">
        <p14:creationId xmlns:p14="http://schemas.microsoft.com/office/powerpoint/2010/main" val="8161966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5D640D7A-D548-458E-9C76-FB7CE0AB252C}"/>
              </a:ext>
            </a:extLst>
          </p:cNvPr>
          <p:cNvSpPr txBox="1"/>
          <p:nvPr/>
        </p:nvSpPr>
        <p:spPr>
          <a:xfrm>
            <a:off x="0" y="2060848"/>
            <a:ext cx="9179685" cy="4893647"/>
          </a:xfrm>
          <a:prstGeom prst="rect">
            <a:avLst/>
          </a:prstGeom>
          <a:solidFill>
            <a:schemeClr val="bg2">
              <a:lumMod val="75000"/>
            </a:schemeClr>
          </a:solidFill>
        </p:spPr>
        <p:txBody>
          <a:bodyPr wrap="square" rtlCol="0">
            <a:spAutoFit/>
          </a:bodyPr>
          <a:lstStyle/>
          <a:p>
            <a:pPr algn="ctr"/>
            <a:endParaRPr lang="de-AT" sz="3600" dirty="0">
              <a:sym typeface="Wingdings" panose="05000000000000000000" pitchFamily="2" charset="2"/>
            </a:endParaRPr>
          </a:p>
          <a:p>
            <a:pPr algn="ctr"/>
            <a:r>
              <a:rPr lang="de-AT" sz="3600" dirty="0" err="1">
                <a:sym typeface="Wingdings" panose="05000000000000000000" pitchFamily="2" charset="2"/>
              </a:rPr>
              <a:t>Na</a:t>
            </a:r>
            <a:r>
              <a:rPr lang="de-AT" sz="3600" dirty="0" err="1">
                <a:solidFill>
                  <a:srgbClr val="FF0000"/>
                </a:solidFill>
                <a:sym typeface="Wingdings" panose="05000000000000000000" pitchFamily="2" charset="2"/>
              </a:rPr>
              <a:t>OH</a:t>
            </a:r>
            <a:r>
              <a:rPr lang="de-AT" sz="3600" dirty="0">
                <a:sym typeface="Wingdings" panose="05000000000000000000" pitchFamily="2" charset="2"/>
              </a:rPr>
              <a:t> + </a:t>
            </a:r>
            <a:r>
              <a:rPr lang="de-AT" sz="3600" dirty="0">
                <a:solidFill>
                  <a:srgbClr val="FF0000"/>
                </a:solidFill>
                <a:sym typeface="Wingdings" panose="05000000000000000000" pitchFamily="2" charset="2"/>
              </a:rPr>
              <a:t>H</a:t>
            </a:r>
            <a:r>
              <a:rPr lang="de-AT" sz="3600" dirty="0">
                <a:sym typeface="Wingdings" panose="05000000000000000000" pitchFamily="2" charset="2"/>
              </a:rPr>
              <a:t>Cl </a:t>
            </a:r>
            <a:r>
              <a:rPr lang="de-AT" sz="3600" dirty="0"/>
              <a:t>↔ Na</a:t>
            </a:r>
            <a:r>
              <a:rPr lang="de-AT" sz="3600" baseline="30000" dirty="0"/>
              <a:t>+</a:t>
            </a:r>
            <a:r>
              <a:rPr lang="de-AT" sz="3600" dirty="0"/>
              <a:t> + Cl</a:t>
            </a:r>
            <a:r>
              <a:rPr lang="de-AT" sz="3600" baseline="30000" dirty="0"/>
              <a:t>-   </a:t>
            </a:r>
            <a:r>
              <a:rPr lang="de-AT" sz="3600" dirty="0"/>
              <a:t>+ </a:t>
            </a:r>
            <a:r>
              <a:rPr lang="de-AT" sz="3600" dirty="0">
                <a:solidFill>
                  <a:srgbClr val="FF0000"/>
                </a:solidFill>
                <a:sym typeface="Wingdings" panose="05000000000000000000" pitchFamily="2" charset="2"/>
              </a:rPr>
              <a:t>H</a:t>
            </a:r>
            <a:r>
              <a:rPr lang="de-AT" sz="3600" baseline="-25000" dirty="0">
                <a:solidFill>
                  <a:srgbClr val="FF0000"/>
                </a:solidFill>
                <a:sym typeface="Wingdings" panose="05000000000000000000" pitchFamily="2" charset="2"/>
              </a:rPr>
              <a:t>2</a:t>
            </a:r>
            <a:r>
              <a:rPr lang="de-AT" sz="3600" dirty="0">
                <a:solidFill>
                  <a:srgbClr val="FF0000"/>
                </a:solidFill>
                <a:sym typeface="Wingdings" panose="05000000000000000000" pitchFamily="2" charset="2"/>
              </a:rPr>
              <a:t>O    </a:t>
            </a:r>
          </a:p>
          <a:p>
            <a:pPr algn="ctr"/>
            <a:r>
              <a:rPr lang="de-AT" sz="3600" dirty="0">
                <a:sym typeface="Wingdings" panose="05000000000000000000" pitchFamily="2" charset="2"/>
              </a:rPr>
              <a:t>gelöste Natrium-Kationen und Chlor-Anionen</a:t>
            </a:r>
          </a:p>
          <a:p>
            <a:pPr algn="ctr"/>
            <a:endParaRPr lang="de-AT" sz="3600" dirty="0">
              <a:sym typeface="Wingdings" panose="05000000000000000000" pitchFamily="2" charset="2"/>
            </a:endParaRPr>
          </a:p>
          <a:p>
            <a:pPr algn="ctr"/>
            <a:r>
              <a:rPr lang="de-AT" sz="3600" dirty="0">
                <a:sym typeface="Wingdings" panose="05000000000000000000" pitchFamily="2" charset="2"/>
              </a:rPr>
              <a:t>Verdunsten des Wassers</a:t>
            </a:r>
          </a:p>
          <a:p>
            <a:pPr algn="ctr"/>
            <a:r>
              <a:rPr lang="de-AT" sz="3600" dirty="0" err="1">
                <a:sym typeface="Wingdings" panose="05000000000000000000" pitchFamily="2" charset="2"/>
              </a:rPr>
              <a:t>Na</a:t>
            </a:r>
            <a:r>
              <a:rPr lang="de-AT" sz="3600" dirty="0" err="1">
                <a:solidFill>
                  <a:srgbClr val="FF0000"/>
                </a:solidFill>
                <a:sym typeface="Wingdings" panose="05000000000000000000" pitchFamily="2" charset="2"/>
              </a:rPr>
              <a:t>OH</a:t>
            </a:r>
            <a:r>
              <a:rPr lang="de-AT" sz="3600" dirty="0">
                <a:sym typeface="Wingdings" panose="05000000000000000000" pitchFamily="2" charset="2"/>
              </a:rPr>
              <a:t> + </a:t>
            </a:r>
            <a:r>
              <a:rPr lang="de-AT" sz="3600" dirty="0">
                <a:solidFill>
                  <a:srgbClr val="FF0000"/>
                </a:solidFill>
                <a:sym typeface="Wingdings" panose="05000000000000000000" pitchFamily="2" charset="2"/>
              </a:rPr>
              <a:t>H</a:t>
            </a:r>
            <a:r>
              <a:rPr lang="de-AT" sz="3600" dirty="0">
                <a:sym typeface="Wingdings" panose="05000000000000000000" pitchFamily="2" charset="2"/>
              </a:rPr>
              <a:t>Cl </a:t>
            </a:r>
            <a:r>
              <a:rPr lang="de-AT" sz="3600" dirty="0"/>
              <a:t>↔ NaCl</a:t>
            </a:r>
            <a:r>
              <a:rPr lang="de-AT" sz="3600" baseline="30000" dirty="0"/>
              <a:t>   </a:t>
            </a:r>
            <a:r>
              <a:rPr lang="de-AT" sz="3600" dirty="0"/>
              <a:t>+ </a:t>
            </a:r>
            <a:r>
              <a:rPr lang="de-AT" sz="3600" dirty="0">
                <a:solidFill>
                  <a:srgbClr val="FF0000"/>
                </a:solidFill>
                <a:sym typeface="Wingdings" panose="05000000000000000000" pitchFamily="2" charset="2"/>
              </a:rPr>
              <a:t>H</a:t>
            </a:r>
            <a:r>
              <a:rPr lang="de-AT" sz="3600" baseline="-25000" dirty="0">
                <a:solidFill>
                  <a:srgbClr val="FF0000"/>
                </a:solidFill>
                <a:sym typeface="Wingdings" panose="05000000000000000000" pitchFamily="2" charset="2"/>
              </a:rPr>
              <a:t>2</a:t>
            </a:r>
            <a:r>
              <a:rPr lang="de-AT" sz="3600" dirty="0">
                <a:solidFill>
                  <a:srgbClr val="FF0000"/>
                </a:solidFill>
                <a:sym typeface="Wingdings" panose="05000000000000000000" pitchFamily="2" charset="2"/>
              </a:rPr>
              <a:t>O</a:t>
            </a:r>
          </a:p>
          <a:p>
            <a:pPr algn="ctr"/>
            <a:endParaRPr lang="de-AT" sz="4800" b="1" baseline="30000" dirty="0">
              <a:sym typeface="Wingdings" panose="05000000000000000000" pitchFamily="2" charset="2"/>
            </a:endParaRPr>
          </a:p>
          <a:p>
            <a:pPr algn="ctr"/>
            <a:r>
              <a:rPr lang="de-AT" sz="4800" b="1" baseline="30000" dirty="0">
                <a:sym typeface="Wingdings" panose="05000000000000000000" pitchFamily="2" charset="2"/>
              </a:rPr>
              <a:t>NaCl   ….. Salz, Natriumchlorid</a:t>
            </a:r>
          </a:p>
          <a:p>
            <a:pPr algn="ctr"/>
            <a:endParaRPr lang="de-AT" sz="4800" b="1" baseline="30000" dirty="0"/>
          </a:p>
        </p:txBody>
      </p:sp>
      <p:pic>
        <p:nvPicPr>
          <p:cNvPr id="4" name="Grafik 3">
            <a:extLst>
              <a:ext uri="{FF2B5EF4-FFF2-40B4-BE49-F238E27FC236}">
                <a16:creationId xmlns:a16="http://schemas.microsoft.com/office/drawing/2014/main" id="{769389CA-2EAE-4674-8566-2C7AB9FFE2D3}"/>
              </a:ext>
            </a:extLst>
          </p:cNvPr>
          <p:cNvPicPr>
            <a:picLocks noChangeAspect="1"/>
          </p:cNvPicPr>
          <p:nvPr/>
        </p:nvPicPr>
        <p:blipFill>
          <a:blip r:embed="rId2"/>
          <a:stretch>
            <a:fillRect/>
          </a:stretch>
        </p:blipFill>
        <p:spPr>
          <a:xfrm>
            <a:off x="35685" y="0"/>
            <a:ext cx="9144000" cy="2060848"/>
          </a:xfrm>
          <a:prstGeom prst="rect">
            <a:avLst/>
          </a:prstGeom>
        </p:spPr>
      </p:pic>
    </p:spTree>
    <p:extLst>
      <p:ext uri="{BB962C8B-B14F-4D97-AF65-F5344CB8AC3E}">
        <p14:creationId xmlns:p14="http://schemas.microsoft.com/office/powerpoint/2010/main" val="15208271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E86E8622-B00D-32A3-DE55-AFA27019D2F6}"/>
              </a:ext>
            </a:extLst>
          </p:cNvPr>
          <p:cNvPicPr>
            <a:picLocks noChangeAspect="1"/>
          </p:cNvPicPr>
          <p:nvPr/>
        </p:nvPicPr>
        <p:blipFill>
          <a:blip r:embed="rId2"/>
          <a:stretch>
            <a:fillRect/>
          </a:stretch>
        </p:blipFill>
        <p:spPr>
          <a:xfrm>
            <a:off x="683568" y="404664"/>
            <a:ext cx="7992888" cy="6431899"/>
          </a:xfrm>
          <a:prstGeom prst="rect">
            <a:avLst/>
          </a:prstGeom>
        </p:spPr>
      </p:pic>
    </p:spTree>
    <p:extLst>
      <p:ext uri="{BB962C8B-B14F-4D97-AF65-F5344CB8AC3E}">
        <p14:creationId xmlns:p14="http://schemas.microsoft.com/office/powerpoint/2010/main" val="42329694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73C282-3AC0-43AB-AE6D-C5116F714DE1}"/>
              </a:ext>
            </a:extLst>
          </p:cNvPr>
          <p:cNvSpPr>
            <a:spLocks noGrp="1"/>
          </p:cNvSpPr>
          <p:nvPr>
            <p:ph type="title"/>
          </p:nvPr>
        </p:nvSpPr>
        <p:spPr>
          <a:xfrm>
            <a:off x="-18250" y="0"/>
            <a:ext cx="9162249" cy="1143000"/>
          </a:xfrm>
          <a:solidFill>
            <a:schemeClr val="bg1"/>
          </a:solidFill>
        </p:spPr>
        <p:txBody>
          <a:bodyPr/>
          <a:lstStyle/>
          <a:p>
            <a:r>
              <a:rPr lang="de-AT" dirty="0"/>
              <a:t>Puffer und Puffersysteme</a:t>
            </a:r>
          </a:p>
        </p:txBody>
      </p:sp>
      <p:pic>
        <p:nvPicPr>
          <p:cNvPr id="4" name="Grafik 3">
            <a:extLst>
              <a:ext uri="{FF2B5EF4-FFF2-40B4-BE49-F238E27FC236}">
                <a16:creationId xmlns:a16="http://schemas.microsoft.com/office/drawing/2014/main" id="{695206D4-C597-47B1-8D22-EC892B707388}"/>
              </a:ext>
            </a:extLst>
          </p:cNvPr>
          <p:cNvPicPr>
            <a:picLocks noChangeAspect="1"/>
          </p:cNvPicPr>
          <p:nvPr/>
        </p:nvPicPr>
        <p:blipFill>
          <a:blip r:embed="rId2"/>
          <a:stretch>
            <a:fillRect/>
          </a:stretch>
        </p:blipFill>
        <p:spPr>
          <a:xfrm>
            <a:off x="0" y="1412776"/>
            <a:ext cx="9215532" cy="5112568"/>
          </a:xfrm>
          <a:prstGeom prst="rect">
            <a:avLst/>
          </a:prstGeom>
        </p:spPr>
      </p:pic>
    </p:spTree>
    <p:extLst>
      <p:ext uri="{BB962C8B-B14F-4D97-AF65-F5344CB8AC3E}">
        <p14:creationId xmlns:p14="http://schemas.microsoft.com/office/powerpoint/2010/main" val="42101031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F2C3648B-0069-4B5E-8164-45AA95F6EFDC}"/>
              </a:ext>
            </a:extLst>
          </p:cNvPr>
          <p:cNvSpPr>
            <a:spLocks noGrp="1"/>
          </p:cNvSpPr>
          <p:nvPr>
            <p:ph type="title"/>
          </p:nvPr>
        </p:nvSpPr>
        <p:spPr/>
        <p:txBody>
          <a:bodyPr/>
          <a:lstStyle/>
          <a:p>
            <a:endParaRPr lang="de-AT" dirty="0"/>
          </a:p>
        </p:txBody>
      </p:sp>
      <p:pic>
        <p:nvPicPr>
          <p:cNvPr id="9" name="Grafik 8">
            <a:extLst>
              <a:ext uri="{FF2B5EF4-FFF2-40B4-BE49-F238E27FC236}">
                <a16:creationId xmlns:a16="http://schemas.microsoft.com/office/drawing/2014/main" id="{1E1C977C-E1B8-4312-B6F0-9D84F7FE0BEE}"/>
              </a:ext>
            </a:extLst>
          </p:cNvPr>
          <p:cNvPicPr>
            <a:picLocks noChangeAspect="1"/>
          </p:cNvPicPr>
          <p:nvPr/>
        </p:nvPicPr>
        <p:blipFill>
          <a:blip r:embed="rId2"/>
          <a:stretch>
            <a:fillRect/>
          </a:stretch>
        </p:blipFill>
        <p:spPr>
          <a:xfrm>
            <a:off x="-13817" y="0"/>
            <a:ext cx="9157817" cy="1844824"/>
          </a:xfrm>
          <a:prstGeom prst="rect">
            <a:avLst/>
          </a:prstGeom>
        </p:spPr>
      </p:pic>
    </p:spTree>
    <p:extLst>
      <p:ext uri="{BB962C8B-B14F-4D97-AF65-F5344CB8AC3E}">
        <p14:creationId xmlns:p14="http://schemas.microsoft.com/office/powerpoint/2010/main" val="17319566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7467600" cy="850106"/>
          </a:xfrm>
          <a:solidFill>
            <a:srgbClr val="D9D9D9"/>
          </a:solidFill>
        </p:spPr>
        <p:txBody>
          <a:bodyPr/>
          <a:lstStyle/>
          <a:p>
            <a:r>
              <a:rPr lang="de-AT" dirty="0">
                <a:solidFill>
                  <a:schemeClr val="accent1">
                    <a:lumMod val="75000"/>
                  </a:schemeClr>
                </a:solidFill>
              </a:rPr>
              <a:t>2. Nebenquantenzahl </a:t>
            </a:r>
          </a:p>
        </p:txBody>
      </p:sp>
      <p:sp>
        <p:nvSpPr>
          <p:cNvPr id="3" name="Inhaltsplatzhalter 2"/>
          <p:cNvSpPr>
            <a:spLocks noGrp="1"/>
          </p:cNvSpPr>
          <p:nvPr>
            <p:ph idx="1"/>
          </p:nvPr>
        </p:nvSpPr>
        <p:spPr>
          <a:xfrm>
            <a:off x="0" y="1313665"/>
            <a:ext cx="8892480" cy="1611279"/>
          </a:xfrm>
        </p:spPr>
        <p:txBody>
          <a:bodyPr>
            <a:normAutofit/>
          </a:bodyPr>
          <a:lstStyle/>
          <a:p>
            <a:pPr marL="0" indent="0">
              <a:buNone/>
            </a:pPr>
            <a:r>
              <a:rPr lang="de-AT" sz="2800" b="1" dirty="0"/>
              <a:t>Orbital</a:t>
            </a:r>
            <a:r>
              <a:rPr lang="de-AT" sz="2800" dirty="0"/>
              <a:t>: Raum, in dem sich ein Elektron mit 	größtmöglicher Wahrscheinlichkeit aufhält.</a:t>
            </a:r>
          </a:p>
          <a:p>
            <a:pPr marL="0" indent="0">
              <a:buNone/>
            </a:pPr>
            <a:r>
              <a:rPr lang="de-AT" sz="2800" dirty="0">
                <a:solidFill>
                  <a:schemeClr val="accent1">
                    <a:lumMod val="75000"/>
                  </a:schemeClr>
                </a:solidFill>
              </a:rPr>
              <a:t>Verschiedene Orbitalformen </a:t>
            </a:r>
            <a:r>
              <a:rPr lang="de-AT" sz="2800" dirty="0"/>
              <a:t>möglich: s, p, d, f  (l =0,1,2,3)</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2880568"/>
            <a:ext cx="1712644" cy="187195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5560" y="2880568"/>
            <a:ext cx="2508784" cy="187916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44703" y="4978132"/>
            <a:ext cx="2546280" cy="190725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14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5560" y="4978132"/>
            <a:ext cx="2539241" cy="190725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199714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14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14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1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0"/>
            <a:ext cx="8229600" cy="1143000"/>
          </a:xfrm>
          <a:solidFill>
            <a:srgbClr val="D9D9D9"/>
          </a:solidFill>
        </p:spPr>
        <p:txBody>
          <a:bodyPr/>
          <a:lstStyle/>
          <a:p>
            <a:r>
              <a:rPr lang="de-AT" dirty="0">
                <a:solidFill>
                  <a:schemeClr val="accent1">
                    <a:lumMod val="75000"/>
                  </a:schemeClr>
                </a:solidFill>
              </a:rPr>
              <a:t>3. Magnetquantenzahl m</a:t>
            </a:r>
          </a:p>
        </p:txBody>
      </p:sp>
      <p:sp>
        <p:nvSpPr>
          <p:cNvPr id="3" name="Inhaltsplatzhalter 2"/>
          <p:cNvSpPr>
            <a:spLocks noGrp="1"/>
          </p:cNvSpPr>
          <p:nvPr>
            <p:ph idx="1"/>
          </p:nvPr>
        </p:nvSpPr>
        <p:spPr>
          <a:xfrm>
            <a:off x="107504" y="1268760"/>
            <a:ext cx="9036496" cy="4525963"/>
          </a:xfrm>
        </p:spPr>
        <p:txBody>
          <a:bodyPr/>
          <a:lstStyle/>
          <a:p>
            <a:pPr marL="0" indent="0">
              <a:buNone/>
            </a:pPr>
            <a:r>
              <a:rPr lang="de-AT" sz="2800" dirty="0"/>
              <a:t>E</a:t>
            </a:r>
            <a:r>
              <a:rPr lang="de-AT" sz="2800" b="1" dirty="0"/>
              <a:t>nergiegleiche Orbitale</a:t>
            </a:r>
            <a:r>
              <a:rPr lang="de-AT" sz="2800" dirty="0"/>
              <a:t>, die sich nur in ihrer Ausrichtung im Raum unterscheiden = </a:t>
            </a:r>
            <a:r>
              <a:rPr lang="de-AT" sz="2800" dirty="0">
                <a:solidFill>
                  <a:schemeClr val="accent1">
                    <a:lumMod val="75000"/>
                  </a:schemeClr>
                </a:solidFill>
              </a:rPr>
              <a:t>Ausrichtungsvarianten</a:t>
            </a:r>
          </a:p>
          <a:p>
            <a:pPr marL="36576" indent="0">
              <a:buNone/>
            </a:pPr>
            <a:endParaRPr lang="de-AT" dirty="0"/>
          </a:p>
        </p:txBody>
      </p:sp>
      <p:graphicFrame>
        <p:nvGraphicFramePr>
          <p:cNvPr id="5" name="Tabelle 4"/>
          <p:cNvGraphicFramePr>
            <a:graphicFrameLocks noGrp="1"/>
          </p:cNvGraphicFramePr>
          <p:nvPr>
            <p:extLst>
              <p:ext uri="{D42A27DB-BD31-4B8C-83A1-F6EECF244321}">
                <p14:modId xmlns:p14="http://schemas.microsoft.com/office/powerpoint/2010/main" val="1446826379"/>
              </p:ext>
            </p:extLst>
          </p:nvPr>
        </p:nvGraphicFramePr>
        <p:xfrm>
          <a:off x="827584" y="2276872"/>
          <a:ext cx="6912768" cy="2123440"/>
        </p:xfrm>
        <a:graphic>
          <a:graphicData uri="http://schemas.openxmlformats.org/drawingml/2006/table">
            <a:tbl>
              <a:tblPr firstRow="1" bandRow="1">
                <a:tableStyleId>{5C22544A-7EE6-4342-B048-85BDC9FD1C3A}</a:tableStyleId>
              </a:tblPr>
              <a:tblGrid>
                <a:gridCol w="3456384">
                  <a:extLst>
                    <a:ext uri="{9D8B030D-6E8A-4147-A177-3AD203B41FA5}">
                      <a16:colId xmlns:a16="http://schemas.microsoft.com/office/drawing/2014/main" val="20000"/>
                    </a:ext>
                  </a:extLst>
                </a:gridCol>
                <a:gridCol w="3456384">
                  <a:extLst>
                    <a:ext uri="{9D8B030D-6E8A-4147-A177-3AD203B41FA5}">
                      <a16:colId xmlns:a16="http://schemas.microsoft.com/office/drawing/2014/main" val="20001"/>
                    </a:ext>
                  </a:extLst>
                </a:gridCol>
              </a:tblGrid>
              <a:tr h="370840">
                <a:tc>
                  <a:txBody>
                    <a:bodyPr/>
                    <a:lstStyle/>
                    <a:p>
                      <a:pPr algn="ctr"/>
                      <a:r>
                        <a:rPr lang="de-AT" dirty="0"/>
                        <a:t>Orbitalart</a:t>
                      </a:r>
                    </a:p>
                  </a:txBody>
                  <a:tcPr/>
                </a:tc>
                <a:tc>
                  <a:txBody>
                    <a:bodyPr/>
                    <a:lstStyle/>
                    <a:p>
                      <a:pPr algn="ctr"/>
                      <a:r>
                        <a:rPr lang="de-AT" dirty="0"/>
                        <a:t>Ausrichtungsvarianten</a:t>
                      </a:r>
                    </a:p>
                  </a:txBody>
                  <a:tcPr/>
                </a:tc>
                <a:extLst>
                  <a:ext uri="{0D108BD9-81ED-4DB2-BD59-A6C34878D82A}">
                    <a16:rowId xmlns:a16="http://schemas.microsoft.com/office/drawing/2014/main" val="10000"/>
                  </a:ext>
                </a:extLst>
              </a:tr>
              <a:tr h="370840">
                <a:tc>
                  <a:txBody>
                    <a:bodyPr/>
                    <a:lstStyle/>
                    <a:p>
                      <a:pPr algn="ctr"/>
                      <a:r>
                        <a:rPr lang="de-AT" dirty="0"/>
                        <a:t>s-Orbital</a:t>
                      </a:r>
                    </a:p>
                  </a:txBody>
                  <a:tcPr/>
                </a:tc>
                <a:tc>
                  <a:txBody>
                    <a:bodyPr/>
                    <a:lstStyle/>
                    <a:p>
                      <a:pPr algn="ctr"/>
                      <a:r>
                        <a:rPr lang="de-AT" dirty="0"/>
                        <a:t>eine (da kugelförmig)</a:t>
                      </a:r>
                    </a:p>
                  </a:txBody>
                  <a:tcPr/>
                </a:tc>
                <a:extLst>
                  <a:ext uri="{0D108BD9-81ED-4DB2-BD59-A6C34878D82A}">
                    <a16:rowId xmlns:a16="http://schemas.microsoft.com/office/drawing/2014/main" val="10001"/>
                  </a:ext>
                </a:extLst>
              </a:tr>
              <a:tr h="370840">
                <a:tc>
                  <a:txBody>
                    <a:bodyPr/>
                    <a:lstStyle/>
                    <a:p>
                      <a:pPr algn="ctr"/>
                      <a:r>
                        <a:rPr lang="de-AT" dirty="0"/>
                        <a:t>p-Orbital</a:t>
                      </a:r>
                    </a:p>
                  </a:txBody>
                  <a:tcPr/>
                </a:tc>
                <a:tc>
                  <a:txBody>
                    <a:bodyPr/>
                    <a:lstStyle/>
                    <a:p>
                      <a:pPr algn="ctr"/>
                      <a:r>
                        <a:rPr lang="de-AT" dirty="0"/>
                        <a:t>drei</a:t>
                      </a:r>
                    </a:p>
                    <a:p>
                      <a:pPr algn="ctr"/>
                      <a:r>
                        <a:rPr lang="de-AT" dirty="0" err="1"/>
                        <a:t>p</a:t>
                      </a:r>
                      <a:r>
                        <a:rPr lang="de-AT" sz="1200" dirty="0" err="1"/>
                        <a:t>x</a:t>
                      </a:r>
                      <a:r>
                        <a:rPr lang="de-AT" dirty="0"/>
                        <a:t>: m=+1; </a:t>
                      </a:r>
                      <a:r>
                        <a:rPr lang="de-AT" dirty="0" err="1"/>
                        <a:t>p</a:t>
                      </a:r>
                      <a:r>
                        <a:rPr lang="de-AT" sz="1200" dirty="0" err="1"/>
                        <a:t>y</a:t>
                      </a:r>
                      <a:r>
                        <a:rPr lang="de-AT" dirty="0"/>
                        <a:t>: m= -1; </a:t>
                      </a:r>
                      <a:r>
                        <a:rPr lang="de-AT" dirty="0" err="1"/>
                        <a:t>p</a:t>
                      </a:r>
                      <a:r>
                        <a:rPr lang="de-AT" sz="1200" dirty="0" err="1"/>
                        <a:t>z</a:t>
                      </a:r>
                      <a:r>
                        <a:rPr lang="de-AT" dirty="0"/>
                        <a:t>: m= 0</a:t>
                      </a:r>
                    </a:p>
                  </a:txBody>
                  <a:tcPr/>
                </a:tc>
                <a:extLst>
                  <a:ext uri="{0D108BD9-81ED-4DB2-BD59-A6C34878D82A}">
                    <a16:rowId xmlns:a16="http://schemas.microsoft.com/office/drawing/2014/main" val="10002"/>
                  </a:ext>
                </a:extLst>
              </a:tr>
              <a:tr h="370840">
                <a:tc>
                  <a:txBody>
                    <a:bodyPr/>
                    <a:lstStyle/>
                    <a:p>
                      <a:pPr algn="ctr"/>
                      <a:r>
                        <a:rPr lang="de-AT" dirty="0"/>
                        <a:t>d-Orbital</a:t>
                      </a:r>
                    </a:p>
                  </a:txBody>
                  <a:tcPr/>
                </a:tc>
                <a:tc>
                  <a:txBody>
                    <a:bodyPr/>
                    <a:lstStyle/>
                    <a:p>
                      <a:pPr algn="ctr"/>
                      <a:r>
                        <a:rPr lang="de-AT" dirty="0"/>
                        <a:t>fünf</a:t>
                      </a:r>
                    </a:p>
                  </a:txBody>
                  <a:tcPr/>
                </a:tc>
                <a:extLst>
                  <a:ext uri="{0D108BD9-81ED-4DB2-BD59-A6C34878D82A}">
                    <a16:rowId xmlns:a16="http://schemas.microsoft.com/office/drawing/2014/main" val="10003"/>
                  </a:ext>
                </a:extLst>
              </a:tr>
              <a:tr h="370840">
                <a:tc>
                  <a:txBody>
                    <a:bodyPr/>
                    <a:lstStyle/>
                    <a:p>
                      <a:pPr algn="ctr"/>
                      <a:r>
                        <a:rPr lang="de-AT" dirty="0"/>
                        <a:t>f-Orbital</a:t>
                      </a:r>
                    </a:p>
                  </a:txBody>
                  <a:tcPr/>
                </a:tc>
                <a:tc>
                  <a:txBody>
                    <a:bodyPr/>
                    <a:lstStyle/>
                    <a:p>
                      <a:pPr algn="ctr"/>
                      <a:r>
                        <a:rPr lang="de-AT" dirty="0"/>
                        <a:t>sieben</a:t>
                      </a:r>
                    </a:p>
                  </a:txBody>
                  <a:tcPr/>
                </a:tc>
                <a:extLst>
                  <a:ext uri="{0D108BD9-81ED-4DB2-BD59-A6C34878D82A}">
                    <a16:rowId xmlns:a16="http://schemas.microsoft.com/office/drawing/2014/main" val="10004"/>
                  </a:ext>
                </a:extLst>
              </a:tr>
            </a:tbl>
          </a:graphicData>
        </a:graphic>
      </p:graphicFrame>
      <p:pic>
        <p:nvPicPr>
          <p:cNvPr id="4" name="Bild 3"/>
          <p:cNvPicPr>
            <a:picLocks noChangeAspect="1"/>
          </p:cNvPicPr>
          <p:nvPr/>
        </p:nvPicPr>
        <p:blipFill>
          <a:blip r:embed="rId2"/>
          <a:stretch>
            <a:fillRect/>
          </a:stretch>
        </p:blipFill>
        <p:spPr>
          <a:xfrm>
            <a:off x="1187624" y="4473484"/>
            <a:ext cx="6048672" cy="2394140"/>
          </a:xfrm>
          <a:prstGeom prst="rect">
            <a:avLst/>
          </a:prstGeom>
        </p:spPr>
      </p:pic>
    </p:spTree>
    <p:extLst>
      <p:ext uri="{BB962C8B-B14F-4D97-AF65-F5344CB8AC3E}">
        <p14:creationId xmlns:p14="http://schemas.microsoft.com/office/powerpoint/2010/main" val="1789758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rgbClr val="D9D9D9"/>
          </a:solidFill>
        </p:spPr>
        <p:txBody>
          <a:bodyPr/>
          <a:lstStyle/>
          <a:p>
            <a:r>
              <a:rPr lang="de-AT" dirty="0">
                <a:solidFill>
                  <a:schemeClr val="accent1">
                    <a:lumMod val="75000"/>
                  </a:schemeClr>
                </a:solidFill>
              </a:rPr>
              <a:t>4. </a:t>
            </a:r>
            <a:r>
              <a:rPr lang="de-AT" dirty="0" err="1">
                <a:solidFill>
                  <a:schemeClr val="accent1">
                    <a:lumMod val="75000"/>
                  </a:schemeClr>
                </a:solidFill>
              </a:rPr>
              <a:t>Spinquantenzahl</a:t>
            </a:r>
            <a:r>
              <a:rPr lang="de-AT" dirty="0">
                <a:solidFill>
                  <a:schemeClr val="accent1">
                    <a:lumMod val="75000"/>
                  </a:schemeClr>
                </a:solidFill>
              </a:rPr>
              <a:t> s</a:t>
            </a:r>
          </a:p>
        </p:txBody>
      </p:sp>
      <p:sp>
        <p:nvSpPr>
          <p:cNvPr id="3" name="Inhaltsplatzhalter 2"/>
          <p:cNvSpPr>
            <a:spLocks noGrp="1"/>
          </p:cNvSpPr>
          <p:nvPr>
            <p:ph idx="1"/>
          </p:nvPr>
        </p:nvSpPr>
        <p:spPr>
          <a:xfrm>
            <a:off x="457200" y="1340768"/>
            <a:ext cx="7931224" cy="5040560"/>
          </a:xfrm>
        </p:spPr>
        <p:txBody>
          <a:bodyPr>
            <a:normAutofit/>
          </a:bodyPr>
          <a:lstStyle/>
          <a:p>
            <a:pPr>
              <a:lnSpc>
                <a:spcPct val="150000"/>
              </a:lnSpc>
            </a:pPr>
            <a:r>
              <a:rPr lang="de-AT" sz="2800" dirty="0"/>
              <a:t>Rotation eines Elektrons um die eigene Achse</a:t>
            </a:r>
          </a:p>
          <a:p>
            <a:pPr>
              <a:lnSpc>
                <a:spcPct val="150000"/>
              </a:lnSpc>
            </a:pPr>
            <a:r>
              <a:rPr lang="de-AT" sz="2800" dirty="0"/>
              <a:t>Zwei mögliche Rotationsrichtungen (+1/2 od. -1/2)</a:t>
            </a:r>
            <a:br>
              <a:rPr lang="de-AT" sz="2800" dirty="0"/>
            </a:br>
            <a:br>
              <a:rPr lang="de-AT" sz="2800" dirty="0"/>
            </a:br>
            <a:r>
              <a:rPr lang="de-AT" sz="2800" dirty="0"/>
              <a:t>      		</a:t>
            </a:r>
            <a:br>
              <a:rPr lang="de-AT" sz="2800" dirty="0"/>
            </a:br>
            <a:r>
              <a:rPr lang="de-AT" sz="2800" dirty="0"/>
              <a:t> </a:t>
            </a:r>
          </a:p>
        </p:txBody>
      </p:sp>
      <p:sp>
        <p:nvSpPr>
          <p:cNvPr id="6" name="Textfeld 5"/>
          <p:cNvSpPr txBox="1"/>
          <p:nvPr/>
        </p:nvSpPr>
        <p:spPr>
          <a:xfrm>
            <a:off x="4916173" y="3429000"/>
            <a:ext cx="4032448" cy="2677656"/>
          </a:xfrm>
          <a:prstGeom prst="rect">
            <a:avLst/>
          </a:prstGeom>
          <a:noFill/>
        </p:spPr>
        <p:txBody>
          <a:bodyPr wrap="square" rtlCol="0">
            <a:spAutoFit/>
          </a:bodyPr>
          <a:lstStyle/>
          <a:p>
            <a:r>
              <a:rPr lang="de-AT" sz="2800" dirty="0">
                <a:solidFill>
                  <a:srgbClr val="000000"/>
                </a:solidFill>
              </a:rPr>
              <a:t>In einem Orbital können sich maximal zwei Elektronen mit entgegengesetztem Spin aufhalten. </a:t>
            </a:r>
            <a:br>
              <a:rPr lang="de-AT" sz="2800" dirty="0">
                <a:solidFill>
                  <a:srgbClr val="00B0F0"/>
                </a:solidFill>
              </a:rPr>
            </a:br>
            <a:endParaRPr lang="de-AT" sz="2800" dirty="0">
              <a:solidFill>
                <a:srgbClr val="00B0F0"/>
              </a:solidFill>
            </a:endParaRPr>
          </a:p>
        </p:txBody>
      </p:sp>
      <p:pic>
        <p:nvPicPr>
          <p:cNvPr id="4" name="Bild 3"/>
          <p:cNvPicPr>
            <a:picLocks noChangeAspect="1"/>
          </p:cNvPicPr>
          <p:nvPr/>
        </p:nvPicPr>
        <p:blipFill>
          <a:blip r:embed="rId2"/>
          <a:stretch>
            <a:fillRect/>
          </a:stretch>
        </p:blipFill>
        <p:spPr>
          <a:xfrm>
            <a:off x="395536" y="3933056"/>
            <a:ext cx="3810000" cy="2235200"/>
          </a:xfrm>
          <a:prstGeom prst="rect">
            <a:avLst/>
          </a:prstGeom>
        </p:spPr>
      </p:pic>
    </p:spTree>
    <p:extLst>
      <p:ext uri="{BB962C8B-B14F-4D97-AF65-F5344CB8AC3E}">
        <p14:creationId xmlns:p14="http://schemas.microsoft.com/office/powerpoint/2010/main" val="4201146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125760"/>
            <a:ext cx="8229600" cy="1143000"/>
          </a:xfrm>
          <a:solidFill>
            <a:srgbClr val="D9D9D9"/>
          </a:solidFill>
        </p:spPr>
        <p:txBody>
          <a:bodyPr/>
          <a:lstStyle/>
          <a:p>
            <a:r>
              <a:rPr lang="de-AT" b="1" dirty="0">
                <a:solidFill>
                  <a:schemeClr val="accent1">
                    <a:lumMod val="75000"/>
                  </a:schemeClr>
                </a:solidFill>
              </a:rPr>
              <a:t>Elektronenkonfiguration</a:t>
            </a:r>
          </a:p>
        </p:txBody>
      </p:sp>
      <p:sp>
        <p:nvSpPr>
          <p:cNvPr id="4" name="Textfeld 3"/>
          <p:cNvSpPr txBox="1"/>
          <p:nvPr/>
        </p:nvSpPr>
        <p:spPr>
          <a:xfrm>
            <a:off x="0" y="1268760"/>
            <a:ext cx="9144000" cy="2739211"/>
          </a:xfrm>
          <a:prstGeom prst="rect">
            <a:avLst/>
          </a:prstGeom>
          <a:noFill/>
        </p:spPr>
        <p:txBody>
          <a:bodyPr wrap="square" rtlCol="0">
            <a:spAutoFit/>
          </a:bodyPr>
          <a:lstStyle/>
          <a:p>
            <a:r>
              <a:rPr lang="de-DE" sz="2800" dirty="0"/>
              <a:t>Zuordnung der Elektronen auf die Orbitale einer Atomhülle</a:t>
            </a:r>
          </a:p>
          <a:p>
            <a:endParaRPr lang="de-DE" sz="1600" dirty="0"/>
          </a:p>
          <a:p>
            <a:r>
              <a:rPr lang="de-DE" sz="2800" dirty="0"/>
              <a:t>Zwei Schreibweisen:</a:t>
            </a:r>
          </a:p>
          <a:p>
            <a:r>
              <a:rPr lang="de-DE" sz="2800" dirty="0"/>
              <a:t>     Schreibweise</a:t>
            </a:r>
            <a:r>
              <a:rPr lang="de-DE" sz="2800" b="1" dirty="0"/>
              <a:t> </a:t>
            </a:r>
            <a:r>
              <a:rPr lang="de-DE" sz="2800" dirty="0"/>
              <a:t>mit </a:t>
            </a:r>
            <a:r>
              <a:rPr lang="de-DE" sz="2800" b="1" dirty="0">
                <a:solidFill>
                  <a:schemeClr val="accent1">
                    <a:lumMod val="75000"/>
                  </a:schemeClr>
                </a:solidFill>
              </a:rPr>
              <a:t>Quantenzahlen</a:t>
            </a:r>
          </a:p>
          <a:p>
            <a:pPr marL="542925" indent="-96838"/>
            <a:r>
              <a:rPr lang="de-DE" sz="2800" dirty="0"/>
              <a:t>Schreibweise</a:t>
            </a:r>
            <a:r>
              <a:rPr lang="de-DE" sz="2800" b="1" dirty="0"/>
              <a:t> in </a:t>
            </a:r>
            <a:r>
              <a:rPr lang="de-DE" sz="2800" b="1" dirty="0">
                <a:solidFill>
                  <a:schemeClr val="accent1">
                    <a:lumMod val="75000"/>
                  </a:schemeClr>
                </a:solidFill>
              </a:rPr>
              <a:t>Kästchen  </a:t>
            </a:r>
            <a:r>
              <a:rPr lang="de-DE" sz="2800" dirty="0"/>
              <a:t>   </a:t>
            </a:r>
          </a:p>
          <a:p>
            <a:endParaRPr lang="de-DE" sz="1600" dirty="0"/>
          </a:p>
          <a:p>
            <a:r>
              <a:rPr lang="de-DE" sz="2800" b="1" dirty="0"/>
              <a:t>     </a:t>
            </a:r>
            <a:endParaRPr lang="de-DE" sz="2800" dirty="0"/>
          </a:p>
        </p:txBody>
      </p:sp>
      <p:pic>
        <p:nvPicPr>
          <p:cNvPr id="6" name="Bild 5"/>
          <p:cNvPicPr>
            <a:picLocks noChangeAspect="1"/>
          </p:cNvPicPr>
          <p:nvPr/>
        </p:nvPicPr>
        <p:blipFill>
          <a:blip r:embed="rId2"/>
          <a:stretch>
            <a:fillRect/>
          </a:stretch>
        </p:blipFill>
        <p:spPr>
          <a:xfrm>
            <a:off x="323528" y="3789040"/>
            <a:ext cx="3420368" cy="2705839"/>
          </a:xfrm>
          <a:prstGeom prst="rect">
            <a:avLst/>
          </a:prstGeom>
        </p:spPr>
      </p:pic>
      <p:sp>
        <p:nvSpPr>
          <p:cNvPr id="7" name="Textfeld 6"/>
          <p:cNvSpPr txBox="1"/>
          <p:nvPr/>
        </p:nvSpPr>
        <p:spPr>
          <a:xfrm>
            <a:off x="4716016" y="4653136"/>
            <a:ext cx="4176464" cy="1384995"/>
          </a:xfrm>
          <a:prstGeom prst="rect">
            <a:avLst/>
          </a:prstGeom>
          <a:noFill/>
        </p:spPr>
        <p:txBody>
          <a:bodyPr wrap="square" rtlCol="0">
            <a:spAutoFit/>
          </a:bodyPr>
          <a:lstStyle/>
          <a:p>
            <a:r>
              <a:rPr lang="de-DE" sz="2800" dirty="0"/>
              <a:t>z.B.  3p</a:t>
            </a:r>
            <a:r>
              <a:rPr lang="de-DE" sz="2800" baseline="30000" dirty="0"/>
              <a:t>4</a:t>
            </a:r>
            <a:r>
              <a:rPr lang="de-DE" sz="2800" dirty="0"/>
              <a:t> ... In der 3. Schale befinden sich im p-Orbital 4 Elektronen </a:t>
            </a:r>
          </a:p>
        </p:txBody>
      </p:sp>
    </p:spTree>
    <p:extLst>
      <p:ext uri="{BB962C8B-B14F-4D97-AF65-F5344CB8AC3E}">
        <p14:creationId xmlns:p14="http://schemas.microsoft.com/office/powerpoint/2010/main" val="427760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7504" y="116632"/>
            <a:ext cx="8856984" cy="1143000"/>
          </a:xfrm>
          <a:solidFill>
            <a:srgbClr val="D9D9D9"/>
          </a:solidFill>
        </p:spPr>
        <p:txBody>
          <a:bodyPr>
            <a:normAutofit fontScale="90000"/>
          </a:bodyPr>
          <a:lstStyle/>
          <a:p>
            <a:r>
              <a:rPr lang="de-AT" b="1" dirty="0">
                <a:solidFill>
                  <a:schemeClr val="accent1">
                    <a:lumMod val="75000"/>
                  </a:schemeClr>
                </a:solidFill>
              </a:rPr>
              <a:t>Einteilung nach der Verteilung der Elektronen</a:t>
            </a:r>
            <a:endParaRPr lang="de-DE" b="1" dirty="0">
              <a:solidFill>
                <a:schemeClr val="accent1">
                  <a:lumMod val="75000"/>
                </a:schemeClr>
              </a:solidFill>
            </a:endParaRPr>
          </a:p>
        </p:txBody>
      </p:sp>
      <p:pic>
        <p:nvPicPr>
          <p:cNvPr id="6" name="Bild 5" descr="PSEorbitals.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428535"/>
            <a:ext cx="9144000" cy="5024801"/>
          </a:xfrm>
          <a:prstGeom prst="rect">
            <a:avLst/>
          </a:prstGeom>
        </p:spPr>
      </p:pic>
    </p:spTree>
    <p:extLst>
      <p:ext uri="{BB962C8B-B14F-4D97-AF65-F5344CB8AC3E}">
        <p14:creationId xmlns:p14="http://schemas.microsoft.com/office/powerpoint/2010/main" val="23503075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107504" y="1052736"/>
            <a:ext cx="8508528" cy="830997"/>
          </a:xfrm>
          <a:prstGeom prst="rect">
            <a:avLst/>
          </a:prstGeom>
        </p:spPr>
        <p:txBody>
          <a:bodyPr wrap="square">
            <a:spAutoFit/>
          </a:bodyPr>
          <a:lstStyle/>
          <a:p>
            <a:r>
              <a:rPr lang="de-DE" sz="2400" dirty="0"/>
              <a:t>Reihenfolge der Orbitalbesetzung</a:t>
            </a:r>
          </a:p>
          <a:p>
            <a:r>
              <a:rPr lang="de-DE" sz="2400" dirty="0"/>
              <a:t>(entspricht den Energieniveaus)</a:t>
            </a:r>
          </a:p>
        </p:txBody>
      </p:sp>
      <p:sp>
        <p:nvSpPr>
          <p:cNvPr id="5" name="Textfeld 4"/>
          <p:cNvSpPr txBox="1"/>
          <p:nvPr/>
        </p:nvSpPr>
        <p:spPr>
          <a:xfrm>
            <a:off x="179512" y="116632"/>
            <a:ext cx="8856984" cy="584776"/>
          </a:xfrm>
          <a:prstGeom prst="rect">
            <a:avLst/>
          </a:prstGeom>
          <a:solidFill>
            <a:srgbClr val="D9D9D9"/>
          </a:solidFill>
        </p:spPr>
        <p:txBody>
          <a:bodyPr wrap="square" rtlCol="0">
            <a:spAutoFit/>
          </a:bodyPr>
          <a:lstStyle/>
          <a:p>
            <a:r>
              <a:rPr lang="de-DE" sz="3200" dirty="0"/>
              <a:t>Orbitalbesetzung entsprechend der Orbitalenergien</a:t>
            </a:r>
          </a:p>
        </p:txBody>
      </p:sp>
      <p:pic>
        <p:nvPicPr>
          <p:cNvPr id="6" name="Bild 5"/>
          <p:cNvPicPr>
            <a:picLocks noChangeAspect="1"/>
          </p:cNvPicPr>
          <p:nvPr/>
        </p:nvPicPr>
        <p:blipFill>
          <a:blip r:embed="rId2"/>
          <a:stretch>
            <a:fillRect/>
          </a:stretch>
        </p:blipFill>
        <p:spPr>
          <a:xfrm>
            <a:off x="251520" y="2143820"/>
            <a:ext cx="4300736" cy="4680520"/>
          </a:xfrm>
          <a:prstGeom prst="rect">
            <a:avLst/>
          </a:prstGeom>
        </p:spPr>
      </p:pic>
      <p:pic>
        <p:nvPicPr>
          <p:cNvPr id="7" name="Bild 6" descr="merkhilfe-Orbitalenergie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5391" y="2256633"/>
            <a:ext cx="3998609" cy="4320480"/>
          </a:xfrm>
          <a:prstGeom prst="rect">
            <a:avLst/>
          </a:prstGeom>
        </p:spPr>
      </p:pic>
      <p:grpSp>
        <p:nvGrpSpPr>
          <p:cNvPr id="3" name="Gruppieren 2"/>
          <p:cNvGrpSpPr/>
          <p:nvPr/>
        </p:nvGrpSpPr>
        <p:grpSpPr>
          <a:xfrm>
            <a:off x="4714937" y="2735897"/>
            <a:ext cx="361119" cy="3285391"/>
            <a:chOff x="4714937" y="2735897"/>
            <a:chExt cx="361119" cy="3285391"/>
          </a:xfrm>
        </p:grpSpPr>
        <p:sp>
          <p:nvSpPr>
            <p:cNvPr id="2" name="Pfeil nach rechts 1"/>
            <p:cNvSpPr/>
            <p:nvPr/>
          </p:nvSpPr>
          <p:spPr>
            <a:xfrm>
              <a:off x="4716016" y="5949280"/>
              <a:ext cx="360040" cy="72008"/>
            </a:xfrm>
            <a:prstGeom prst="rightArrow">
              <a:avLst/>
            </a:prstGeom>
            <a:solidFill>
              <a:schemeClr val="accent2"/>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Pfeil nach rechts 7"/>
            <p:cNvSpPr/>
            <p:nvPr/>
          </p:nvSpPr>
          <p:spPr>
            <a:xfrm>
              <a:off x="4716016" y="3714863"/>
              <a:ext cx="360040" cy="72008"/>
            </a:xfrm>
            <a:prstGeom prst="rightArrow">
              <a:avLst/>
            </a:prstGeom>
            <a:solidFill>
              <a:schemeClr val="accent2"/>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Pfeil nach rechts 8"/>
            <p:cNvSpPr/>
            <p:nvPr/>
          </p:nvSpPr>
          <p:spPr>
            <a:xfrm>
              <a:off x="4716016" y="4130538"/>
              <a:ext cx="360040" cy="72008"/>
            </a:xfrm>
            <a:prstGeom prst="rightArrow">
              <a:avLst/>
            </a:prstGeom>
            <a:solidFill>
              <a:schemeClr val="accent2"/>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Pfeil nach rechts 9"/>
            <p:cNvSpPr/>
            <p:nvPr/>
          </p:nvSpPr>
          <p:spPr>
            <a:xfrm>
              <a:off x="4716016" y="4606608"/>
              <a:ext cx="360040" cy="72008"/>
            </a:xfrm>
            <a:prstGeom prst="rightArrow">
              <a:avLst/>
            </a:prstGeom>
            <a:solidFill>
              <a:schemeClr val="accent2"/>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Pfeil nach rechts 10"/>
            <p:cNvSpPr/>
            <p:nvPr/>
          </p:nvSpPr>
          <p:spPr>
            <a:xfrm>
              <a:off x="4716016" y="5089540"/>
              <a:ext cx="360040" cy="72008"/>
            </a:xfrm>
            <a:prstGeom prst="rightArrow">
              <a:avLst/>
            </a:prstGeom>
            <a:solidFill>
              <a:schemeClr val="accent2"/>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Pfeil nach rechts 11"/>
            <p:cNvSpPr/>
            <p:nvPr/>
          </p:nvSpPr>
          <p:spPr>
            <a:xfrm>
              <a:off x="4716016" y="5533605"/>
              <a:ext cx="360040" cy="72008"/>
            </a:xfrm>
            <a:prstGeom prst="rightArrow">
              <a:avLst/>
            </a:prstGeom>
            <a:solidFill>
              <a:schemeClr val="accent2"/>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Pfeil nach rechts 12"/>
            <p:cNvSpPr/>
            <p:nvPr/>
          </p:nvSpPr>
          <p:spPr>
            <a:xfrm>
              <a:off x="4716016" y="2735897"/>
              <a:ext cx="360040" cy="72008"/>
            </a:xfrm>
            <a:prstGeom prst="rightArrow">
              <a:avLst/>
            </a:prstGeom>
            <a:solidFill>
              <a:schemeClr val="accent2"/>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Pfeil nach rechts 13"/>
            <p:cNvSpPr/>
            <p:nvPr/>
          </p:nvSpPr>
          <p:spPr>
            <a:xfrm>
              <a:off x="4714937" y="3214273"/>
              <a:ext cx="360040" cy="72008"/>
            </a:xfrm>
            <a:prstGeom prst="rightArrow">
              <a:avLst/>
            </a:prstGeom>
            <a:solidFill>
              <a:schemeClr val="accent2"/>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1451392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1851</Words>
  <Application>Microsoft Office PowerPoint</Application>
  <PresentationFormat>Bildschirmpräsentation (4:3)</PresentationFormat>
  <Paragraphs>237</Paragraphs>
  <Slides>38</Slides>
  <Notes>0</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38</vt:i4>
      </vt:variant>
    </vt:vector>
  </HeadingPairs>
  <TitlesOfParts>
    <vt:vector size="47" baseType="lpstr">
      <vt:lpstr>Aharoni</vt:lpstr>
      <vt:lpstr>Arial</vt:lpstr>
      <vt:lpstr>Calibri</vt:lpstr>
      <vt:lpstr>Cambria Math</vt:lpstr>
      <vt:lpstr>Graphik</vt:lpstr>
      <vt:lpstr>Symbol</vt:lpstr>
      <vt:lpstr>Verdana</vt:lpstr>
      <vt:lpstr>Wingdings</vt:lpstr>
      <vt:lpstr>Office-Design</vt:lpstr>
      <vt:lpstr>Die chemischen Elemente Orbitalmodell (1928)</vt:lpstr>
      <vt:lpstr>Beschreibung der Elektronen durch das Orbitalmodell</vt:lpstr>
      <vt:lpstr>1. Hauptquantenzahl (n)</vt:lpstr>
      <vt:lpstr>2. Nebenquantenzahl </vt:lpstr>
      <vt:lpstr>3. Magnetquantenzahl m</vt:lpstr>
      <vt:lpstr>4. Spinquantenzahl s</vt:lpstr>
      <vt:lpstr>Elektronenkonfiguration</vt:lpstr>
      <vt:lpstr>Einteilung nach der Verteilung der Elektronen</vt:lpstr>
      <vt:lpstr>PowerPoint-Präsentation</vt:lpstr>
      <vt:lpstr>Aufbauprinzip des PSE:</vt:lpstr>
      <vt:lpstr>Einteilung der Elemente in Gruppen</vt:lpstr>
      <vt:lpstr>a) Einteilung nach Elektronenkonfiguration</vt:lpstr>
      <vt:lpstr>Positionierung der Metalle/ Halbmetalle/Nichtmetalle im PSE </vt:lpstr>
      <vt:lpstr>Beispiele von Isotopen</vt:lpstr>
      <vt:lpstr>PowerPoint-Präsentation</vt:lpstr>
      <vt:lpstr>PowerPoint-Präsentation</vt:lpstr>
      <vt:lpstr>Die Ionenbindung</vt:lpstr>
      <vt:lpstr>Wichtige Definitionen</vt:lpstr>
      <vt:lpstr>KRISTALLSTRUKTUR von Salzen</vt:lpstr>
      <vt:lpstr>EIGENSCHAFTEN von Salzen</vt:lpstr>
      <vt:lpstr>Hydratisierung von Salzen</vt:lpstr>
      <vt:lpstr>Die Atombindung = Elektronenpaarbindung, kovalente Bindung</vt:lpstr>
      <vt:lpstr>Molekülorbitaltheorie</vt:lpstr>
      <vt:lpstr>Molekülorbitale H2                      O2</vt:lpstr>
      <vt:lpstr>PowerPoint-Präsentation</vt:lpstr>
      <vt:lpstr>PowerPoint-Präsentation</vt:lpstr>
      <vt:lpstr>PowerPoint-Präsentation</vt:lpstr>
      <vt:lpstr>Zwei Faktoren, die die Freiwilligkeit einer chem. Reaktion begünstigen </vt:lpstr>
      <vt:lpstr>PowerPoint-Präsentation</vt:lpstr>
      <vt:lpstr>Spontaneität (Freiwilligkeit) einer Reaktion </vt:lpstr>
      <vt:lpstr>PowerPoint-Präsentation</vt:lpstr>
      <vt:lpstr>Enthalpie: Einfluss des chem. Gleichgewichts bei Temperaturänderungen</vt:lpstr>
      <vt:lpstr>Gibbs-Helmholtz-Gleichung</vt:lpstr>
      <vt:lpstr>Säuren und Basen</vt:lpstr>
      <vt:lpstr>PowerPoint-Präsentation</vt:lpstr>
      <vt:lpstr>PowerPoint-Präsentation</vt:lpstr>
      <vt:lpstr>Puffer und Puffersysteme</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Atombau</dc:title>
  <dc:creator>Schustereder</dc:creator>
  <cp:lastModifiedBy>Susanne Oyrer</cp:lastModifiedBy>
  <cp:revision>209</cp:revision>
  <cp:lastPrinted>2016-10-05T13:56:04Z</cp:lastPrinted>
  <dcterms:created xsi:type="dcterms:W3CDTF">2013-09-28T12:09:21Z</dcterms:created>
  <dcterms:modified xsi:type="dcterms:W3CDTF">2025-01-28T22:40:50Z</dcterms:modified>
</cp:coreProperties>
</file>