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2" r:id="rId5"/>
    <p:sldId id="259" r:id="rId6"/>
  </p:sldIdLst>
  <p:sldSz cx="12192000" cy="6858000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31" autoAdjust="0"/>
    <p:restoredTop sz="94660"/>
  </p:normalViewPr>
  <p:slideViewPr>
    <p:cSldViewPr snapToGrid="0">
      <p:cViewPr varScale="1">
        <p:scale>
          <a:sx n="78" d="100"/>
          <a:sy n="78" d="100"/>
        </p:scale>
        <p:origin x="100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D5D465-68B5-4C48-86A7-84EEE16EA217}" type="datetimeFigureOut">
              <a:rPr lang="de-AT" smtClean="0"/>
              <a:t>01.10.2024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5A8399-15A1-4ADA-A7F7-E1817DDFCD27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04603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3BC75-48BB-49C4-8251-40AA3AD47785}" type="datetime1">
              <a:rPr lang="en-US" smtClean="0"/>
              <a:t>10/1/2024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hebein_reinhild@hotmail.com (Tel. 06606692636)  PH Diözese Linz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1DC9B-9B81-483B-8377-A7858D967316}" type="datetime1">
              <a:rPr lang="en-US" smtClean="0"/>
              <a:t>10/1/2024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hebein_reinhild@hotmail.com (Tel. 06606692636)  PH Diözese Linz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A73D-3CC7-4384-BCEB-3DD71A8F2A1F}" type="datetime1">
              <a:rPr lang="en-US" smtClean="0"/>
              <a:t>10/1/2024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hebein_reinhild@hotmail.com (Tel. 06606692636)  PH Diözese Linz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DB755-9447-4500-8679-AA202847A418}" type="datetime1">
              <a:rPr lang="en-US" smtClean="0"/>
              <a:t>10/1/2024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hebein_reinhild@hotmail.com (Tel. 06606692636)  PH Diözese Linz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034CC-E0EA-479A-8F55-DFA8B534218A}" type="datetime1">
              <a:rPr lang="en-US" smtClean="0"/>
              <a:t>10/1/2024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hebein_reinhild@hotmail.com (Tel. 06606692636)  PH Diözese Linz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DF61F-1475-408F-BA5F-C7B0A698541A}" type="datetime1">
              <a:rPr lang="en-US" smtClean="0"/>
              <a:t>10/1/2024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hebein_reinhild@hotmail.com (Tel. 06606692636)  PH Diözese Linz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36CC7-B832-43C1-A2B1-5C2555A2AA05}" type="datetime1">
              <a:rPr lang="en-US" smtClean="0"/>
              <a:t>10/1/2024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hebein_reinhild@hotmail.com (Tel. 06606692636)  PH Diözese Linz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D60C-C3BF-499E-8959-95506DF03214}" type="datetime1">
              <a:rPr lang="en-US" smtClean="0"/>
              <a:t>10/1/2024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hebein_reinhild@hotmail.com (Tel. 06606692636)  PH Diözese Linz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15804-1F54-45C3-A1D8-C9137A19890C}" type="datetime1">
              <a:rPr lang="en-US" smtClean="0"/>
              <a:t>10/1/2024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hebein_reinhild@hotmail.com (Tel. 06606692636)  PH Diözese Linz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1AB4B-FC19-4581-9FD8-F95CF3D9D4D4}" type="datetime1">
              <a:rPr lang="en-US" smtClean="0"/>
              <a:t>10/1/2024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hebein_reinhild@hotmail.com (Tel. 06606692636)  PH Diözese Linz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25B01-9A7B-4ACD-99B3-58CCB94E569B}" type="datetime1">
              <a:rPr lang="en-US" smtClean="0"/>
              <a:t>10/1/2024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hebein_reinhild@hotmail.com (Tel. 06606692636)  PH Diözese Linz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2390E-8CA5-4B3A-8692-DA9CBFEE5F52}" type="datetime1">
              <a:rPr lang="en-US" smtClean="0"/>
              <a:t>10/1/2024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hebein_reinhild@hotmail.com (Tel. 06606692636)  PH Diözese Linz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F041F-DD08-4E96-B5C2-253489C1C81D}" type="datetime1">
              <a:rPr lang="en-US" smtClean="0"/>
              <a:t>10/1/2024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hebein_reinhild@hotmail.com (Tel. 06606692636)  PH Diözese Linz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0A3F4-1CEB-4C98-ACF6-490ABF23F354}" type="datetime1">
              <a:rPr lang="en-US" smtClean="0"/>
              <a:t>10/1/2024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hebein_reinhild@hotmail.com (Tel. 06606692636)  PH Diözese Linz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6AE2F-14ED-4CCF-B872-81AB8702A135}" type="datetime1">
              <a:rPr lang="en-US" smtClean="0"/>
              <a:t>10/1/2024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hebein_reinhild@hotmail.com (Tel. 06606692636)  PH Diözese Linz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1741E-0621-466C-9711-BB7113161000}" type="datetime1">
              <a:rPr lang="en-US" smtClean="0"/>
              <a:t>10/1/2024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hebein_reinhild@hotmail.com (Tel. 06606692636)  PH Diözese Linz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189AF-E266-409D-BCB5-186A4F817992}" type="datetime1">
              <a:rPr lang="en-US" smtClean="0"/>
              <a:t>10/1/2024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/>
              <a:t>hebein_reinhild@hotmail.com (Tel. 06606692636)  PH Diözese Linz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hebein_reinhild@hot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A8809A-B736-4698-B24A-7A342825C8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6757" y="1495167"/>
            <a:ext cx="8310176" cy="3781168"/>
          </a:xfrm>
        </p:spPr>
        <p:txBody>
          <a:bodyPr/>
          <a:lstStyle/>
          <a:p>
            <a:pPr algn="l"/>
            <a:r>
              <a:rPr lang="de-AT" sz="4000" dirty="0"/>
              <a:t>MASTER Begleitseminar für GWB</a:t>
            </a:r>
            <a:br>
              <a:rPr lang="de-AT" dirty="0"/>
            </a:br>
            <a:br>
              <a:rPr lang="de-AT" dirty="0"/>
            </a:br>
            <a:endParaRPr lang="de-AT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96CA6DE-9821-426F-A452-34F88FD375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0948" y="4050836"/>
            <a:ext cx="7766936" cy="1096899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de-AT" sz="2400" dirty="0"/>
              <a:t>Veranstaltungsleiterin: Mag. Mairinger–</a:t>
            </a:r>
            <a:r>
              <a:rPr lang="de-AT" sz="2400" dirty="0" err="1"/>
              <a:t>Hebein</a:t>
            </a:r>
            <a:r>
              <a:rPr lang="de-AT" sz="2400" dirty="0"/>
              <a:t> Reinhild</a:t>
            </a:r>
          </a:p>
          <a:p>
            <a:pPr algn="ctr"/>
            <a:r>
              <a:rPr lang="de-AT" sz="2400" dirty="0"/>
              <a:t>Tel: 06606692636</a:t>
            </a:r>
          </a:p>
          <a:p>
            <a:pPr algn="ctr"/>
            <a:r>
              <a:rPr lang="de-AT" sz="2400" dirty="0"/>
              <a:t>reinhild.hebein@ph-linz.at</a:t>
            </a:r>
          </a:p>
          <a:p>
            <a:endParaRPr lang="de-AT" dirty="0">
              <a:hlinkClick r:id="rId2"/>
            </a:endParaRPr>
          </a:p>
        </p:txBody>
      </p:sp>
    </p:spTree>
    <p:extLst>
      <p:ext uri="{BB962C8B-B14F-4D97-AF65-F5344CB8AC3E}">
        <p14:creationId xmlns:p14="http://schemas.microsoft.com/office/powerpoint/2010/main" val="1760337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B76122-26E2-4A19-8053-5C20D809F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82643"/>
            <a:ext cx="8596668" cy="1113671"/>
          </a:xfrm>
        </p:spPr>
        <p:txBody>
          <a:bodyPr>
            <a:normAutofit/>
          </a:bodyPr>
          <a:lstStyle/>
          <a:p>
            <a:r>
              <a:rPr lang="de-AT" sz="3200" dirty="0"/>
              <a:t>Voraussetzungen für einen erfolgreichen Abschluss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20C9C36-338C-47E5-A6FC-ABAB1077CC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767" y="1603443"/>
            <a:ext cx="8627303" cy="525455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de-AT" b="1" dirty="0"/>
              <a:t>Anwesenheit: </a:t>
            </a:r>
            <a:r>
              <a:rPr lang="de-AT" dirty="0"/>
              <a:t>geblockte Veranstaltung  (Termine und Ankündigungen s. </a:t>
            </a:r>
            <a:r>
              <a:rPr lang="de-AT" dirty="0" err="1"/>
              <a:t>moodle</a:t>
            </a:r>
            <a:r>
              <a:rPr lang="de-AT" dirty="0"/>
              <a:t>)</a:t>
            </a:r>
            <a:r>
              <a:rPr lang="de-AT" dirty="0">
                <a:sym typeface="Wingdings" panose="05000000000000000000" pitchFamily="2" charset="2"/>
              </a:rPr>
              <a:t></a:t>
            </a:r>
            <a:r>
              <a:rPr lang="de-AT" dirty="0"/>
              <a:t> 6 Std Fehlen ist möglich (muss im Entschuldigungsforum (mail) auf </a:t>
            </a:r>
            <a:r>
              <a:rPr lang="de-AT" dirty="0" err="1"/>
              <a:t>moodle</a:t>
            </a:r>
            <a:r>
              <a:rPr lang="de-AT" dirty="0"/>
              <a:t> im Vorfeld entschuldigt werden)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de-AT" b="1" dirty="0"/>
              <a:t>Absolute Pflichttermine für alle  2 langen Blockveranstaltungen, </a:t>
            </a:r>
            <a:r>
              <a:rPr lang="de-AT" dirty="0"/>
              <a:t>der Abschlusstermin an dem die einzelnen Unterrichtsbeispiele vorgestellt werden und der Termin an dem Vertreter der ARGE OÖ eingeladen werden. Termine siehe </a:t>
            </a:r>
            <a:r>
              <a:rPr lang="de-AT" dirty="0" err="1"/>
              <a:t>moodle</a:t>
            </a:r>
            <a:r>
              <a:rPr lang="de-AT" dirty="0"/>
              <a:t>!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de-AT" b="1" dirty="0"/>
              <a:t>Diskussionsbeiträge und Praktische Aufgaben während des Seminars und HÜs (</a:t>
            </a:r>
            <a:r>
              <a:rPr lang="de-AT" b="1" dirty="0" err="1"/>
              <a:t>zB</a:t>
            </a:r>
            <a:r>
              <a:rPr lang="de-AT" b="1" dirty="0"/>
              <a:t>. Reader)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de-AT" b="1" dirty="0"/>
              <a:t>Planung, Durchführung, Reflexion und Präsentation der praktischen Unterrichtserfahrungen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de-AT" b="1" dirty="0"/>
              <a:t>Hochladen der Unterrichtsplanungen und Unterrichtsmaterialien im Forum</a:t>
            </a:r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5CB295A-FA3A-4897-BDA9-C6B2D6781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7334" y="6492875"/>
            <a:ext cx="6297612" cy="365125"/>
          </a:xfrm>
        </p:spPr>
        <p:txBody>
          <a:bodyPr/>
          <a:lstStyle/>
          <a:p>
            <a:r>
              <a:rPr lang="de-AT" dirty="0"/>
              <a:t>Mag. Mairinger – Hebein Reinhild 								PH Diözese Linz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96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89041B-3B35-49B6-B598-6AB3B4B37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837" y="124942"/>
            <a:ext cx="8596668" cy="801815"/>
          </a:xfrm>
        </p:spPr>
        <p:txBody>
          <a:bodyPr>
            <a:normAutofit/>
          </a:bodyPr>
          <a:lstStyle/>
          <a:p>
            <a:r>
              <a:rPr lang="de-AT" sz="2800" dirty="0"/>
              <a:t>Anforderungen an Teilnehmer mit Lehrverpflichtung </a:t>
            </a:r>
            <a:br>
              <a:rPr lang="de-AT" sz="2000" dirty="0"/>
            </a:br>
            <a:endParaRPr lang="de-AT" sz="18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DFF3B36-59D3-4D0E-A460-C319FD05A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84" y="926757"/>
            <a:ext cx="9330381" cy="515563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de-AT" sz="5600" b="1" dirty="0">
                <a:solidFill>
                  <a:schemeClr val="accent1"/>
                </a:solidFill>
              </a:rPr>
              <a:t>Verpflichtende Teilnahme am Seminar mit max. 6 Fehlstunden</a:t>
            </a:r>
          </a:p>
          <a:p>
            <a:pPr marL="0" indent="0">
              <a:buNone/>
            </a:pPr>
            <a:r>
              <a:rPr lang="de-AT" sz="5600" b="1" dirty="0">
                <a:solidFill>
                  <a:schemeClr val="accent1"/>
                </a:solidFill>
              </a:rPr>
              <a:t>Planung und  Umsetzung  einer mindestens 4 stündigen Unterrichtssequenz nach konstruktivistischen Ansätzen</a:t>
            </a:r>
          </a:p>
          <a:p>
            <a:pPr marL="0" indent="0">
              <a:buNone/>
            </a:pPr>
            <a:r>
              <a:rPr lang="de-AT" sz="5600" b="1" dirty="0">
                <a:solidFill>
                  <a:schemeClr val="accent1"/>
                </a:solidFill>
              </a:rPr>
              <a:t>Unterrichtsplanungen sollten wie folgt erstellt werden: </a:t>
            </a:r>
          </a:p>
          <a:p>
            <a:r>
              <a:rPr lang="de-AT" sz="5600" b="1" dirty="0"/>
              <a:t>A) Einleitung:</a:t>
            </a:r>
            <a:r>
              <a:rPr lang="de-AT" sz="5600" dirty="0"/>
              <a:t> allgemeine Angaben zur Praktikant/In, Lehrplanbezug, Lernziele, Quellen</a:t>
            </a:r>
          </a:p>
          <a:p>
            <a:r>
              <a:rPr lang="de-AT" sz="5600" dirty="0"/>
              <a:t>B) </a:t>
            </a:r>
            <a:r>
              <a:rPr lang="de-AT" sz="5600" b="1" dirty="0"/>
              <a:t>Der Stundenablauf </a:t>
            </a:r>
            <a:r>
              <a:rPr lang="de-AT" sz="5600" dirty="0"/>
              <a:t>soll </a:t>
            </a:r>
            <a:r>
              <a:rPr lang="de-AT" sz="5600" b="1" dirty="0"/>
              <a:t>inkl. Lernzielen</a:t>
            </a:r>
            <a:r>
              <a:rPr lang="de-AT" sz="5600" dirty="0"/>
              <a:t>, samt Anforderungsbereichen, Auflistung der Materialien, Zeitangaben </a:t>
            </a:r>
            <a:r>
              <a:rPr lang="de-AT" sz="5600" dirty="0">
                <a:solidFill>
                  <a:schemeClr val="accent1"/>
                </a:solidFill>
              </a:rPr>
              <a:t>tabellarisch</a:t>
            </a:r>
            <a:r>
              <a:rPr lang="de-AT" sz="5600" dirty="0">
                <a:solidFill>
                  <a:srgbClr val="FF0000"/>
                </a:solidFill>
              </a:rPr>
              <a:t> </a:t>
            </a:r>
            <a:r>
              <a:rPr lang="de-AT" sz="5600" dirty="0"/>
              <a:t>erfolgen. Siehe Vorlage </a:t>
            </a:r>
            <a:r>
              <a:rPr lang="de-AT" sz="5600" dirty="0" err="1"/>
              <a:t>moodle</a:t>
            </a:r>
            <a:r>
              <a:rPr lang="de-AT" sz="5600" dirty="0"/>
              <a:t>!</a:t>
            </a:r>
          </a:p>
          <a:p>
            <a:r>
              <a:rPr lang="de-AT" sz="5600" dirty="0">
                <a:solidFill>
                  <a:schemeClr val="accent1"/>
                </a:solidFill>
              </a:rPr>
              <a:t>C) Kurze Begründung der methodischen und inhaltlichen Schwerpunkte </a:t>
            </a:r>
            <a:r>
              <a:rPr lang="de-AT" sz="5600" dirty="0">
                <a:solidFill>
                  <a:schemeClr val="tx1"/>
                </a:solidFill>
              </a:rPr>
              <a:t>(abgesehen vom Lehrplan) min. 150 Wörter. Hier sollte auch zur didaktischen Theorie des Konstruktivismus Bezug genommen werden. Was möchte ich mit dieser Methode beim SUS wie erreichen und warum? (Bildungsziel-Lehrziel)</a:t>
            </a:r>
          </a:p>
          <a:p>
            <a:r>
              <a:rPr lang="de-AT" sz="5600" dirty="0"/>
              <a:t>D) </a:t>
            </a:r>
            <a:r>
              <a:rPr lang="de-AT" sz="5600" dirty="0">
                <a:solidFill>
                  <a:schemeClr val="tx1"/>
                </a:solidFill>
              </a:rPr>
              <a:t>Die Unterrichtssequenzen sollten die Anforderungsbereiche </a:t>
            </a:r>
            <a:r>
              <a:rPr lang="de-AT" sz="5600" b="1" dirty="0">
                <a:solidFill>
                  <a:schemeClr val="accent1"/>
                </a:solidFill>
              </a:rPr>
              <a:t>Reproduktion, Reorganisation (Transfer) und kritische Reflexion </a:t>
            </a:r>
            <a:r>
              <a:rPr lang="de-AT" sz="5600" dirty="0">
                <a:solidFill>
                  <a:schemeClr val="tx1"/>
                </a:solidFill>
              </a:rPr>
              <a:t>von Wissen (</a:t>
            </a:r>
            <a:r>
              <a:rPr lang="de-AT" sz="5600" dirty="0" err="1">
                <a:solidFill>
                  <a:schemeClr val="tx1"/>
                </a:solidFill>
              </a:rPr>
              <a:t>s.Sitte</a:t>
            </a:r>
            <a:r>
              <a:rPr lang="de-AT" sz="5600" dirty="0">
                <a:solidFill>
                  <a:schemeClr val="tx1"/>
                </a:solidFill>
              </a:rPr>
              <a:t>, 2001) aufweisen, </a:t>
            </a:r>
            <a:r>
              <a:rPr lang="de-AT" sz="5600" dirty="0" err="1">
                <a:solidFill>
                  <a:schemeClr val="tx1"/>
                </a:solidFill>
              </a:rPr>
              <a:t>dh</a:t>
            </a:r>
            <a:r>
              <a:rPr lang="de-AT" sz="5600" dirty="0">
                <a:solidFill>
                  <a:schemeClr val="tx1"/>
                </a:solidFill>
              </a:rPr>
              <a:t>. gemäß eines </a:t>
            </a:r>
            <a:r>
              <a:rPr lang="de-AT" sz="5600" b="1" dirty="0">
                <a:solidFill>
                  <a:schemeClr val="tx1"/>
                </a:solidFill>
              </a:rPr>
              <a:t>problemorientierten Unterrichts </a:t>
            </a:r>
            <a:r>
              <a:rPr lang="de-AT" sz="5600" dirty="0">
                <a:solidFill>
                  <a:schemeClr val="tx1"/>
                </a:solidFill>
              </a:rPr>
              <a:t>nach Vielhaber theoretisches, praktisches und kritisches </a:t>
            </a:r>
            <a:r>
              <a:rPr lang="de-AT" sz="5600" dirty="0" err="1">
                <a:solidFill>
                  <a:schemeClr val="tx1"/>
                </a:solidFill>
              </a:rPr>
              <a:t>Know</a:t>
            </a:r>
            <a:r>
              <a:rPr lang="de-AT" sz="5600" dirty="0">
                <a:solidFill>
                  <a:schemeClr val="tx1"/>
                </a:solidFill>
              </a:rPr>
              <a:t> </a:t>
            </a:r>
            <a:r>
              <a:rPr lang="de-AT" sz="5600" dirty="0" err="1">
                <a:solidFill>
                  <a:schemeClr val="tx1"/>
                </a:solidFill>
              </a:rPr>
              <a:t>How</a:t>
            </a:r>
            <a:r>
              <a:rPr lang="de-AT" sz="5600" dirty="0">
                <a:solidFill>
                  <a:schemeClr val="tx1"/>
                </a:solidFill>
              </a:rPr>
              <a:t> vermitteln.</a:t>
            </a:r>
            <a:r>
              <a:rPr lang="de-AT" sz="5600" dirty="0">
                <a:solidFill>
                  <a:schemeClr val="tx1"/>
                </a:solidFill>
                <a:sym typeface="Wingdings" panose="05000000000000000000" pitchFamily="2" charset="2"/>
              </a:rPr>
              <a:t> diese sind bei der  Formulierung der Lernziele hinzuzufügen! </a:t>
            </a:r>
          </a:p>
          <a:p>
            <a:r>
              <a:rPr lang="de-AT" sz="5600" dirty="0"/>
              <a:t>E) Bei der Planung der </a:t>
            </a:r>
            <a:r>
              <a:rPr lang="de-AT" sz="5600" dirty="0">
                <a:solidFill>
                  <a:schemeClr val="accent1"/>
                </a:solidFill>
              </a:rPr>
              <a:t>Unterrichtseinstiege sollte auf </a:t>
            </a:r>
            <a:r>
              <a:rPr lang="de-AT" sz="5600" b="1" dirty="0">
                <a:solidFill>
                  <a:schemeClr val="accent1"/>
                </a:solidFill>
              </a:rPr>
              <a:t>motivationsfördernde Maßnahmen </a:t>
            </a:r>
            <a:r>
              <a:rPr lang="de-AT" sz="5600" dirty="0">
                <a:solidFill>
                  <a:schemeClr val="accent1"/>
                </a:solidFill>
              </a:rPr>
              <a:t>geachtet werden. </a:t>
            </a:r>
            <a:r>
              <a:rPr lang="de-AT" sz="5600" b="1" dirty="0">
                <a:solidFill>
                  <a:schemeClr val="tx1"/>
                </a:solidFill>
              </a:rPr>
              <a:t>Wie erwecke ich die Neugier und den Forscherdrang des Schülers/in ? </a:t>
            </a:r>
            <a:r>
              <a:rPr lang="de-AT" sz="5600" b="1" i="1" dirty="0">
                <a:solidFill>
                  <a:schemeClr val="tx1"/>
                </a:solidFill>
              </a:rPr>
              <a:t>„Wie kann ich ihn/sie </a:t>
            </a:r>
            <a:r>
              <a:rPr lang="de-AT" sz="5600" i="1" dirty="0"/>
              <a:t>leichter an der Stange halten?“ (entdeckendes, forschendes Lernen)</a:t>
            </a:r>
          </a:p>
          <a:p>
            <a:r>
              <a:rPr lang="de-AT" sz="5600" i="1" dirty="0"/>
              <a:t>Bei der Planung der Methodenwahl sollten </a:t>
            </a:r>
            <a:r>
              <a:rPr lang="de-AT" sz="5600" i="1" dirty="0">
                <a:solidFill>
                  <a:schemeClr val="accent1"/>
                </a:solidFill>
              </a:rPr>
              <a:t>vorrangig konstruktivistische  Ansätze angewendet werden!</a:t>
            </a:r>
          </a:p>
          <a:p>
            <a:r>
              <a:rPr lang="de-AT" sz="5600" dirty="0">
                <a:solidFill>
                  <a:schemeClr val="tx1"/>
                </a:solidFill>
              </a:rPr>
              <a:t>Ergebnisse werden bei einer Präsentation reflektiert und persönlichen Zielvorstellungen und theoretischen Inhalten gegenübergestellt</a:t>
            </a:r>
          </a:p>
          <a:p>
            <a:r>
              <a:rPr lang="de-AT" sz="5600" dirty="0">
                <a:solidFill>
                  <a:schemeClr val="tx1"/>
                </a:solidFill>
              </a:rPr>
              <a:t>Feedback zur LV (schriftlich und elektronisch)</a:t>
            </a:r>
          </a:p>
          <a:p>
            <a:endParaRPr lang="de-AT" sz="5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de-AT" sz="5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de-AT" sz="5600" dirty="0">
                <a:solidFill>
                  <a:schemeClr val="tx1"/>
                </a:solidFill>
              </a:rPr>
              <a:t> 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51145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Beurteilungskriterien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4" y="1443789"/>
            <a:ext cx="8596668" cy="4597573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 1) </a:t>
            </a:r>
            <a:r>
              <a:rPr lang="de-DE" b="1" dirty="0"/>
              <a:t> Präsentation 2/3 </a:t>
            </a:r>
            <a:endParaRPr lang="de-DE" sz="1600" dirty="0"/>
          </a:p>
          <a:p>
            <a:pPr>
              <a:buFont typeface="Wingdings" panose="05000000000000000000" pitchFamily="2" charset="2"/>
              <a:buChar char="§"/>
            </a:pPr>
            <a:r>
              <a:rPr lang="de-DE" sz="1600" dirty="0"/>
              <a:t>Präsentation der persönlichen Zielstellungen in Bezug auf den Einsatz von konstruktivistischem Lerndesign,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1600" dirty="0"/>
              <a:t>Schilderung des Unterrichtsablaufs samt Materialien inkl. Theoriebezug </a:t>
            </a:r>
            <a:r>
              <a:rPr lang="de-DE" sz="1600" dirty="0" err="1"/>
              <a:t>dh</a:t>
            </a:r>
            <a:r>
              <a:rPr lang="de-DE" sz="1600" dirty="0"/>
              <a:t>. Gegenüberstellung von theoretischen Inhalten aus dem Seminar und Verlauf des Unterrichts,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1600" dirty="0"/>
              <a:t>Reflexion und Beurteilung  des Einsatzes von Konstruktivismus  (persönliche Erfahrungen, Reaktion der SUS, Umsetzung der Ziele, Ausblick in die Zukunft)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2)</a:t>
            </a:r>
            <a:r>
              <a:rPr lang="de-DE" b="1" dirty="0"/>
              <a:t> Mitarbeit  1/3</a:t>
            </a:r>
            <a:r>
              <a:rPr lang="de-DE" dirty="0"/>
              <a:t>: </a:t>
            </a:r>
            <a:r>
              <a:rPr lang="de-DE" sz="1600" dirty="0"/>
              <a:t>Aufträge die während des Seminars ausgeführt werden, HÜ            (Reader, Kommentare), Diskussionsbeiträge, Gruppenarbeiten</a:t>
            </a:r>
          </a:p>
        </p:txBody>
      </p:sp>
    </p:spTree>
    <p:extLst>
      <p:ext uri="{BB962C8B-B14F-4D97-AF65-F5344CB8AC3E}">
        <p14:creationId xmlns:p14="http://schemas.microsoft.com/office/powerpoint/2010/main" val="3284612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0050EC-DE1E-4F78-8817-AF64EEE14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/>
              <a:t>Gestaltung von Unterrichtsmaterialien</a:t>
            </a:r>
            <a:br>
              <a:rPr lang="de-AT" dirty="0"/>
            </a:br>
            <a:r>
              <a:rPr lang="de-AT" sz="2700" dirty="0"/>
              <a:t>(siehe auch allgemeine Anforderungen der PH)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9D8AE75-7E40-4A87-9C43-9A71C39B3F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517838"/>
          </a:xfrm>
        </p:spPr>
        <p:txBody>
          <a:bodyPr>
            <a:normAutofit/>
          </a:bodyPr>
          <a:lstStyle/>
          <a:p>
            <a:r>
              <a:rPr lang="de-AT" sz="2000" dirty="0"/>
              <a:t>Foto von Tafelbild </a:t>
            </a:r>
          </a:p>
          <a:p>
            <a:r>
              <a:rPr lang="de-AT" sz="2000" dirty="0"/>
              <a:t>Eigenständig angefertigte Arbeitsblätter (Buch und fertige Arbeitsblätter vermeiden)  inkl. Begründung der einzelnen Arbeitsschritte (mit Symbolen kennzeichnen R Reproduktion T Transfer KR kritische Reflexion)</a:t>
            </a:r>
          </a:p>
          <a:p>
            <a:r>
              <a:rPr lang="de-AT" sz="2000" dirty="0"/>
              <a:t>Grafiken, Bilder etc. mit Quellenangaben , durchnummerieren mit M1,M2..</a:t>
            </a:r>
          </a:p>
          <a:p>
            <a:r>
              <a:rPr lang="de-AT" sz="2000" dirty="0"/>
              <a:t>Multimediales Material mit Titel und Quellenangaben (Verlinkung)</a:t>
            </a:r>
          </a:p>
          <a:p>
            <a:pPr marL="0" indent="0">
              <a:buNone/>
            </a:pPr>
            <a:endParaRPr lang="de-AT" dirty="0"/>
          </a:p>
          <a:p>
            <a:pPr marL="0" indent="0">
              <a:buNone/>
            </a:pPr>
            <a:endParaRPr lang="de-AT" dirty="0"/>
          </a:p>
          <a:p>
            <a:endParaRPr lang="de-AT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94432838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549</Words>
  <Application>Microsoft Office PowerPoint</Application>
  <PresentationFormat>Widescreen</PresentationFormat>
  <Paragraphs>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Trebuchet MS</vt:lpstr>
      <vt:lpstr>Wingdings</vt:lpstr>
      <vt:lpstr>Wingdings 3</vt:lpstr>
      <vt:lpstr>Facette</vt:lpstr>
      <vt:lpstr>MASTER Begleitseminar für GWB  </vt:lpstr>
      <vt:lpstr>Voraussetzungen für einen erfolgreichen Abschluss</vt:lpstr>
      <vt:lpstr>Anforderungen an Teilnehmer mit Lehrverpflichtung  </vt:lpstr>
      <vt:lpstr>Beurteilungskriterien</vt:lpstr>
      <vt:lpstr>Gestaltung von Unterrichtsmaterialien (siehe auch allgemeine Anforderungen der PH)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Fachdidaktisches Begleitseminar für Fachpraktikum GW</dc:title>
  <dc:creator>Reinhild Hebein</dc:creator>
  <cp:lastModifiedBy>Reinhild Hebein</cp:lastModifiedBy>
  <cp:revision>58</cp:revision>
  <cp:lastPrinted>2018-03-14T08:04:43Z</cp:lastPrinted>
  <dcterms:created xsi:type="dcterms:W3CDTF">2018-03-06T08:11:53Z</dcterms:created>
  <dcterms:modified xsi:type="dcterms:W3CDTF">2024-10-01T07:41:03Z</dcterms:modified>
</cp:coreProperties>
</file>