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2" r:id="rId7"/>
    <p:sldId id="263" r:id="rId8"/>
    <p:sldId id="289" r:id="rId9"/>
    <p:sldId id="272" r:id="rId10"/>
    <p:sldId id="273" r:id="rId11"/>
    <p:sldId id="274" r:id="rId12"/>
    <p:sldId id="276" r:id="rId13"/>
    <p:sldId id="264" r:id="rId14"/>
    <p:sldId id="265" r:id="rId15"/>
    <p:sldId id="277" r:id="rId16"/>
    <p:sldId id="275" r:id="rId17"/>
    <p:sldId id="266" r:id="rId18"/>
    <p:sldId id="270" r:id="rId19"/>
    <p:sldId id="261" r:id="rId20"/>
    <p:sldId id="267" r:id="rId21"/>
    <p:sldId id="268" r:id="rId22"/>
    <p:sldId id="269" r:id="rId23"/>
    <p:sldId id="288" r:id="rId24"/>
    <p:sldId id="287" r:id="rId25"/>
    <p:sldId id="278" r:id="rId26"/>
    <p:sldId id="279" r:id="rId27"/>
    <p:sldId id="280" r:id="rId28"/>
    <p:sldId id="282" r:id="rId29"/>
    <p:sldId id="283" r:id="rId30"/>
    <p:sldId id="281" r:id="rId31"/>
    <p:sldId id="284" r:id="rId32"/>
    <p:sldId id="285" r:id="rId33"/>
    <p:sldId id="286" r:id="rId3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p:restoredTop sz="92412"/>
  </p:normalViewPr>
  <p:slideViewPr>
    <p:cSldViewPr snapToGrid="0" snapToObjects="1">
      <p:cViewPr>
        <p:scale>
          <a:sx n="107" d="100"/>
          <a:sy n="107" d="100"/>
        </p:scale>
        <p:origin x="1200" y="3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Mastertitelformat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Master-Untertitelformat bearbeiten</a:t>
            </a:r>
            <a:endParaRPr lang="de-DE"/>
          </a:p>
        </p:txBody>
      </p:sp>
      <p:sp>
        <p:nvSpPr>
          <p:cNvPr id="4" name="Datumsplatzhalter 3"/>
          <p:cNvSpPr>
            <a:spLocks noGrp="1"/>
          </p:cNvSpPr>
          <p:nvPr>
            <p:ph type="dt" sz="half" idx="10"/>
          </p:nvPr>
        </p:nvSpPr>
        <p:spPr/>
        <p:txBody>
          <a:bodyPr/>
          <a:lstStyle/>
          <a:p>
            <a:fld id="{ED927354-8564-1045-8C0F-78C5621D6FED}" type="datetimeFigureOut">
              <a:rPr lang="de-DE" smtClean="0"/>
              <a:t>03.10.18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8C830F1-083D-964E-8EB2-4E7DAA439E78}" type="slidenum">
              <a:rPr lang="de-DE" smtClean="0"/>
              <a:t>‹Nr.›</a:t>
            </a:fld>
            <a:endParaRPr lang="de-DE"/>
          </a:p>
        </p:txBody>
      </p:sp>
    </p:spTree>
    <p:extLst>
      <p:ext uri="{BB962C8B-B14F-4D97-AF65-F5344CB8AC3E}">
        <p14:creationId xmlns:p14="http://schemas.microsoft.com/office/powerpoint/2010/main" val="713871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Platzhalter für vertikalen Text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D927354-8564-1045-8C0F-78C5621D6FED}" type="datetimeFigureOut">
              <a:rPr lang="de-DE" smtClean="0"/>
              <a:t>03.10.18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8C830F1-083D-964E-8EB2-4E7DAA439E78}" type="slidenum">
              <a:rPr lang="de-DE" smtClean="0"/>
              <a:t>‹Nr.›</a:t>
            </a:fld>
            <a:endParaRPr lang="de-DE"/>
          </a:p>
        </p:txBody>
      </p:sp>
    </p:spTree>
    <p:extLst>
      <p:ext uri="{BB962C8B-B14F-4D97-AF65-F5344CB8AC3E}">
        <p14:creationId xmlns:p14="http://schemas.microsoft.com/office/powerpoint/2010/main" val="1969403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Mastertitelformat bearbeiten</a:t>
            </a:r>
            <a:endParaRPr lang="de-DE"/>
          </a:p>
        </p:txBody>
      </p:sp>
      <p:sp>
        <p:nvSpPr>
          <p:cNvPr id="3" name="Platzhalter für vertikalen Text 2"/>
          <p:cNvSpPr>
            <a:spLocks noGrp="1"/>
          </p:cNvSpPr>
          <p:nvPr>
            <p:ph type="body" orient="vert" idx="1"/>
          </p:nvPr>
        </p:nvSpPr>
        <p:spPr>
          <a:xfrm>
            <a:off x="838200" y="365125"/>
            <a:ext cx="7734300" cy="5811838"/>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D927354-8564-1045-8C0F-78C5621D6FED}" type="datetimeFigureOut">
              <a:rPr lang="de-DE" smtClean="0"/>
              <a:t>03.10.18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8C830F1-083D-964E-8EB2-4E7DAA439E78}" type="slidenum">
              <a:rPr lang="de-DE" smtClean="0"/>
              <a:t>‹Nr.›</a:t>
            </a:fld>
            <a:endParaRPr lang="de-DE"/>
          </a:p>
        </p:txBody>
      </p:sp>
    </p:spTree>
    <p:extLst>
      <p:ext uri="{BB962C8B-B14F-4D97-AF65-F5344CB8AC3E}">
        <p14:creationId xmlns:p14="http://schemas.microsoft.com/office/powerpoint/2010/main" val="592971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D927354-8564-1045-8C0F-78C5621D6FED}" type="datetimeFigureOut">
              <a:rPr lang="de-DE" smtClean="0"/>
              <a:t>03.10.18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8C830F1-083D-964E-8EB2-4E7DAA439E78}" type="slidenum">
              <a:rPr lang="de-DE" smtClean="0"/>
              <a:t>‹Nr.›</a:t>
            </a:fld>
            <a:endParaRPr lang="de-DE"/>
          </a:p>
        </p:txBody>
      </p:sp>
    </p:spTree>
    <p:extLst>
      <p:ext uri="{BB962C8B-B14F-4D97-AF65-F5344CB8AC3E}">
        <p14:creationId xmlns:p14="http://schemas.microsoft.com/office/powerpoint/2010/main" val="127115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Mastertitelformat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Mastertextformat bearbeiten</a:t>
            </a:r>
          </a:p>
        </p:txBody>
      </p:sp>
      <p:sp>
        <p:nvSpPr>
          <p:cNvPr id="4" name="Datumsplatzhalter 3"/>
          <p:cNvSpPr>
            <a:spLocks noGrp="1"/>
          </p:cNvSpPr>
          <p:nvPr>
            <p:ph type="dt" sz="half" idx="10"/>
          </p:nvPr>
        </p:nvSpPr>
        <p:spPr/>
        <p:txBody>
          <a:bodyPr/>
          <a:lstStyle/>
          <a:p>
            <a:fld id="{ED927354-8564-1045-8C0F-78C5621D6FED}" type="datetimeFigureOut">
              <a:rPr lang="de-DE" smtClean="0"/>
              <a:t>03.10.18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8C830F1-083D-964E-8EB2-4E7DAA439E78}" type="slidenum">
              <a:rPr lang="de-DE" smtClean="0"/>
              <a:t>‹Nr.›</a:t>
            </a:fld>
            <a:endParaRPr lang="de-DE"/>
          </a:p>
        </p:txBody>
      </p:sp>
    </p:spTree>
    <p:extLst>
      <p:ext uri="{BB962C8B-B14F-4D97-AF65-F5344CB8AC3E}">
        <p14:creationId xmlns:p14="http://schemas.microsoft.com/office/powerpoint/2010/main" val="1831463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ED927354-8564-1045-8C0F-78C5621D6FED}" type="datetimeFigureOut">
              <a:rPr lang="de-DE" smtClean="0"/>
              <a:t>03.10.18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8C830F1-083D-964E-8EB2-4E7DAA439E78}" type="slidenum">
              <a:rPr lang="de-DE" smtClean="0"/>
              <a:t>‹Nr.›</a:t>
            </a:fld>
            <a:endParaRPr lang="de-DE"/>
          </a:p>
        </p:txBody>
      </p:sp>
    </p:spTree>
    <p:extLst>
      <p:ext uri="{BB962C8B-B14F-4D97-AF65-F5344CB8AC3E}">
        <p14:creationId xmlns:p14="http://schemas.microsoft.com/office/powerpoint/2010/main" val="1521948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Mastertitelformat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ED927354-8564-1045-8C0F-78C5621D6FED}" type="datetimeFigureOut">
              <a:rPr lang="de-DE" smtClean="0"/>
              <a:t>03.10.18</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D8C830F1-083D-964E-8EB2-4E7DAA439E78}" type="slidenum">
              <a:rPr lang="de-DE" smtClean="0"/>
              <a:t>‹Nr.›</a:t>
            </a:fld>
            <a:endParaRPr lang="de-DE"/>
          </a:p>
        </p:txBody>
      </p:sp>
    </p:spTree>
    <p:extLst>
      <p:ext uri="{BB962C8B-B14F-4D97-AF65-F5344CB8AC3E}">
        <p14:creationId xmlns:p14="http://schemas.microsoft.com/office/powerpoint/2010/main" val="716148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Datumsplatzhalter 2"/>
          <p:cNvSpPr>
            <a:spLocks noGrp="1"/>
          </p:cNvSpPr>
          <p:nvPr>
            <p:ph type="dt" sz="half" idx="10"/>
          </p:nvPr>
        </p:nvSpPr>
        <p:spPr/>
        <p:txBody>
          <a:bodyPr/>
          <a:lstStyle/>
          <a:p>
            <a:fld id="{ED927354-8564-1045-8C0F-78C5621D6FED}" type="datetimeFigureOut">
              <a:rPr lang="de-DE" smtClean="0"/>
              <a:t>03.10.18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8C830F1-083D-964E-8EB2-4E7DAA439E78}" type="slidenum">
              <a:rPr lang="de-DE" smtClean="0"/>
              <a:t>‹Nr.›</a:t>
            </a:fld>
            <a:endParaRPr lang="de-DE"/>
          </a:p>
        </p:txBody>
      </p:sp>
    </p:spTree>
    <p:extLst>
      <p:ext uri="{BB962C8B-B14F-4D97-AF65-F5344CB8AC3E}">
        <p14:creationId xmlns:p14="http://schemas.microsoft.com/office/powerpoint/2010/main" val="1813582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D927354-8564-1045-8C0F-78C5621D6FED}" type="datetimeFigureOut">
              <a:rPr lang="de-DE" smtClean="0"/>
              <a:t>03.10.18</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8C830F1-083D-964E-8EB2-4E7DAA439E78}" type="slidenum">
              <a:rPr lang="de-DE" smtClean="0"/>
              <a:t>‹Nr.›</a:t>
            </a:fld>
            <a:endParaRPr lang="de-DE"/>
          </a:p>
        </p:txBody>
      </p:sp>
    </p:spTree>
    <p:extLst>
      <p:ext uri="{BB962C8B-B14F-4D97-AF65-F5344CB8AC3E}">
        <p14:creationId xmlns:p14="http://schemas.microsoft.com/office/powerpoint/2010/main" val="1647692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Mastertitelformat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Mastertextformat bearbeiten</a:t>
            </a:r>
          </a:p>
        </p:txBody>
      </p:sp>
      <p:sp>
        <p:nvSpPr>
          <p:cNvPr id="5" name="Datumsplatzhalter 4"/>
          <p:cNvSpPr>
            <a:spLocks noGrp="1"/>
          </p:cNvSpPr>
          <p:nvPr>
            <p:ph type="dt" sz="half" idx="10"/>
          </p:nvPr>
        </p:nvSpPr>
        <p:spPr/>
        <p:txBody>
          <a:bodyPr/>
          <a:lstStyle/>
          <a:p>
            <a:fld id="{ED927354-8564-1045-8C0F-78C5621D6FED}" type="datetimeFigureOut">
              <a:rPr lang="de-DE" smtClean="0"/>
              <a:t>03.10.18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8C830F1-083D-964E-8EB2-4E7DAA439E78}" type="slidenum">
              <a:rPr lang="de-DE" smtClean="0"/>
              <a:t>‹Nr.›</a:t>
            </a:fld>
            <a:endParaRPr lang="de-DE"/>
          </a:p>
        </p:txBody>
      </p:sp>
    </p:spTree>
    <p:extLst>
      <p:ext uri="{BB962C8B-B14F-4D97-AF65-F5344CB8AC3E}">
        <p14:creationId xmlns:p14="http://schemas.microsoft.com/office/powerpoint/2010/main" val="965698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Mastertitelformat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Mastertextformat bearbeiten</a:t>
            </a:r>
          </a:p>
        </p:txBody>
      </p:sp>
      <p:sp>
        <p:nvSpPr>
          <p:cNvPr id="5" name="Datumsplatzhalter 4"/>
          <p:cNvSpPr>
            <a:spLocks noGrp="1"/>
          </p:cNvSpPr>
          <p:nvPr>
            <p:ph type="dt" sz="half" idx="10"/>
          </p:nvPr>
        </p:nvSpPr>
        <p:spPr/>
        <p:txBody>
          <a:bodyPr/>
          <a:lstStyle/>
          <a:p>
            <a:fld id="{ED927354-8564-1045-8C0F-78C5621D6FED}" type="datetimeFigureOut">
              <a:rPr lang="de-DE" smtClean="0"/>
              <a:t>03.10.18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8C830F1-083D-964E-8EB2-4E7DAA439E78}" type="slidenum">
              <a:rPr lang="de-DE" smtClean="0"/>
              <a:t>‹Nr.›</a:t>
            </a:fld>
            <a:endParaRPr lang="de-DE"/>
          </a:p>
        </p:txBody>
      </p:sp>
    </p:spTree>
    <p:extLst>
      <p:ext uri="{BB962C8B-B14F-4D97-AF65-F5344CB8AC3E}">
        <p14:creationId xmlns:p14="http://schemas.microsoft.com/office/powerpoint/2010/main" val="19593909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Mastertitelformat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927354-8564-1045-8C0F-78C5621D6FED}" type="datetimeFigureOut">
              <a:rPr lang="de-DE" smtClean="0"/>
              <a:t>03.10.18</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C830F1-083D-964E-8EB2-4E7DAA439E78}" type="slidenum">
              <a:rPr lang="de-DE" smtClean="0"/>
              <a:t>‹Nr.›</a:t>
            </a:fld>
            <a:endParaRPr lang="de-DE"/>
          </a:p>
        </p:txBody>
      </p:sp>
    </p:spTree>
    <p:extLst>
      <p:ext uri="{BB962C8B-B14F-4D97-AF65-F5344CB8AC3E}">
        <p14:creationId xmlns:p14="http://schemas.microsoft.com/office/powerpoint/2010/main" val="585626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e.wikipedia.org/wiki/Datei:Iceberg.jpg" TargetMode="External"/><Relationship Id="rId3"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gw.lernplattform.schule.at/"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kommunikationsabc.de/wp-content/uploads/2013/07/Gespr%C3%A4che-%C2%A9-ioannis-kounadeas-Fotolia.com_.jpg" TargetMode="External"/><Relationship Id="rId3"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how2care.de/" TargetMode="External"/><Relationship Id="rId4" Type="http://schemas.openxmlformats.org/officeDocument/2006/relationships/hyperlink" Target="http://www.maja-haerri.de/" TargetMode="External"/><Relationship Id="rId5" Type="http://schemas.openxmlformats.org/officeDocument/2006/relationships/hyperlink" Target="http://www.moodle.phst.at/" TargetMode="External"/><Relationship Id="rId6" Type="http://schemas.openxmlformats.org/officeDocument/2006/relationships/hyperlink" Target="http://www.deutsch.istockphoto.com/" TargetMode="External"/><Relationship Id="rId7" Type="http://schemas.openxmlformats.org/officeDocument/2006/relationships/hyperlink" Target="http://www.de.wikipedia.org/" TargetMode="External"/><Relationship Id="rId1" Type="http://schemas.openxmlformats.org/officeDocument/2006/relationships/slideLayout" Target="../slideLayouts/slideLayout2.xml"/><Relationship Id="rId2" Type="http://schemas.openxmlformats.org/officeDocument/2006/relationships/hyperlink" Target="http://www.umbauwerkstatt.at/"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DE" dirty="0"/>
          </a:p>
        </p:txBody>
      </p:sp>
      <p:pic>
        <p:nvPicPr>
          <p:cNvPr id="4" name="Bild 3"/>
          <p:cNvPicPr/>
          <p:nvPr/>
        </p:nvPicPr>
        <p:blipFill>
          <a:blip r:embed="rId2">
            <a:extLst>
              <a:ext uri="{28A0092B-C50C-407E-A947-70E740481C1C}">
                <a14:useLocalDpi xmlns:a14="http://schemas.microsoft.com/office/drawing/2010/main" val="0"/>
              </a:ext>
            </a:extLst>
          </a:blip>
          <a:srcRect/>
          <a:stretch>
            <a:fillRect/>
          </a:stretch>
        </p:blipFill>
        <p:spPr bwMode="auto">
          <a:xfrm>
            <a:off x="1401287" y="285009"/>
            <a:ext cx="9630889" cy="2719448"/>
          </a:xfrm>
          <a:prstGeom prst="rect">
            <a:avLst/>
          </a:prstGeom>
          <a:noFill/>
          <a:ln>
            <a:noFill/>
          </a:ln>
        </p:spPr>
      </p:pic>
      <p:sp>
        <p:nvSpPr>
          <p:cNvPr id="3" name="Untertitel 2"/>
          <p:cNvSpPr>
            <a:spLocks noGrp="1"/>
          </p:cNvSpPr>
          <p:nvPr>
            <p:ph type="subTitle" idx="1"/>
          </p:nvPr>
        </p:nvSpPr>
        <p:spPr>
          <a:xfrm>
            <a:off x="1401286" y="2695699"/>
            <a:ext cx="9630889" cy="3503221"/>
          </a:xfrm>
          <a:solidFill>
            <a:schemeClr val="accent4">
              <a:lumMod val="60000"/>
              <a:lumOff val="40000"/>
            </a:schemeClr>
          </a:solidFill>
        </p:spPr>
        <p:txBody>
          <a:bodyPr>
            <a:normAutofit fontScale="70000" lnSpcReduction="20000"/>
          </a:bodyPr>
          <a:lstStyle/>
          <a:p>
            <a:pPr algn="l"/>
            <a:endParaRPr lang="de-DE" sz="4800" dirty="0" smtClean="0">
              <a:latin typeface="Bernard MT Condensed" charset="0"/>
              <a:ea typeface="Bernard MT Condensed" charset="0"/>
              <a:cs typeface="Bernard MT Condensed" charset="0"/>
            </a:endParaRPr>
          </a:p>
          <a:p>
            <a:pPr algn="l"/>
            <a:r>
              <a:rPr lang="de-DE" sz="4800" dirty="0" smtClean="0">
                <a:latin typeface="Bernard MT Condensed" charset="0"/>
                <a:ea typeface="Bernard MT Condensed" charset="0"/>
                <a:cs typeface="Bernard MT Condensed" charset="0"/>
              </a:rPr>
              <a:t>ÜBUNG: TECHNIKEN DES WISSENSCHAFTLICHEN ARBEITENS</a:t>
            </a:r>
          </a:p>
          <a:p>
            <a:pPr algn="l"/>
            <a:endParaRPr lang="de-DE" sz="3200" dirty="0">
              <a:latin typeface="Arial" charset="0"/>
              <a:ea typeface="Arial" charset="0"/>
              <a:cs typeface="Arial" charset="0"/>
            </a:endParaRPr>
          </a:p>
          <a:p>
            <a:pPr algn="l"/>
            <a:r>
              <a:rPr lang="de-DE" sz="3200" dirty="0" smtClean="0">
                <a:latin typeface="Arial" charset="0"/>
                <a:ea typeface="Arial" charset="0"/>
                <a:cs typeface="Arial" charset="0"/>
              </a:rPr>
              <a:t>04.10.2018</a:t>
            </a:r>
          </a:p>
          <a:p>
            <a:pPr marL="457200" indent="-457200" algn="l">
              <a:buFont typeface="Wingdings" charset="2"/>
              <a:buChar char="Ø"/>
            </a:pPr>
            <a:r>
              <a:rPr lang="de-DE" sz="3200" dirty="0" smtClean="0">
                <a:latin typeface="Arial" charset="0"/>
                <a:ea typeface="Arial" charset="0"/>
                <a:cs typeface="Arial" charset="0"/>
              </a:rPr>
              <a:t>Organisatorisches</a:t>
            </a:r>
          </a:p>
          <a:p>
            <a:pPr marL="457200" indent="-457200" algn="l">
              <a:buFont typeface="Wingdings" charset="2"/>
              <a:buChar char="Ø"/>
            </a:pPr>
            <a:r>
              <a:rPr lang="de-DE" sz="3200" dirty="0" smtClean="0">
                <a:latin typeface="Arial" charset="0"/>
                <a:ea typeface="Arial" charset="0"/>
                <a:cs typeface="Arial" charset="0"/>
              </a:rPr>
              <a:t>Überblick zum aktuellen Wissensstand</a:t>
            </a:r>
          </a:p>
          <a:p>
            <a:pPr marL="457200" indent="-457200" algn="l">
              <a:buFont typeface="Wingdings" charset="2"/>
              <a:buChar char="Ø"/>
            </a:pPr>
            <a:r>
              <a:rPr lang="de-DE" sz="3200" dirty="0" smtClean="0">
                <a:latin typeface="Arial" charset="0"/>
                <a:ea typeface="Arial" charset="0"/>
                <a:cs typeface="Arial" charset="0"/>
              </a:rPr>
              <a:t>Inhalt und Ziele der Lehrveranstaltung</a:t>
            </a:r>
          </a:p>
          <a:p>
            <a:pPr marL="457200" indent="-457200" algn="l">
              <a:buFont typeface="Wingdings" charset="2"/>
              <a:buChar char="Ø"/>
            </a:pPr>
            <a:r>
              <a:rPr lang="de-DE" sz="3200" dirty="0" smtClean="0">
                <a:latin typeface="Arial" charset="0"/>
                <a:ea typeface="Arial" charset="0"/>
                <a:cs typeface="Arial" charset="0"/>
              </a:rPr>
              <a:t>Übungsgesetze</a:t>
            </a:r>
            <a:endParaRPr lang="de-DE" sz="3200" dirty="0">
              <a:latin typeface="Arial" charset="0"/>
              <a:ea typeface="Arial" charset="0"/>
              <a:cs typeface="Arial" charset="0"/>
            </a:endParaRPr>
          </a:p>
        </p:txBody>
      </p:sp>
      <p:sp>
        <p:nvSpPr>
          <p:cNvPr id="5" name="Textfeld 4"/>
          <p:cNvSpPr txBox="1"/>
          <p:nvPr/>
        </p:nvSpPr>
        <p:spPr>
          <a:xfrm>
            <a:off x="7647708" y="5275590"/>
            <a:ext cx="3384467" cy="923330"/>
          </a:xfrm>
          <a:prstGeom prst="rect">
            <a:avLst/>
          </a:prstGeom>
          <a:noFill/>
        </p:spPr>
        <p:txBody>
          <a:bodyPr wrap="square" rtlCol="0">
            <a:spAutoFit/>
          </a:bodyPr>
          <a:lstStyle/>
          <a:p>
            <a:pPr algn="r"/>
            <a:r>
              <a:rPr lang="de-DE" dirty="0" smtClean="0"/>
              <a:t>Johanna Eidenberger</a:t>
            </a:r>
          </a:p>
          <a:p>
            <a:pPr algn="r"/>
            <a:r>
              <a:rPr lang="de-DE" dirty="0" smtClean="0"/>
              <a:t>+43 732 7470-7389</a:t>
            </a:r>
          </a:p>
          <a:p>
            <a:pPr algn="r"/>
            <a:r>
              <a:rPr lang="de-DE" dirty="0" err="1" smtClean="0"/>
              <a:t>Johanna.eidenberger@ph-ooe.at</a:t>
            </a:r>
            <a:endParaRPr lang="de-DE" dirty="0"/>
          </a:p>
        </p:txBody>
      </p:sp>
      <p:pic>
        <p:nvPicPr>
          <p:cNvPr id="6" name="Bild 5"/>
          <p:cNvPicPr/>
          <p:nvPr/>
        </p:nvPicPr>
        <p:blipFill>
          <a:blip r:embed="rId3">
            <a:extLst>
              <a:ext uri="{28A0092B-C50C-407E-A947-70E740481C1C}">
                <a14:useLocalDpi xmlns:a14="http://schemas.microsoft.com/office/drawing/2010/main" val="0"/>
              </a:ext>
            </a:extLst>
          </a:blip>
          <a:stretch>
            <a:fillRect/>
          </a:stretch>
        </p:blipFill>
        <p:spPr>
          <a:xfrm>
            <a:off x="0" y="192723"/>
            <a:ext cx="1401286" cy="929640"/>
          </a:xfrm>
          <a:prstGeom prst="rect">
            <a:avLst/>
          </a:prstGeom>
        </p:spPr>
      </p:pic>
      <p:pic>
        <p:nvPicPr>
          <p:cNvPr id="8" name="Bild 7"/>
          <p:cNvPicPr/>
          <p:nvPr/>
        </p:nvPicPr>
        <p:blipFill>
          <a:blip r:embed="rId4">
            <a:extLst>
              <a:ext uri="{28A0092B-C50C-407E-A947-70E740481C1C}">
                <a14:useLocalDpi xmlns:a14="http://schemas.microsoft.com/office/drawing/2010/main" val="0"/>
              </a:ext>
            </a:extLst>
          </a:blip>
          <a:srcRect/>
          <a:stretch>
            <a:fillRect/>
          </a:stretch>
        </p:blipFill>
        <p:spPr bwMode="auto">
          <a:xfrm>
            <a:off x="138668" y="1539778"/>
            <a:ext cx="1123950" cy="738505"/>
          </a:xfrm>
          <a:prstGeom prst="rect">
            <a:avLst/>
          </a:prstGeom>
          <a:noFill/>
          <a:ln>
            <a:noFill/>
          </a:ln>
        </p:spPr>
      </p:pic>
    </p:spTree>
    <p:extLst>
      <p:ext uri="{BB962C8B-B14F-4D97-AF65-F5344CB8AC3E}">
        <p14:creationId xmlns:p14="http://schemas.microsoft.com/office/powerpoint/2010/main" val="51332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412626"/>
            <a:ext cx="12192000" cy="822407"/>
          </a:xfrm>
          <a:solidFill>
            <a:schemeClr val="accent1"/>
          </a:solidFill>
        </p:spPr>
        <p:txBody>
          <a:bodyPr/>
          <a:lstStyle/>
          <a:p>
            <a:pPr algn="ctr"/>
            <a:r>
              <a:rPr lang="de-DE" sz="3600" dirty="0" smtClean="0">
                <a:latin typeface="Bernard MT Condensed" charset="0"/>
                <a:ea typeface="Bernard MT Condensed" charset="0"/>
                <a:cs typeface="Bernard MT Condensed" charset="0"/>
              </a:rPr>
              <a:t>Lerninhalte</a:t>
            </a:r>
            <a:endParaRPr lang="de-DE" sz="3600" dirty="0">
              <a:latin typeface="Bernard MT Condensed" charset="0"/>
              <a:ea typeface="Bernard MT Condensed" charset="0"/>
              <a:cs typeface="Bernard MT Condensed" charset="0"/>
            </a:endParaRPr>
          </a:p>
        </p:txBody>
      </p:sp>
      <p:sp>
        <p:nvSpPr>
          <p:cNvPr id="3" name="Inhaltsplatzhalter 2"/>
          <p:cNvSpPr>
            <a:spLocks noGrp="1"/>
          </p:cNvSpPr>
          <p:nvPr>
            <p:ph idx="1"/>
          </p:nvPr>
        </p:nvSpPr>
        <p:spPr/>
        <p:txBody>
          <a:bodyPr/>
          <a:lstStyle/>
          <a:p>
            <a:r>
              <a:rPr lang="de-DE" b="1" dirty="0" smtClean="0"/>
              <a:t>Wissenschaftlich Arbeiten als Geograph/</a:t>
            </a:r>
            <a:r>
              <a:rPr lang="de-DE" b="1" dirty="0" err="1" smtClean="0"/>
              <a:t>in&amp;Ökonom</a:t>
            </a:r>
            <a:r>
              <a:rPr lang="de-DE" b="1" dirty="0" smtClean="0"/>
              <a:t>/in</a:t>
            </a:r>
          </a:p>
          <a:p>
            <a:pPr lvl="1"/>
            <a:r>
              <a:rPr lang="de-DE" dirty="0" smtClean="0"/>
              <a:t>Was umfasst wissenschaftliches Arbeiten?</a:t>
            </a:r>
          </a:p>
          <a:p>
            <a:r>
              <a:rPr lang="de-DE" b="1" dirty="0" smtClean="0"/>
              <a:t>Wissenschaftliche Literaturarbeit</a:t>
            </a:r>
          </a:p>
          <a:p>
            <a:pPr lvl="1"/>
            <a:r>
              <a:rPr lang="de-DE" dirty="0" smtClean="0"/>
              <a:t>Wo findet man Literatur</a:t>
            </a:r>
          </a:p>
          <a:p>
            <a:pPr lvl="1"/>
            <a:r>
              <a:rPr lang="de-DE" dirty="0" smtClean="0"/>
              <a:t>Erstellung einer Mindmap</a:t>
            </a:r>
          </a:p>
          <a:p>
            <a:pPr lvl="1"/>
            <a:r>
              <a:rPr lang="de-DE" dirty="0" smtClean="0"/>
              <a:t>Lesetechniken</a:t>
            </a:r>
          </a:p>
          <a:p>
            <a:pPr lvl="1"/>
            <a:r>
              <a:rPr lang="de-DE" dirty="0" smtClean="0"/>
              <a:t>Besuch Bibliothek</a:t>
            </a:r>
          </a:p>
          <a:p>
            <a:pPr lvl="1"/>
            <a:r>
              <a:rPr lang="de-DE" dirty="0" smtClean="0"/>
              <a:t>Online-Recherche</a:t>
            </a:r>
          </a:p>
          <a:p>
            <a:pPr lvl="1"/>
            <a:r>
              <a:rPr lang="de-DE" dirty="0" smtClean="0"/>
              <a:t>Programm der Literaturverwaltung (Fokus: </a:t>
            </a:r>
            <a:r>
              <a:rPr lang="de-DE" dirty="0" err="1" smtClean="0"/>
              <a:t>EndNote</a:t>
            </a:r>
            <a:r>
              <a:rPr lang="de-DE" dirty="0" smtClean="0"/>
              <a:t>)</a:t>
            </a:r>
          </a:p>
          <a:p>
            <a:pPr lvl="1"/>
            <a:r>
              <a:rPr lang="de-DE" dirty="0" smtClean="0"/>
              <a:t>Zitieren und Quellenangabe</a:t>
            </a:r>
            <a:endParaRPr lang="de-DE" dirty="0"/>
          </a:p>
        </p:txBody>
      </p:sp>
    </p:spTree>
    <p:extLst>
      <p:ext uri="{BB962C8B-B14F-4D97-AF65-F5344CB8AC3E}">
        <p14:creationId xmlns:p14="http://schemas.microsoft.com/office/powerpoint/2010/main" val="104802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wd">
                                    <p:tmPct val="10000"/>
                                  </p:iterate>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400751"/>
            <a:ext cx="12192000" cy="798657"/>
          </a:xfrm>
          <a:solidFill>
            <a:schemeClr val="accent1"/>
          </a:solidFill>
        </p:spPr>
        <p:txBody>
          <a:bodyPr/>
          <a:lstStyle/>
          <a:p>
            <a:pPr algn="ctr"/>
            <a:r>
              <a:rPr lang="de-DE" sz="3600" dirty="0" smtClean="0">
                <a:latin typeface="Bernard MT Condensed" charset="0"/>
                <a:ea typeface="Bernard MT Condensed" charset="0"/>
                <a:cs typeface="Bernard MT Condensed" charset="0"/>
              </a:rPr>
              <a:t>Lerninhalte</a:t>
            </a:r>
            <a:endParaRPr lang="de-DE" sz="3600" dirty="0">
              <a:latin typeface="Bernard MT Condensed" charset="0"/>
              <a:ea typeface="Bernard MT Condensed" charset="0"/>
              <a:cs typeface="Bernard MT Condensed" charset="0"/>
            </a:endParaRPr>
          </a:p>
        </p:txBody>
      </p:sp>
      <p:sp>
        <p:nvSpPr>
          <p:cNvPr id="3" name="Inhaltsplatzhalter 2"/>
          <p:cNvSpPr>
            <a:spLocks noGrp="1"/>
          </p:cNvSpPr>
          <p:nvPr>
            <p:ph idx="1"/>
          </p:nvPr>
        </p:nvSpPr>
        <p:spPr>
          <a:xfrm>
            <a:off x="838200" y="1825624"/>
            <a:ext cx="10515600" cy="4753305"/>
          </a:xfrm>
        </p:spPr>
        <p:txBody>
          <a:bodyPr>
            <a:normAutofit fontScale="92500" lnSpcReduction="10000"/>
          </a:bodyPr>
          <a:lstStyle/>
          <a:p>
            <a:r>
              <a:rPr lang="de-DE" b="1" dirty="0" smtClean="0"/>
              <a:t>Wissenschaftlich Schreiben</a:t>
            </a:r>
          </a:p>
          <a:p>
            <a:pPr lvl="1">
              <a:lnSpc>
                <a:spcPct val="160000"/>
              </a:lnSpc>
            </a:pPr>
            <a:r>
              <a:rPr lang="de-DE" dirty="0" smtClean="0"/>
              <a:t>Aufbau einer Haus- bzw. Seminararbeit</a:t>
            </a:r>
          </a:p>
          <a:p>
            <a:pPr lvl="1"/>
            <a:r>
              <a:rPr lang="de-DE" dirty="0" smtClean="0"/>
              <a:t>Studienarbeit: Erstellen einer kurzen Arbeit mit Deckblatt, Inhaltsverzeichnis, Literaturverzeichnis etc.</a:t>
            </a:r>
            <a:r>
              <a:rPr lang="de-DE" b="1" dirty="0" smtClean="0"/>
              <a:t> </a:t>
            </a:r>
          </a:p>
          <a:p>
            <a:pPr lvl="1"/>
            <a:endParaRPr lang="de-DE" b="1" dirty="0" smtClean="0"/>
          </a:p>
          <a:p>
            <a:r>
              <a:rPr lang="de-DE" b="1" dirty="0" smtClean="0"/>
              <a:t>Wissenschaftlich Präsentieren</a:t>
            </a:r>
            <a:endParaRPr lang="de-DE" dirty="0" smtClean="0"/>
          </a:p>
          <a:p>
            <a:pPr lvl="1">
              <a:lnSpc>
                <a:spcPct val="160000"/>
              </a:lnSpc>
            </a:pPr>
            <a:r>
              <a:rPr lang="de-DE" dirty="0" smtClean="0"/>
              <a:t>Wie wissenschaftliche Ergebnisse präsentieren?</a:t>
            </a:r>
          </a:p>
          <a:p>
            <a:pPr lvl="1"/>
            <a:r>
              <a:rPr lang="de-DE" dirty="0" smtClean="0"/>
              <a:t>Was ist eine wissenschaftliche Veröffentlichung?</a:t>
            </a:r>
          </a:p>
          <a:p>
            <a:pPr lvl="1"/>
            <a:r>
              <a:rPr lang="de-DE" dirty="0" smtClean="0"/>
              <a:t>Was ist der ‘Impact </a:t>
            </a:r>
            <a:r>
              <a:rPr lang="de-DE" dirty="0" err="1" smtClean="0"/>
              <a:t>Factor</a:t>
            </a:r>
            <a:r>
              <a:rPr lang="de-DE" dirty="0" smtClean="0"/>
              <a:t>‘?</a:t>
            </a:r>
          </a:p>
          <a:p>
            <a:pPr lvl="1"/>
            <a:r>
              <a:rPr lang="de-DE" dirty="0" smtClean="0"/>
              <a:t>Zeitschriften (Journals)</a:t>
            </a:r>
          </a:p>
          <a:p>
            <a:pPr lvl="1"/>
            <a:r>
              <a:rPr lang="de-DE" dirty="0" smtClean="0"/>
              <a:t>Erstellung eines Posters</a:t>
            </a:r>
          </a:p>
          <a:p>
            <a:pPr lvl="1"/>
            <a:r>
              <a:rPr lang="de-DE" dirty="0" smtClean="0"/>
              <a:t>Erstellung Vortrags-Struktur, Layout, Vortragen</a:t>
            </a:r>
            <a:endParaRPr lang="de-DE" dirty="0"/>
          </a:p>
        </p:txBody>
      </p:sp>
    </p:spTree>
    <p:extLst>
      <p:ext uri="{BB962C8B-B14F-4D97-AF65-F5344CB8AC3E}">
        <p14:creationId xmlns:p14="http://schemas.microsoft.com/office/powerpoint/2010/main" val="143340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randombar(horizontal)">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365126"/>
            <a:ext cx="12192000" cy="715530"/>
          </a:xfrm>
          <a:solidFill>
            <a:schemeClr val="accent1"/>
          </a:solidFill>
        </p:spPr>
        <p:txBody>
          <a:bodyPr>
            <a:normAutofit/>
          </a:bodyPr>
          <a:lstStyle/>
          <a:p>
            <a:pPr algn="ctr"/>
            <a:r>
              <a:rPr lang="de-DE" sz="3600" dirty="0" smtClean="0">
                <a:latin typeface="Bernard MT Condensed" charset="0"/>
                <a:ea typeface="Bernard MT Condensed" charset="0"/>
                <a:cs typeface="Bernard MT Condensed" charset="0"/>
              </a:rPr>
              <a:t>Antworten auf folgende Fragen</a:t>
            </a:r>
            <a:endParaRPr lang="de-DE" sz="3600" dirty="0">
              <a:latin typeface="Bernard MT Condensed" charset="0"/>
              <a:ea typeface="Bernard MT Condensed" charset="0"/>
              <a:cs typeface="Bernard MT Condensed" charset="0"/>
            </a:endParaRPr>
          </a:p>
        </p:txBody>
      </p:sp>
      <p:sp>
        <p:nvSpPr>
          <p:cNvPr id="3" name="Inhaltsplatzhalter 2"/>
          <p:cNvSpPr>
            <a:spLocks noGrp="1"/>
          </p:cNvSpPr>
          <p:nvPr>
            <p:ph idx="1"/>
          </p:nvPr>
        </p:nvSpPr>
        <p:spPr>
          <a:xfrm>
            <a:off x="838200" y="1080656"/>
            <a:ext cx="10515600" cy="4987636"/>
          </a:xfrm>
        </p:spPr>
        <p:txBody>
          <a:bodyPr>
            <a:noAutofit/>
          </a:bodyPr>
          <a:lstStyle/>
          <a:p>
            <a:pPr>
              <a:lnSpc>
                <a:spcPct val="150000"/>
              </a:lnSpc>
            </a:pPr>
            <a:r>
              <a:rPr lang="de-DE" sz="3200" dirty="0" smtClean="0"/>
              <a:t>Wie finde ich mein Thema?</a:t>
            </a:r>
          </a:p>
          <a:p>
            <a:pPr>
              <a:lnSpc>
                <a:spcPct val="150000"/>
              </a:lnSpc>
            </a:pPr>
            <a:r>
              <a:rPr lang="de-DE" sz="3200" dirty="0" smtClean="0"/>
              <a:t>Was bedeutet wissenschaftlich Arbeiten und Schreiben?</a:t>
            </a:r>
          </a:p>
          <a:p>
            <a:pPr>
              <a:lnSpc>
                <a:spcPct val="150000"/>
              </a:lnSpc>
            </a:pPr>
            <a:r>
              <a:rPr lang="de-DE" sz="3200" dirty="0" smtClean="0"/>
              <a:t>Wie finde ich die richtige Literatur?</a:t>
            </a:r>
          </a:p>
          <a:p>
            <a:pPr>
              <a:lnSpc>
                <a:spcPct val="150000"/>
              </a:lnSpc>
            </a:pPr>
            <a:r>
              <a:rPr lang="de-DE" sz="3200" dirty="0" smtClean="0"/>
              <a:t>Wie zitiere ich richtig?</a:t>
            </a:r>
          </a:p>
          <a:p>
            <a:pPr>
              <a:lnSpc>
                <a:spcPct val="150000"/>
              </a:lnSpc>
            </a:pPr>
            <a:r>
              <a:rPr lang="de-DE" sz="3200" dirty="0" smtClean="0"/>
              <a:t>Wie baue ich meine Arbeit auf?</a:t>
            </a:r>
          </a:p>
          <a:p>
            <a:pPr>
              <a:lnSpc>
                <a:spcPct val="150000"/>
              </a:lnSpc>
            </a:pPr>
            <a:r>
              <a:rPr lang="de-DE" sz="3200" dirty="0" smtClean="0"/>
              <a:t>Wie präsentiere ich meine Arbeit?</a:t>
            </a:r>
          </a:p>
          <a:p>
            <a:pPr>
              <a:lnSpc>
                <a:spcPct val="150000"/>
              </a:lnSpc>
            </a:pPr>
            <a:r>
              <a:rPr lang="de-DE" sz="3200" dirty="0" smtClean="0"/>
              <a:t>Welche Softwareprogramme sind sinnvoll?</a:t>
            </a:r>
            <a:endParaRPr lang="de-DE" sz="3200" dirty="0"/>
          </a:p>
        </p:txBody>
      </p:sp>
    </p:spTree>
    <p:extLst>
      <p:ext uri="{BB962C8B-B14F-4D97-AF65-F5344CB8AC3E}">
        <p14:creationId xmlns:p14="http://schemas.microsoft.com/office/powerpoint/2010/main" val="138533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
            <a:ext cx="12192000" cy="1021278"/>
          </a:xfrm>
          <a:solidFill>
            <a:schemeClr val="accent1"/>
          </a:solidFill>
        </p:spPr>
        <p:txBody>
          <a:bodyPr>
            <a:normAutofit/>
          </a:bodyPr>
          <a:lstStyle/>
          <a:p>
            <a:pPr algn="ctr"/>
            <a:r>
              <a:rPr lang="de-DE" sz="3600" b="1" dirty="0" smtClean="0">
                <a:ln w="12700">
                  <a:solidFill>
                    <a:schemeClr val="tx2">
                      <a:lumMod val="75000"/>
                    </a:schemeClr>
                  </a:solidFill>
                  <a:prstDash val="solid"/>
                </a:ln>
                <a:effectLst>
                  <a:outerShdw dist="38100" dir="2640000" algn="bl" rotWithShape="0">
                    <a:schemeClr val="tx2">
                      <a:lumMod val="75000"/>
                    </a:schemeClr>
                  </a:outerShdw>
                </a:effectLst>
                <a:latin typeface="Arial" charset="0"/>
                <a:ea typeface="Arial" charset="0"/>
                <a:cs typeface="Arial" charset="0"/>
              </a:rPr>
              <a:t>Hausaufgaben</a:t>
            </a:r>
            <a:endParaRPr lang="de-DE" sz="3600" b="1" dirty="0">
              <a:ln w="12700">
                <a:solidFill>
                  <a:schemeClr val="tx2">
                    <a:lumMod val="75000"/>
                  </a:schemeClr>
                </a:solidFill>
                <a:prstDash val="solid"/>
              </a:ln>
              <a:effectLst>
                <a:outerShdw dist="38100" dir="2640000" algn="bl" rotWithShape="0">
                  <a:schemeClr val="tx2">
                    <a:lumMod val="75000"/>
                  </a:schemeClr>
                </a:outerShdw>
              </a:effectLst>
              <a:latin typeface="Arial" charset="0"/>
              <a:ea typeface="Arial" charset="0"/>
              <a:cs typeface="Arial" charset="0"/>
            </a:endParaRPr>
          </a:p>
        </p:txBody>
      </p:sp>
      <p:sp>
        <p:nvSpPr>
          <p:cNvPr id="3" name="Inhaltsplatzhalter 2"/>
          <p:cNvSpPr>
            <a:spLocks noGrp="1"/>
          </p:cNvSpPr>
          <p:nvPr>
            <p:ph idx="1"/>
          </p:nvPr>
        </p:nvSpPr>
        <p:spPr/>
        <p:txBody>
          <a:bodyPr/>
          <a:lstStyle/>
          <a:p>
            <a:endParaRPr lang="de-DE" dirty="0" smtClean="0"/>
          </a:p>
          <a:p>
            <a:endParaRPr lang="de-DE" dirty="0"/>
          </a:p>
          <a:p>
            <a:endParaRPr lang="de-DE" dirty="0" smtClean="0"/>
          </a:p>
          <a:p>
            <a:r>
              <a:rPr lang="de-DE" dirty="0" smtClean="0"/>
              <a:t>Hausaufgaben dienen der kontrollierten und zeitgerechten Abarbeitung der Aufgaben bis Ende der Veranstaltung aber auch als Vorbereitung für die kommende Veranstaltung!</a:t>
            </a:r>
            <a:endParaRPr lang="de-DE" dirty="0"/>
          </a:p>
        </p:txBody>
      </p:sp>
      <p:pic>
        <p:nvPicPr>
          <p:cNvPr id="5" name="Bild 4"/>
          <p:cNvPicPr/>
          <p:nvPr/>
        </p:nvPicPr>
        <p:blipFill>
          <a:blip r:embed="rId2">
            <a:extLst>
              <a:ext uri="{28A0092B-C50C-407E-A947-70E740481C1C}">
                <a14:useLocalDpi xmlns:a14="http://schemas.microsoft.com/office/drawing/2010/main" val="0"/>
              </a:ext>
            </a:extLst>
          </a:blip>
          <a:srcRect/>
          <a:stretch>
            <a:fillRect/>
          </a:stretch>
        </p:blipFill>
        <p:spPr bwMode="auto">
          <a:xfrm>
            <a:off x="8146472" y="1330038"/>
            <a:ext cx="2992581" cy="2054430"/>
          </a:xfrm>
          <a:prstGeom prst="rect">
            <a:avLst/>
          </a:prstGeom>
          <a:noFill/>
          <a:ln>
            <a:noFill/>
          </a:ln>
        </p:spPr>
      </p:pic>
    </p:spTree>
    <p:extLst>
      <p:ext uri="{BB962C8B-B14F-4D97-AF65-F5344CB8AC3E}">
        <p14:creationId xmlns:p14="http://schemas.microsoft.com/office/powerpoint/2010/main" val="67224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 y="0"/>
            <a:ext cx="12191999" cy="881785"/>
          </a:xfrm>
          <a:solidFill>
            <a:schemeClr val="accent1"/>
          </a:solidFill>
        </p:spPr>
        <p:txBody>
          <a:bodyPr>
            <a:normAutofit/>
          </a:bodyPr>
          <a:lstStyle/>
          <a:p>
            <a:pPr algn="ctr"/>
            <a:r>
              <a:rPr lang="de-DE" sz="3600" b="1" dirty="0" smtClean="0">
                <a:ln w="12700">
                  <a:solidFill>
                    <a:schemeClr val="tx2">
                      <a:lumMod val="75000"/>
                    </a:schemeClr>
                  </a:solidFill>
                  <a:prstDash val="solid"/>
                </a:ln>
                <a:effectLst>
                  <a:outerShdw dist="38100" dir="2640000" algn="bl" rotWithShape="0">
                    <a:schemeClr val="tx2">
                      <a:lumMod val="75000"/>
                    </a:schemeClr>
                  </a:outerShdw>
                </a:effectLst>
                <a:latin typeface="Bernard MT Condensed" charset="0"/>
                <a:ea typeface="Bernard MT Condensed" charset="0"/>
                <a:cs typeface="Bernard MT Condensed" charset="0"/>
              </a:rPr>
              <a:t>Übungen</a:t>
            </a:r>
            <a:endParaRPr lang="de-DE" sz="3600" dirty="0">
              <a:latin typeface="Bernard MT Condensed" charset="0"/>
              <a:ea typeface="Bernard MT Condensed" charset="0"/>
              <a:cs typeface="Bernard MT Condensed" charset="0"/>
            </a:endParaRPr>
          </a:p>
        </p:txBody>
      </p:sp>
      <p:sp>
        <p:nvSpPr>
          <p:cNvPr id="3" name="Inhaltsplatzhalter 2"/>
          <p:cNvSpPr>
            <a:spLocks noGrp="1"/>
          </p:cNvSpPr>
          <p:nvPr>
            <p:ph idx="1"/>
          </p:nvPr>
        </p:nvSpPr>
        <p:spPr/>
        <p:txBody>
          <a:bodyPr/>
          <a:lstStyle/>
          <a:p>
            <a:r>
              <a:rPr lang="de-DE" dirty="0" smtClean="0"/>
              <a:t>Übungen sollen das theoretisch Gelernte gleich </a:t>
            </a:r>
          </a:p>
          <a:p>
            <a:pPr marL="0" indent="0">
              <a:buNone/>
            </a:pPr>
            <a:r>
              <a:rPr lang="de-DE" dirty="0"/>
              <a:t> </a:t>
            </a:r>
            <a:r>
              <a:rPr lang="de-DE" dirty="0" smtClean="0"/>
              <a:t>  in die Praxis umsetzen.</a:t>
            </a:r>
          </a:p>
          <a:p>
            <a:pPr marL="0" indent="0">
              <a:buNone/>
            </a:pPr>
            <a:endParaRPr lang="de-DE" dirty="0"/>
          </a:p>
          <a:p>
            <a:pPr marL="0" indent="0">
              <a:buNone/>
            </a:pPr>
            <a:endParaRPr lang="de-DE" dirty="0" smtClean="0"/>
          </a:p>
          <a:p>
            <a:r>
              <a:rPr lang="de-DE" dirty="0" smtClean="0"/>
              <a:t>Ich empfehle dafür gleich den eigenen Laptop mitzubringen!</a:t>
            </a:r>
            <a:endParaRPr lang="de-DE" dirty="0"/>
          </a:p>
        </p:txBody>
      </p:sp>
      <p:pic>
        <p:nvPicPr>
          <p:cNvPr id="4" name="Bild 3"/>
          <p:cNvPicPr/>
          <p:nvPr/>
        </p:nvPicPr>
        <p:blipFill>
          <a:blip r:embed="rId2">
            <a:extLst>
              <a:ext uri="{28A0092B-C50C-407E-A947-70E740481C1C}">
                <a14:useLocalDpi xmlns:a14="http://schemas.microsoft.com/office/drawing/2010/main" val="0"/>
              </a:ext>
            </a:extLst>
          </a:blip>
          <a:srcRect/>
          <a:stretch>
            <a:fillRect/>
          </a:stretch>
        </p:blipFill>
        <p:spPr bwMode="auto">
          <a:xfrm>
            <a:off x="9048996" y="1983179"/>
            <a:ext cx="2553195" cy="1852551"/>
          </a:xfrm>
          <a:prstGeom prst="rect">
            <a:avLst/>
          </a:prstGeom>
          <a:noFill/>
          <a:ln>
            <a:noFill/>
          </a:ln>
        </p:spPr>
      </p:pic>
    </p:spTree>
    <p:extLst>
      <p:ext uri="{BB962C8B-B14F-4D97-AF65-F5344CB8AC3E}">
        <p14:creationId xmlns:p14="http://schemas.microsoft.com/office/powerpoint/2010/main" val="140470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heckerboard(across)">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495754"/>
            <a:ext cx="12192000" cy="763031"/>
          </a:xfrm>
          <a:solidFill>
            <a:schemeClr val="accent1"/>
          </a:solidFill>
        </p:spPr>
        <p:txBody>
          <a:bodyPr>
            <a:normAutofit/>
          </a:bodyPr>
          <a:lstStyle/>
          <a:p>
            <a:pPr algn="ctr"/>
            <a:r>
              <a:rPr lang="de-DE" sz="3600" dirty="0" smtClean="0">
                <a:latin typeface="Bernard MT Condensed" charset="0"/>
                <a:ea typeface="Bernard MT Condensed" charset="0"/>
                <a:cs typeface="Bernard MT Condensed" charset="0"/>
              </a:rPr>
              <a:t>Hochschulrahmengesetz §2 (1)</a:t>
            </a:r>
            <a:endParaRPr lang="de-DE" sz="3600" dirty="0">
              <a:latin typeface="Bernard MT Condensed" charset="0"/>
              <a:ea typeface="Bernard MT Condensed" charset="0"/>
              <a:cs typeface="Bernard MT Condensed" charset="0"/>
            </a:endParaRPr>
          </a:p>
        </p:txBody>
      </p:sp>
      <p:sp>
        <p:nvSpPr>
          <p:cNvPr id="3" name="Inhaltsplatzhalter 2"/>
          <p:cNvSpPr>
            <a:spLocks noGrp="1"/>
          </p:cNvSpPr>
          <p:nvPr>
            <p:ph idx="1"/>
          </p:nvPr>
        </p:nvSpPr>
        <p:spPr/>
        <p:txBody>
          <a:bodyPr>
            <a:normAutofit fontScale="92500" lnSpcReduction="10000"/>
          </a:bodyPr>
          <a:lstStyle/>
          <a:p>
            <a:r>
              <a:rPr lang="de-DE" dirty="0" smtClean="0"/>
              <a:t>Die Hochschulen dienen entsprechend ihrer Aufgabenstellung der Pflege und der Entwicklung der Wissenschaften und der Künste durch Forschung, Lehre, Studium und Weiterbildung in einem freien, demokratischen und sozialen Rechtsstaat.</a:t>
            </a:r>
          </a:p>
          <a:p>
            <a:endParaRPr lang="de-DE" dirty="0" smtClean="0"/>
          </a:p>
          <a:p>
            <a:r>
              <a:rPr lang="de-DE" dirty="0" smtClean="0"/>
              <a:t>Sie bereiten auf berufliche Tätigkeiten vor, die die Anwendung wissenschaftlicher Erkenntnisse und wissenschaftlicher Methoden oder die Fähigkeit zu künstlerischer Gestaltung erfordern.</a:t>
            </a:r>
          </a:p>
          <a:p>
            <a:endParaRPr lang="de-DE" dirty="0" smtClean="0"/>
          </a:p>
          <a:p>
            <a:pPr marL="0" indent="0">
              <a:buNone/>
            </a:pPr>
            <a:r>
              <a:rPr lang="de-DE" dirty="0" smtClean="0">
                <a:sym typeface="Wingdings"/>
              </a:rPr>
              <a:t> </a:t>
            </a:r>
            <a:r>
              <a:rPr lang="de-DE" b="1" dirty="0" smtClean="0">
                <a:sym typeface="Wingdings"/>
              </a:rPr>
              <a:t>Ziel der LV: Wir erlernen hier das Werkzeug für das Studium und für den Beruf der/des Geographen/in und Ökonomen/in in der Wissenschaft</a:t>
            </a:r>
            <a:endParaRPr lang="de-DE" b="1" dirty="0" smtClean="0"/>
          </a:p>
        </p:txBody>
      </p:sp>
    </p:spTree>
    <p:extLst>
      <p:ext uri="{BB962C8B-B14F-4D97-AF65-F5344CB8AC3E}">
        <p14:creationId xmlns:p14="http://schemas.microsoft.com/office/powerpoint/2010/main" val="93619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377000"/>
            <a:ext cx="12192000" cy="656153"/>
          </a:xfrm>
          <a:solidFill>
            <a:schemeClr val="accent1"/>
          </a:solidFill>
        </p:spPr>
        <p:txBody>
          <a:bodyPr>
            <a:normAutofit/>
          </a:bodyPr>
          <a:lstStyle/>
          <a:p>
            <a:pPr algn="ctr"/>
            <a:r>
              <a:rPr lang="de-DE" sz="3600" dirty="0" smtClean="0">
                <a:latin typeface="Bernard MT Condensed" charset="0"/>
                <a:ea typeface="Bernard MT Condensed" charset="0"/>
                <a:cs typeface="Bernard MT Condensed" charset="0"/>
              </a:rPr>
              <a:t>Aufgabe der Wissenschaft</a:t>
            </a:r>
            <a:endParaRPr lang="de-DE" sz="3600" dirty="0">
              <a:latin typeface="Bernard MT Condensed" charset="0"/>
              <a:ea typeface="Bernard MT Condensed" charset="0"/>
              <a:cs typeface="Bernard MT Condensed" charset="0"/>
            </a:endParaRPr>
          </a:p>
        </p:txBody>
      </p:sp>
      <p:sp>
        <p:nvSpPr>
          <p:cNvPr id="3" name="Inhaltsplatzhalter 2"/>
          <p:cNvSpPr>
            <a:spLocks noGrp="1"/>
          </p:cNvSpPr>
          <p:nvPr>
            <p:ph idx="1"/>
          </p:nvPr>
        </p:nvSpPr>
        <p:spPr/>
        <p:txBody>
          <a:bodyPr>
            <a:normAutofit fontScale="92500"/>
          </a:bodyPr>
          <a:lstStyle/>
          <a:p>
            <a:r>
              <a:rPr lang="de-DE" dirty="0" smtClean="0"/>
              <a:t>„Fragen zu stellen, zu beantworten, Erkenntnisse zu gewinnen und eine geistige Ordnung in das Chaos der Welt zu bringen.“ (</a:t>
            </a:r>
            <a:r>
              <a:rPr lang="de-DE" dirty="0" err="1" smtClean="0"/>
              <a:t>Borsdorf</a:t>
            </a:r>
            <a:r>
              <a:rPr lang="de-DE" dirty="0" smtClean="0"/>
              <a:t>, 1999, S. 19)</a:t>
            </a:r>
          </a:p>
          <a:p>
            <a:endParaRPr lang="de-DE" dirty="0"/>
          </a:p>
          <a:p>
            <a:r>
              <a:rPr lang="de-DE" dirty="0" smtClean="0"/>
              <a:t>Mit Regeln und Standards werden die Aussagen der Wirtschaft überprüft und weiterentwickelt.</a:t>
            </a:r>
          </a:p>
          <a:p>
            <a:endParaRPr lang="de-DE" dirty="0"/>
          </a:p>
          <a:p>
            <a:r>
              <a:rPr lang="de-DE" dirty="0" smtClean="0"/>
              <a:t>„Aus der fortwährenden Überprüfung der gewonnenen Erkenntnisse ergeben sich die spezifischen Anforderungen an die Wissenschaft und damit die Formen wissenschaftlichen Arbeitens.“ (</a:t>
            </a:r>
            <a:r>
              <a:rPr lang="de-DE" dirty="0" err="1" smtClean="0"/>
              <a:t>Borsdorf</a:t>
            </a:r>
            <a:r>
              <a:rPr lang="de-DE" dirty="0" smtClean="0"/>
              <a:t>, 1999, S. 20)</a:t>
            </a:r>
            <a:endParaRPr lang="de-DE" dirty="0"/>
          </a:p>
        </p:txBody>
      </p:sp>
    </p:spTree>
    <p:extLst>
      <p:ext uri="{BB962C8B-B14F-4D97-AF65-F5344CB8AC3E}">
        <p14:creationId xmlns:p14="http://schemas.microsoft.com/office/powerpoint/2010/main" val="194906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pic>
        <p:nvPicPr>
          <p:cNvPr id="5" name="Bild 4">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721434" y="0"/>
            <a:ext cx="5379522" cy="6858000"/>
          </a:xfrm>
          <a:prstGeom prst="rect">
            <a:avLst/>
          </a:prstGeom>
          <a:noFill/>
          <a:ln>
            <a:noFill/>
          </a:ln>
        </p:spPr>
      </p:pic>
      <p:sp>
        <p:nvSpPr>
          <p:cNvPr id="3" name="Inhaltsplatzhalter 2"/>
          <p:cNvSpPr>
            <a:spLocks noGrp="1"/>
          </p:cNvSpPr>
          <p:nvPr>
            <p:ph idx="1"/>
          </p:nvPr>
        </p:nvSpPr>
        <p:spPr>
          <a:xfrm>
            <a:off x="838200" y="365124"/>
            <a:ext cx="10515600" cy="6178179"/>
          </a:xfrm>
        </p:spPr>
        <p:txBody>
          <a:bodyPr>
            <a:normAutofit/>
          </a:bodyPr>
          <a:lstStyle/>
          <a:p>
            <a:endParaRPr lang="de-DE" b="1" dirty="0" smtClean="0">
              <a:solidFill>
                <a:schemeClr val="accent5">
                  <a:lumMod val="50000"/>
                </a:schemeClr>
              </a:solidFill>
            </a:endParaRPr>
          </a:p>
          <a:p>
            <a:r>
              <a:rPr lang="de-DE" b="1" dirty="0" smtClean="0">
                <a:solidFill>
                  <a:schemeClr val="accent5">
                    <a:lumMod val="50000"/>
                  </a:schemeClr>
                </a:solidFill>
              </a:rPr>
              <a:t>Wir können nicht mehr als die Spitze</a:t>
            </a:r>
          </a:p>
          <a:p>
            <a:pPr marL="0" indent="0">
              <a:buNone/>
            </a:pPr>
            <a:r>
              <a:rPr lang="de-DE" b="1" dirty="0" smtClean="0">
                <a:solidFill>
                  <a:schemeClr val="accent5">
                    <a:lumMod val="50000"/>
                  </a:schemeClr>
                </a:solidFill>
              </a:rPr>
              <a:t>   des Eisbergs behandeln.</a:t>
            </a:r>
          </a:p>
          <a:p>
            <a:r>
              <a:rPr lang="de-DE" b="1" dirty="0" smtClean="0">
                <a:solidFill>
                  <a:schemeClr val="accent5">
                    <a:lumMod val="50000"/>
                  </a:schemeClr>
                </a:solidFill>
              </a:rPr>
              <a:t>Die Techniken des wissenschaftlichen </a:t>
            </a:r>
          </a:p>
          <a:p>
            <a:pPr marL="0" indent="0">
              <a:buNone/>
            </a:pPr>
            <a:r>
              <a:rPr lang="de-DE" b="1" dirty="0" smtClean="0">
                <a:solidFill>
                  <a:schemeClr val="accent5">
                    <a:lumMod val="50000"/>
                  </a:schemeClr>
                </a:solidFill>
              </a:rPr>
              <a:t>   Arbeitens unterliegen einem </a:t>
            </a:r>
          </a:p>
          <a:p>
            <a:pPr marL="0" indent="0">
              <a:buNone/>
            </a:pPr>
            <a:r>
              <a:rPr lang="de-DE" b="1" dirty="0" smtClean="0">
                <a:solidFill>
                  <a:schemeClr val="accent5">
                    <a:lumMod val="50000"/>
                  </a:schemeClr>
                </a:solidFill>
              </a:rPr>
              <a:t>   ständigen Entwicklungsprozess, </a:t>
            </a:r>
          </a:p>
          <a:p>
            <a:pPr marL="0" indent="0">
              <a:buNone/>
            </a:pPr>
            <a:r>
              <a:rPr lang="de-DE" b="1" dirty="0" smtClean="0">
                <a:solidFill>
                  <a:schemeClr val="accent5">
                    <a:lumMod val="50000"/>
                  </a:schemeClr>
                </a:solidFill>
              </a:rPr>
              <a:t>   dessen Erfolg stark von der aktiven </a:t>
            </a:r>
          </a:p>
          <a:p>
            <a:pPr marL="0" indent="0">
              <a:buNone/>
            </a:pPr>
            <a:r>
              <a:rPr lang="de-DE" b="1" dirty="0" smtClean="0">
                <a:solidFill>
                  <a:schemeClr val="accent5">
                    <a:lumMod val="50000"/>
                  </a:schemeClr>
                </a:solidFill>
              </a:rPr>
              <a:t>   Tätigkeit abhängt.</a:t>
            </a:r>
          </a:p>
          <a:p>
            <a:r>
              <a:rPr lang="de-DE" b="1" dirty="0" smtClean="0">
                <a:solidFill>
                  <a:schemeClr val="accent5">
                    <a:lumMod val="50000"/>
                  </a:schemeClr>
                </a:solidFill>
              </a:rPr>
              <a:t>Es ist prinzipiell wie das Erlernen des </a:t>
            </a:r>
          </a:p>
          <a:p>
            <a:pPr marL="0" indent="0">
              <a:buNone/>
            </a:pPr>
            <a:r>
              <a:rPr lang="de-DE" b="1" dirty="0" smtClean="0">
                <a:solidFill>
                  <a:schemeClr val="accent5">
                    <a:lumMod val="50000"/>
                  </a:schemeClr>
                </a:solidFill>
              </a:rPr>
              <a:t>   Autofahrens – das Lesen der </a:t>
            </a:r>
          </a:p>
          <a:p>
            <a:pPr marL="0" indent="0">
              <a:buNone/>
            </a:pPr>
            <a:r>
              <a:rPr lang="de-DE" b="1" dirty="0" smtClean="0">
                <a:solidFill>
                  <a:schemeClr val="accent5">
                    <a:lumMod val="50000"/>
                  </a:schemeClr>
                </a:solidFill>
              </a:rPr>
              <a:t>   Betriebsanleitung hilft wenig, </a:t>
            </a:r>
          </a:p>
          <a:p>
            <a:pPr marL="0" indent="0">
              <a:buNone/>
            </a:pPr>
            <a:r>
              <a:rPr lang="de-DE" b="1" dirty="0" smtClean="0">
                <a:solidFill>
                  <a:schemeClr val="accent5">
                    <a:lumMod val="50000"/>
                  </a:schemeClr>
                </a:solidFill>
              </a:rPr>
              <a:t>   die Praxis dafür umso mehr!</a:t>
            </a:r>
            <a:endParaRPr lang="de-DE" b="1" dirty="0">
              <a:solidFill>
                <a:schemeClr val="accent5">
                  <a:lumMod val="50000"/>
                </a:schemeClr>
              </a:solidFill>
            </a:endParaRPr>
          </a:p>
        </p:txBody>
      </p:sp>
    </p:spTree>
    <p:extLst>
      <p:ext uri="{BB962C8B-B14F-4D97-AF65-F5344CB8AC3E}">
        <p14:creationId xmlns:p14="http://schemas.microsoft.com/office/powerpoint/2010/main" val="171773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 calcmode="lin" valueType="num">
                                      <p:cBhvr additive="base">
                                        <p:cTn id="5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400752"/>
            <a:ext cx="11637818" cy="715530"/>
          </a:xfrm>
          <a:solidFill>
            <a:schemeClr val="accent1"/>
          </a:solidFill>
        </p:spPr>
        <p:txBody>
          <a:bodyPr>
            <a:normAutofit/>
          </a:bodyPr>
          <a:lstStyle/>
          <a:p>
            <a:pPr algn="ctr"/>
            <a:r>
              <a:rPr lang="de-DE" sz="3600" dirty="0" smtClean="0">
                <a:latin typeface="Bernard MT Condensed" charset="0"/>
                <a:ea typeface="Bernard MT Condensed" charset="0"/>
                <a:cs typeface="Bernard MT Condensed" charset="0"/>
              </a:rPr>
              <a:t>Moderation und </a:t>
            </a:r>
            <a:r>
              <a:rPr lang="de-DE" sz="3600" dirty="0" err="1" smtClean="0">
                <a:latin typeface="Bernard MT Condensed" charset="0"/>
                <a:ea typeface="Bernard MT Condensed" charset="0"/>
                <a:cs typeface="Bernard MT Condensed" charset="0"/>
              </a:rPr>
              <a:t>Mind</a:t>
            </a:r>
            <a:r>
              <a:rPr lang="de-DE" sz="3600" dirty="0" smtClean="0">
                <a:latin typeface="Bernard MT Condensed" charset="0"/>
                <a:ea typeface="Bernard MT Condensed" charset="0"/>
                <a:cs typeface="Bernard MT Condensed" charset="0"/>
              </a:rPr>
              <a:t> </a:t>
            </a:r>
            <a:r>
              <a:rPr lang="de-DE" sz="3600" dirty="0" err="1" smtClean="0">
                <a:latin typeface="Bernard MT Condensed" charset="0"/>
                <a:ea typeface="Bernard MT Condensed" charset="0"/>
                <a:cs typeface="Bernard MT Condensed" charset="0"/>
              </a:rPr>
              <a:t>Maps</a:t>
            </a:r>
            <a:endParaRPr lang="de-DE" sz="3600" dirty="0">
              <a:latin typeface="Bernard MT Condensed" charset="0"/>
              <a:ea typeface="Bernard MT Condensed" charset="0"/>
              <a:cs typeface="Bernard MT Condensed" charset="0"/>
            </a:endParaRPr>
          </a:p>
        </p:txBody>
      </p:sp>
      <p:sp>
        <p:nvSpPr>
          <p:cNvPr id="3" name="Inhaltsplatzhalter 2"/>
          <p:cNvSpPr>
            <a:spLocks noGrp="1"/>
          </p:cNvSpPr>
          <p:nvPr>
            <p:ph idx="1"/>
          </p:nvPr>
        </p:nvSpPr>
        <p:spPr/>
        <p:txBody>
          <a:bodyPr/>
          <a:lstStyle/>
          <a:p>
            <a:endParaRPr lang="de-DE" dirty="0" smtClean="0"/>
          </a:p>
          <a:p>
            <a:endParaRPr lang="de-DE" dirty="0"/>
          </a:p>
          <a:p>
            <a:endParaRPr lang="de-DE" dirty="0" smtClean="0"/>
          </a:p>
          <a:p>
            <a:endParaRPr lang="de-DE" dirty="0"/>
          </a:p>
          <a:p>
            <a:r>
              <a:rPr lang="de-DE" dirty="0" smtClean="0"/>
              <a:t>Kommunikationsfähigkeit</a:t>
            </a:r>
          </a:p>
          <a:p>
            <a:r>
              <a:rPr lang="de-DE" dirty="0" smtClean="0"/>
              <a:t>Anforderungsanalyse</a:t>
            </a:r>
          </a:p>
          <a:p>
            <a:r>
              <a:rPr lang="de-DE" dirty="0" smtClean="0"/>
              <a:t>Entscheidungsentwicklung</a:t>
            </a:r>
            <a:endParaRPr lang="de-DE" dirty="0"/>
          </a:p>
        </p:txBody>
      </p:sp>
      <p:sp>
        <p:nvSpPr>
          <p:cNvPr id="4" name="Rechteck 3"/>
          <p:cNvSpPr/>
          <p:nvPr/>
        </p:nvSpPr>
        <p:spPr>
          <a:xfrm>
            <a:off x="0" y="2066306"/>
            <a:ext cx="12017829" cy="1365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smtClean="0">
                <a:ln w="22225">
                  <a:solidFill>
                    <a:schemeClr val="accent2"/>
                  </a:solidFill>
                  <a:prstDash val="solid"/>
                </a:ln>
                <a:solidFill>
                  <a:schemeClr val="accent2">
                    <a:lumMod val="40000"/>
                    <a:lumOff val="60000"/>
                  </a:schemeClr>
                </a:solidFill>
              </a:rPr>
              <a:t>Wissenschaft konzentriert sich auf das Stellen von Fragen!</a:t>
            </a:r>
            <a:endParaRPr lang="de-DE" sz="32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85834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12192000" cy="834283"/>
          </a:xfrm>
          <a:solidFill>
            <a:schemeClr val="accent4">
              <a:lumMod val="60000"/>
              <a:lumOff val="40000"/>
            </a:schemeClr>
          </a:solidFill>
        </p:spPr>
        <p:txBody>
          <a:bodyPr>
            <a:normAutofit/>
          </a:bodyPr>
          <a:lstStyle/>
          <a:p>
            <a:pPr algn="r"/>
            <a:r>
              <a:rPr lang="de-DE" sz="3600" dirty="0" smtClean="0">
                <a:latin typeface="Bernard MT Condensed" charset="0"/>
                <a:ea typeface="Bernard MT Condensed" charset="0"/>
                <a:cs typeface="Bernard MT Condensed" charset="0"/>
              </a:rPr>
              <a:t>Beurteilung</a:t>
            </a:r>
            <a:endParaRPr lang="de-DE" sz="3600" dirty="0">
              <a:latin typeface="Bernard MT Condensed" charset="0"/>
              <a:ea typeface="Bernard MT Condensed" charset="0"/>
              <a:cs typeface="Bernard MT Condensed" charset="0"/>
            </a:endParaRPr>
          </a:p>
        </p:txBody>
      </p:sp>
      <p:pic>
        <p:nvPicPr>
          <p:cNvPr id="4" name="Bild 3"/>
          <p:cNvPicPr/>
          <p:nvPr/>
        </p:nvPicPr>
        <p:blipFill>
          <a:blip r:embed="rId2">
            <a:extLst>
              <a:ext uri="{28A0092B-C50C-407E-A947-70E740481C1C}">
                <a14:useLocalDpi xmlns:a14="http://schemas.microsoft.com/office/drawing/2010/main" val="0"/>
              </a:ext>
            </a:extLst>
          </a:blip>
          <a:srcRect/>
          <a:stretch>
            <a:fillRect/>
          </a:stretch>
        </p:blipFill>
        <p:spPr bwMode="auto">
          <a:xfrm>
            <a:off x="9117396" y="1330036"/>
            <a:ext cx="2033534" cy="1878705"/>
          </a:xfrm>
          <a:prstGeom prst="rect">
            <a:avLst/>
          </a:prstGeom>
          <a:noFill/>
          <a:ln>
            <a:noFill/>
          </a:ln>
        </p:spPr>
      </p:pic>
      <p:sp>
        <p:nvSpPr>
          <p:cNvPr id="3" name="Inhaltsplatzhalter 2"/>
          <p:cNvSpPr>
            <a:spLocks noGrp="1"/>
          </p:cNvSpPr>
          <p:nvPr>
            <p:ph idx="1"/>
          </p:nvPr>
        </p:nvSpPr>
        <p:spPr>
          <a:xfrm>
            <a:off x="838200" y="1567543"/>
            <a:ext cx="10515600" cy="4928260"/>
          </a:xfrm>
        </p:spPr>
        <p:txBody>
          <a:bodyPr>
            <a:normAutofit fontScale="92500" lnSpcReduction="20000"/>
          </a:bodyPr>
          <a:lstStyle/>
          <a:p>
            <a:r>
              <a:rPr lang="de-DE" dirty="0" smtClean="0">
                <a:solidFill>
                  <a:schemeClr val="accent1"/>
                </a:solidFill>
              </a:rPr>
              <a:t>Leistung 1 (40%)</a:t>
            </a:r>
          </a:p>
          <a:p>
            <a:pPr lvl="1"/>
            <a:r>
              <a:rPr lang="de-DE" dirty="0" smtClean="0"/>
              <a:t>Schriftliche Ausarbeitung der Hausarbeit auf maximal 20 Seiten </a:t>
            </a:r>
          </a:p>
          <a:p>
            <a:pPr marL="457200" lvl="1" indent="0">
              <a:buNone/>
            </a:pPr>
            <a:r>
              <a:rPr lang="de-DE" dirty="0"/>
              <a:t> </a:t>
            </a:r>
            <a:r>
              <a:rPr lang="de-DE" dirty="0" smtClean="0"/>
              <a:t>   pro Gruppe</a:t>
            </a:r>
          </a:p>
          <a:p>
            <a:pPr lvl="1"/>
            <a:endParaRPr lang="de-DE" dirty="0" smtClean="0">
              <a:solidFill>
                <a:schemeClr val="accent1"/>
              </a:solidFill>
            </a:endParaRPr>
          </a:p>
          <a:p>
            <a:pPr>
              <a:buFont typeface="Arial" charset="0"/>
              <a:buChar char="•"/>
            </a:pPr>
            <a:r>
              <a:rPr lang="de-DE" dirty="0" smtClean="0">
                <a:solidFill>
                  <a:schemeClr val="accent1"/>
                </a:solidFill>
              </a:rPr>
              <a:t>Leistung 2 (20%)</a:t>
            </a:r>
          </a:p>
          <a:p>
            <a:pPr lvl="1">
              <a:buFont typeface="Arial" charset="0"/>
              <a:buChar char="•"/>
            </a:pPr>
            <a:r>
              <a:rPr lang="de-DE" dirty="0" smtClean="0"/>
              <a:t>Mindmap zum Nachweis des Umgangs mit der kognitiven Technik </a:t>
            </a:r>
          </a:p>
          <a:p>
            <a:pPr marL="457200" lvl="1" indent="0">
              <a:buNone/>
            </a:pPr>
            <a:r>
              <a:rPr lang="de-DE" dirty="0"/>
              <a:t> </a:t>
            </a:r>
            <a:r>
              <a:rPr lang="de-DE" dirty="0" smtClean="0"/>
              <a:t>   zur Erschließung und visueller Darstellung eines Themengebietes</a:t>
            </a:r>
          </a:p>
          <a:p>
            <a:pPr lvl="1">
              <a:buFont typeface="Arial" charset="0"/>
              <a:buChar char="•"/>
            </a:pPr>
            <a:endParaRPr lang="de-DE" dirty="0"/>
          </a:p>
          <a:p>
            <a:pPr>
              <a:buFont typeface="Arial" charset="0"/>
              <a:buChar char="•"/>
            </a:pPr>
            <a:r>
              <a:rPr lang="de-DE" dirty="0" smtClean="0">
                <a:solidFill>
                  <a:schemeClr val="accent1"/>
                </a:solidFill>
              </a:rPr>
              <a:t>Leistung 3 (20%)</a:t>
            </a:r>
          </a:p>
          <a:p>
            <a:pPr lvl="1">
              <a:buFont typeface="Arial" charset="0"/>
              <a:buChar char="•"/>
            </a:pPr>
            <a:r>
              <a:rPr lang="de-DE" dirty="0" smtClean="0"/>
              <a:t>Selbst erstelltes voll funktionsfähiges Word Template</a:t>
            </a:r>
          </a:p>
          <a:p>
            <a:pPr lvl="1">
              <a:buFont typeface="Arial" charset="0"/>
              <a:buChar char="•"/>
            </a:pPr>
            <a:r>
              <a:rPr lang="de-DE" dirty="0" smtClean="0"/>
              <a:t>Von einer Literaturverwaltungssoftware integrierte englischsprachige Referenzen</a:t>
            </a:r>
          </a:p>
          <a:p>
            <a:pPr lvl="1">
              <a:buFont typeface="Arial" charset="0"/>
              <a:buChar char="•"/>
            </a:pPr>
            <a:r>
              <a:rPr lang="de-DE" dirty="0" smtClean="0"/>
              <a:t>Liste der verwendeten Referenzen</a:t>
            </a:r>
          </a:p>
          <a:p>
            <a:pPr>
              <a:buFont typeface="Arial" charset="0"/>
              <a:buChar char="•"/>
            </a:pPr>
            <a:r>
              <a:rPr lang="de-DE" dirty="0" smtClean="0">
                <a:solidFill>
                  <a:schemeClr val="accent1"/>
                </a:solidFill>
              </a:rPr>
              <a:t>Leistung 4 (20%)</a:t>
            </a:r>
          </a:p>
          <a:p>
            <a:pPr lvl="1">
              <a:buFont typeface="Arial" charset="0"/>
              <a:buChar char="•"/>
            </a:pPr>
            <a:r>
              <a:rPr lang="de-DE" dirty="0"/>
              <a:t>2</a:t>
            </a:r>
            <a:r>
              <a:rPr lang="de-DE" dirty="0" smtClean="0"/>
              <a:t>0x20 Präsentationen je 2er-Team</a:t>
            </a:r>
          </a:p>
          <a:p>
            <a:pPr lvl="1">
              <a:buFont typeface="Arial" charset="0"/>
              <a:buChar char="•"/>
            </a:pPr>
            <a:r>
              <a:rPr lang="de-DE" dirty="0" smtClean="0"/>
              <a:t>Kurzzusammenfassung bei der Modulprüfung</a:t>
            </a:r>
            <a:endParaRPr lang="de-DE" dirty="0"/>
          </a:p>
        </p:txBody>
      </p:sp>
    </p:spTree>
    <p:extLst>
      <p:ext uri="{BB962C8B-B14F-4D97-AF65-F5344CB8AC3E}">
        <p14:creationId xmlns:p14="http://schemas.microsoft.com/office/powerpoint/2010/main" val="90200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linds(horizontal)">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blinds(horizontal)">
                                      <p:cBhvr>
                                        <p:cTn id="29" dur="500"/>
                                        <p:tgtEl>
                                          <p:spTgt spid="3">
                                            <p:txEl>
                                              <p:pRg st="8" end="8"/>
                                            </p:txEl>
                                          </p:spTgt>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blinds(horizontal)">
                                      <p:cBhvr>
                                        <p:cTn id="32" dur="500"/>
                                        <p:tgtEl>
                                          <p:spTgt spid="3">
                                            <p:txEl>
                                              <p:pRg st="9" end="9"/>
                                            </p:txEl>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blinds(horizontal)">
                                      <p:cBhvr>
                                        <p:cTn id="35" dur="500"/>
                                        <p:tgtEl>
                                          <p:spTgt spid="3">
                                            <p:txEl>
                                              <p:pRg st="10" end="10"/>
                                            </p:txEl>
                                          </p:spTgt>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blinds(horizontal)">
                                      <p:cBhvr>
                                        <p:cTn id="38" dur="500"/>
                                        <p:tgtEl>
                                          <p:spTgt spid="3">
                                            <p:txEl>
                                              <p:pRg st="11" end="1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blinds(horizontal)">
                                      <p:cBhvr>
                                        <p:cTn id="43" dur="500"/>
                                        <p:tgtEl>
                                          <p:spTgt spid="3">
                                            <p:txEl>
                                              <p:pRg st="12" end="12"/>
                                            </p:txEl>
                                          </p:spTgt>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3">
                                            <p:txEl>
                                              <p:pRg st="13" end="13"/>
                                            </p:txEl>
                                          </p:spTgt>
                                        </p:tgtEl>
                                        <p:attrNameLst>
                                          <p:attrName>style.visibility</p:attrName>
                                        </p:attrNameLst>
                                      </p:cBhvr>
                                      <p:to>
                                        <p:strVal val="visible"/>
                                      </p:to>
                                    </p:set>
                                    <p:animEffect transition="in" filter="blinds(horizontal)">
                                      <p:cBhvr>
                                        <p:cTn id="46" dur="500"/>
                                        <p:tgtEl>
                                          <p:spTgt spid="3">
                                            <p:txEl>
                                              <p:pRg st="13" end="13"/>
                                            </p:txEl>
                                          </p:spTgt>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animEffect transition="in" filter="blinds(horizontal)">
                                      <p:cBhvr>
                                        <p:cTn id="49"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12191999" cy="751156"/>
          </a:xfrm>
          <a:solidFill>
            <a:schemeClr val="accent4">
              <a:lumMod val="60000"/>
              <a:lumOff val="40000"/>
            </a:schemeClr>
          </a:solidFill>
          <a:ln>
            <a:solidFill>
              <a:schemeClr val="accent1">
                <a:lumMod val="75000"/>
              </a:schemeClr>
            </a:solidFill>
          </a:ln>
        </p:spPr>
        <p:txBody>
          <a:bodyPr>
            <a:normAutofit/>
          </a:bodyPr>
          <a:lstStyle/>
          <a:p>
            <a:pPr algn="r"/>
            <a:r>
              <a:rPr lang="de-DE" sz="3600" b="1" dirty="0" smtClean="0">
                <a:latin typeface="Bernard MT Condensed" charset="0"/>
                <a:ea typeface="Bernard MT Condensed" charset="0"/>
                <a:cs typeface="Bernard MT Condensed" charset="0"/>
              </a:rPr>
              <a:t>Organisatorisches und Einführung</a:t>
            </a:r>
            <a:endParaRPr lang="de-DE" sz="3600" b="1" dirty="0">
              <a:latin typeface="Bernard MT Condensed" charset="0"/>
              <a:ea typeface="Bernard MT Condensed" charset="0"/>
              <a:cs typeface="Bernard MT Condensed" charset="0"/>
            </a:endParaRPr>
          </a:p>
        </p:txBody>
      </p:sp>
      <p:pic>
        <p:nvPicPr>
          <p:cNvPr id="4" name="Inhaltsplatzhalter 3"/>
          <p:cNvPicPr>
            <a:picLocks noGrp="1"/>
          </p:cNvPicPr>
          <p:nvPr>
            <p:ph idx="1"/>
          </p:nvPr>
        </p:nvPicPr>
        <p:blipFill>
          <a:blip r:embed="rId2"/>
          <a:stretch>
            <a:fillRect/>
          </a:stretch>
        </p:blipFill>
        <p:spPr>
          <a:xfrm>
            <a:off x="1891284" y="2945080"/>
            <a:ext cx="7941486" cy="3912919"/>
          </a:xfrm>
          <a:prstGeom prst="rect">
            <a:avLst/>
          </a:prstGeom>
        </p:spPr>
      </p:pic>
      <p:sp>
        <p:nvSpPr>
          <p:cNvPr id="5" name="Textfeld 4"/>
          <p:cNvSpPr txBox="1"/>
          <p:nvPr/>
        </p:nvSpPr>
        <p:spPr>
          <a:xfrm>
            <a:off x="0" y="932482"/>
            <a:ext cx="12192000" cy="1831271"/>
          </a:xfrm>
          <a:prstGeom prst="rect">
            <a:avLst/>
          </a:prstGeom>
          <a:noFill/>
          <a:ln>
            <a:solidFill>
              <a:schemeClr val="accent1">
                <a:lumMod val="75000"/>
              </a:schemeClr>
            </a:solidFill>
          </a:ln>
        </p:spPr>
        <p:txBody>
          <a:bodyPr wrap="square" rtlCol="0" anchor="ctr">
            <a:spAutoFit/>
          </a:bodyPr>
          <a:lstStyle/>
          <a:p>
            <a:pPr marL="342900" indent="-342900">
              <a:buFont typeface="Wingdings" charset="2"/>
              <a:buChar char="à"/>
            </a:pPr>
            <a:r>
              <a:rPr lang="de-DE" sz="2000" dirty="0" smtClean="0">
                <a:ln w="0"/>
                <a:solidFill>
                  <a:schemeClr val="accent1"/>
                </a:solidFill>
                <a:effectLst>
                  <a:outerShdw blurRad="38100" dist="25400" dir="5400000" algn="ctr" rotWithShape="0">
                    <a:srgbClr val="6E747A">
                      <a:alpha val="43000"/>
                    </a:srgbClr>
                  </a:outerShdw>
                </a:effectLst>
                <a:latin typeface="Arial" charset="0"/>
                <a:ea typeface="Arial" charset="0"/>
                <a:cs typeface="Arial" charset="0"/>
              </a:rPr>
              <a:t>Titel: </a:t>
            </a:r>
            <a:r>
              <a:rPr lang="de-DE" sz="2000" dirty="0" smtClean="0">
                <a:ln w="0"/>
                <a:effectLst>
                  <a:outerShdw blurRad="38100" dist="25400" dir="5400000" algn="ctr" rotWithShape="0">
                    <a:srgbClr val="6E747A">
                      <a:alpha val="43000"/>
                    </a:srgbClr>
                  </a:outerShdw>
                </a:effectLst>
                <a:latin typeface="Arial" charset="0"/>
                <a:ea typeface="Arial" charset="0"/>
                <a:cs typeface="Arial" charset="0"/>
              </a:rPr>
              <a:t>Techniken des wissenschaftlichen Arbeitens       </a:t>
            </a:r>
            <a:r>
              <a:rPr lang="de-DE" sz="2000" dirty="0" smtClean="0">
                <a:ln w="0"/>
                <a:solidFill>
                  <a:schemeClr val="accent1">
                    <a:lumMod val="75000"/>
                  </a:schemeClr>
                </a:solidFill>
                <a:effectLst>
                  <a:outerShdw blurRad="38100" dist="25400" dir="5400000" algn="ctr" rotWithShape="0">
                    <a:srgbClr val="6E747A">
                      <a:alpha val="43000"/>
                    </a:srgbClr>
                  </a:outerShdw>
                </a:effectLst>
                <a:latin typeface="Arial" charset="0"/>
                <a:ea typeface="Arial" charset="0"/>
                <a:cs typeface="Arial" charset="0"/>
                <a:sym typeface="Wingdings"/>
              </a:rPr>
              <a:t></a:t>
            </a:r>
            <a:r>
              <a:rPr lang="de-DE" sz="2000" dirty="0" smtClean="0">
                <a:ln w="0"/>
                <a:effectLst>
                  <a:outerShdw blurRad="38100" dist="25400" dir="5400000" algn="ctr" rotWithShape="0">
                    <a:srgbClr val="6E747A">
                      <a:alpha val="43000"/>
                    </a:srgbClr>
                  </a:outerShdw>
                </a:effectLst>
                <a:latin typeface="Arial" charset="0"/>
                <a:ea typeface="Arial" charset="0"/>
                <a:cs typeface="Arial" charset="0"/>
                <a:sym typeface="Wingdings"/>
              </a:rPr>
              <a:t> </a:t>
            </a:r>
            <a:r>
              <a:rPr lang="de-DE" sz="2000" dirty="0" smtClean="0">
                <a:ln w="0"/>
                <a:solidFill>
                  <a:schemeClr val="accent1"/>
                </a:solidFill>
                <a:effectLst>
                  <a:outerShdw blurRad="38100" dist="25400" dir="5400000" algn="ctr" rotWithShape="0">
                    <a:srgbClr val="6E747A">
                      <a:alpha val="43000"/>
                    </a:srgbClr>
                  </a:outerShdw>
                </a:effectLst>
                <a:latin typeface="Arial" charset="0"/>
                <a:ea typeface="Arial" charset="0"/>
                <a:cs typeface="Arial" charset="0"/>
              </a:rPr>
              <a:t>Semester: </a:t>
            </a:r>
            <a:r>
              <a:rPr lang="de-DE" sz="2000" dirty="0" smtClean="0">
                <a:ln w="0"/>
                <a:effectLst>
                  <a:outerShdw blurRad="38100" dist="25400" dir="5400000" algn="ctr" rotWithShape="0">
                    <a:srgbClr val="6E747A">
                      <a:alpha val="43000"/>
                    </a:srgbClr>
                  </a:outerShdw>
                </a:effectLst>
                <a:latin typeface="Arial" charset="0"/>
                <a:ea typeface="Arial" charset="0"/>
                <a:cs typeface="Arial" charset="0"/>
              </a:rPr>
              <a:t>WS 2018/19</a:t>
            </a:r>
          </a:p>
          <a:p>
            <a:pPr marL="342900" indent="-342900">
              <a:buFont typeface="Wingdings" charset="2"/>
              <a:buChar char="à"/>
            </a:pPr>
            <a:endParaRPr lang="de-DE" sz="1100" dirty="0" smtClean="0">
              <a:ln w="0"/>
              <a:effectLst>
                <a:outerShdw blurRad="38100" dist="25400" dir="5400000" algn="ctr" rotWithShape="0">
                  <a:srgbClr val="6E747A">
                    <a:alpha val="43000"/>
                  </a:srgbClr>
                </a:outerShdw>
              </a:effectLst>
              <a:latin typeface="Arial" charset="0"/>
              <a:ea typeface="Arial" charset="0"/>
              <a:cs typeface="Arial" charset="0"/>
            </a:endParaRPr>
          </a:p>
          <a:p>
            <a:pPr marL="342900" indent="-342900">
              <a:buFont typeface="Wingdings" charset="2"/>
              <a:buChar char="à"/>
            </a:pPr>
            <a:r>
              <a:rPr lang="de-DE" sz="2000" dirty="0">
                <a:ln w="0"/>
                <a:solidFill>
                  <a:schemeClr val="accent1"/>
                </a:solidFill>
                <a:effectLst>
                  <a:outerShdw blurRad="38100" dist="25400" dir="5400000" algn="ctr" rotWithShape="0">
                    <a:srgbClr val="6E747A">
                      <a:alpha val="43000"/>
                    </a:srgbClr>
                  </a:outerShdw>
                </a:effectLst>
                <a:latin typeface="Arial" charset="0"/>
                <a:ea typeface="Arial" charset="0"/>
                <a:cs typeface="Arial" charset="0"/>
              </a:rPr>
              <a:t>Nummer: </a:t>
            </a:r>
            <a:r>
              <a:rPr lang="de-DE" sz="2000" dirty="0" smtClean="0">
                <a:ln w="0"/>
                <a:effectLst>
                  <a:outerShdw blurRad="38100" dist="25400" dir="5400000" algn="ctr" rotWithShape="0">
                    <a:srgbClr val="6E747A">
                      <a:alpha val="43000"/>
                    </a:srgbClr>
                  </a:outerShdw>
                </a:effectLst>
                <a:latin typeface="Arial" charset="0"/>
                <a:ea typeface="Arial" charset="0"/>
                <a:cs typeface="Arial" charset="0"/>
              </a:rPr>
              <a:t>SeBGW01x03                                       	</a:t>
            </a:r>
            <a:r>
              <a:rPr lang="de-DE" sz="2000" dirty="0" smtClean="0">
                <a:ln w="0"/>
                <a:solidFill>
                  <a:schemeClr val="accent1"/>
                </a:solidFill>
                <a:effectLst>
                  <a:outerShdw blurRad="38100" dist="25400" dir="5400000" algn="ctr" rotWithShape="0">
                    <a:srgbClr val="6E747A">
                      <a:alpha val="43000"/>
                    </a:srgbClr>
                  </a:outerShdw>
                </a:effectLst>
                <a:latin typeface="Arial" charset="0"/>
                <a:ea typeface="Arial" charset="0"/>
                <a:cs typeface="Arial" charset="0"/>
                <a:sym typeface="Wingdings"/>
              </a:rPr>
              <a:t> </a:t>
            </a:r>
            <a:r>
              <a:rPr lang="de-DE" sz="2000" dirty="0">
                <a:ln w="0"/>
                <a:solidFill>
                  <a:schemeClr val="accent1"/>
                </a:solidFill>
                <a:effectLst>
                  <a:outerShdw blurRad="38100" dist="25400" dir="5400000" algn="ctr" rotWithShape="0">
                    <a:srgbClr val="6E747A">
                      <a:alpha val="43000"/>
                    </a:srgbClr>
                  </a:outerShdw>
                </a:effectLst>
                <a:latin typeface="Arial" charset="0"/>
                <a:ea typeface="Arial" charset="0"/>
                <a:cs typeface="Arial" charset="0"/>
                <a:sym typeface="Wingdings"/>
              </a:rPr>
              <a:t>Vortragende: </a:t>
            </a:r>
            <a:r>
              <a:rPr lang="de-DE" sz="2000" dirty="0" smtClean="0">
                <a:ln w="0"/>
                <a:effectLst>
                  <a:outerShdw blurRad="38100" dist="25400" dir="5400000" algn="ctr" rotWithShape="0">
                    <a:srgbClr val="6E747A">
                      <a:alpha val="43000"/>
                    </a:srgbClr>
                  </a:outerShdw>
                </a:effectLst>
                <a:latin typeface="Arial" charset="0"/>
                <a:ea typeface="Arial" charset="0"/>
                <a:cs typeface="Arial" charset="0"/>
                <a:sym typeface="Wingdings"/>
              </a:rPr>
              <a:t>Johanna Eidenberger</a:t>
            </a:r>
          </a:p>
          <a:p>
            <a:pPr marL="342900" indent="-342900">
              <a:buFont typeface="Wingdings" charset="2"/>
              <a:buChar char="à"/>
            </a:pPr>
            <a:endParaRPr lang="de-DE" sz="1100" dirty="0" smtClean="0">
              <a:ln w="0"/>
              <a:effectLst>
                <a:outerShdw blurRad="38100" dist="25400" dir="5400000" algn="ctr" rotWithShape="0">
                  <a:srgbClr val="6E747A">
                    <a:alpha val="43000"/>
                  </a:srgbClr>
                </a:outerShdw>
              </a:effectLst>
              <a:latin typeface="Arial" charset="0"/>
              <a:ea typeface="Arial" charset="0"/>
              <a:cs typeface="Arial" charset="0"/>
              <a:sym typeface="Wingdings"/>
            </a:endParaRPr>
          </a:p>
          <a:p>
            <a:pPr marL="342900" indent="-342900">
              <a:buFont typeface="Wingdings" charset="2"/>
              <a:buChar char="à"/>
            </a:pPr>
            <a:r>
              <a:rPr lang="de-DE" sz="2000" dirty="0" smtClean="0">
                <a:ln w="0"/>
                <a:solidFill>
                  <a:schemeClr val="accent1"/>
                </a:solidFill>
                <a:effectLst>
                  <a:outerShdw blurRad="38100" dist="25400" dir="5400000" algn="ctr" rotWithShape="0">
                    <a:srgbClr val="6E747A">
                      <a:alpha val="43000"/>
                    </a:srgbClr>
                  </a:outerShdw>
                </a:effectLst>
                <a:latin typeface="Arial" charset="0"/>
                <a:ea typeface="Arial" charset="0"/>
                <a:cs typeface="Arial" charset="0"/>
                <a:sym typeface="Wingdings"/>
              </a:rPr>
              <a:t>Art: </a:t>
            </a:r>
            <a:r>
              <a:rPr lang="de-DE" sz="2000" dirty="0" smtClean="0">
                <a:ln w="0"/>
                <a:effectLst>
                  <a:outerShdw blurRad="38100" dist="25400" dir="5400000" algn="ctr" rotWithShape="0">
                    <a:srgbClr val="6E747A">
                      <a:alpha val="43000"/>
                    </a:srgbClr>
                  </a:outerShdw>
                </a:effectLst>
                <a:latin typeface="Arial" charset="0"/>
                <a:ea typeface="Arial" charset="0"/>
                <a:cs typeface="Arial" charset="0"/>
                <a:sym typeface="Wingdings"/>
              </a:rPr>
              <a:t>UV						</a:t>
            </a:r>
            <a:r>
              <a:rPr lang="de-DE" sz="2000" dirty="0" smtClean="0">
                <a:ln w="0"/>
                <a:solidFill>
                  <a:schemeClr val="accent1"/>
                </a:solidFill>
                <a:effectLst>
                  <a:outerShdw blurRad="38100" dist="25400" dir="5400000" algn="ctr" rotWithShape="0">
                    <a:srgbClr val="6E747A">
                      <a:alpha val="43000"/>
                    </a:srgbClr>
                  </a:outerShdw>
                </a:effectLst>
                <a:latin typeface="Arial" charset="0"/>
                <a:ea typeface="Arial" charset="0"/>
                <a:cs typeface="Arial" charset="0"/>
                <a:sym typeface="Wingdings"/>
              </a:rPr>
              <a:t> </a:t>
            </a:r>
            <a:r>
              <a:rPr lang="de-DE" sz="2000" dirty="0">
                <a:ln w="0"/>
                <a:solidFill>
                  <a:schemeClr val="accent1"/>
                </a:solidFill>
                <a:effectLst>
                  <a:outerShdw blurRad="38100" dist="25400" dir="5400000" algn="ctr" rotWithShape="0">
                    <a:srgbClr val="6E747A">
                      <a:alpha val="43000"/>
                    </a:srgbClr>
                  </a:outerShdw>
                </a:effectLst>
                <a:latin typeface="Arial" charset="0"/>
                <a:ea typeface="Arial" charset="0"/>
                <a:cs typeface="Arial" charset="0"/>
                <a:sym typeface="Wingdings"/>
              </a:rPr>
              <a:t>Organisation: </a:t>
            </a:r>
            <a:r>
              <a:rPr lang="de-DE" sz="2000" dirty="0" smtClean="0">
                <a:ln w="0"/>
                <a:effectLst>
                  <a:outerShdw blurRad="38100" dist="25400" dir="5400000" algn="ctr" rotWithShape="0">
                    <a:srgbClr val="6E747A">
                      <a:alpha val="43000"/>
                    </a:srgbClr>
                  </a:outerShdw>
                </a:effectLst>
                <a:latin typeface="Arial" charset="0"/>
                <a:ea typeface="Arial" charset="0"/>
                <a:cs typeface="Arial" charset="0"/>
                <a:sym typeface="Wingdings"/>
              </a:rPr>
              <a:t>FB Geografie/Stadtentwicklung</a:t>
            </a:r>
          </a:p>
          <a:p>
            <a:pPr marL="342900" indent="-342900">
              <a:buFont typeface="Wingdings" charset="2"/>
              <a:buChar char="à"/>
            </a:pPr>
            <a:endParaRPr lang="de-DE" sz="1100" dirty="0" smtClean="0">
              <a:ln w="0"/>
              <a:effectLst>
                <a:outerShdw blurRad="38100" dist="25400" dir="5400000" algn="ctr" rotWithShape="0">
                  <a:srgbClr val="6E747A">
                    <a:alpha val="43000"/>
                  </a:srgbClr>
                </a:outerShdw>
              </a:effectLst>
              <a:latin typeface="Arial" charset="0"/>
              <a:ea typeface="Arial" charset="0"/>
              <a:cs typeface="Arial" charset="0"/>
              <a:sym typeface="Wingdings"/>
            </a:endParaRPr>
          </a:p>
          <a:p>
            <a:pPr marL="342900" indent="-342900">
              <a:buFont typeface="Wingdings" charset="2"/>
              <a:buChar char="à"/>
            </a:pPr>
            <a:r>
              <a:rPr lang="de-DE" sz="2000" dirty="0">
                <a:ln w="0"/>
                <a:solidFill>
                  <a:schemeClr val="accent1"/>
                </a:solidFill>
                <a:effectLst>
                  <a:outerShdw blurRad="38100" dist="25400" dir="5400000" algn="ctr" rotWithShape="0">
                    <a:srgbClr val="6E747A">
                      <a:alpha val="43000"/>
                    </a:srgbClr>
                  </a:outerShdw>
                </a:effectLst>
                <a:latin typeface="Arial" charset="0"/>
                <a:ea typeface="Arial" charset="0"/>
                <a:cs typeface="Arial" charset="0"/>
                <a:sym typeface="Wingdings"/>
              </a:rPr>
              <a:t>Semesterstunden: </a:t>
            </a:r>
            <a:r>
              <a:rPr lang="de-DE" sz="2000" dirty="0" smtClean="0">
                <a:ln w="0"/>
                <a:effectLst>
                  <a:outerShdw blurRad="38100" dist="25400" dir="5400000" algn="ctr" rotWithShape="0">
                    <a:srgbClr val="6E747A">
                      <a:alpha val="43000"/>
                    </a:srgbClr>
                  </a:outerShdw>
                </a:effectLst>
                <a:latin typeface="Arial" charset="0"/>
                <a:ea typeface="Arial" charset="0"/>
                <a:cs typeface="Arial" charset="0"/>
                <a:sym typeface="Wingdings"/>
              </a:rPr>
              <a:t>2					</a:t>
            </a:r>
            <a:r>
              <a:rPr lang="de-DE" sz="2000" dirty="0" smtClean="0">
                <a:ln w="0"/>
                <a:solidFill>
                  <a:schemeClr val="accent1"/>
                </a:solidFill>
                <a:effectLst>
                  <a:outerShdw blurRad="38100" dist="25400" dir="5400000" algn="ctr" rotWithShape="0">
                    <a:srgbClr val="6E747A">
                      <a:alpha val="43000"/>
                    </a:srgbClr>
                  </a:outerShdw>
                </a:effectLst>
                <a:latin typeface="Arial" charset="0"/>
                <a:ea typeface="Arial" charset="0"/>
                <a:cs typeface="Arial" charset="0"/>
                <a:sym typeface="Wingdings"/>
              </a:rPr>
              <a:t> </a:t>
            </a:r>
            <a:r>
              <a:rPr lang="de-DE" sz="2000" dirty="0">
                <a:ln w="0"/>
                <a:solidFill>
                  <a:schemeClr val="accent1"/>
                </a:solidFill>
                <a:effectLst>
                  <a:outerShdw blurRad="38100" dist="25400" dir="5400000" algn="ctr" rotWithShape="0">
                    <a:srgbClr val="6E747A">
                      <a:alpha val="43000"/>
                    </a:srgbClr>
                  </a:outerShdw>
                </a:effectLst>
                <a:latin typeface="Arial" charset="0"/>
                <a:ea typeface="Arial" charset="0"/>
                <a:cs typeface="Arial" charset="0"/>
                <a:sym typeface="Wingdings"/>
              </a:rPr>
              <a:t>ECTS </a:t>
            </a:r>
            <a:r>
              <a:rPr lang="de-DE" sz="2000" dirty="0" err="1">
                <a:ln w="0"/>
                <a:solidFill>
                  <a:schemeClr val="accent1"/>
                </a:solidFill>
                <a:effectLst>
                  <a:outerShdw blurRad="38100" dist="25400" dir="5400000" algn="ctr" rotWithShape="0">
                    <a:srgbClr val="6E747A">
                      <a:alpha val="43000"/>
                    </a:srgbClr>
                  </a:outerShdw>
                </a:effectLst>
                <a:latin typeface="Arial" charset="0"/>
                <a:ea typeface="Arial" charset="0"/>
                <a:cs typeface="Arial" charset="0"/>
                <a:sym typeface="Wingdings"/>
              </a:rPr>
              <a:t>Credits</a:t>
            </a:r>
            <a:r>
              <a:rPr lang="de-DE" sz="2000" dirty="0">
                <a:ln w="0"/>
                <a:solidFill>
                  <a:schemeClr val="accent1"/>
                </a:solidFill>
                <a:effectLst>
                  <a:outerShdw blurRad="38100" dist="25400" dir="5400000" algn="ctr" rotWithShape="0">
                    <a:srgbClr val="6E747A">
                      <a:alpha val="43000"/>
                    </a:srgbClr>
                  </a:outerShdw>
                </a:effectLst>
                <a:latin typeface="Arial" charset="0"/>
                <a:ea typeface="Arial" charset="0"/>
                <a:cs typeface="Arial" charset="0"/>
                <a:sym typeface="Wingdings"/>
              </a:rPr>
              <a:t>: </a:t>
            </a:r>
            <a:r>
              <a:rPr lang="de-DE" sz="2000" dirty="0" smtClean="0">
                <a:ln w="0"/>
                <a:effectLst>
                  <a:outerShdw blurRad="38100" dist="25400" dir="5400000" algn="ctr" rotWithShape="0">
                    <a:srgbClr val="6E747A">
                      <a:alpha val="43000"/>
                    </a:srgbClr>
                  </a:outerShdw>
                </a:effectLst>
                <a:latin typeface="Arial" charset="0"/>
                <a:ea typeface="Arial" charset="0"/>
                <a:cs typeface="Arial" charset="0"/>
                <a:sym typeface="Wingdings"/>
              </a:rPr>
              <a:t>4</a:t>
            </a:r>
            <a:endParaRPr lang="de-DE" sz="2000" dirty="0">
              <a:ln w="0"/>
              <a:solidFill>
                <a:schemeClr val="accent1"/>
              </a:solidFill>
              <a:effectLst>
                <a:outerShdw blurRad="38100" dist="25400" dir="5400000" algn="ctr" rotWithShape="0">
                  <a:srgbClr val="6E747A">
                    <a:alpha val="43000"/>
                  </a:srgbClr>
                </a:outerShdw>
              </a:effectLst>
              <a:latin typeface="Arial" charset="0"/>
              <a:ea typeface="Arial" charset="0"/>
              <a:cs typeface="Arial" charset="0"/>
            </a:endParaRPr>
          </a:p>
        </p:txBody>
      </p:sp>
    </p:spTree>
    <p:extLst>
      <p:ext uri="{BB962C8B-B14F-4D97-AF65-F5344CB8AC3E}">
        <p14:creationId xmlns:p14="http://schemas.microsoft.com/office/powerpoint/2010/main" val="2565653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a:xfrm>
            <a:off x="838200" y="365125"/>
            <a:ext cx="10515600" cy="6201930"/>
          </a:xfrm>
          <a:solidFill>
            <a:schemeClr val="accent1">
              <a:lumMod val="20000"/>
              <a:lumOff val="80000"/>
            </a:schemeClr>
          </a:solidFill>
        </p:spPr>
        <p:txBody>
          <a:bodyPr/>
          <a:lstStyle/>
          <a:p>
            <a:endParaRPr lang="de-DE" dirty="0" smtClean="0"/>
          </a:p>
          <a:p>
            <a:pPr marL="0" indent="0">
              <a:lnSpc>
                <a:spcPct val="150000"/>
              </a:lnSpc>
              <a:buNone/>
            </a:pPr>
            <a:r>
              <a:rPr lang="de-DE" dirty="0" smtClean="0"/>
              <a:t>Die Ihnen während des Kurses zur Verfügung gestellten Materialien und Texte sind eine Zusammenstellung aus diversen Unterlagen, die hier in modifizierter Form präsentiert werden und in einer Zusammenarbeit von</a:t>
            </a:r>
          </a:p>
          <a:p>
            <a:endParaRPr lang="de-DE" dirty="0" smtClean="0"/>
          </a:p>
          <a:p>
            <a:r>
              <a:rPr lang="de-DE" b="1" dirty="0" smtClean="0"/>
              <a:t>PLUS Salzburg (Dr. Hermann Klug/Antonia </a:t>
            </a:r>
            <a:r>
              <a:rPr lang="de-DE" b="1" dirty="0" err="1" smtClean="0"/>
              <a:t>Osberger</a:t>
            </a:r>
            <a:r>
              <a:rPr lang="de-DE" b="1" dirty="0" smtClean="0"/>
              <a:t>, </a:t>
            </a:r>
            <a:r>
              <a:rPr lang="de-DE" b="1" dirty="0" err="1" smtClean="0"/>
              <a:t>MSc</a:t>
            </a:r>
            <a:r>
              <a:rPr lang="de-DE" b="1" dirty="0" smtClean="0"/>
              <a:t>) </a:t>
            </a:r>
          </a:p>
          <a:p>
            <a:r>
              <a:rPr lang="de-DE" b="1" dirty="0" smtClean="0"/>
              <a:t>PH-OÖ (Dr. Johanna Eidenberger) </a:t>
            </a:r>
          </a:p>
          <a:p>
            <a:pPr marL="0" indent="0">
              <a:buNone/>
            </a:pPr>
            <a:endParaRPr lang="de-DE" b="1" dirty="0"/>
          </a:p>
          <a:p>
            <a:pPr marL="0" indent="0">
              <a:buNone/>
            </a:pPr>
            <a:r>
              <a:rPr lang="de-DE" dirty="0" smtClean="0"/>
              <a:t>entstanden sind.</a:t>
            </a:r>
            <a:endParaRPr lang="de-DE" dirty="0"/>
          </a:p>
        </p:txBody>
      </p:sp>
    </p:spTree>
    <p:extLst>
      <p:ext uri="{BB962C8B-B14F-4D97-AF65-F5344CB8AC3E}">
        <p14:creationId xmlns:p14="http://schemas.microsoft.com/office/powerpoint/2010/main" val="2792648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12192000" cy="786781"/>
          </a:xfrm>
          <a:solidFill>
            <a:schemeClr val="accent1"/>
          </a:solidFill>
        </p:spPr>
        <p:txBody>
          <a:bodyPr/>
          <a:lstStyle/>
          <a:p>
            <a:pPr algn="ctr"/>
            <a:r>
              <a:rPr lang="de-DE" b="1" dirty="0" smtClean="0">
                <a:latin typeface="Bernard MT Condensed" charset="0"/>
                <a:ea typeface="Bernard MT Condensed" charset="0"/>
                <a:cs typeface="Bernard MT Condensed" charset="0"/>
              </a:rPr>
              <a:t>Referenzen</a:t>
            </a:r>
            <a:endParaRPr lang="de-DE" b="1" dirty="0">
              <a:latin typeface="Bernard MT Condensed" charset="0"/>
              <a:ea typeface="Bernard MT Condensed" charset="0"/>
              <a:cs typeface="Bernard MT Condensed" charset="0"/>
            </a:endParaRPr>
          </a:p>
        </p:txBody>
      </p:sp>
      <p:sp>
        <p:nvSpPr>
          <p:cNvPr id="3" name="Inhaltsplatzhalter 2"/>
          <p:cNvSpPr>
            <a:spLocks noGrp="1"/>
          </p:cNvSpPr>
          <p:nvPr>
            <p:ph idx="1"/>
          </p:nvPr>
        </p:nvSpPr>
        <p:spPr/>
        <p:txBody>
          <a:bodyPr/>
          <a:lstStyle/>
          <a:p>
            <a:pPr marL="0" lvl="0" indent="0">
              <a:lnSpc>
                <a:spcPct val="150000"/>
              </a:lnSpc>
              <a:spcBef>
                <a:spcPts val="0"/>
              </a:spcBef>
              <a:buNone/>
            </a:pPr>
            <a:r>
              <a:rPr lang="de-DE" dirty="0" smtClean="0"/>
              <a:t>Verwendete Referenzen sind soweit </a:t>
            </a:r>
            <a:r>
              <a:rPr lang="de-DE" dirty="0"/>
              <a:t>v</a:t>
            </a:r>
            <a:r>
              <a:rPr lang="de-DE" dirty="0" smtClean="0"/>
              <a:t>orhanden am Fuß der Folien vermerkt und auf einer Liste in </a:t>
            </a:r>
            <a:r>
              <a:rPr lang="de-DE" dirty="0">
                <a:ea typeface="Bernard MT Condensed" charset="0"/>
                <a:cs typeface="Bernard MT Condensed" charset="0"/>
                <a:hlinkClick r:id="rId2"/>
              </a:rPr>
              <a:t>http://</a:t>
            </a:r>
            <a:r>
              <a:rPr lang="de-DE" dirty="0" smtClean="0">
                <a:ea typeface="Bernard MT Condensed" charset="0"/>
                <a:cs typeface="Bernard MT Condensed" charset="0"/>
                <a:hlinkClick r:id="rId2"/>
              </a:rPr>
              <a:t>gw.lernplattform.schule.at</a:t>
            </a:r>
            <a:r>
              <a:rPr lang="de-DE" dirty="0" smtClean="0">
                <a:ea typeface="Bernard MT Condensed" charset="0"/>
                <a:cs typeface="Bernard MT Condensed" charset="0"/>
              </a:rPr>
              <a:t> im Detail zusammengefasst.</a:t>
            </a:r>
            <a:endParaRPr lang="de-DE" dirty="0"/>
          </a:p>
        </p:txBody>
      </p:sp>
    </p:spTree>
    <p:extLst>
      <p:ext uri="{BB962C8B-B14F-4D97-AF65-F5344CB8AC3E}">
        <p14:creationId xmlns:p14="http://schemas.microsoft.com/office/powerpoint/2010/main" val="8455022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38188"/>
            <a:ext cx="12192000" cy="1028063"/>
          </a:xfrm>
          <a:solidFill>
            <a:schemeClr val="accent1"/>
          </a:solidFill>
        </p:spPr>
        <p:txBody>
          <a:bodyPr/>
          <a:lstStyle/>
          <a:p>
            <a:pPr algn="ctr"/>
            <a:r>
              <a:rPr lang="de-DE" b="1" dirty="0" smtClean="0">
                <a:ln w="10160">
                  <a:solidFill>
                    <a:schemeClr val="accent5"/>
                  </a:solidFill>
                  <a:prstDash val="solid"/>
                </a:ln>
                <a:solidFill>
                  <a:srgbClr val="FFFFFF"/>
                </a:solidFill>
                <a:effectLst>
                  <a:outerShdw blurRad="50800" dist="38100" dir="8100000" algn="tr" rotWithShape="0">
                    <a:prstClr val="black">
                      <a:alpha val="40000"/>
                    </a:prstClr>
                  </a:outerShdw>
                </a:effectLst>
                <a:latin typeface="Bernard MT Condensed" charset="0"/>
                <a:ea typeface="Bernard MT Condensed" charset="0"/>
                <a:cs typeface="Bernard MT Condensed" charset="0"/>
              </a:rPr>
              <a:t>Einführungsrunde der Studierenden</a:t>
            </a:r>
            <a:endParaRPr lang="de-DE" b="1" dirty="0">
              <a:ln w="10160">
                <a:solidFill>
                  <a:schemeClr val="accent5"/>
                </a:solidFill>
                <a:prstDash val="solid"/>
              </a:ln>
              <a:solidFill>
                <a:srgbClr val="FFFFFF"/>
              </a:solidFill>
              <a:effectLst>
                <a:outerShdw blurRad="50800" dist="38100" dir="8100000" algn="tr" rotWithShape="0">
                  <a:prstClr val="black">
                    <a:alpha val="40000"/>
                  </a:prstClr>
                </a:outerShdw>
              </a:effectLst>
              <a:latin typeface="Bernard MT Condensed" charset="0"/>
              <a:ea typeface="Bernard MT Condensed" charset="0"/>
              <a:cs typeface="Bernard MT Condensed" charset="0"/>
            </a:endParaRPr>
          </a:p>
        </p:txBody>
      </p:sp>
      <p:sp>
        <p:nvSpPr>
          <p:cNvPr id="3" name="Inhaltsplatzhalter 2"/>
          <p:cNvSpPr>
            <a:spLocks noGrp="1"/>
          </p:cNvSpPr>
          <p:nvPr>
            <p:ph idx="1"/>
          </p:nvPr>
        </p:nvSpPr>
        <p:spPr>
          <a:xfrm>
            <a:off x="838200" y="2300638"/>
            <a:ext cx="10515600" cy="4351338"/>
          </a:xfrm>
          <a:solidFill>
            <a:schemeClr val="accent1">
              <a:lumMod val="40000"/>
              <a:lumOff val="60000"/>
            </a:schemeClr>
          </a:solidFill>
        </p:spPr>
        <p:txBody>
          <a:bodyPr/>
          <a:lstStyle/>
          <a:p>
            <a:r>
              <a:rPr lang="de-DE" dirty="0" smtClean="0"/>
              <a:t>1. Warum wurde das Studium der Geographie </a:t>
            </a:r>
          </a:p>
          <a:p>
            <a:pPr marL="0" indent="0">
              <a:buNone/>
            </a:pPr>
            <a:r>
              <a:rPr lang="de-DE" dirty="0" smtClean="0"/>
              <a:t>   und Wirtschaftskunde ausgewählt? (gelb)</a:t>
            </a:r>
          </a:p>
          <a:p>
            <a:pPr marL="0" indent="0">
              <a:buNone/>
            </a:pPr>
            <a:endParaRPr lang="de-DE" dirty="0" smtClean="0"/>
          </a:p>
          <a:p>
            <a:r>
              <a:rPr lang="de-DE" dirty="0" smtClean="0"/>
              <a:t>2. Was sind Ihre Hauptinteressen und </a:t>
            </a:r>
          </a:p>
          <a:p>
            <a:pPr marL="0" indent="0">
              <a:buNone/>
            </a:pPr>
            <a:r>
              <a:rPr lang="de-DE" dirty="0" smtClean="0"/>
              <a:t>   Erwartungen an den Kurs? (rosa)</a:t>
            </a:r>
          </a:p>
          <a:p>
            <a:pPr marL="0" indent="0">
              <a:buNone/>
            </a:pPr>
            <a:endParaRPr lang="de-DE" dirty="0" smtClean="0"/>
          </a:p>
          <a:p>
            <a:r>
              <a:rPr lang="de-DE" dirty="0" smtClean="0"/>
              <a:t>3. Wieso werden die Fertigkeiten der Techniken das wissenschaftlichen Arbeitens benötigt? (grün)</a:t>
            </a:r>
            <a:endParaRPr lang="de-DE" dirty="0"/>
          </a:p>
        </p:txBody>
      </p:sp>
      <p:pic>
        <p:nvPicPr>
          <p:cNvPr id="5" name="Bild 4">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8086725" y="1266251"/>
            <a:ext cx="3267075" cy="2449195"/>
          </a:xfrm>
          <a:prstGeom prst="rect">
            <a:avLst/>
          </a:prstGeom>
          <a:noFill/>
          <a:ln>
            <a:noFill/>
          </a:ln>
        </p:spPr>
      </p:pic>
    </p:spTree>
    <p:extLst>
      <p:ext uri="{BB962C8B-B14F-4D97-AF65-F5344CB8AC3E}">
        <p14:creationId xmlns:p14="http://schemas.microsoft.com/office/powerpoint/2010/main" val="108617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5" dur="500"/>
                                        <p:tgtEl>
                                          <p:spTgt spid="3">
                                            <p:txEl>
                                              <p:pRg st="3" end="3"/>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5572537"/>
          </a:xfrm>
          <a:solidFill>
            <a:schemeClr val="accent1">
              <a:lumMod val="60000"/>
              <a:lumOff val="40000"/>
            </a:schemeClr>
          </a:solidFill>
        </p:spPr>
        <p:txBody>
          <a:bodyPr/>
          <a:lstStyle/>
          <a:p>
            <a:pPr algn="ctr"/>
            <a:r>
              <a:rPr lang="de-DE" b="1" dirty="0" smtClean="0">
                <a:latin typeface="Bernard MT Condensed" charset="0"/>
                <a:ea typeface="Bernard MT Condensed" charset="0"/>
                <a:cs typeface="Bernard MT Condensed" charset="0"/>
              </a:rPr>
              <a:t>Danke für Ihre Aufmerksamkeit!</a:t>
            </a:r>
            <a:endParaRPr lang="de-DE" b="1" dirty="0">
              <a:latin typeface="Bernard MT Condensed" charset="0"/>
              <a:ea typeface="Bernard MT Condensed" charset="0"/>
              <a:cs typeface="Bernard MT Condensed" charset="0"/>
            </a:endParaRPr>
          </a:p>
        </p:txBody>
      </p:sp>
      <p:sp>
        <p:nvSpPr>
          <p:cNvPr id="4" name="Inhaltsplatzhalter 3"/>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de-DE" dirty="0"/>
          </a:p>
        </p:txBody>
      </p:sp>
    </p:spTree>
    <p:extLst>
      <p:ext uri="{BB962C8B-B14F-4D97-AF65-F5344CB8AC3E}">
        <p14:creationId xmlns:p14="http://schemas.microsoft.com/office/powerpoint/2010/main" val="15720942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smtClean="0"/>
              <a:t>Bild- und Literaturnachweis</a:t>
            </a:r>
            <a:endParaRPr lang="de-DE" b="1" dirty="0"/>
          </a:p>
        </p:txBody>
      </p:sp>
      <p:sp>
        <p:nvSpPr>
          <p:cNvPr id="3" name="Inhaltsplatzhalter 2"/>
          <p:cNvSpPr>
            <a:spLocks noGrp="1"/>
          </p:cNvSpPr>
          <p:nvPr>
            <p:ph idx="1"/>
          </p:nvPr>
        </p:nvSpPr>
        <p:spPr/>
        <p:txBody>
          <a:bodyPr>
            <a:normAutofit/>
          </a:bodyPr>
          <a:lstStyle/>
          <a:p>
            <a:endParaRPr lang="de-DE" sz="1200" dirty="0" smtClean="0"/>
          </a:p>
          <a:p>
            <a:endParaRPr lang="de-DE" sz="1200"/>
          </a:p>
          <a:p>
            <a:r>
              <a:rPr lang="de-DE" sz="1200" smtClean="0"/>
              <a:t>Folie </a:t>
            </a:r>
            <a:r>
              <a:rPr lang="de-DE" sz="1200" dirty="0" smtClean="0"/>
              <a:t>1 und 5: </a:t>
            </a:r>
            <a:r>
              <a:rPr lang="de-DE" sz="1200" dirty="0"/>
              <a:t>Tabakfabrik </a:t>
            </a:r>
            <a:r>
              <a:rPr lang="de-DE" sz="1200" u="sng" dirty="0" smtClean="0">
                <a:hlinkClick r:id="rId2"/>
              </a:rPr>
              <a:t>www.umbauwerkstatt.at</a:t>
            </a:r>
            <a:endParaRPr lang="de-DE" sz="1200" u="sng" dirty="0" smtClean="0"/>
          </a:p>
          <a:p>
            <a:r>
              <a:rPr lang="de-DE" sz="1200" dirty="0" smtClean="0"/>
              <a:t>Folie 3:  </a:t>
            </a:r>
            <a:r>
              <a:rPr lang="de-DE" sz="1200" dirty="0" smtClean="0">
                <a:hlinkClick r:id="rId3"/>
              </a:rPr>
              <a:t>www.how2care.de</a:t>
            </a:r>
            <a:endParaRPr lang="de-DE" sz="1200" dirty="0" smtClean="0"/>
          </a:p>
          <a:p>
            <a:pPr>
              <a:buFont typeface="Arial" charset="0"/>
              <a:buChar char="•"/>
            </a:pPr>
            <a:r>
              <a:rPr lang="de-DE" sz="1200" dirty="0" smtClean="0"/>
              <a:t>Folie 6: </a:t>
            </a:r>
            <a:r>
              <a:rPr lang="de-DE" sz="1200" u="sng" dirty="0" smtClean="0">
                <a:hlinkClick r:id="rId4"/>
              </a:rPr>
              <a:t>www.maja-haerri.de</a:t>
            </a:r>
            <a:endParaRPr lang="de-DE" sz="1200" u="sng" dirty="0" smtClean="0"/>
          </a:p>
          <a:p>
            <a:pPr>
              <a:buFont typeface="Arial" charset="0"/>
              <a:buChar char="•"/>
            </a:pPr>
            <a:r>
              <a:rPr lang="de-DE" sz="1200" u="sng" dirty="0" smtClean="0"/>
              <a:t>Folie 9: </a:t>
            </a:r>
            <a:r>
              <a:rPr lang="de-DE" sz="1200" u="sng" dirty="0">
                <a:hlinkClick r:id="rId5"/>
              </a:rPr>
              <a:t>www.moodle.phst.at</a:t>
            </a:r>
            <a:endParaRPr lang="de-DE" sz="1200" dirty="0"/>
          </a:p>
          <a:p>
            <a:pPr>
              <a:buFont typeface="Arial" charset="0"/>
              <a:buChar char="•"/>
            </a:pPr>
            <a:r>
              <a:rPr lang="de-DE" sz="1200" dirty="0" smtClean="0"/>
              <a:t>Folie 10: </a:t>
            </a:r>
            <a:r>
              <a:rPr lang="de-DE" sz="1200" u="sng" dirty="0">
                <a:hlinkClick r:id="rId6"/>
              </a:rPr>
              <a:t>www.deutsch.istockphoto.com</a:t>
            </a:r>
            <a:endParaRPr lang="de-DE" sz="1200" dirty="0"/>
          </a:p>
          <a:p>
            <a:pPr>
              <a:buFont typeface="Arial" charset="0"/>
              <a:buChar char="•"/>
            </a:pPr>
            <a:r>
              <a:rPr lang="de-DE" sz="1200" dirty="0" smtClean="0"/>
              <a:t>Folie 11: </a:t>
            </a:r>
            <a:r>
              <a:rPr lang="de-DE" sz="1200" u="sng" dirty="0">
                <a:hlinkClick r:id="rId7"/>
              </a:rPr>
              <a:t>www.de.wikipedia.org</a:t>
            </a:r>
            <a:endParaRPr lang="de-DE" sz="1200" dirty="0"/>
          </a:p>
          <a:p>
            <a:pPr>
              <a:buFont typeface="Arial" charset="0"/>
              <a:buChar char="•"/>
            </a:pPr>
            <a:r>
              <a:rPr lang="de-DE" sz="1200" dirty="0" smtClean="0"/>
              <a:t>Folie 14</a:t>
            </a:r>
            <a:r>
              <a:rPr lang="de-DE" sz="1200" dirty="0"/>
              <a:t>: http://</a:t>
            </a:r>
            <a:r>
              <a:rPr lang="de-DE" sz="1200" dirty="0" err="1"/>
              <a:t>kommunikationsabc.de</a:t>
            </a:r>
            <a:r>
              <a:rPr lang="de-DE" sz="1200" dirty="0"/>
              <a:t>/</a:t>
            </a:r>
            <a:r>
              <a:rPr lang="de-DE" sz="1200" dirty="0" err="1"/>
              <a:t>wp</a:t>
            </a:r>
            <a:r>
              <a:rPr lang="de-DE" sz="1200" dirty="0"/>
              <a:t>-content/</a:t>
            </a:r>
            <a:r>
              <a:rPr lang="de-DE" sz="1200" dirty="0" err="1"/>
              <a:t>uploads</a:t>
            </a:r>
            <a:r>
              <a:rPr lang="de-DE" sz="1200" dirty="0"/>
              <a:t>/2013/07/Gespräche-©-ioannis-kounadeas-Fotolia.</a:t>
            </a:r>
            <a:r>
              <a:rPr lang="de-DE" sz="1200" dirty="0" err="1"/>
              <a:t>com</a:t>
            </a:r>
            <a:r>
              <a:rPr lang="de-DE" sz="1200" dirty="0"/>
              <a:t>_.</a:t>
            </a:r>
            <a:r>
              <a:rPr lang="de-DE" sz="1200" dirty="0" err="1" smtClean="0"/>
              <a:t>jpg</a:t>
            </a:r>
            <a:endParaRPr lang="de-DE" sz="1200" dirty="0" smtClean="0"/>
          </a:p>
          <a:p>
            <a:pPr>
              <a:buFont typeface="Arial" charset="0"/>
              <a:buChar char="•"/>
            </a:pPr>
            <a:r>
              <a:rPr lang="de-DE" sz="1200" dirty="0" smtClean="0"/>
              <a:t>Folie 16: </a:t>
            </a:r>
            <a:r>
              <a:rPr lang="de-DE" sz="1200" dirty="0" smtClean="0">
                <a:hlinkClick r:id="rId4"/>
              </a:rPr>
              <a:t>www.maja-haerri.de</a:t>
            </a:r>
            <a:endParaRPr lang="de-DE" sz="1200" dirty="0"/>
          </a:p>
          <a:p>
            <a:pPr>
              <a:buFont typeface="Arial" charset="0"/>
              <a:buChar char="•"/>
            </a:pPr>
            <a:endParaRPr lang="de-DE" sz="1200" dirty="0" smtClean="0"/>
          </a:p>
          <a:p>
            <a:pPr>
              <a:buFont typeface="Arial" charset="0"/>
              <a:buChar char="•"/>
            </a:pPr>
            <a:endParaRPr lang="de-DE" sz="1200" dirty="0"/>
          </a:p>
          <a:p>
            <a:pPr>
              <a:buFont typeface="Arial" charset="0"/>
              <a:buChar char="•"/>
            </a:pPr>
            <a:r>
              <a:rPr lang="de-DE" sz="1200" b="1" dirty="0" err="1"/>
              <a:t>Borsdorf</a:t>
            </a:r>
            <a:r>
              <a:rPr lang="de-DE" sz="1200" dirty="0"/>
              <a:t>, A. (</a:t>
            </a:r>
            <a:r>
              <a:rPr lang="de-DE" sz="1200" b="1" dirty="0"/>
              <a:t>1999</a:t>
            </a:r>
            <a:r>
              <a:rPr lang="de-DE" sz="1200" dirty="0"/>
              <a:t>): Geographisch denken und </a:t>
            </a:r>
            <a:r>
              <a:rPr lang="de-DE" sz="1200" b="1" dirty="0"/>
              <a:t>wissenschaftlich arbeiten</a:t>
            </a:r>
            <a:r>
              <a:rPr lang="de-DE" sz="1200" dirty="0" smtClean="0"/>
              <a:t>. 1. Auflage. Justus </a:t>
            </a:r>
            <a:r>
              <a:rPr lang="de-DE" sz="1200" dirty="0" err="1" smtClean="0"/>
              <a:t>Perthes</a:t>
            </a:r>
            <a:r>
              <a:rPr lang="de-DE" sz="1200" dirty="0" smtClean="0"/>
              <a:t> Verlag</a:t>
            </a:r>
          </a:p>
          <a:p>
            <a:pPr>
              <a:buFont typeface="Arial" charset="0"/>
              <a:buChar char="•"/>
            </a:pPr>
            <a:endParaRPr lang="de-DE" sz="1200" dirty="0" smtClean="0"/>
          </a:p>
          <a:p>
            <a:pPr>
              <a:buFont typeface="Arial" charset="0"/>
              <a:buChar char="•"/>
            </a:pPr>
            <a:endParaRPr lang="de-DE" sz="1200" dirty="0" smtClean="0"/>
          </a:p>
          <a:p>
            <a:pPr>
              <a:buFont typeface="Arial" charset="0"/>
              <a:buChar char="•"/>
            </a:pPr>
            <a:endParaRPr lang="de-DE" sz="1200" dirty="0" smtClean="0"/>
          </a:p>
          <a:p>
            <a:pPr>
              <a:buFont typeface="Arial" charset="0"/>
              <a:buChar char="•"/>
            </a:pPr>
            <a:endParaRPr lang="de-DE" sz="1200" dirty="0"/>
          </a:p>
          <a:p>
            <a:pPr marL="0" indent="0">
              <a:buNone/>
            </a:pPr>
            <a:endParaRPr lang="de-DE" sz="1200" dirty="0" smtClean="0"/>
          </a:p>
          <a:p>
            <a:pPr marL="0" indent="0">
              <a:buNone/>
            </a:pPr>
            <a:endParaRPr lang="de-DE" sz="1200" dirty="0" smtClean="0"/>
          </a:p>
          <a:p>
            <a:endParaRPr lang="de-DE" dirty="0" smtClean="0"/>
          </a:p>
          <a:p>
            <a:endParaRPr lang="de-DE" dirty="0"/>
          </a:p>
        </p:txBody>
      </p:sp>
      <p:sp>
        <p:nvSpPr>
          <p:cNvPr id="5" name="Textfeld 4"/>
          <p:cNvSpPr txBox="1"/>
          <p:nvPr/>
        </p:nvSpPr>
        <p:spPr>
          <a:xfrm>
            <a:off x="10545288" y="2743200"/>
            <a:ext cx="184731" cy="369332"/>
          </a:xfrm>
          <a:prstGeom prst="rect">
            <a:avLst/>
          </a:prstGeom>
          <a:noFill/>
        </p:spPr>
        <p:txBody>
          <a:bodyPr wrap="none" rtlCol="0">
            <a:spAutoFit/>
          </a:bodyPr>
          <a:lstStyle/>
          <a:p>
            <a:endParaRPr lang="de-DE"/>
          </a:p>
        </p:txBody>
      </p:sp>
    </p:spTree>
    <p:extLst>
      <p:ext uri="{BB962C8B-B14F-4D97-AF65-F5344CB8AC3E}">
        <p14:creationId xmlns:p14="http://schemas.microsoft.com/office/powerpoint/2010/main" val="20683499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365126"/>
            <a:ext cx="12192000" cy="751156"/>
          </a:xfrm>
          <a:solidFill>
            <a:schemeClr val="accent1"/>
          </a:solidFill>
        </p:spPr>
        <p:txBody>
          <a:bodyPr>
            <a:normAutofit/>
          </a:bodyPr>
          <a:lstStyle/>
          <a:p>
            <a:pPr algn="ctr"/>
            <a:r>
              <a:rPr lang="de-DE" sz="3600" dirty="0" smtClean="0">
                <a:latin typeface="Bernard MT Condensed" charset="0"/>
                <a:ea typeface="Bernard MT Condensed" charset="0"/>
                <a:cs typeface="Bernard MT Condensed" charset="0"/>
              </a:rPr>
              <a:t>Definition Übung</a:t>
            </a:r>
            <a:endParaRPr lang="de-DE" sz="3600" dirty="0">
              <a:latin typeface="Bernard MT Condensed" charset="0"/>
              <a:ea typeface="Bernard MT Condensed" charset="0"/>
              <a:cs typeface="Bernard MT Condensed" charset="0"/>
            </a:endParaRPr>
          </a:p>
        </p:txBody>
      </p:sp>
      <p:sp>
        <p:nvSpPr>
          <p:cNvPr id="3" name="Inhaltsplatzhalter 2"/>
          <p:cNvSpPr>
            <a:spLocks noGrp="1"/>
          </p:cNvSpPr>
          <p:nvPr>
            <p:ph idx="1"/>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de-DE" dirty="0" smtClean="0"/>
          </a:p>
          <a:p>
            <a:pPr marL="0" marR="0" lvl="0" indent="0" defTabSz="914400" eaLnBrk="1" fontAlgn="auto" latinLnBrk="0" hangingPunct="1">
              <a:lnSpc>
                <a:spcPct val="100000"/>
              </a:lnSpc>
              <a:spcBef>
                <a:spcPts val="0"/>
              </a:spcBef>
              <a:spcAft>
                <a:spcPts val="0"/>
              </a:spcAft>
              <a:buClrTx/>
              <a:buSzTx/>
              <a:buFontTx/>
              <a:buNone/>
              <a:tabLst/>
              <a:defRPr/>
            </a:pPr>
            <a:endParaRPr lang="de-DE" dirty="0"/>
          </a:p>
          <a:p>
            <a:pPr marL="0" marR="0" lvl="0" indent="0" defTabSz="914400" eaLnBrk="1" fontAlgn="auto" latinLnBrk="0" hangingPunct="1">
              <a:lnSpc>
                <a:spcPct val="100000"/>
              </a:lnSpc>
              <a:spcBef>
                <a:spcPts val="0"/>
              </a:spcBef>
              <a:spcAft>
                <a:spcPts val="0"/>
              </a:spcAft>
              <a:buClrTx/>
              <a:buSzTx/>
              <a:buFontTx/>
              <a:buNone/>
              <a:tabLst/>
              <a:defRPr/>
            </a:pPr>
            <a:r>
              <a:rPr lang="de-DE" dirty="0" smtClean="0"/>
              <a:t>Von “Übung“ sprechen wir in der Regel dann, wenn ein Satz von Wissenselementen oder eine Fertigkeit anhand einer größeren Zahl gleichartiger Aufgaben geübt wird.</a:t>
            </a:r>
            <a:endParaRPr lang="de-DE" dirty="0"/>
          </a:p>
        </p:txBody>
      </p:sp>
    </p:spTree>
    <p:extLst>
      <p:ext uri="{BB962C8B-B14F-4D97-AF65-F5344CB8AC3E}">
        <p14:creationId xmlns:p14="http://schemas.microsoft.com/office/powerpoint/2010/main" val="31174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34497"/>
            <a:ext cx="12192000" cy="703654"/>
          </a:xfrm>
          <a:solidFill>
            <a:schemeClr val="accent1"/>
          </a:solidFill>
        </p:spPr>
        <p:txBody>
          <a:bodyPr>
            <a:normAutofit/>
          </a:bodyPr>
          <a:lstStyle/>
          <a:p>
            <a:pPr algn="ctr"/>
            <a:r>
              <a:rPr lang="de-DE" sz="3600" dirty="0" smtClean="0">
                <a:latin typeface="Bernard MT Condensed" charset="0"/>
                <a:ea typeface="Bernard MT Condensed" charset="0"/>
                <a:cs typeface="Bernard MT Condensed" charset="0"/>
              </a:rPr>
              <a:t>Von Anfang bis Ende ...</a:t>
            </a:r>
            <a:endParaRPr lang="de-DE" sz="3600" dirty="0">
              <a:latin typeface="Bernard MT Condensed" charset="0"/>
              <a:ea typeface="Bernard MT Condensed" charset="0"/>
              <a:cs typeface="Bernard MT Condensed" charset="0"/>
            </a:endParaRPr>
          </a:p>
        </p:txBody>
      </p:sp>
      <p:sp>
        <p:nvSpPr>
          <p:cNvPr id="3" name="Inhaltsplatzhalter 2"/>
          <p:cNvSpPr>
            <a:spLocks noGrp="1"/>
          </p:cNvSpPr>
          <p:nvPr>
            <p:ph idx="1"/>
          </p:nvPr>
        </p:nvSpPr>
        <p:spPr>
          <a:xfrm>
            <a:off x="838200" y="1068780"/>
            <a:ext cx="10515600" cy="5789220"/>
          </a:xfrm>
        </p:spPr>
        <p:txBody>
          <a:bodyPr>
            <a:normAutofit fontScale="77500" lnSpcReduction="20000"/>
          </a:bodyPr>
          <a:lstStyle/>
          <a:p>
            <a:r>
              <a:rPr lang="de-DE" b="1" dirty="0" smtClean="0"/>
              <a:t>Üben:</a:t>
            </a:r>
            <a:r>
              <a:rPr lang="de-DE" dirty="0" smtClean="0"/>
              <a:t> </a:t>
            </a:r>
          </a:p>
          <a:p>
            <a:pPr marL="0" indent="0">
              <a:buNone/>
            </a:pPr>
            <a:r>
              <a:rPr lang="de-DE" dirty="0" smtClean="0"/>
              <a:t>Herausbilden von Fertigkeiten unmittelbar nach der Einführung; Unterscheidung nach Verständnisübungen, stabilisierendes Üben und später automatisierendes Üben</a:t>
            </a:r>
          </a:p>
          <a:p>
            <a:pPr marL="0" indent="0">
              <a:buNone/>
            </a:pPr>
            <a:endParaRPr lang="de-DE" dirty="0" smtClean="0"/>
          </a:p>
          <a:p>
            <a:r>
              <a:rPr lang="de-DE" b="1" dirty="0" smtClean="0"/>
              <a:t>Vertiefen: </a:t>
            </a:r>
          </a:p>
          <a:p>
            <a:pPr marL="0" indent="0">
              <a:buNone/>
            </a:pPr>
            <a:r>
              <a:rPr lang="de-DE" dirty="0" smtClean="0"/>
              <a:t>Gewinnen weiterer tieferer Einsichten,  Beziehungen zum operativen Üben</a:t>
            </a:r>
          </a:p>
          <a:p>
            <a:pPr marL="0" indent="0">
              <a:buNone/>
            </a:pPr>
            <a:endParaRPr lang="de-DE" dirty="0" smtClean="0"/>
          </a:p>
          <a:p>
            <a:r>
              <a:rPr lang="de-DE" b="1" dirty="0" smtClean="0"/>
              <a:t>Anwenden:</a:t>
            </a:r>
            <a:r>
              <a:rPr lang="de-DE" dirty="0" smtClean="0"/>
              <a:t> </a:t>
            </a:r>
          </a:p>
          <a:p>
            <a:pPr marL="0" indent="0">
              <a:buNone/>
            </a:pPr>
            <a:r>
              <a:rPr lang="de-DE" dirty="0" smtClean="0"/>
              <a:t>Wissen oder Können als Mittel zur Lösung anderer Probleme einsetzen; Beziehungen zum immanenten Üben</a:t>
            </a:r>
          </a:p>
          <a:p>
            <a:pPr marL="0" indent="0">
              <a:buNone/>
            </a:pPr>
            <a:endParaRPr lang="de-DE" dirty="0" smtClean="0"/>
          </a:p>
          <a:p>
            <a:r>
              <a:rPr lang="de-DE" b="1" dirty="0" smtClean="0"/>
              <a:t>Systematisieren: </a:t>
            </a:r>
          </a:p>
          <a:p>
            <a:pPr marL="0" indent="0">
              <a:buNone/>
            </a:pPr>
            <a:r>
              <a:rPr lang="de-DE" dirty="0" smtClean="0"/>
              <a:t>Vernetzung des Wissens</a:t>
            </a:r>
          </a:p>
          <a:p>
            <a:pPr marL="0" indent="0">
              <a:buNone/>
            </a:pPr>
            <a:endParaRPr lang="de-DE" dirty="0" smtClean="0"/>
          </a:p>
          <a:p>
            <a:r>
              <a:rPr lang="de-DE" b="1" dirty="0" smtClean="0"/>
              <a:t>Wiederholen</a:t>
            </a:r>
            <a:r>
              <a:rPr lang="de-DE" dirty="0" smtClean="0"/>
              <a:t>: </a:t>
            </a:r>
          </a:p>
          <a:p>
            <a:pPr marL="0" indent="0">
              <a:buNone/>
            </a:pPr>
            <a:r>
              <a:rPr lang="de-DE" dirty="0" smtClean="0"/>
              <a:t>direkt nach der Einführung oder nach einer längeren Zeit zum Zweck der Reaktivierung, z.B. tägliche Übung</a:t>
            </a:r>
            <a:endParaRPr lang="de-DE" dirty="0"/>
          </a:p>
        </p:txBody>
      </p:sp>
    </p:spTree>
    <p:extLst>
      <p:ext uri="{BB962C8B-B14F-4D97-AF65-F5344CB8AC3E}">
        <p14:creationId xmlns:p14="http://schemas.microsoft.com/office/powerpoint/2010/main" val="126074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trips(down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strips(down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strips(downLeft)">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strips(downLeft)">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strips(downLeft)">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strips(downLeft)">
                                      <p:cBhvr>
                                        <p:cTn id="42" dur="500"/>
                                        <p:tgtEl>
                                          <p:spTgt spid="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strips(downLeft)">
                                      <p:cBhvr>
                                        <p:cTn id="47" dur="500"/>
                                        <p:tgtEl>
                                          <p:spTgt spid="3">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3">
                                            <p:txEl>
                                              <p:pRg st="13" end="13"/>
                                            </p:txEl>
                                          </p:spTgt>
                                        </p:tgtEl>
                                        <p:attrNameLst>
                                          <p:attrName>style.visibility</p:attrName>
                                        </p:attrNameLst>
                                      </p:cBhvr>
                                      <p:to>
                                        <p:strVal val="visible"/>
                                      </p:to>
                                    </p:set>
                                    <p:animEffect transition="in" filter="strips(downLeft)">
                                      <p:cBhvr>
                                        <p:cTn id="5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365125"/>
            <a:ext cx="12192000" cy="763031"/>
          </a:xfrm>
          <a:solidFill>
            <a:schemeClr val="accent1"/>
          </a:solidFill>
        </p:spPr>
        <p:txBody>
          <a:bodyPr>
            <a:normAutofit/>
          </a:bodyPr>
          <a:lstStyle/>
          <a:p>
            <a:pPr algn="ctr"/>
            <a:r>
              <a:rPr lang="de-DE" sz="3600" dirty="0" smtClean="0">
                <a:latin typeface="Bernard MT Condensed" charset="0"/>
                <a:ea typeface="Bernard MT Condensed" charset="0"/>
                <a:cs typeface="Bernard MT Condensed" charset="0"/>
              </a:rPr>
              <a:t>Übungsgesetze</a:t>
            </a:r>
            <a:endParaRPr lang="de-DE" sz="3600" dirty="0">
              <a:latin typeface="Bernard MT Condensed" charset="0"/>
              <a:ea typeface="Bernard MT Condensed" charset="0"/>
              <a:cs typeface="Bernard MT Condensed" charset="0"/>
            </a:endParaRPr>
          </a:p>
        </p:txBody>
      </p:sp>
      <p:sp>
        <p:nvSpPr>
          <p:cNvPr id="3" name="Inhaltsplatzhalter 2"/>
          <p:cNvSpPr>
            <a:spLocks noGrp="1"/>
          </p:cNvSpPr>
          <p:nvPr>
            <p:ph idx="1"/>
          </p:nvPr>
        </p:nvSpPr>
        <p:spPr>
          <a:xfrm>
            <a:off x="838200" y="2193431"/>
            <a:ext cx="10515600" cy="4351338"/>
          </a:xfrm>
        </p:spPr>
        <p:txBody>
          <a:bodyPr>
            <a:normAutofit/>
          </a:bodyPr>
          <a:lstStyle/>
          <a:p>
            <a:r>
              <a:rPr lang="de-DE" b="1" dirty="0" smtClean="0"/>
              <a:t>Ohne Übungsbereitschaft keine Übungsmotivation</a:t>
            </a:r>
          </a:p>
          <a:p>
            <a:pPr lvl="1"/>
            <a:r>
              <a:rPr lang="de-DE" dirty="0" smtClean="0"/>
              <a:t>Wie zum Lernen überhaupt, muss der Lernende zum Üben motiviert sein!</a:t>
            </a:r>
          </a:p>
          <a:p>
            <a:pPr lvl="1"/>
            <a:endParaRPr lang="de-DE" dirty="0" smtClean="0"/>
          </a:p>
          <a:p>
            <a:pPr>
              <a:lnSpc>
                <a:spcPct val="150000"/>
              </a:lnSpc>
            </a:pPr>
            <a:r>
              <a:rPr lang="de-DE" b="1" dirty="0" smtClean="0"/>
              <a:t>Das Erlebnis des Erfolgs weckt neue Übungsbereitschaft</a:t>
            </a:r>
          </a:p>
          <a:p>
            <a:pPr lvl="1">
              <a:lnSpc>
                <a:spcPct val="100000"/>
              </a:lnSpc>
              <a:spcBef>
                <a:spcPts val="1100"/>
              </a:spcBef>
            </a:pPr>
            <a:r>
              <a:rPr lang="de-DE" dirty="0" smtClean="0"/>
              <a:t>Das Üben muss folglich ein Bewusstsein des Könnens erwirken. Eine richtig eingestellte Leistungserwartung des/der Lerners/</a:t>
            </a:r>
            <a:r>
              <a:rPr lang="de-DE" dirty="0" err="1" smtClean="0"/>
              <a:t>Lernerin</a:t>
            </a:r>
            <a:r>
              <a:rPr lang="de-DE" dirty="0" smtClean="0"/>
              <a:t> muss erreicht werden.</a:t>
            </a:r>
          </a:p>
          <a:p>
            <a:pPr lvl="1">
              <a:lnSpc>
                <a:spcPct val="100000"/>
              </a:lnSpc>
              <a:spcBef>
                <a:spcPts val="1100"/>
              </a:spcBef>
            </a:pPr>
            <a:r>
              <a:rPr lang="de-DE" dirty="0" smtClean="0"/>
              <a:t>Soll der Lernerfolg durch den/die Lerner/in selbst erfahren werden, so zieht das die Kontrolle der Übungsergebnisse nach sich.</a:t>
            </a:r>
            <a:endParaRPr lang="de-DE" dirty="0"/>
          </a:p>
        </p:txBody>
      </p:sp>
      <p:sp>
        <p:nvSpPr>
          <p:cNvPr id="4" name="Rechteck 3"/>
          <p:cNvSpPr/>
          <p:nvPr/>
        </p:nvSpPr>
        <p:spPr>
          <a:xfrm>
            <a:off x="2916382" y="1363910"/>
            <a:ext cx="5028210" cy="593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3200" b="1" dirty="0" smtClean="0"/>
              <a:t>Von der Übungsbereitschaft</a:t>
            </a:r>
            <a:endParaRPr lang="de-DE" sz="3200" b="1" dirty="0"/>
          </a:p>
        </p:txBody>
      </p:sp>
    </p:spTree>
    <p:extLst>
      <p:ext uri="{BB962C8B-B14F-4D97-AF65-F5344CB8AC3E}">
        <p14:creationId xmlns:p14="http://schemas.microsoft.com/office/powerpoint/2010/main" val="167475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strVal val="#ppt_h"/>
                                          </p:val>
                                        </p:tav>
                                        <p:tav tm="100000">
                                          <p:val>
                                            <p:strVal val="#ppt_h"/>
                                          </p:val>
                                        </p:tav>
                                      </p:tavLst>
                                    </p:anim>
                                  </p:childTnLst>
                                </p:cTn>
                              </p:par>
                              <p:par>
                                <p:cTn id="19" presetID="17" presetClass="entr" presetSubtype="1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p:cTn id="2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22621"/>
            <a:ext cx="12192000" cy="656153"/>
          </a:xfrm>
          <a:solidFill>
            <a:schemeClr val="accent1"/>
          </a:solidFill>
        </p:spPr>
        <p:txBody>
          <a:bodyPr>
            <a:normAutofit/>
          </a:bodyPr>
          <a:lstStyle/>
          <a:p>
            <a:pPr algn="ctr"/>
            <a:r>
              <a:rPr lang="de-DE" sz="3600" dirty="0" smtClean="0">
                <a:latin typeface="Bernard MT Condensed" charset="0"/>
                <a:ea typeface="Bernard MT Condensed" charset="0"/>
                <a:cs typeface="Bernard MT Condensed" charset="0"/>
              </a:rPr>
              <a:t>Übungsgesetze</a:t>
            </a:r>
            <a:endParaRPr lang="de-DE" sz="3600" dirty="0">
              <a:latin typeface="Bernard MT Condensed" charset="0"/>
              <a:ea typeface="Bernard MT Condensed" charset="0"/>
              <a:cs typeface="Bernard MT Condensed" charset="0"/>
            </a:endParaRPr>
          </a:p>
        </p:txBody>
      </p:sp>
      <p:sp>
        <p:nvSpPr>
          <p:cNvPr id="3" name="Inhaltsplatzhalter 2"/>
          <p:cNvSpPr>
            <a:spLocks noGrp="1"/>
          </p:cNvSpPr>
          <p:nvPr>
            <p:ph idx="1"/>
          </p:nvPr>
        </p:nvSpPr>
        <p:spPr>
          <a:ln>
            <a:solidFill>
              <a:schemeClr val="accent4">
                <a:lumMod val="40000"/>
                <a:lumOff val="60000"/>
              </a:schemeClr>
            </a:solidFill>
          </a:ln>
        </p:spPr>
        <p:txBody>
          <a:bodyPr>
            <a:normAutofit fontScale="92500" lnSpcReduction="20000"/>
          </a:bodyPr>
          <a:lstStyle/>
          <a:p>
            <a:pPr>
              <a:spcBef>
                <a:spcPts val="1200"/>
              </a:spcBef>
            </a:pPr>
            <a:r>
              <a:rPr lang="de-DE" b="1" dirty="0" smtClean="0"/>
              <a:t>Das durch Selbstständigkeit Erworbene hat größere Aussicht behalten zu werden als das lediglich vom Lehrer Übernommene. Aktive Übungsformen sind passiven überlegen.</a:t>
            </a:r>
          </a:p>
          <a:p>
            <a:pPr lvl="1">
              <a:spcBef>
                <a:spcPts val="1200"/>
              </a:spcBef>
            </a:pPr>
            <a:r>
              <a:rPr lang="de-DE" dirty="0" smtClean="0"/>
              <a:t>Das, was im eigentlichen Tun erforscht, ausfindig gemacht und erfasst worden ist, wird besser und gründlicher behalten. Selbstständigkeit muss Unterrichtprinzip auch dann sein, wenn die Schwierigkeiten der Aufgaben schrittweise gesteigert werden.</a:t>
            </a:r>
          </a:p>
          <a:p>
            <a:pPr lvl="1">
              <a:spcBef>
                <a:spcPts val="1200"/>
              </a:spcBef>
            </a:pPr>
            <a:endParaRPr lang="de-DE" dirty="0" smtClean="0"/>
          </a:p>
          <a:p>
            <a:r>
              <a:rPr lang="de-DE" b="1" dirty="0" smtClean="0"/>
              <a:t>Je besser das Gelernte integriert und operativ durchgearbeitet worden ist, desto besser wird es behalten.</a:t>
            </a:r>
          </a:p>
          <a:p>
            <a:endParaRPr lang="de-DE" b="1" dirty="0" smtClean="0"/>
          </a:p>
          <a:p>
            <a:r>
              <a:rPr lang="de-DE" b="1" dirty="0" smtClean="0"/>
              <a:t>Beim Einprägen muss auf die verschiedenen Vorstellungstypen oder Gedächtnistypen der Schüler/innen Rücksicht genommen werden:</a:t>
            </a:r>
          </a:p>
          <a:p>
            <a:pPr marL="0" indent="0" algn="ctr">
              <a:buNone/>
            </a:pPr>
            <a:r>
              <a:rPr lang="de-DE" b="1" dirty="0"/>
              <a:t>	</a:t>
            </a:r>
            <a:r>
              <a:rPr lang="de-DE" b="1" dirty="0" smtClean="0">
                <a:ln w="22225">
                  <a:solidFill>
                    <a:schemeClr val="accent2"/>
                  </a:solidFill>
                  <a:prstDash val="solid"/>
                </a:ln>
                <a:solidFill>
                  <a:schemeClr val="accent2">
                    <a:lumMod val="40000"/>
                    <a:lumOff val="60000"/>
                  </a:schemeClr>
                </a:solidFill>
              </a:rPr>
              <a:t>visuell – akustisch - motorisch</a:t>
            </a:r>
            <a:endParaRPr lang="de-DE" b="1" dirty="0"/>
          </a:p>
        </p:txBody>
      </p:sp>
      <p:sp>
        <p:nvSpPr>
          <p:cNvPr id="7" name="Rechteck 6"/>
          <p:cNvSpPr/>
          <p:nvPr/>
        </p:nvSpPr>
        <p:spPr>
          <a:xfrm>
            <a:off x="2833254" y="1055316"/>
            <a:ext cx="5645728" cy="593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3200" b="1" smtClean="0"/>
              <a:t>Vom Einprägen im engeren Sinn</a:t>
            </a:r>
            <a:endParaRPr lang="de-DE" sz="3200" b="1" dirty="0"/>
          </a:p>
        </p:txBody>
      </p:sp>
    </p:spTree>
    <p:extLst>
      <p:ext uri="{BB962C8B-B14F-4D97-AF65-F5344CB8AC3E}">
        <p14:creationId xmlns:p14="http://schemas.microsoft.com/office/powerpoint/2010/main" val="152066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305748"/>
            <a:ext cx="12192000" cy="691779"/>
          </a:xfrm>
          <a:solidFill>
            <a:schemeClr val="accent1"/>
          </a:solidFill>
        </p:spPr>
        <p:txBody>
          <a:bodyPr>
            <a:normAutofit/>
          </a:bodyPr>
          <a:lstStyle/>
          <a:p>
            <a:pPr algn="ctr"/>
            <a:r>
              <a:rPr lang="de-DE" sz="3600" dirty="0" smtClean="0">
                <a:latin typeface="Bernard MT Condensed" charset="0"/>
                <a:ea typeface="Bernard MT Condensed" charset="0"/>
                <a:cs typeface="Bernard MT Condensed" charset="0"/>
              </a:rPr>
              <a:t>Übungsgesetze</a:t>
            </a:r>
            <a:endParaRPr lang="de-DE" sz="3600" dirty="0">
              <a:latin typeface="Bernard MT Condensed" charset="0"/>
              <a:ea typeface="Bernard MT Condensed" charset="0"/>
              <a:cs typeface="Bernard MT Condensed" charset="0"/>
            </a:endParaRPr>
          </a:p>
        </p:txBody>
      </p:sp>
      <p:sp>
        <p:nvSpPr>
          <p:cNvPr id="3" name="Inhaltsplatzhalter 2"/>
          <p:cNvSpPr>
            <a:spLocks noGrp="1"/>
          </p:cNvSpPr>
          <p:nvPr>
            <p:ph idx="1"/>
          </p:nvPr>
        </p:nvSpPr>
        <p:spPr>
          <a:xfrm>
            <a:off x="838200" y="2728870"/>
            <a:ext cx="10515600" cy="4351338"/>
          </a:xfrm>
        </p:spPr>
        <p:txBody>
          <a:bodyPr/>
          <a:lstStyle/>
          <a:p>
            <a:pPr>
              <a:spcBef>
                <a:spcPts val="1200"/>
              </a:spcBef>
            </a:pPr>
            <a:r>
              <a:rPr lang="de-DE" b="1" dirty="0" smtClean="0"/>
              <a:t>Schleichen sich bei der Übung Fehler ein ohne sofort korrigiert zu werden, werden sie im Verlaufe des weiteren Übens bestärkt und beeinträchtigen den Lernerfolg</a:t>
            </a:r>
            <a:r>
              <a:rPr lang="de-DE" dirty="0" smtClean="0"/>
              <a:t>.</a:t>
            </a:r>
          </a:p>
          <a:p>
            <a:pPr lvl="1">
              <a:spcBef>
                <a:spcPts val="1200"/>
              </a:spcBef>
            </a:pPr>
            <a:r>
              <a:rPr lang="de-DE" dirty="0" smtClean="0"/>
              <a:t>Dieses Gesetz begründet die Regel „Richtigkeit geht vor Schnelligkeit“ und zieht die Forderung nach sich, die Übungsergebnisse zu kontrollieren.</a:t>
            </a:r>
          </a:p>
          <a:p>
            <a:pPr lvl="1">
              <a:spcBef>
                <a:spcPts val="1200"/>
              </a:spcBef>
            </a:pPr>
            <a:endParaRPr lang="de-DE" dirty="0" smtClean="0"/>
          </a:p>
          <a:p>
            <a:r>
              <a:rPr lang="de-DE" b="1" dirty="0" smtClean="0"/>
              <a:t>Das Üben in sinnvollen Zusammenhängen ist erfolgreicher als das Üben zerstückelten Wissens (ganzheitliches Lernen)</a:t>
            </a:r>
            <a:r>
              <a:rPr lang="de-DE" dirty="0"/>
              <a:t>!</a:t>
            </a:r>
          </a:p>
        </p:txBody>
      </p:sp>
      <p:sp>
        <p:nvSpPr>
          <p:cNvPr id="4" name="Rechteck 3"/>
          <p:cNvSpPr/>
          <p:nvPr/>
        </p:nvSpPr>
        <p:spPr>
          <a:xfrm>
            <a:off x="2595746" y="1566315"/>
            <a:ext cx="5657604" cy="593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3200" b="1" dirty="0" smtClean="0"/>
              <a:t>Vom Einprägen im engeren Sinn</a:t>
            </a:r>
            <a:endParaRPr lang="de-DE" sz="3200" b="1" dirty="0"/>
          </a:p>
        </p:txBody>
      </p:sp>
    </p:spTree>
    <p:extLst>
      <p:ext uri="{BB962C8B-B14F-4D97-AF65-F5344CB8AC3E}">
        <p14:creationId xmlns:p14="http://schemas.microsoft.com/office/powerpoint/2010/main" val="49224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a:xfrm>
            <a:off x="8158348" y="1825625"/>
            <a:ext cx="3657600" cy="4351338"/>
          </a:xfrm>
        </p:spPr>
        <p:txBody>
          <a:bodyPr/>
          <a:lstStyle/>
          <a:p>
            <a:pPr marL="0" indent="0">
              <a:buNone/>
            </a:pPr>
            <a:r>
              <a:rPr lang="de-DE" dirty="0" smtClean="0"/>
              <a:t>                                                                  Büro an der PH-OÖ</a:t>
            </a:r>
          </a:p>
          <a:p>
            <a:pPr marL="0" indent="0">
              <a:buNone/>
            </a:pPr>
            <a:r>
              <a:rPr lang="de-DE" dirty="0" smtClean="0"/>
              <a:t>Kaplanhofstr. 40</a:t>
            </a:r>
          </a:p>
          <a:p>
            <a:pPr marL="0" indent="0">
              <a:buNone/>
            </a:pPr>
            <a:r>
              <a:rPr lang="de-DE" dirty="0" smtClean="0"/>
              <a:t>3. Stock</a:t>
            </a:r>
          </a:p>
          <a:p>
            <a:pPr marL="0" indent="0">
              <a:buNone/>
            </a:pPr>
            <a:r>
              <a:rPr lang="de-DE" dirty="0" smtClean="0"/>
              <a:t>Zimmer: 334                   </a:t>
            </a:r>
            <a:endParaRPr lang="de-DE" dirty="0"/>
          </a:p>
        </p:txBody>
      </p:sp>
      <p:pic>
        <p:nvPicPr>
          <p:cNvPr id="5" name="Bild 4"/>
          <p:cNvPicPr/>
          <p:nvPr/>
        </p:nvPicPr>
        <p:blipFill>
          <a:blip r:embed="rId2">
            <a:extLst>
              <a:ext uri="{28A0092B-C50C-407E-A947-70E740481C1C}">
                <a14:useLocalDpi xmlns:a14="http://schemas.microsoft.com/office/drawing/2010/main" val="0"/>
              </a:ext>
            </a:extLst>
          </a:blip>
          <a:srcRect/>
          <a:stretch>
            <a:fillRect/>
          </a:stretch>
        </p:blipFill>
        <p:spPr bwMode="auto">
          <a:xfrm>
            <a:off x="273132" y="365125"/>
            <a:ext cx="7362702" cy="5916922"/>
          </a:xfrm>
          <a:prstGeom prst="rect">
            <a:avLst/>
          </a:prstGeom>
          <a:solidFill>
            <a:schemeClr val="accent6">
              <a:lumMod val="40000"/>
              <a:lumOff val="60000"/>
            </a:schemeClr>
          </a:solidFill>
          <a:ln>
            <a:noFill/>
          </a:ln>
        </p:spPr>
      </p:pic>
    </p:spTree>
    <p:extLst>
      <p:ext uri="{BB962C8B-B14F-4D97-AF65-F5344CB8AC3E}">
        <p14:creationId xmlns:p14="http://schemas.microsoft.com/office/powerpoint/2010/main" val="18271132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fontScale="92500"/>
          </a:bodyPr>
          <a:lstStyle/>
          <a:p>
            <a:pPr>
              <a:spcBef>
                <a:spcPts val="1200"/>
              </a:spcBef>
            </a:pPr>
            <a:r>
              <a:rPr lang="de-DE" b="1" dirty="0" smtClean="0"/>
              <a:t>Einsicht in die Lerninhalte ist grundlegend für das Behalten, wodurch auch der Übungsertrag gesteigert wird.</a:t>
            </a:r>
          </a:p>
          <a:p>
            <a:pPr lvl="1">
              <a:spcBef>
                <a:spcPts val="1200"/>
              </a:spcBef>
            </a:pPr>
            <a:r>
              <a:rPr lang="de-DE" dirty="0" smtClean="0"/>
              <a:t>Übung muss dazu zwingen, den Einsichtsprozess immer wieder mit zu vollziehen.</a:t>
            </a:r>
          </a:p>
          <a:p>
            <a:pPr lvl="1">
              <a:spcBef>
                <a:spcPts val="1200"/>
              </a:spcBef>
            </a:pPr>
            <a:r>
              <a:rPr lang="de-DE" dirty="0" smtClean="0"/>
              <a:t>Blindes Üben gleitet in einen mechanischen Stil ab; so Eingeübtes wird schnell wieder vergessen.</a:t>
            </a:r>
          </a:p>
          <a:p>
            <a:r>
              <a:rPr lang="de-DE" b="1" dirty="0" smtClean="0"/>
              <a:t>Beim einsichtigen Lernen lässt sich das Üben stark einschränken.</a:t>
            </a:r>
          </a:p>
          <a:p>
            <a:pPr>
              <a:spcBef>
                <a:spcPts val="1200"/>
              </a:spcBef>
            </a:pPr>
            <a:r>
              <a:rPr lang="de-DE" b="1" dirty="0" smtClean="0"/>
              <a:t>Je gegliederter und strukturierter ein Lernstoff ist, umso leichter und umso besser kann er behalten werden.</a:t>
            </a:r>
          </a:p>
          <a:p>
            <a:pPr lvl="1">
              <a:spcBef>
                <a:spcPts val="1200"/>
              </a:spcBef>
            </a:pPr>
            <a:r>
              <a:rPr lang="de-DE" dirty="0" smtClean="0"/>
              <a:t>Schon von der Klarheit und Intensität des ersten Eindrucks hängt das Behalten ab.</a:t>
            </a:r>
          </a:p>
          <a:p>
            <a:pPr lvl="1">
              <a:spcBef>
                <a:spcPts val="1200"/>
              </a:spcBef>
            </a:pPr>
            <a:r>
              <a:rPr lang="de-DE" dirty="0" smtClean="0"/>
              <a:t>Übungsstoffe sind klar zu gliedern; das Wesentliche ist herauszustellen.</a:t>
            </a:r>
            <a:endParaRPr lang="de-DE" dirty="0"/>
          </a:p>
        </p:txBody>
      </p:sp>
      <p:sp>
        <p:nvSpPr>
          <p:cNvPr id="4" name="Titel 1"/>
          <p:cNvSpPr>
            <a:spLocks noGrp="1"/>
          </p:cNvSpPr>
          <p:nvPr>
            <p:ph type="title"/>
          </p:nvPr>
        </p:nvSpPr>
        <p:spPr>
          <a:xfrm>
            <a:off x="0" y="222622"/>
            <a:ext cx="12192000" cy="679903"/>
          </a:xfrm>
          <a:solidFill>
            <a:schemeClr val="accent1"/>
          </a:solidFill>
        </p:spPr>
        <p:txBody>
          <a:bodyPr>
            <a:normAutofit/>
          </a:bodyPr>
          <a:lstStyle/>
          <a:p>
            <a:pPr algn="ctr"/>
            <a:r>
              <a:rPr lang="de-DE" sz="3600" dirty="0" smtClean="0">
                <a:latin typeface="Bernard MT Condensed" charset="0"/>
                <a:ea typeface="Bernard MT Condensed" charset="0"/>
                <a:cs typeface="Bernard MT Condensed" charset="0"/>
              </a:rPr>
              <a:t>Übungsgesetze</a:t>
            </a:r>
            <a:endParaRPr lang="de-DE" sz="3600" dirty="0">
              <a:latin typeface="Bernard MT Condensed" charset="0"/>
              <a:ea typeface="Bernard MT Condensed" charset="0"/>
              <a:cs typeface="Bernard MT Condensed" charset="0"/>
            </a:endParaRPr>
          </a:p>
        </p:txBody>
      </p:sp>
      <p:sp>
        <p:nvSpPr>
          <p:cNvPr id="6" name="Rechteck 5"/>
          <p:cNvSpPr/>
          <p:nvPr/>
        </p:nvSpPr>
        <p:spPr>
          <a:xfrm>
            <a:off x="3177638" y="1067192"/>
            <a:ext cx="5028210" cy="593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3200" b="1" dirty="0" smtClean="0"/>
              <a:t>Von der Einsicht beim Üben</a:t>
            </a:r>
            <a:endParaRPr lang="de-DE" sz="3200" b="1" dirty="0"/>
          </a:p>
        </p:txBody>
      </p:sp>
    </p:spTree>
    <p:extLst>
      <p:ext uri="{BB962C8B-B14F-4D97-AF65-F5344CB8AC3E}">
        <p14:creationId xmlns:p14="http://schemas.microsoft.com/office/powerpoint/2010/main" val="194159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1" end="1"/>
                                            </p:txEl>
                                          </p:spTgt>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5" end="5"/>
                                            </p:txEl>
                                          </p:spTgt>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75" y="163245"/>
            <a:ext cx="12168250" cy="679904"/>
          </a:xfrm>
          <a:solidFill>
            <a:schemeClr val="accent1"/>
          </a:solidFill>
        </p:spPr>
        <p:txBody>
          <a:bodyPr>
            <a:normAutofit/>
          </a:bodyPr>
          <a:lstStyle/>
          <a:p>
            <a:pPr algn="ctr"/>
            <a:r>
              <a:rPr lang="de-DE" sz="3600" dirty="0" smtClean="0">
                <a:latin typeface="Bernard MT Condensed" charset="0"/>
                <a:ea typeface="Bernard MT Condensed" charset="0"/>
                <a:cs typeface="Bernard MT Condensed" charset="0"/>
              </a:rPr>
              <a:t>Übungsgesetze</a:t>
            </a:r>
            <a:endParaRPr lang="de-DE" sz="3600" dirty="0">
              <a:latin typeface="Bernard MT Condensed" charset="0"/>
              <a:ea typeface="Bernard MT Condensed" charset="0"/>
              <a:cs typeface="Bernard MT Condensed" charset="0"/>
            </a:endParaRPr>
          </a:p>
        </p:txBody>
      </p:sp>
      <p:sp>
        <p:nvSpPr>
          <p:cNvPr id="3" name="Inhaltsplatzhalter 2"/>
          <p:cNvSpPr>
            <a:spLocks noGrp="1"/>
          </p:cNvSpPr>
          <p:nvPr>
            <p:ph idx="1"/>
          </p:nvPr>
        </p:nvSpPr>
        <p:spPr>
          <a:xfrm>
            <a:off x="838200" y="1825624"/>
            <a:ext cx="10515600" cy="5032375"/>
          </a:xfrm>
        </p:spPr>
        <p:txBody>
          <a:bodyPr>
            <a:normAutofit fontScale="92500" lnSpcReduction="20000"/>
          </a:bodyPr>
          <a:lstStyle/>
          <a:p>
            <a:pPr>
              <a:spcBef>
                <a:spcPts val="1200"/>
              </a:spcBef>
            </a:pPr>
            <a:r>
              <a:rPr lang="de-DE" b="1" dirty="0" smtClean="0"/>
              <a:t>Der Übungseffekt ist abhängig von der Häufigkeit der Wiederholungen</a:t>
            </a:r>
          </a:p>
          <a:p>
            <a:pPr lvl="1">
              <a:spcBef>
                <a:spcPts val="1200"/>
              </a:spcBef>
            </a:pPr>
            <a:r>
              <a:rPr lang="de-DE" dirty="0" smtClean="0"/>
              <a:t>Diese Wiederholungen sollen aber nicht Abzüge vom gleichen Klischee sein, sondern den Lernerfolg in möglichst verschiedene Situationen transportieren.</a:t>
            </a:r>
          </a:p>
          <a:p>
            <a:pPr lvl="1">
              <a:spcBef>
                <a:spcPts val="1200"/>
              </a:spcBef>
            </a:pPr>
            <a:endParaRPr lang="de-DE" dirty="0" smtClean="0"/>
          </a:p>
          <a:p>
            <a:pPr>
              <a:spcBef>
                <a:spcPts val="1200"/>
              </a:spcBef>
            </a:pPr>
            <a:r>
              <a:rPr lang="de-DE" b="1" dirty="0" smtClean="0"/>
              <a:t>Was auf Dauer „sitzen“ soll, muss „überlernt“ werden</a:t>
            </a:r>
          </a:p>
          <a:p>
            <a:pPr lvl="1">
              <a:spcBef>
                <a:spcPts val="1200"/>
              </a:spcBef>
            </a:pPr>
            <a:r>
              <a:rPr lang="de-DE" dirty="0" smtClean="0"/>
              <a:t>Beim Überlernen wiederholen wir häufiger als zur unmittelbaren Wiedergabe oder zur Durchführung einer Aufgabe notwendig ist. Dann haftet das Geübte dauerhaft.</a:t>
            </a:r>
          </a:p>
          <a:p>
            <a:pPr lvl="1">
              <a:spcBef>
                <a:spcPts val="1200"/>
              </a:spcBef>
            </a:pPr>
            <a:endParaRPr lang="de-DE" dirty="0" smtClean="0"/>
          </a:p>
          <a:p>
            <a:r>
              <a:rPr lang="de-DE" b="1" dirty="0" smtClean="0"/>
              <a:t>Die ersten Übungen und Wiederholungen müssen möglichst bald nach der Neueinführung stattfinden, da die </a:t>
            </a:r>
            <a:r>
              <a:rPr lang="de-DE" b="1" dirty="0" err="1" smtClean="0"/>
              <a:t>Behaltenskurve</a:t>
            </a:r>
            <a:r>
              <a:rPr lang="de-DE" b="1" dirty="0" smtClean="0"/>
              <a:t> gerade am Anfang stark fällt.</a:t>
            </a:r>
          </a:p>
          <a:p>
            <a:endParaRPr lang="de-DE" b="1" dirty="0" smtClean="0"/>
          </a:p>
          <a:p>
            <a:r>
              <a:rPr lang="de-DE" b="1" dirty="0" smtClean="0"/>
              <a:t>Kurze, über einen längeren Zeitraum verteilte Wiederholungen sind bei weitem ergiebiger, als langes, gehäuftes Üben.</a:t>
            </a:r>
            <a:endParaRPr lang="de-DE" b="1" dirty="0"/>
          </a:p>
        </p:txBody>
      </p:sp>
      <p:sp>
        <p:nvSpPr>
          <p:cNvPr id="4" name="Rechteck 3"/>
          <p:cNvSpPr/>
          <p:nvPr/>
        </p:nvSpPr>
        <p:spPr>
          <a:xfrm>
            <a:off x="2821874" y="1037504"/>
            <a:ext cx="6548252" cy="593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3200" b="1" dirty="0" smtClean="0"/>
              <a:t>Vom Üben im </a:t>
            </a:r>
            <a:r>
              <a:rPr lang="de-DE" sz="3200" b="1" smtClean="0"/>
              <a:t>gesamten Lernvorgang</a:t>
            </a:r>
            <a:endParaRPr lang="de-DE" sz="3200" b="1" dirty="0"/>
          </a:p>
        </p:txBody>
      </p:sp>
    </p:spTree>
    <p:extLst>
      <p:ext uri="{BB962C8B-B14F-4D97-AF65-F5344CB8AC3E}">
        <p14:creationId xmlns:p14="http://schemas.microsoft.com/office/powerpoint/2010/main" val="29781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strVal val="#ppt_h"/>
                                          </p:val>
                                        </p:tav>
                                        <p:tav tm="100000">
                                          <p:val>
                                            <p:strVal val="#ppt_h"/>
                                          </p:val>
                                        </p:tav>
                                      </p:tavLst>
                                    </p:anim>
                                  </p:childTnLst>
                                </p:cTn>
                              </p:par>
                              <p:par>
                                <p:cTn id="19" presetID="17" presetClass="entr" presetSubtype="1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p:cTn id="2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p:cTn id="3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46373"/>
            <a:ext cx="12192000" cy="596860"/>
          </a:xfrm>
          <a:solidFill>
            <a:schemeClr val="accent1"/>
          </a:solidFill>
        </p:spPr>
        <p:txBody>
          <a:bodyPr>
            <a:normAutofit/>
          </a:bodyPr>
          <a:lstStyle/>
          <a:p>
            <a:pPr algn="ctr"/>
            <a:r>
              <a:rPr lang="de-DE" sz="3600" dirty="0" smtClean="0">
                <a:latin typeface="Bernard MT Condensed" charset="0"/>
                <a:ea typeface="Bernard MT Condensed" charset="0"/>
                <a:cs typeface="Bernard MT Condensed" charset="0"/>
              </a:rPr>
              <a:t>Übungsgesetze</a:t>
            </a:r>
            <a:endParaRPr lang="de-DE" sz="3600" dirty="0">
              <a:latin typeface="Bernard MT Condensed" charset="0"/>
              <a:ea typeface="Bernard MT Condensed" charset="0"/>
              <a:cs typeface="Bernard MT Condensed" charset="0"/>
            </a:endParaRPr>
          </a:p>
        </p:txBody>
      </p:sp>
      <p:sp>
        <p:nvSpPr>
          <p:cNvPr id="3" name="Inhaltsplatzhalter 2"/>
          <p:cNvSpPr>
            <a:spLocks noGrp="1"/>
          </p:cNvSpPr>
          <p:nvPr>
            <p:ph idx="1"/>
          </p:nvPr>
        </p:nvSpPr>
        <p:spPr>
          <a:xfrm>
            <a:off x="838200" y="1825624"/>
            <a:ext cx="10515600" cy="4812681"/>
          </a:xfrm>
        </p:spPr>
        <p:txBody>
          <a:bodyPr>
            <a:normAutofit fontScale="92500" lnSpcReduction="20000"/>
          </a:bodyPr>
          <a:lstStyle/>
          <a:p>
            <a:pPr>
              <a:spcBef>
                <a:spcPts val="1200"/>
              </a:spcBef>
            </a:pPr>
            <a:r>
              <a:rPr lang="de-DE" b="1" dirty="0" smtClean="0"/>
              <a:t>Gegen den natürlichen und individuellen Lernrhythmus das Üben zu forcieren und zu beschleunigen, führt zu negativem Ertrag. Die „Übungsplateaus“ müssen eingehalten werden.</a:t>
            </a:r>
          </a:p>
          <a:p>
            <a:pPr lvl="1">
              <a:spcBef>
                <a:spcPts val="1200"/>
              </a:spcBef>
            </a:pPr>
            <a:r>
              <a:rPr lang="de-DE" dirty="0" smtClean="0"/>
              <a:t>Der bekannte Stillstand im Übungsfortschritt dient meistens dazu, das Gelernte zu konsolidieren, um darauf höhere Leistungen aufbauen zu können.</a:t>
            </a:r>
          </a:p>
          <a:p>
            <a:pPr lvl="1">
              <a:spcBef>
                <a:spcPts val="1200"/>
              </a:spcBef>
            </a:pPr>
            <a:endParaRPr lang="de-DE" dirty="0" smtClean="0"/>
          </a:p>
          <a:p>
            <a:pPr>
              <a:spcBef>
                <a:spcPts val="1200"/>
              </a:spcBef>
            </a:pPr>
            <a:r>
              <a:rPr lang="de-DE" b="1" dirty="0" smtClean="0"/>
              <a:t>Das rasche Lernen hat keinen vorteilhaften Einfluss auf dauerhaftes Behalten.</a:t>
            </a:r>
          </a:p>
          <a:p>
            <a:pPr lvl="1">
              <a:spcBef>
                <a:spcPts val="1200"/>
              </a:spcBef>
            </a:pPr>
            <a:r>
              <a:rPr lang="de-DE" dirty="0" smtClean="0"/>
              <a:t>Wer schnell lernt, vergisst auch schnell!</a:t>
            </a:r>
          </a:p>
          <a:p>
            <a:pPr lvl="1">
              <a:spcBef>
                <a:spcPts val="1200"/>
              </a:spcBef>
            </a:pPr>
            <a:endParaRPr lang="de-DE" dirty="0" smtClean="0"/>
          </a:p>
          <a:p>
            <a:pPr>
              <a:spcBef>
                <a:spcPts val="1200"/>
              </a:spcBef>
            </a:pPr>
            <a:r>
              <a:rPr lang="de-DE" b="1" dirty="0" smtClean="0"/>
              <a:t>Indirektes Üben ist besonders wirksam: immanente Übung</a:t>
            </a:r>
          </a:p>
          <a:p>
            <a:pPr lvl="1">
              <a:spcBef>
                <a:spcPts val="1200"/>
              </a:spcBef>
            </a:pPr>
            <a:r>
              <a:rPr lang="de-DE" dirty="0" smtClean="0"/>
              <a:t>Z.B. im Verlauf des Mathe-Unterrichts kehren frühere Übungsinhalte von selbst wieder. Frühere Themen und Inhalt werden so immer wieder gefestigt.</a:t>
            </a:r>
          </a:p>
          <a:p>
            <a:pPr lvl="1"/>
            <a:endParaRPr lang="de-DE" dirty="0"/>
          </a:p>
        </p:txBody>
      </p:sp>
      <p:sp>
        <p:nvSpPr>
          <p:cNvPr id="4" name="Rechteck 3"/>
          <p:cNvSpPr/>
          <p:nvPr/>
        </p:nvSpPr>
        <p:spPr>
          <a:xfrm>
            <a:off x="2417618" y="1037546"/>
            <a:ext cx="6548252" cy="593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3200" b="1" dirty="0" smtClean="0"/>
              <a:t>Vom Üben im </a:t>
            </a:r>
            <a:r>
              <a:rPr lang="de-DE" sz="3200" b="1" smtClean="0"/>
              <a:t>gesamten Lernvorgang</a:t>
            </a:r>
            <a:endParaRPr lang="de-DE" sz="3200" b="1" dirty="0"/>
          </a:p>
        </p:txBody>
      </p:sp>
    </p:spTree>
    <p:extLst>
      <p:ext uri="{BB962C8B-B14F-4D97-AF65-F5344CB8AC3E}">
        <p14:creationId xmlns:p14="http://schemas.microsoft.com/office/powerpoint/2010/main" val="169220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strVal val="#ppt_h"/>
                                          </p:val>
                                        </p:tav>
                                        <p:tav tm="100000">
                                          <p:val>
                                            <p:strVal val="#ppt_h"/>
                                          </p:val>
                                        </p:tav>
                                      </p:tavLst>
                                    </p:anim>
                                  </p:childTnLst>
                                </p:cTn>
                              </p:par>
                              <p:par>
                                <p:cTn id="19" presetID="17" presetClass="entr" presetSubtype="1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p:cTn id="2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6" end="6"/>
                                            </p:txEl>
                                          </p:spTgt>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p:cTn id="31"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55430"/>
            <a:ext cx="12192000" cy="603529"/>
          </a:xfrm>
          <a:solidFill>
            <a:schemeClr val="accent1"/>
          </a:solidFill>
        </p:spPr>
        <p:txBody>
          <a:bodyPr>
            <a:normAutofit/>
          </a:bodyPr>
          <a:lstStyle/>
          <a:p>
            <a:pPr algn="ctr"/>
            <a:r>
              <a:rPr lang="de-DE" sz="3600" dirty="0" smtClean="0">
                <a:latin typeface="Bernard MT Condensed" charset="0"/>
                <a:ea typeface="Bernard MT Condensed" charset="0"/>
                <a:cs typeface="Bernard MT Condensed" charset="0"/>
              </a:rPr>
              <a:t>Übungsgesetze</a:t>
            </a:r>
            <a:endParaRPr lang="de-DE" sz="3600" dirty="0">
              <a:latin typeface="Bernard MT Condensed" charset="0"/>
              <a:ea typeface="Bernard MT Condensed" charset="0"/>
              <a:cs typeface="Bernard MT Condensed" charset="0"/>
            </a:endParaRPr>
          </a:p>
        </p:txBody>
      </p:sp>
      <p:sp>
        <p:nvSpPr>
          <p:cNvPr id="3" name="Inhaltsplatzhalter 2"/>
          <p:cNvSpPr>
            <a:spLocks noGrp="1"/>
          </p:cNvSpPr>
          <p:nvPr>
            <p:ph idx="1"/>
          </p:nvPr>
        </p:nvSpPr>
        <p:spPr>
          <a:xfrm>
            <a:off x="838200" y="1825624"/>
            <a:ext cx="10515600" cy="5032375"/>
          </a:xfrm>
        </p:spPr>
        <p:txBody>
          <a:bodyPr>
            <a:normAutofit fontScale="85000" lnSpcReduction="10000"/>
          </a:bodyPr>
          <a:lstStyle/>
          <a:p>
            <a:pPr>
              <a:spcBef>
                <a:spcPts val="1200"/>
              </a:spcBef>
            </a:pPr>
            <a:r>
              <a:rPr lang="de-DE" b="1" dirty="0" smtClean="0"/>
              <a:t>Der </a:t>
            </a:r>
            <a:r>
              <a:rPr lang="de-DE" b="1" dirty="0"/>
              <a:t>W</a:t>
            </a:r>
            <a:r>
              <a:rPr lang="de-DE" b="1" dirty="0" smtClean="0"/>
              <a:t>echsel in der Übungsform und die Variation der Übungsinhalte hält die Übungsbereitschaft aufrecht und führt im Allgemeinen auch zu besseren Übungserfolgen. Übungen ohne Abwechslung führen zu Übersättigung und damit zum Erlöschen der Übungsbereitschaft.</a:t>
            </a:r>
          </a:p>
          <a:p>
            <a:pPr lvl="1">
              <a:spcBef>
                <a:spcPts val="1200"/>
              </a:spcBef>
            </a:pPr>
            <a:r>
              <a:rPr lang="de-DE" dirty="0" smtClean="0"/>
              <a:t>Üben mit ein und derselben stereotypen Form von Aufgaben ist mit der Gefahr verbunden, dass ursprüngliche Einsicht wieder verloren geht. Stereotypes Üben richtet also leicht Schaden an. Neue Aufgaben in abgewandelter Form zum gleichen Thema halten die </a:t>
            </a:r>
            <a:r>
              <a:rPr lang="de-DE" dirty="0"/>
              <a:t>E</a:t>
            </a:r>
            <a:r>
              <a:rPr lang="de-DE" dirty="0" smtClean="0"/>
              <a:t>insicht eher wach.</a:t>
            </a:r>
          </a:p>
          <a:p>
            <a:pPr lvl="1">
              <a:spcBef>
                <a:spcPts val="1200"/>
              </a:spcBef>
            </a:pPr>
            <a:endParaRPr lang="de-DE" dirty="0" smtClean="0"/>
          </a:p>
          <a:p>
            <a:r>
              <a:rPr lang="de-DE" b="1" dirty="0" smtClean="0"/>
              <a:t>Richtiges Üben kann gelernt werden. Je geübter im Üben, desto kürzer das Üben, desto weniger Wiederholungen.</a:t>
            </a:r>
          </a:p>
          <a:p>
            <a:endParaRPr lang="de-DE" b="1" dirty="0" smtClean="0"/>
          </a:p>
          <a:p>
            <a:pPr>
              <a:spcBef>
                <a:spcPts val="1200"/>
              </a:spcBef>
            </a:pPr>
            <a:r>
              <a:rPr lang="de-DE" b="1" dirty="0" smtClean="0"/>
              <a:t>Übungsfähigkeit und Übungsfertigkeit nehmen mit zunehmendem Alter ab.</a:t>
            </a:r>
          </a:p>
          <a:p>
            <a:pPr lvl="1">
              <a:spcBef>
                <a:spcPts val="1200"/>
              </a:spcBef>
            </a:pPr>
            <a:r>
              <a:rPr lang="de-DE" dirty="0"/>
              <a:t> </a:t>
            </a:r>
            <a:r>
              <a:rPr lang="de-DE" dirty="0" smtClean="0"/>
              <a:t>Kinder lernen im Allgemeinen langsamer als Erwachsene, behalten aber das Gelernte besser.</a:t>
            </a:r>
            <a:endParaRPr lang="de-DE" dirty="0"/>
          </a:p>
        </p:txBody>
      </p:sp>
      <p:sp>
        <p:nvSpPr>
          <p:cNvPr id="5" name="Rechteck 4"/>
          <p:cNvSpPr/>
          <p:nvPr/>
        </p:nvSpPr>
        <p:spPr>
          <a:xfrm>
            <a:off x="2417618" y="897154"/>
            <a:ext cx="6548252" cy="593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3200" b="1" dirty="0" smtClean="0"/>
              <a:t>Vom Üben im </a:t>
            </a:r>
            <a:r>
              <a:rPr lang="de-DE" sz="3200" b="1" smtClean="0"/>
              <a:t>gesamten Lernvorgang</a:t>
            </a:r>
            <a:endParaRPr lang="de-DE" sz="3200" b="1" dirty="0"/>
          </a:p>
        </p:txBody>
      </p:sp>
    </p:spTree>
    <p:extLst>
      <p:ext uri="{BB962C8B-B14F-4D97-AF65-F5344CB8AC3E}">
        <p14:creationId xmlns:p14="http://schemas.microsoft.com/office/powerpoint/2010/main" val="101037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p:cTn id="2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5" end="5"/>
                                            </p:txEl>
                                          </p:spTgt>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p:cTn id="2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1875"/>
            <a:ext cx="12192000" cy="715530"/>
          </a:xfrm>
          <a:solidFill>
            <a:schemeClr val="accent4">
              <a:lumMod val="60000"/>
              <a:lumOff val="40000"/>
            </a:schemeClr>
          </a:solidFill>
        </p:spPr>
        <p:txBody>
          <a:bodyPr>
            <a:normAutofit/>
          </a:bodyPr>
          <a:lstStyle/>
          <a:p>
            <a:pPr algn="r"/>
            <a:r>
              <a:rPr lang="de-DE" sz="3600" dirty="0" smtClean="0">
                <a:latin typeface="Bernard MT Condensed" charset="0"/>
                <a:ea typeface="Bernard MT Condensed" charset="0"/>
                <a:cs typeface="Bernard MT Condensed" charset="0"/>
              </a:rPr>
              <a:t>Unterstützung</a:t>
            </a:r>
            <a:endParaRPr lang="de-DE" sz="3600" dirty="0">
              <a:latin typeface="Bernard MT Condensed" charset="0"/>
              <a:ea typeface="Bernard MT Condensed" charset="0"/>
              <a:cs typeface="Bernard MT Condensed" charset="0"/>
            </a:endParaRPr>
          </a:p>
        </p:txBody>
      </p:sp>
      <p:sp>
        <p:nvSpPr>
          <p:cNvPr id="3" name="Inhaltsplatzhalter 2"/>
          <p:cNvSpPr>
            <a:spLocks noGrp="1"/>
          </p:cNvSpPr>
          <p:nvPr>
            <p:ph idx="1"/>
          </p:nvPr>
        </p:nvSpPr>
        <p:spPr>
          <a:xfrm>
            <a:off x="838200" y="1080655"/>
            <a:ext cx="10515600" cy="5096308"/>
          </a:xfrm>
          <a:ln>
            <a:solidFill>
              <a:schemeClr val="accent1">
                <a:lumMod val="75000"/>
              </a:schemeClr>
            </a:solidFill>
          </a:ln>
        </p:spPr>
        <p:txBody>
          <a:bodyPr/>
          <a:lstStyle/>
          <a:p>
            <a:r>
              <a:rPr lang="de-DE" dirty="0" smtClean="0">
                <a:solidFill>
                  <a:schemeClr val="accent1">
                    <a:lumMod val="75000"/>
                  </a:schemeClr>
                </a:solidFill>
              </a:rPr>
              <a:t>Jederzeit bei ...</a:t>
            </a:r>
          </a:p>
          <a:p>
            <a:pPr marL="0" indent="0">
              <a:buNone/>
            </a:pPr>
            <a:r>
              <a:rPr lang="de-DE" dirty="0">
                <a:solidFill>
                  <a:schemeClr val="accent1">
                    <a:lumMod val="75000"/>
                  </a:schemeClr>
                </a:solidFill>
              </a:rPr>
              <a:t>	</a:t>
            </a:r>
            <a:r>
              <a:rPr lang="de-DE" dirty="0" smtClean="0"/>
              <a:t>Hilfestellungen zu Aufgaben</a:t>
            </a:r>
          </a:p>
          <a:p>
            <a:pPr marL="0" indent="0">
              <a:buNone/>
            </a:pPr>
            <a:r>
              <a:rPr lang="de-DE" dirty="0">
                <a:solidFill>
                  <a:schemeClr val="accent1">
                    <a:lumMod val="75000"/>
                  </a:schemeClr>
                </a:solidFill>
              </a:rPr>
              <a:t>	</a:t>
            </a:r>
            <a:r>
              <a:rPr lang="de-DE" dirty="0" smtClean="0"/>
              <a:t>Verständnisproblemen und Unklarheiten</a:t>
            </a:r>
          </a:p>
          <a:p>
            <a:pPr marL="0" indent="0">
              <a:buNone/>
            </a:pPr>
            <a:r>
              <a:rPr lang="de-DE" dirty="0"/>
              <a:t>	k</a:t>
            </a:r>
            <a:r>
              <a:rPr lang="de-DE" dirty="0" smtClean="0"/>
              <a:t>onstruktiven Anregungen</a:t>
            </a:r>
          </a:p>
          <a:p>
            <a:pPr marL="0" indent="0">
              <a:buNone/>
            </a:pPr>
            <a:endParaRPr lang="de-DE" dirty="0"/>
          </a:p>
          <a:p>
            <a:pPr>
              <a:buFont typeface="Wingdings" charset="2"/>
              <a:buChar char="§"/>
            </a:pPr>
            <a:r>
              <a:rPr lang="de-DE" dirty="0" smtClean="0">
                <a:solidFill>
                  <a:schemeClr val="accent1">
                    <a:lumMod val="75000"/>
                  </a:schemeClr>
                </a:solidFill>
              </a:rPr>
              <a:t>Internetunterstützung: http://</a:t>
            </a:r>
            <a:r>
              <a:rPr lang="de-DE" dirty="0" err="1" smtClean="0">
                <a:solidFill>
                  <a:schemeClr val="accent1">
                    <a:lumMod val="75000"/>
                  </a:schemeClr>
                </a:solidFill>
              </a:rPr>
              <a:t>gw.lernplattform.schule.at</a:t>
            </a:r>
            <a:endParaRPr lang="de-DE" dirty="0" smtClean="0">
              <a:solidFill>
                <a:schemeClr val="accent1">
                  <a:lumMod val="75000"/>
                </a:schemeClr>
              </a:solidFill>
            </a:endParaRPr>
          </a:p>
          <a:p>
            <a:pPr marL="0" indent="0">
              <a:buNone/>
            </a:pPr>
            <a:r>
              <a:rPr lang="de-DE" dirty="0">
                <a:solidFill>
                  <a:schemeClr val="accent1">
                    <a:lumMod val="75000"/>
                  </a:schemeClr>
                </a:solidFill>
              </a:rPr>
              <a:t>	</a:t>
            </a:r>
            <a:r>
              <a:rPr lang="de-DE" dirty="0" smtClean="0"/>
              <a:t>Verwendete </a:t>
            </a:r>
            <a:r>
              <a:rPr lang="de-DE" dirty="0" err="1" smtClean="0"/>
              <a:t>ppt</a:t>
            </a:r>
            <a:r>
              <a:rPr lang="de-DE" dirty="0" smtClean="0"/>
              <a:t>-Folien als *.</a:t>
            </a:r>
            <a:r>
              <a:rPr lang="de-DE" dirty="0" err="1" smtClean="0"/>
              <a:t>pdf</a:t>
            </a:r>
            <a:r>
              <a:rPr lang="de-DE" dirty="0" smtClean="0"/>
              <a:t> nach der Kurseinheit</a:t>
            </a:r>
          </a:p>
          <a:p>
            <a:pPr marL="0" indent="0">
              <a:buNone/>
            </a:pPr>
            <a:r>
              <a:rPr lang="de-DE" dirty="0">
                <a:solidFill>
                  <a:schemeClr val="accent1">
                    <a:lumMod val="75000"/>
                  </a:schemeClr>
                </a:solidFill>
              </a:rPr>
              <a:t>	</a:t>
            </a:r>
            <a:r>
              <a:rPr lang="de-DE" dirty="0" smtClean="0"/>
              <a:t>Weiterführende Literatur</a:t>
            </a:r>
          </a:p>
          <a:p>
            <a:pPr marL="0" indent="0">
              <a:buNone/>
            </a:pPr>
            <a:r>
              <a:rPr lang="de-DE" dirty="0"/>
              <a:t>	</a:t>
            </a:r>
            <a:r>
              <a:rPr lang="de-DE" dirty="0" smtClean="0"/>
              <a:t>Rege Nutzung des Diskussionsforums</a:t>
            </a:r>
          </a:p>
        </p:txBody>
      </p:sp>
    </p:spTree>
    <p:extLst>
      <p:ext uri="{BB962C8B-B14F-4D97-AF65-F5344CB8AC3E}">
        <p14:creationId xmlns:p14="http://schemas.microsoft.com/office/powerpoint/2010/main" val="147879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Bild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25563"/>
            <a:ext cx="6591300" cy="1799163"/>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0" y="0"/>
            <a:ext cx="12192000" cy="1325563"/>
          </a:xfrm>
          <a:solidFill>
            <a:schemeClr val="accent4">
              <a:lumMod val="60000"/>
              <a:lumOff val="40000"/>
            </a:schemeClr>
          </a:solidFill>
        </p:spPr>
        <p:txBody>
          <a:bodyPr>
            <a:normAutofit/>
          </a:bodyPr>
          <a:lstStyle/>
          <a:p>
            <a:pPr algn="r"/>
            <a:r>
              <a:rPr lang="de-DE" sz="3600" dirty="0" smtClean="0">
                <a:latin typeface="Bernard MT Condensed" charset="0"/>
                <a:ea typeface="Bernard MT Condensed" charset="0"/>
                <a:cs typeface="Bernard MT Condensed" charset="0"/>
              </a:rPr>
              <a:t>Organisatorisches</a:t>
            </a:r>
            <a:br>
              <a:rPr lang="de-DE" sz="3600" dirty="0" smtClean="0">
                <a:latin typeface="Bernard MT Condensed" charset="0"/>
                <a:ea typeface="Bernard MT Condensed" charset="0"/>
                <a:cs typeface="Bernard MT Condensed" charset="0"/>
              </a:rPr>
            </a:br>
            <a:r>
              <a:rPr lang="de-DE" sz="3600" dirty="0" smtClean="0">
                <a:latin typeface="Bernard MT Condensed" charset="0"/>
                <a:ea typeface="Bernard MT Condensed" charset="0"/>
                <a:cs typeface="Bernard MT Condensed" charset="0"/>
              </a:rPr>
              <a:t>http://</a:t>
            </a:r>
            <a:r>
              <a:rPr lang="de-DE" sz="3600" dirty="0" err="1" smtClean="0">
                <a:latin typeface="Bernard MT Condensed" charset="0"/>
                <a:ea typeface="Bernard MT Condensed" charset="0"/>
                <a:cs typeface="Bernard MT Condensed" charset="0"/>
              </a:rPr>
              <a:t>gw.lernplattform.schule.at</a:t>
            </a:r>
            <a:endParaRPr lang="de-DE" sz="3600" dirty="0">
              <a:latin typeface="Bernard MT Condensed" charset="0"/>
              <a:ea typeface="Bernard MT Condensed" charset="0"/>
              <a:cs typeface="Bernard MT Condensed" charset="0"/>
            </a:endParaRPr>
          </a:p>
        </p:txBody>
      </p:sp>
      <p:sp>
        <p:nvSpPr>
          <p:cNvPr id="4" name="Textfeld 3"/>
          <p:cNvSpPr txBox="1"/>
          <p:nvPr/>
        </p:nvSpPr>
        <p:spPr>
          <a:xfrm>
            <a:off x="0" y="3085522"/>
            <a:ext cx="2398816" cy="276999"/>
          </a:xfrm>
          <a:prstGeom prst="rect">
            <a:avLst/>
          </a:prstGeom>
          <a:noFill/>
        </p:spPr>
        <p:txBody>
          <a:bodyPr wrap="square" rtlCol="0">
            <a:spAutoFit/>
          </a:bodyPr>
          <a:lstStyle/>
          <a:p>
            <a:r>
              <a:rPr lang="de-DE" sz="1200" b="1" dirty="0" smtClean="0"/>
              <a:t>Grafik: </a:t>
            </a:r>
            <a:r>
              <a:rPr lang="de-DE" sz="1200" b="1" dirty="0" err="1" smtClean="0"/>
              <a:t>Europan</a:t>
            </a:r>
            <a:endParaRPr lang="de-DE" sz="1200" b="1" dirty="0"/>
          </a:p>
        </p:txBody>
      </p:sp>
      <p:sp>
        <p:nvSpPr>
          <p:cNvPr id="6" name="Textfeld 5"/>
          <p:cNvSpPr txBox="1"/>
          <p:nvPr/>
        </p:nvSpPr>
        <p:spPr>
          <a:xfrm>
            <a:off x="2398816" y="3296127"/>
            <a:ext cx="5213267" cy="3359061"/>
          </a:xfrm>
          <a:prstGeom prst="rect">
            <a:avLst/>
          </a:prstGeom>
          <a:noFill/>
        </p:spPr>
        <p:txBody>
          <a:bodyPr wrap="square" rtlCol="0">
            <a:spAutoFit/>
          </a:bodyPr>
          <a:lstStyle/>
          <a:p>
            <a:pPr>
              <a:lnSpc>
                <a:spcPct val="150000"/>
              </a:lnSpc>
            </a:pPr>
            <a:r>
              <a:rPr lang="de-DE" sz="2400" b="1" dirty="0" smtClean="0"/>
              <a:t>1. Organisatorisches</a:t>
            </a:r>
          </a:p>
          <a:p>
            <a:pPr>
              <a:lnSpc>
                <a:spcPct val="150000"/>
              </a:lnSpc>
            </a:pPr>
            <a:r>
              <a:rPr lang="de-DE" sz="2400" b="1" dirty="0" smtClean="0"/>
              <a:t>2. Mögliche Forschungsthemen</a:t>
            </a:r>
          </a:p>
          <a:p>
            <a:pPr>
              <a:lnSpc>
                <a:spcPct val="150000"/>
              </a:lnSpc>
            </a:pPr>
            <a:r>
              <a:rPr lang="de-DE" sz="2400" b="1" dirty="0" smtClean="0"/>
              <a:t>3. Lernziele &amp; Inhalte</a:t>
            </a:r>
          </a:p>
          <a:p>
            <a:pPr>
              <a:lnSpc>
                <a:spcPct val="150000"/>
              </a:lnSpc>
            </a:pPr>
            <a:r>
              <a:rPr lang="de-DE" sz="2400" b="1" dirty="0" smtClean="0"/>
              <a:t>4. Beurteilung</a:t>
            </a:r>
          </a:p>
          <a:p>
            <a:pPr>
              <a:lnSpc>
                <a:spcPct val="150000"/>
              </a:lnSpc>
            </a:pPr>
            <a:r>
              <a:rPr lang="de-DE" sz="2400" b="1" dirty="0" smtClean="0"/>
              <a:t>5. </a:t>
            </a:r>
            <a:r>
              <a:rPr lang="de-DE" sz="2400" b="1" dirty="0" err="1" smtClean="0"/>
              <a:t>TeilnehmerInnen</a:t>
            </a:r>
            <a:endParaRPr lang="de-DE" sz="2400" b="1" dirty="0" smtClean="0"/>
          </a:p>
          <a:p>
            <a:pPr>
              <a:lnSpc>
                <a:spcPct val="150000"/>
              </a:lnSpc>
            </a:pPr>
            <a:r>
              <a:rPr lang="de-DE" sz="2400" b="1" dirty="0" smtClean="0"/>
              <a:t>6. Folien zum Thema „Übungen“</a:t>
            </a:r>
            <a:endParaRPr lang="de-DE" sz="2400" b="1" dirty="0"/>
          </a:p>
        </p:txBody>
      </p:sp>
    </p:spTree>
    <p:extLst>
      <p:ext uri="{BB962C8B-B14F-4D97-AF65-F5344CB8AC3E}">
        <p14:creationId xmlns:p14="http://schemas.microsoft.com/office/powerpoint/2010/main" val="20206089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91992"/>
            <a:ext cx="12192000" cy="822407"/>
          </a:xfrm>
          <a:solidFill>
            <a:schemeClr val="accent4">
              <a:lumMod val="60000"/>
              <a:lumOff val="40000"/>
            </a:schemeClr>
          </a:solidFill>
        </p:spPr>
        <p:txBody>
          <a:bodyPr>
            <a:normAutofit/>
          </a:bodyPr>
          <a:lstStyle/>
          <a:p>
            <a:pPr algn="r"/>
            <a:r>
              <a:rPr lang="de-DE" sz="3600" dirty="0" smtClean="0">
                <a:latin typeface="Bernard MT Condensed" charset="0"/>
                <a:ea typeface="Bernard MT Condensed" charset="0"/>
                <a:cs typeface="Bernard MT Condensed" charset="0"/>
              </a:rPr>
              <a:t>Anwesenheitspflicht</a:t>
            </a:r>
            <a:endParaRPr lang="de-DE" sz="3600" dirty="0">
              <a:latin typeface="Bernard MT Condensed" charset="0"/>
              <a:ea typeface="Bernard MT Condensed" charset="0"/>
              <a:cs typeface="Bernard MT Condensed" charset="0"/>
            </a:endParaRPr>
          </a:p>
        </p:txBody>
      </p:sp>
      <p:sp>
        <p:nvSpPr>
          <p:cNvPr id="3" name="Inhaltsplatzhalter 2"/>
          <p:cNvSpPr>
            <a:spLocks noGrp="1"/>
          </p:cNvSpPr>
          <p:nvPr>
            <p:ph idx="1"/>
          </p:nvPr>
        </p:nvSpPr>
        <p:spPr/>
        <p:txBody>
          <a:bodyPr>
            <a:normAutofit/>
          </a:bodyPr>
          <a:lstStyle/>
          <a:p>
            <a:endParaRPr lang="de-DE" sz="3600" dirty="0" smtClean="0"/>
          </a:p>
          <a:p>
            <a:endParaRPr lang="de-DE" sz="3600" dirty="0"/>
          </a:p>
          <a:p>
            <a:r>
              <a:rPr lang="de-DE" sz="3600" dirty="0" smtClean="0"/>
              <a:t>Anwesenheit: 75% der Lehrveranstaltungen, ansonsten ist ein erfolgreiches Bestehen der Veranstaltung nicht möglich!</a:t>
            </a:r>
            <a:endParaRPr lang="de-DE" sz="3600" dirty="0"/>
          </a:p>
        </p:txBody>
      </p:sp>
    </p:spTree>
    <p:extLst>
      <p:ext uri="{BB962C8B-B14F-4D97-AF65-F5344CB8AC3E}">
        <p14:creationId xmlns:p14="http://schemas.microsoft.com/office/powerpoint/2010/main" val="119951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12192000" cy="1903062"/>
          </a:xfrm>
          <a:solidFill>
            <a:schemeClr val="accent4">
              <a:lumMod val="60000"/>
              <a:lumOff val="40000"/>
            </a:schemeClr>
          </a:solidFill>
        </p:spPr>
        <p:txBody>
          <a:bodyPr>
            <a:normAutofit/>
          </a:bodyPr>
          <a:lstStyle/>
          <a:p>
            <a:pPr algn="ctr"/>
            <a:r>
              <a:rPr lang="de-DE" sz="3600" dirty="0" smtClean="0">
                <a:latin typeface="Bernard MT Condensed" charset="0"/>
                <a:ea typeface="Bernard MT Condensed" charset="0"/>
                <a:cs typeface="Bernard MT Condensed" charset="0"/>
              </a:rPr>
              <a:t>Zur Kollegialität bitte außerhalb des Veranstaltungsraumes </a:t>
            </a:r>
            <a:br>
              <a:rPr lang="de-DE" sz="3600" dirty="0" smtClean="0">
                <a:latin typeface="Bernard MT Condensed" charset="0"/>
                <a:ea typeface="Bernard MT Condensed" charset="0"/>
                <a:cs typeface="Bernard MT Condensed" charset="0"/>
              </a:rPr>
            </a:br>
            <a:r>
              <a:rPr lang="de-DE" sz="3600" dirty="0" smtClean="0">
                <a:latin typeface="Bernard MT Condensed" charset="0"/>
                <a:ea typeface="Bernard MT Condensed" charset="0"/>
                <a:cs typeface="Bernard MT Condensed" charset="0"/>
              </a:rPr>
              <a:t>Gespräche führen </a:t>
            </a:r>
            <a:endParaRPr lang="de-DE" sz="3600" dirty="0">
              <a:latin typeface="Bernard MT Condensed" charset="0"/>
              <a:ea typeface="Bernard MT Condensed" charset="0"/>
              <a:cs typeface="Bernard MT Condensed" charset="0"/>
            </a:endParaRPr>
          </a:p>
        </p:txBody>
      </p:sp>
      <p:sp>
        <p:nvSpPr>
          <p:cNvPr id="3" name="Inhaltsplatzhalter 2"/>
          <p:cNvSpPr>
            <a:spLocks noGrp="1"/>
          </p:cNvSpPr>
          <p:nvPr>
            <p:ph idx="1"/>
          </p:nvPr>
        </p:nvSpPr>
        <p:spPr>
          <a:xfrm>
            <a:off x="838200" y="2731325"/>
            <a:ext cx="10515600" cy="3445638"/>
          </a:xfrm>
        </p:spPr>
        <p:txBody>
          <a:bodyPr>
            <a:normAutofit/>
          </a:bodyPr>
          <a:lstStyle/>
          <a:p>
            <a:pPr marL="0" indent="0" algn="ctr">
              <a:buNone/>
            </a:pPr>
            <a:endParaRPr lang="de-DE" sz="3600" dirty="0" smtClean="0"/>
          </a:p>
          <a:p>
            <a:pPr marL="0" indent="0" algn="ctr">
              <a:buNone/>
            </a:pPr>
            <a:r>
              <a:rPr lang="de-DE" sz="3600" dirty="0" smtClean="0"/>
              <a:t>Mobiltelefone bitte auf stumm oder Vibration schalten!</a:t>
            </a:r>
          </a:p>
          <a:p>
            <a:pPr marL="0" indent="0" algn="ctr">
              <a:buNone/>
            </a:pPr>
            <a:r>
              <a:rPr lang="de-DE" sz="3600" dirty="0" smtClean="0"/>
              <a:t>Laptops bitte nur veranstaltungsgebunden nutzen!</a:t>
            </a:r>
            <a:endParaRPr lang="de-DE" sz="3600" dirty="0"/>
          </a:p>
        </p:txBody>
      </p:sp>
    </p:spTree>
    <p:extLst>
      <p:ext uri="{BB962C8B-B14F-4D97-AF65-F5344CB8AC3E}">
        <p14:creationId xmlns:p14="http://schemas.microsoft.com/office/powerpoint/2010/main" val="97937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38200" y="890650"/>
            <a:ext cx="10515600" cy="5474524"/>
          </a:xfrm>
        </p:spPr>
        <p:txBody>
          <a:bodyPr>
            <a:normAutofit fontScale="92500" lnSpcReduction="10000"/>
          </a:bodyPr>
          <a:lstStyle/>
          <a:p>
            <a:r>
              <a:rPr lang="de-DE" dirty="0" smtClean="0"/>
              <a:t>Wie entwickeln sich Städte?</a:t>
            </a:r>
          </a:p>
          <a:p>
            <a:r>
              <a:rPr lang="de-DE" dirty="0" smtClean="0"/>
              <a:t>Worauf muss geachtet werden?</a:t>
            </a:r>
          </a:p>
          <a:p>
            <a:r>
              <a:rPr lang="de-DE" dirty="0" smtClean="0"/>
              <a:t>Gesetzliche Grundlagen!</a:t>
            </a:r>
          </a:p>
          <a:p>
            <a:r>
              <a:rPr lang="de-DE" dirty="0" smtClean="0"/>
              <a:t>Probleme!</a:t>
            </a:r>
          </a:p>
          <a:p>
            <a:r>
              <a:rPr lang="de-DE" dirty="0" smtClean="0"/>
              <a:t>Linz als aktuelles Beispiel</a:t>
            </a:r>
          </a:p>
          <a:p>
            <a:r>
              <a:rPr lang="de-DE" dirty="0" smtClean="0"/>
              <a:t>Tabakfabrik: aktueller Stand der Vermietungen, Start </a:t>
            </a:r>
            <a:r>
              <a:rPr lang="de-DE" dirty="0" err="1"/>
              <a:t>U</a:t>
            </a:r>
            <a:r>
              <a:rPr lang="de-DE" dirty="0" err="1" smtClean="0"/>
              <a:t>ps</a:t>
            </a:r>
            <a:r>
              <a:rPr lang="de-DE" dirty="0" smtClean="0"/>
              <a:t>, wirtschaftliche Situation, Zukunftsprojekte, ...</a:t>
            </a:r>
          </a:p>
          <a:p>
            <a:endParaRPr lang="de-DE" b="1" dirty="0" smtClean="0"/>
          </a:p>
          <a:p>
            <a:r>
              <a:rPr lang="de-DE" b="1" dirty="0" smtClean="0"/>
              <a:t>Exkursion in die Tabakfabrik </a:t>
            </a:r>
          </a:p>
          <a:p>
            <a:pPr marL="0" indent="0">
              <a:buNone/>
            </a:pPr>
            <a:r>
              <a:rPr lang="de-DE" b="1" dirty="0" smtClean="0"/>
              <a:t>   am 25.10., 9:00 Uhr, </a:t>
            </a:r>
          </a:p>
          <a:p>
            <a:pPr marL="0" indent="0">
              <a:buNone/>
            </a:pPr>
            <a:r>
              <a:rPr lang="de-DE" b="1" dirty="0" smtClean="0"/>
              <a:t>   Treffpunkt: Peter Behrens-Platz</a:t>
            </a:r>
          </a:p>
          <a:p>
            <a:r>
              <a:rPr lang="de-DE" b="1" dirty="0" smtClean="0"/>
              <a:t>Themenwahl</a:t>
            </a:r>
            <a:endParaRPr lang="de-DE" b="1" dirty="0"/>
          </a:p>
        </p:txBody>
      </p:sp>
      <p:sp>
        <p:nvSpPr>
          <p:cNvPr id="4" name="Titel 1"/>
          <p:cNvSpPr txBox="1">
            <a:spLocks/>
          </p:cNvSpPr>
          <p:nvPr/>
        </p:nvSpPr>
        <p:spPr>
          <a:xfrm>
            <a:off x="0" y="11875"/>
            <a:ext cx="12192000" cy="715530"/>
          </a:xfrm>
          <a:prstGeom prst="rect">
            <a:avLst/>
          </a:prstGeom>
          <a:solidFill>
            <a:schemeClr val="accent4">
              <a:lumMod val="60000"/>
              <a:lumOff val="40000"/>
            </a:schemeClr>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de-DE" sz="3600" dirty="0">
                <a:latin typeface="Bernard MT Condensed" charset="0"/>
                <a:ea typeface="Bernard MT Condensed" charset="0"/>
                <a:cs typeface="Bernard MT Condensed" charset="0"/>
              </a:rPr>
              <a:t>Stadtentwicklung</a:t>
            </a:r>
            <a:r>
              <a:rPr lang="de-DE" sz="3600" dirty="0"/>
              <a:t> </a:t>
            </a:r>
            <a:r>
              <a:rPr lang="de-DE" sz="3600" dirty="0">
                <a:latin typeface="Bernard MT Condensed" charset="0"/>
                <a:ea typeface="Bernard MT Condensed" charset="0"/>
                <a:cs typeface="Bernard MT Condensed" charset="0"/>
              </a:rPr>
              <a:t>– Revitalisierung von Stadtteilen am Beispiel der Tabakfabrik</a:t>
            </a:r>
          </a:p>
        </p:txBody>
      </p:sp>
      <p:pic>
        <p:nvPicPr>
          <p:cNvPr id="5" name="Bild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5697" y="4566011"/>
            <a:ext cx="6591300" cy="1799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169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365126"/>
            <a:ext cx="12192000" cy="917410"/>
          </a:xfrm>
          <a:solidFill>
            <a:schemeClr val="accent1"/>
          </a:solidFill>
        </p:spPr>
        <p:txBody>
          <a:bodyPr/>
          <a:lstStyle/>
          <a:p>
            <a:pPr algn="ctr"/>
            <a:r>
              <a:rPr lang="de-DE" sz="3600" dirty="0" smtClean="0">
                <a:latin typeface="Bernard MT Condensed" charset="0"/>
                <a:ea typeface="Bernard MT Condensed" charset="0"/>
                <a:cs typeface="Bernard MT Condensed" charset="0"/>
              </a:rPr>
              <a:t>Warum</a:t>
            </a:r>
            <a:r>
              <a:rPr lang="de-DE" dirty="0" smtClean="0"/>
              <a:t> </a:t>
            </a:r>
            <a:r>
              <a:rPr lang="de-DE" sz="3600" dirty="0" smtClean="0">
                <a:latin typeface="Bernard MT Condensed" charset="0"/>
                <a:ea typeface="Bernard MT Condensed" charset="0"/>
                <a:cs typeface="Bernard MT Condensed" charset="0"/>
              </a:rPr>
              <a:t>diese </a:t>
            </a:r>
            <a:r>
              <a:rPr lang="de-DE" sz="3600" dirty="0">
                <a:latin typeface="Bernard MT Condensed" charset="0"/>
                <a:ea typeface="Bernard MT Condensed" charset="0"/>
                <a:cs typeface="Bernard MT Condensed" charset="0"/>
              </a:rPr>
              <a:t>L</a:t>
            </a:r>
            <a:r>
              <a:rPr lang="de-DE" sz="3600" dirty="0" smtClean="0">
                <a:latin typeface="Bernard MT Condensed" charset="0"/>
                <a:ea typeface="Bernard MT Condensed" charset="0"/>
                <a:cs typeface="Bernard MT Condensed" charset="0"/>
              </a:rPr>
              <a:t>ehrveranstaltung?</a:t>
            </a:r>
            <a:endParaRPr lang="de-DE" sz="3600" dirty="0">
              <a:latin typeface="Bernard MT Condensed" charset="0"/>
              <a:ea typeface="Bernard MT Condensed" charset="0"/>
              <a:cs typeface="Bernard MT Condensed" charset="0"/>
            </a:endParaRPr>
          </a:p>
        </p:txBody>
      </p:sp>
      <p:sp>
        <p:nvSpPr>
          <p:cNvPr id="3" name="Inhaltsplatzhalter 2"/>
          <p:cNvSpPr>
            <a:spLocks noGrp="1"/>
          </p:cNvSpPr>
          <p:nvPr>
            <p:ph idx="1"/>
          </p:nvPr>
        </p:nvSpPr>
        <p:spPr>
          <a:gradFill flip="none" rotWithShape="1">
            <a:gsLst>
              <a:gs pos="0">
                <a:schemeClr val="accent1">
                  <a:tint val="66000"/>
                  <a:satMod val="160000"/>
                  <a:lumMod val="7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lstStyle/>
          <a:p>
            <a:r>
              <a:rPr lang="de-DE" dirty="0" smtClean="0"/>
              <a:t>Um wissenschaftlich zu arbeiten muss bekanntes Wissen aufgenommen werden.</a:t>
            </a:r>
          </a:p>
          <a:p>
            <a:r>
              <a:rPr lang="de-DE" dirty="0" smtClean="0"/>
              <a:t>Daraufhin muss es strukturiert werden.</a:t>
            </a:r>
          </a:p>
          <a:p>
            <a:r>
              <a:rPr lang="de-DE" dirty="0" smtClean="0"/>
              <a:t>Das ist die Basis für die eigentliche wissenschaftliche Arbeit.</a:t>
            </a:r>
          </a:p>
          <a:p>
            <a:r>
              <a:rPr lang="de-DE" dirty="0" smtClean="0"/>
              <a:t>Für diese müssen konkrete Methoden &amp; Techniken richtig angewendet werden.</a:t>
            </a:r>
          </a:p>
          <a:p>
            <a:r>
              <a:rPr lang="de-DE" dirty="0" smtClean="0"/>
              <a:t>Die Ergebnisse müssen richtig kommuniziert und veröffentlicht werden.</a:t>
            </a:r>
            <a:endParaRPr lang="de-DE" dirty="0"/>
          </a:p>
        </p:txBody>
      </p:sp>
    </p:spTree>
    <p:extLst>
      <p:ext uri="{BB962C8B-B14F-4D97-AF65-F5344CB8AC3E}">
        <p14:creationId xmlns:p14="http://schemas.microsoft.com/office/powerpoint/2010/main" val="42930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decel="50000" fill="hold">
                                          <p:stCondLst>
                                            <p:cond delay="0"/>
                                          </p:stCondLst>
                                        </p:cTn>
                                        <p:tgtEl>
                                          <p:spTgt spid="3">
                                            <p:bg/>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bg/>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bg/>
                                          </p:spTgt>
                                        </p:tgtEl>
                                        <p:attrNameLst>
                                          <p:attrName>ppt_w</p:attrName>
                                        </p:attrNameLst>
                                      </p:cBhvr>
                                      <p:tavLst>
                                        <p:tav tm="0">
                                          <p:val>
                                            <p:strVal val="#ppt_w*.05"/>
                                          </p:val>
                                        </p:tav>
                                        <p:tav tm="100000">
                                          <p:val>
                                            <p:strVal val="#ppt_w"/>
                                          </p:val>
                                        </p:tav>
                                      </p:tavLst>
                                    </p:anim>
                                    <p:anim calcmode="lin" valueType="num">
                                      <p:cBhvr>
                                        <p:cTn id="10" dur="1000" fill="hold"/>
                                        <p:tgtEl>
                                          <p:spTgt spid="3">
                                            <p:bg/>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bg/>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bg/>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bg/>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4"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 calcmode="lin" valueType="num">
                                      <p:cBhvr>
                                        <p:cTn id="43"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6"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3">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 calcmode="lin" valueType="num">
                                      <p:cBhvr>
                                        <p:cTn id="55"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8"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3">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3">
                                            <p:txEl>
                                              <p:pRg st="4" end="4"/>
                                            </p:txEl>
                                          </p:spTgt>
                                        </p:tgtEl>
                                        <p:attrNameLst>
                                          <p:attrName>style.visibility</p:attrName>
                                        </p:attrNameLst>
                                      </p:cBhvr>
                                      <p:to>
                                        <p:strVal val="visible"/>
                                      </p:to>
                                    </p:set>
                                    <p:anim calcmode="lin" valueType="num">
                                      <p:cBhvr>
                                        <p:cTn id="67"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70"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1727</Words>
  <Application>Microsoft Macintosh PowerPoint</Application>
  <PresentationFormat>Breitbild</PresentationFormat>
  <Paragraphs>277</Paragraphs>
  <Slides>33</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33</vt:i4>
      </vt:variant>
    </vt:vector>
  </HeadingPairs>
  <TitlesOfParts>
    <vt:vector size="39" baseType="lpstr">
      <vt:lpstr>Arial</vt:lpstr>
      <vt:lpstr>Bernard MT Condensed</vt:lpstr>
      <vt:lpstr>Calibri</vt:lpstr>
      <vt:lpstr>Calibri Light</vt:lpstr>
      <vt:lpstr>Wingdings</vt:lpstr>
      <vt:lpstr>Office-Design</vt:lpstr>
      <vt:lpstr>PowerPoint-Präsentation</vt:lpstr>
      <vt:lpstr>Organisatorisches und Einführung</vt:lpstr>
      <vt:lpstr>PowerPoint-Präsentation</vt:lpstr>
      <vt:lpstr>Unterstützung</vt:lpstr>
      <vt:lpstr>Organisatorisches http://gw.lernplattform.schule.at</vt:lpstr>
      <vt:lpstr>Anwesenheitspflicht</vt:lpstr>
      <vt:lpstr>Zur Kollegialität bitte außerhalb des Veranstaltungsraumes  Gespräche führen </vt:lpstr>
      <vt:lpstr>PowerPoint-Präsentation</vt:lpstr>
      <vt:lpstr>Warum diese Lehrveranstaltung?</vt:lpstr>
      <vt:lpstr>Lerninhalte</vt:lpstr>
      <vt:lpstr>Lerninhalte</vt:lpstr>
      <vt:lpstr>Antworten auf folgende Fragen</vt:lpstr>
      <vt:lpstr>Hausaufgaben</vt:lpstr>
      <vt:lpstr>Übungen</vt:lpstr>
      <vt:lpstr>Hochschulrahmengesetz §2 (1)</vt:lpstr>
      <vt:lpstr>Aufgabe der Wissenschaft</vt:lpstr>
      <vt:lpstr>PowerPoint-Präsentation</vt:lpstr>
      <vt:lpstr>Moderation und Mind Maps</vt:lpstr>
      <vt:lpstr>Beurteilung</vt:lpstr>
      <vt:lpstr>PowerPoint-Präsentation</vt:lpstr>
      <vt:lpstr>Referenzen</vt:lpstr>
      <vt:lpstr>Einführungsrunde der Studierenden</vt:lpstr>
      <vt:lpstr>Danke für Ihre Aufmerksamkeit!</vt:lpstr>
      <vt:lpstr>Bild- und Literaturnachweis</vt:lpstr>
      <vt:lpstr>Definition Übung</vt:lpstr>
      <vt:lpstr>Von Anfang bis Ende ...</vt:lpstr>
      <vt:lpstr>Übungsgesetze</vt:lpstr>
      <vt:lpstr>Übungsgesetze</vt:lpstr>
      <vt:lpstr>Übungsgesetze</vt:lpstr>
      <vt:lpstr>Übungsgesetze</vt:lpstr>
      <vt:lpstr>Übungsgesetze</vt:lpstr>
      <vt:lpstr>Übungsgesetze</vt:lpstr>
      <vt:lpstr>Übungsgesetze</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Eidenberger Johanna</dc:creator>
  <cp:lastModifiedBy>Microsoft Office-Anwender</cp:lastModifiedBy>
  <cp:revision>92</cp:revision>
  <cp:lastPrinted>2017-10-04T19:49:23Z</cp:lastPrinted>
  <dcterms:created xsi:type="dcterms:W3CDTF">2016-09-22T08:45:58Z</dcterms:created>
  <dcterms:modified xsi:type="dcterms:W3CDTF">2018-10-03T19:18:29Z</dcterms:modified>
</cp:coreProperties>
</file>