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66" y="87546"/>
            <a:ext cx="1627632" cy="7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00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07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06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14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685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32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2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235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1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4894-DFBB-46A6-9005-5A09E480C688}" type="datetimeFigureOut">
              <a:rPr lang="de-AT" smtClean="0"/>
              <a:t>10.10.2018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FAC1-8C9D-4A36-8A28-FF12381F79F7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18" y="94580"/>
            <a:ext cx="1627632" cy="79297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56350"/>
            <a:ext cx="3954996" cy="3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4.lernplattform.schule.at/gwk/course/view.php?id=8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F5CA5-66BD-4E27-A5F4-EDCE7355F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985" y="3169971"/>
            <a:ext cx="9144000" cy="3946026"/>
          </a:xfrm>
        </p:spPr>
        <p:txBody>
          <a:bodyPr/>
          <a:lstStyle/>
          <a:p>
            <a:br>
              <a:rPr lang="de-AT" sz="3600" b="1" dirty="0"/>
            </a:br>
            <a:br>
              <a:rPr lang="de-AT" sz="3600" b="1" dirty="0"/>
            </a:br>
            <a:br>
              <a:rPr lang="de-AT" sz="3600" b="1" dirty="0"/>
            </a:br>
            <a:br>
              <a:rPr lang="de-AT" sz="3600" b="1" dirty="0"/>
            </a:br>
            <a:br>
              <a:rPr lang="de-AT" sz="3600" b="1" dirty="0"/>
            </a:br>
            <a:r>
              <a:rPr lang="de-AT" sz="3600" b="1" i="1" dirty="0"/>
              <a:t>Die Zukunft hat längst begonnen:  Singapore, Hongkong, Shenzhen </a:t>
            </a:r>
            <a:br>
              <a:rPr lang="de-AT" sz="3200" b="1" dirty="0"/>
            </a:br>
            <a:r>
              <a:rPr lang="de-AT" sz="3200" b="1" dirty="0"/>
              <a:t>	</a:t>
            </a:r>
            <a:br>
              <a:rPr lang="de-AT" sz="3200" b="1" dirty="0"/>
            </a:br>
            <a:br>
              <a:rPr lang="de-AT" sz="3200" b="1" dirty="0"/>
            </a:br>
            <a:br>
              <a:rPr lang="de-AT" sz="3200" b="1" dirty="0"/>
            </a:br>
            <a:br>
              <a:rPr lang="de-AT" sz="3200" b="1" dirty="0"/>
            </a:br>
            <a:r>
              <a:rPr lang="de-AT" sz="2400" dirty="0"/>
              <a:t>Moderner GW-Unterricht im Spannungsfeld globaler Herausforderungen und sein Beitrag zur Entwicklung von Handlungs- und Gestaltungskompetenz!</a:t>
            </a:r>
            <a:br>
              <a:rPr lang="de-AT" sz="3600" b="1" dirty="0"/>
            </a:br>
            <a:br>
              <a:rPr lang="de-AT" sz="3600" b="1" dirty="0"/>
            </a:br>
            <a:br>
              <a:rPr lang="de-AT" sz="3600" dirty="0"/>
            </a:br>
            <a:r>
              <a:rPr lang="de-AT" sz="3600" b="1" dirty="0"/>
              <a:t>                                            18. Feb. – 28. Feb. 2019</a:t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58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09103-0937-4E60-A972-5528B608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077"/>
            <a:ext cx="10515600" cy="1325563"/>
          </a:xfrm>
        </p:spPr>
        <p:txBody>
          <a:bodyPr/>
          <a:lstStyle/>
          <a:p>
            <a:r>
              <a:rPr lang="de-AT" dirty="0"/>
              <a:t>Ablauf: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5A2C0C-9E00-4D40-8DA2-34FD920A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692"/>
            <a:ext cx="10515600" cy="4351338"/>
          </a:xfrm>
        </p:spPr>
        <p:txBody>
          <a:bodyPr/>
          <a:lstStyle/>
          <a:p>
            <a:r>
              <a:rPr lang="de-AT" dirty="0"/>
              <a:t>Anwesenheitsliste / Teilnehmer</a:t>
            </a:r>
          </a:p>
          <a:p>
            <a:r>
              <a:rPr lang="de-AT" dirty="0"/>
              <a:t>Vorläufiges Programm</a:t>
            </a:r>
          </a:p>
          <a:p>
            <a:r>
              <a:rPr lang="de-AT" dirty="0"/>
              <a:t>Kosten</a:t>
            </a:r>
          </a:p>
          <a:p>
            <a:r>
              <a:rPr lang="de-AT" dirty="0"/>
              <a:t>Wichtige Infos</a:t>
            </a:r>
          </a:p>
          <a:p>
            <a:r>
              <a:rPr lang="de-AT" dirty="0"/>
              <a:t>Arbeitsthemenfelder</a:t>
            </a:r>
          </a:p>
          <a:p>
            <a:r>
              <a:rPr lang="de-AT" dirty="0"/>
              <a:t>Diskussion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EED7D7F-148D-4E65-821C-B96A8F73919C}"/>
              </a:ext>
            </a:extLst>
          </p:cNvPr>
          <p:cNvSpPr/>
          <p:nvPr/>
        </p:nvSpPr>
        <p:spPr>
          <a:xfrm>
            <a:off x="5207296" y="5385258"/>
            <a:ext cx="647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/>
              <a:t>Exkursionsform: Arbeits-Exkursion / Spurensuche</a:t>
            </a:r>
          </a:p>
        </p:txBody>
      </p:sp>
    </p:spTree>
    <p:extLst>
      <p:ext uri="{BB962C8B-B14F-4D97-AF65-F5344CB8AC3E}">
        <p14:creationId xmlns:p14="http://schemas.microsoft.com/office/powerpoint/2010/main" val="141482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CC4C68B-2A43-425B-B713-8FBBE3447198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AT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https://www4.lernplattform.schule.at/gwk/course/view.php?id=817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41E0B0-70AB-4CB7-B84B-66D39D23FBDC}"/>
              </a:ext>
            </a:extLst>
          </p:cNvPr>
          <p:cNvSpPr txBox="1"/>
          <p:nvPr/>
        </p:nvSpPr>
        <p:spPr>
          <a:xfrm>
            <a:off x="1518407" y="671119"/>
            <a:ext cx="530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Kurszugang:</a:t>
            </a:r>
          </a:p>
        </p:txBody>
      </p:sp>
    </p:spTree>
    <p:extLst>
      <p:ext uri="{BB962C8B-B14F-4D97-AF65-F5344CB8AC3E}">
        <p14:creationId xmlns:p14="http://schemas.microsoft.com/office/powerpoint/2010/main" val="16433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5CAA41F-AED5-48B1-86E3-D4CA1E736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4" t="11043" r="24243" b="3973"/>
          <a:stretch/>
        </p:blipFill>
        <p:spPr>
          <a:xfrm>
            <a:off x="1514764" y="514927"/>
            <a:ext cx="9347200" cy="58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2195AD3-BA7D-4E2C-858B-149D91C3F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2" t="16162" r="34168" b="8418"/>
          <a:stretch/>
        </p:blipFill>
        <p:spPr>
          <a:xfrm>
            <a:off x="1560945" y="914401"/>
            <a:ext cx="8331199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453EA5D2-E24D-492F-BFF9-AFAA91394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7" y="732119"/>
            <a:ext cx="8802255" cy="56597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F7F770-B405-4BF5-8BFA-ADA75131C69C}"/>
              </a:ext>
            </a:extLst>
          </p:cNvPr>
          <p:cNvSpPr txBox="1"/>
          <p:nvPr/>
        </p:nvSpPr>
        <p:spPr>
          <a:xfrm>
            <a:off x="4991450" y="3330429"/>
            <a:ext cx="1215386" cy="467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9C102-AB97-4CEF-80F8-C34283454BF6}"/>
              </a:ext>
            </a:extLst>
          </p:cNvPr>
          <p:cNvSpPr txBox="1"/>
          <p:nvPr/>
        </p:nvSpPr>
        <p:spPr>
          <a:xfrm>
            <a:off x="10108735" y="1333850"/>
            <a:ext cx="201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Passdaten Studentenausweis</a:t>
            </a:r>
          </a:p>
          <a:p>
            <a:r>
              <a:rPr lang="de-AT" dirty="0"/>
              <a:t>Flüge</a:t>
            </a:r>
          </a:p>
        </p:txBody>
      </p:sp>
    </p:spTree>
    <p:extLst>
      <p:ext uri="{BB962C8B-B14F-4D97-AF65-F5344CB8AC3E}">
        <p14:creationId xmlns:p14="http://schemas.microsoft.com/office/powerpoint/2010/main" val="384116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885A7-D008-4B8E-A4C4-B252C175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7937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/>
              <a:t>Inhalte: </a:t>
            </a:r>
            <a:r>
              <a:rPr lang="de-AT" sz="2400" dirty="0"/>
              <a:t>Die Welt steht vor großen Herausforderungen. Umweltveränderungen einerseits, gesellschaftlicher und wirtschaftlicher Wandel anderseits bestimmen den Diskurs. </a:t>
            </a:r>
            <a:r>
              <a:rPr lang="de-AT" sz="2400" b="1" dirty="0"/>
              <a:t>Bildung - Schule hat sich den globalen Herausforderungen des 21. Jahrhunderts zu stellen.</a:t>
            </a:r>
          </a:p>
          <a:p>
            <a:pPr marL="0" indent="0">
              <a:buNone/>
            </a:pPr>
            <a:r>
              <a:rPr lang="de-AT" sz="2400" dirty="0"/>
              <a:t>Exemplarisch stehen folgende globalen Herausforderungen (Ziele für nachhaltige Entwicklung) im</a:t>
            </a:r>
          </a:p>
          <a:p>
            <a:pPr marL="0" indent="0">
              <a:buNone/>
            </a:pPr>
            <a:r>
              <a:rPr lang="de-AT" sz="2400" b="1" dirty="0"/>
              <a:t>Focus:</a:t>
            </a:r>
          </a:p>
          <a:p>
            <a:r>
              <a:rPr lang="de-AT" sz="2400" dirty="0"/>
              <a:t>Nachhaltige Entwicklung als weltweites Prinzip /</a:t>
            </a:r>
            <a:r>
              <a:rPr lang="de-AT" sz="2400" b="1" dirty="0"/>
              <a:t>nachhaltige Städte</a:t>
            </a:r>
            <a:r>
              <a:rPr lang="de-AT" sz="2400" dirty="0"/>
              <a:t> und Gemeinden</a:t>
            </a:r>
          </a:p>
          <a:p>
            <a:r>
              <a:rPr lang="de-AT" sz="2400" dirty="0"/>
              <a:t>Entwicklungen in Wissenschaft und Technologie zum Wohle der Menschen nutzen /</a:t>
            </a:r>
            <a:r>
              <a:rPr lang="de-AT" sz="2400" b="1" dirty="0"/>
              <a:t>hochwertige Bildung</a:t>
            </a:r>
          </a:p>
          <a:p>
            <a:r>
              <a:rPr lang="de-AT" sz="2400" b="1" dirty="0"/>
              <a:t>Faires Wirtschaften </a:t>
            </a:r>
            <a:r>
              <a:rPr lang="de-AT" sz="2400" dirty="0"/>
              <a:t>fördern / Menschenwürde Arbeit und Wirtschaftswachstum</a:t>
            </a:r>
          </a:p>
        </p:txBody>
      </p:sp>
    </p:spTree>
    <p:extLst>
      <p:ext uri="{BB962C8B-B14F-4D97-AF65-F5344CB8AC3E}">
        <p14:creationId xmlns:p14="http://schemas.microsoft.com/office/powerpoint/2010/main" val="417496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43A5D-D441-4BD2-8F66-A3B666E0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2" y="961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sz="2000" b="1" i="1" dirty="0"/>
              <a:t>Impuls-Literatur: </a:t>
            </a:r>
          </a:p>
          <a:p>
            <a:pPr marL="0" indent="0">
              <a:buNone/>
            </a:pPr>
            <a:r>
              <a:rPr lang="de-AT" sz="2000" dirty="0"/>
              <a:t>GLOBALE HERAUSFORDERUNGEN DES 21. JAHRHUNDERTS. Geographie heute. Heft 281/282 2010</a:t>
            </a:r>
          </a:p>
          <a:p>
            <a:pPr marL="0" indent="0">
              <a:buNone/>
            </a:pPr>
            <a:r>
              <a:rPr lang="de-AT" sz="2000" dirty="0"/>
              <a:t>SYSTEMISCHES DENKEN. Was guter Geographieunterricht leistet. Praxis Geographie. April 20</a:t>
            </a:r>
            <a:br>
              <a:rPr lang="de-AT" sz="2000" dirty="0"/>
            </a:br>
            <a:br>
              <a:rPr lang="de-AT" sz="2000" dirty="0"/>
            </a:br>
            <a:r>
              <a:rPr lang="de-AT" sz="2000" dirty="0"/>
              <a:t>ZUKUNT GESTALTEN. Projekte und Maßnahmen. Praxis Geographie. September 2017: Westermann</a:t>
            </a:r>
            <a:br>
              <a:rPr lang="de-AT" sz="2000" dirty="0"/>
            </a:br>
            <a:br>
              <a:rPr lang="de-AT" sz="2000" dirty="0"/>
            </a:br>
            <a:r>
              <a:rPr lang="de-AT" sz="2000" dirty="0"/>
              <a:t>ZUKUNFT GESTALTEN. Ideen und Visionen. Praxis Geographie. Januar 2018: Westermann </a:t>
            </a:r>
          </a:p>
          <a:p>
            <a:pPr marL="0" indent="0">
              <a:buNone/>
            </a:pPr>
            <a:r>
              <a:rPr lang="de-AT" sz="2000" dirty="0"/>
              <a:t> </a:t>
            </a:r>
          </a:p>
          <a:p>
            <a:pPr marL="0" indent="0">
              <a:buNone/>
            </a:pPr>
            <a:r>
              <a:rPr lang="de-AT" sz="2000" dirty="0"/>
              <a:t>REINFRIED, S: u. HAUBRICH, H. (2015): Geographie unterrichten lernen. Didaktik der Geographie. Berlin: Cornelsen </a:t>
            </a:r>
            <a:br>
              <a:rPr lang="de-AT" sz="2000" dirty="0"/>
            </a:br>
            <a:r>
              <a:rPr lang="de-AT" sz="2000" dirty="0"/>
              <a:t>RHODE-JÜCHTERN, T. (2009): Eckpunkte einer modernen Geographiedidaktik: Hintergrundbegriffe und Denkfiguren. Seelze-Velber: Klett Kallmeyer</a:t>
            </a:r>
          </a:p>
        </p:txBody>
      </p:sp>
    </p:spTree>
    <p:extLst>
      <p:ext uri="{BB962C8B-B14F-4D97-AF65-F5344CB8AC3E}">
        <p14:creationId xmlns:p14="http://schemas.microsoft.com/office/powerpoint/2010/main" val="316489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E9139BA-2D0E-4539-99AE-19D7264C1EBE}"/>
              </a:ext>
            </a:extLst>
          </p:cNvPr>
          <p:cNvSpPr/>
          <p:nvPr/>
        </p:nvSpPr>
        <p:spPr>
          <a:xfrm>
            <a:off x="1449880" y="2384652"/>
            <a:ext cx="539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000000"/>
                </a:solidFill>
                <a:latin typeface="Helvetica Neue"/>
              </a:rPr>
              <a:t>“</a:t>
            </a:r>
            <a:r>
              <a:rPr lang="de-AT" b="1" i="1" dirty="0">
                <a:solidFill>
                  <a:srgbClr val="000000"/>
                </a:solidFill>
                <a:latin typeface="Helvetica Neue"/>
              </a:rPr>
              <a:t>Man muss reisen, um zu lernen.” – Mark Twain</a:t>
            </a:r>
            <a:endParaRPr lang="de-AT" i="1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B0E962D-BA92-43B3-845A-F46E47FDF46C}"/>
              </a:ext>
            </a:extLst>
          </p:cNvPr>
          <p:cNvSpPr/>
          <p:nvPr/>
        </p:nvSpPr>
        <p:spPr>
          <a:xfrm>
            <a:off x="5464030" y="42886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b="1" i="1" dirty="0">
                <a:solidFill>
                  <a:srgbClr val="000000"/>
                </a:solidFill>
                <a:latin typeface="Helvetica Neue"/>
              </a:rPr>
              <a:t>“Die Welt ist ein Buch und diejenigen, welche nicht reisen, lesen nur eine Seite.” – St. Augustine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3630679053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P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Präsentation_PH</Template>
  <TotalTime>0</TotalTime>
  <Words>186</Words>
  <Application>Microsoft Office PowerPoint</Application>
  <PresentationFormat>Breitbild</PresentationFormat>
  <Paragraphs>26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Times New Roman</vt:lpstr>
      <vt:lpstr>Präsentation_PH</vt:lpstr>
      <vt:lpstr>     Die Zukunft hat längst begonnen:  Singapore, Hongkong, Shenzhen       Moderner GW-Unterricht im Spannungsfeld globaler Herausforderungen und sein Beitrag zur Entwicklung von Handlungs- und Gestaltungskompetenz!                                               18. Feb. – 28. Feb. 2019 </vt:lpstr>
      <vt:lpstr>Ablauf: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Die Zukunft hat längst begonnen:  Singapore, Hongkong, Shenzhen    Moderner GW-Unterricht im Spannungsfeld globaler Herausforderungen und sein Beitrag zur Entwicklung von Handlungs- und Gestaltungskompetenz!                                               18. Feb. – 28. Feb. 2019 </dc:title>
  <dc:creator>Oswald</dc:creator>
  <cp:lastModifiedBy>Oswald</cp:lastModifiedBy>
  <cp:revision>6</cp:revision>
  <dcterms:created xsi:type="dcterms:W3CDTF">2018-10-10T07:18:11Z</dcterms:created>
  <dcterms:modified xsi:type="dcterms:W3CDTF">2018-10-10T08:26:53Z</dcterms:modified>
</cp:coreProperties>
</file>