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Spiessberger" userId="b623b926-0179-4c88-9906-e48c23b5be25" providerId="ADAL" clId="{26A7FC93-B44B-4357-8058-5457C3851ECA}"/>
    <pc:docChg chg="custSel addSld modSld">
      <pc:chgData name="Natalie Spiessberger" userId="b623b926-0179-4c88-9906-e48c23b5be25" providerId="ADAL" clId="{26A7FC93-B44B-4357-8058-5457C3851ECA}" dt="2025-03-12T09:59:35.589" v="107" actId="14100"/>
      <pc:docMkLst>
        <pc:docMk/>
      </pc:docMkLst>
      <pc:sldChg chg="modSp mod">
        <pc:chgData name="Natalie Spiessberger" userId="b623b926-0179-4c88-9906-e48c23b5be25" providerId="ADAL" clId="{26A7FC93-B44B-4357-8058-5457C3851ECA}" dt="2025-03-12T09:58:31.200" v="95" actId="27636"/>
        <pc:sldMkLst>
          <pc:docMk/>
          <pc:sldMk cId="2254902523" sldId="257"/>
        </pc:sldMkLst>
        <pc:spChg chg="mod">
          <ac:chgData name="Natalie Spiessberger" userId="b623b926-0179-4c88-9906-e48c23b5be25" providerId="ADAL" clId="{26A7FC93-B44B-4357-8058-5457C3851ECA}" dt="2025-03-12T09:57:58.685" v="91" actId="20577"/>
          <ac:spMkLst>
            <pc:docMk/>
            <pc:sldMk cId="2254902523" sldId="257"/>
            <ac:spMk id="2" creationId="{72716882-5EB2-C239-9648-8852628DDC30}"/>
          </ac:spMkLst>
        </pc:spChg>
        <pc:spChg chg="mod">
          <ac:chgData name="Natalie Spiessberger" userId="b623b926-0179-4c88-9906-e48c23b5be25" providerId="ADAL" clId="{26A7FC93-B44B-4357-8058-5457C3851ECA}" dt="2025-03-12T09:58:31.200" v="95" actId="27636"/>
          <ac:spMkLst>
            <pc:docMk/>
            <pc:sldMk cId="2254902523" sldId="257"/>
            <ac:spMk id="3" creationId="{D1636127-B042-4BB7-DB03-BE385A317F7B}"/>
          </ac:spMkLst>
        </pc:spChg>
      </pc:sldChg>
      <pc:sldChg chg="modSp add mod">
        <pc:chgData name="Natalie Spiessberger" userId="b623b926-0179-4c88-9906-e48c23b5be25" providerId="ADAL" clId="{26A7FC93-B44B-4357-8058-5457C3851ECA}" dt="2025-03-12T09:59:35.589" v="107" actId="14100"/>
        <pc:sldMkLst>
          <pc:docMk/>
          <pc:sldMk cId="2928877554" sldId="258"/>
        </pc:sldMkLst>
        <pc:spChg chg="mod">
          <ac:chgData name="Natalie Spiessberger" userId="b623b926-0179-4c88-9906-e48c23b5be25" providerId="ADAL" clId="{26A7FC93-B44B-4357-8058-5457C3851ECA}" dt="2025-03-12T09:59:35.589" v="107" actId="14100"/>
          <ac:spMkLst>
            <pc:docMk/>
            <pc:sldMk cId="2928877554" sldId="258"/>
            <ac:spMk id="3" creationId="{D1636127-B042-4BB7-DB03-BE385A317F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5B718-B4D0-F39D-6C4E-7B7E2315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CD3D85-5789-736A-8055-F914F3E3F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CABB51-C05F-CB8F-31CC-C74DA45B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A2B401-D209-106D-40C8-F7A8C92B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A614AD-9A72-DEA9-D7AD-43252C47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701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2F582-4546-61DD-A310-69A13BF3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1C7E56-8E42-52D9-A077-78EA68278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80F3D-A483-DB81-54B2-4CFD7DB4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7487D-B6DD-A16F-9E88-63DBBB0E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BB6BA7-863C-3739-EA25-6036FF9E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730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1E3426B-B69F-ACCE-E83E-B918160BE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EE9784-8579-0F16-53C8-3EEFDB77B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F7C35C-C264-E96D-AFBB-7763CC59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1228D1-A512-605E-9A05-FF1E8E12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B170-20D3-5A9F-E2FF-DB406212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0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2CB5F-373E-C180-7064-AB215D6B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A26CB-E073-1B07-4D27-8B03D6D54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E2BFC1-3886-1E51-F1C7-6EAB65DB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D13C3-3E25-4419-488C-F32E66DA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BDA367-EDE4-1247-2988-83B7AFC6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698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48D94-806A-A2B1-5897-5166875E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FE2625-08E3-9063-D1B8-3A0F8A029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149C5-B9A0-F594-F474-C891D48E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F84EA-B09C-4DD4-E57A-FF8556DA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6036F-481C-508B-4319-A86CE30F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706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6B8FE-8E8E-7F83-13E2-5CA3021F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61CCE-DE08-CF64-6FDC-48C5FD907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6CD105-03C4-ED21-84DA-3F2DD0ACB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C4D38B-6CE4-DAB4-9F8A-C94411DF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F42802-7004-37CE-4A23-5AD2D192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17587-83D3-2704-5A83-ADA1C728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599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5BF17-1926-2DFF-8EEB-FD5E2CB5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52476-3503-F070-040A-A75907E94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EDFC9B-3699-8E56-0347-4A488F79D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CCBE79-E654-299D-A2AC-FFD06C6E4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F681CB-5193-C039-E9AD-9275BF843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2B43679-8D47-736D-0B20-62440B01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BEEB82-0A60-661C-4349-BC3C5365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006291-16BA-C975-2DE4-95C912C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63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5DCCA-1840-1BC8-7B85-70A43EE9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6A78F-475B-F92C-5991-BA1BD3FA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B3E323-4ADF-545A-574F-E785619A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EE45E3-C106-541F-F7AE-1D74F5C1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5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31FD9F-DB38-F9DD-2DBF-F09FF7D1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8E8D4C-2E8B-2C98-FF1A-30106C4AA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44D9DA-3424-9D06-648A-BF1AF6A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78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5E824-8372-98FB-D432-A697515E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8AC1D9-9934-C8F8-6872-2D293E89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1A9E6F-44CA-EFFD-9756-8DE3BB040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CA0BC3-C219-F114-F313-39D1B5B5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642D0B-47A2-3287-21EE-E2B53219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892B76-4B13-694C-5F85-659E3240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3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93DDE-6DBF-0C7F-BD9D-9712565C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8EE093-2D59-69B0-31E5-F2269A3BE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9F3752-FFCB-123F-8DFD-34ACB5FA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5BD466-350F-6CEC-BD35-A473BC0B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DB94E4-4622-477D-7C42-5430C9EA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41404A-651A-82A2-C5B2-7565BEB4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3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E15E46-09D3-DCDF-E108-4AD920BC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C80278-822D-513B-AFFF-DFEA534B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6B8CE-04A4-2B41-16FE-5F1785666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C05B-F77C-4F47-865E-5E0CC0E49445}" type="datetimeFigureOut">
              <a:rPr lang="de-AT" smtClean="0"/>
              <a:t>12.03.2025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B65F8-0BD2-FD34-B257-98562FBE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0BBC3-F477-528A-522E-7353E79E0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98E6-3DA5-4017-AA13-15B1EA37D6D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14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81784-676B-A024-21EB-981DE12DC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Fachdidaktik der naturwissenschaftlichen Geografie</a:t>
            </a:r>
            <a:endParaRPr lang="de-AT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BE7413-617C-6F4E-135A-A67FC00C9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de-DE" dirty="0"/>
              <a:t>Mag. Natalie Spiessberger</a:t>
            </a:r>
            <a:endParaRPr lang="de-AT" dirty="0"/>
          </a:p>
        </p:txBody>
      </p:sp>
      <p:pic>
        <p:nvPicPr>
          <p:cNvPr id="5" name="Grafik 4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646387A0-029D-FAD2-2BB0-C15D84B99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03" y="654178"/>
            <a:ext cx="3922776" cy="8442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61B068D-05FD-657A-4FED-76BF28C7CAFB}"/>
              </a:ext>
            </a:extLst>
          </p:cNvPr>
          <p:cNvSpPr txBox="1"/>
          <p:nvPr/>
        </p:nvSpPr>
        <p:spPr>
          <a:xfrm>
            <a:off x="0" y="6673226"/>
            <a:ext cx="12192000" cy="180000"/>
          </a:xfrm>
          <a:prstGeom prst="rect">
            <a:avLst/>
          </a:prstGeom>
          <a:solidFill>
            <a:srgbClr val="6DCD15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43B023-A4C2-1D7A-012C-3AC6A09D6D71}"/>
              </a:ext>
            </a:extLst>
          </p:cNvPr>
          <p:cNvSpPr txBox="1"/>
          <p:nvPr/>
        </p:nvSpPr>
        <p:spPr>
          <a:xfrm flipH="1">
            <a:off x="12012000" y="0"/>
            <a:ext cx="180000" cy="6660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57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16882-5EB2-C239-9648-8852628D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 2 – Fragen zum Leseauftrag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36127-B042-4BB7-DB03-BE385A31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Geografische Lage: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welchem Land liegt der </a:t>
            </a:r>
            <a:r>
              <a:rPr lang="de-AT" sz="18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und welche klimatischen Bedingungen herrschen in dieser Region?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Gründe für die Wasserkrise: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Hauptfaktoren haben zur Austrocknung des </a:t>
            </a:r>
            <a:r>
              <a:rPr lang="de-AT" sz="18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Urmiasees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beigetragen? Nenne mindestens drei Ursachen.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Folgen der Krise: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ökologischen, wirtschaftlichen und gesundheitlichen Folgen hat die Wasserkrise für die Region?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Vergleich mit anderen Seen: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anderen großen Salzseen weltweit sind von ähnlichen Problemen betroffen? Nenne mindestens zwei Beispiele.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Maßnahmen zur Rettung: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Maßnahmen wurden in den letzten Jahren zur Rettung des </a:t>
            </a:r>
            <a:r>
              <a:rPr lang="de-AT" sz="18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Urmiasees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ergriffen, und wie erfolgreich waren sie?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Nachhaltiges Wassermanagement: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Strategien könnten langfristig dazu beitragen, Wasserkrisen in ariden Regionen zu vermeiden?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 der Landwirtschaft: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Wie beeinflusst die landwirtschaftliche Nutzung der Region den Wasserhaushalt des </a:t>
            </a:r>
            <a:r>
              <a:rPr lang="de-AT" sz="18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Urmiasees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18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 Perspektive:</a:t>
            </a:r>
            <a:r>
              <a:rPr lang="de-AT" sz="18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Inwiefern könnte internationale Zusammenarbeit zur Lösung der Wasserkrise beitragen? Gibt es Beispiele für erfolgreiche länderübergreifende Wasserprojekte?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EE8D83-E29C-72D2-B356-E1B477CDCBC6}"/>
              </a:ext>
            </a:extLst>
          </p:cNvPr>
          <p:cNvSpPr txBox="1"/>
          <p:nvPr/>
        </p:nvSpPr>
        <p:spPr>
          <a:xfrm>
            <a:off x="0" y="6683500"/>
            <a:ext cx="12192000" cy="180000"/>
          </a:xfrm>
          <a:prstGeom prst="rect">
            <a:avLst/>
          </a:prstGeom>
          <a:solidFill>
            <a:srgbClr val="6DCD15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34CD7D-2D3E-6B59-4765-73A88389803B}"/>
              </a:ext>
            </a:extLst>
          </p:cNvPr>
          <p:cNvSpPr txBox="1"/>
          <p:nvPr/>
        </p:nvSpPr>
        <p:spPr>
          <a:xfrm flipH="1">
            <a:off x="12012000" y="749"/>
            <a:ext cx="180000" cy="669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6" name="Grafik 5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7C78497A-DEC3-CB08-DECA-B7CAEE30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23" y="161251"/>
            <a:ext cx="2952852" cy="6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16882-5EB2-C239-9648-8852628D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 2 – Fragen zum Leseauftrag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636127-B042-4BB7-DB03-BE385A31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276225"/>
            <a:ext cx="11540025" cy="521665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 vs. Natur: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Inwiefern ist die Wasserkrise am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 Beispiel für die globalen Auswirkungen menschlicher Eingriffe in natürliche Ökosysteme? Lassen sich Parallelen zu anderen Umweltkatastrophen ziehen?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Politische Verantwortung: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politischen und wirtschaftlichen Faktoren haben zur Austrocknung des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Urmiasees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beigetragen? Welche Akteure tragen die Hauptverantwortung, und wie könnten sie handeln, um die Krise zu bewältigen?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Sozioökonomische Folgen: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Auswirkungen hat die Wasserkrise auf die lokale Bevölkerung? Wie könnte eine nachhaltige Entwicklung in der Region trotz der ökologischen Katastrophe aussehen?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 und Handlung: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wissenschaftlich fundierten Lösungsansätze gibt es zur Rettung des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Urmiasees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Warum werden diese nicht konsequent umgesetzt?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Nachhaltigkeit und Wassermanagement: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Welche Lehren lassen sich aus dem Fall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ein nachhaltiges Wassermanagement in anderen Regionen ziehen? Welche politischen und technologischen Maßnahmen wären notwendig, um ähnliche Krisen in der Zukunft zu verhindern?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Ethik und Umweltgerechtigkeit: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Inwieweit handelt es sich bei der Wasserkrise am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ein Beispiel für Umweltungerechtigkeit? Wer sind die Hauptleidtragenden, und welche ethischen Verpflichtungen ergeben sich daraus?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 der internationalen Gemeinschaft: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Inwiefern könnte internationale Zusammenarbeit zur Lösung der Wasserkrise beitragen? Welche Organisationen oder Staaten könnten hierbei eine zentrale Rolle spielen?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de-AT" sz="1200" b="1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Zukunftsperspektiven: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Ist es realistisch, den </a:t>
            </a:r>
            <a:r>
              <a:rPr lang="de-AT" sz="1200" kern="1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Urmiasee</a:t>
            </a:r>
            <a:r>
              <a:rPr lang="de-AT" sz="1200" kern="1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wieder in seinen ursprünglichen Zustand zurückzuführen? Welche alternativen Anpassungsstrategien könnte die Region verfolgen, falls eine vollständige Erholung des Sees nicht möglich ist?</a:t>
            </a:r>
            <a:endParaRPr lang="de-A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EE8D83-E29C-72D2-B356-E1B477CDCBC6}"/>
              </a:ext>
            </a:extLst>
          </p:cNvPr>
          <p:cNvSpPr txBox="1"/>
          <p:nvPr/>
        </p:nvSpPr>
        <p:spPr>
          <a:xfrm>
            <a:off x="0" y="6683500"/>
            <a:ext cx="12192000" cy="180000"/>
          </a:xfrm>
          <a:prstGeom prst="rect">
            <a:avLst/>
          </a:prstGeom>
          <a:solidFill>
            <a:srgbClr val="6DCD15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34CD7D-2D3E-6B59-4765-73A88389803B}"/>
              </a:ext>
            </a:extLst>
          </p:cNvPr>
          <p:cNvSpPr txBox="1"/>
          <p:nvPr/>
        </p:nvSpPr>
        <p:spPr>
          <a:xfrm flipH="1">
            <a:off x="12012000" y="749"/>
            <a:ext cx="180000" cy="669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6" name="Grafik 5" descr="Ein Bild, das Text, Schrift, Screenshot, Electric Blue (Farbe) enthält.&#10;&#10;Automatisch generierte Beschreibung">
            <a:extLst>
              <a:ext uri="{FF2B5EF4-FFF2-40B4-BE49-F238E27FC236}">
                <a16:creationId xmlns:a16="http://schemas.microsoft.com/office/drawing/2014/main" id="{7C78497A-DEC3-CB08-DECA-B7CAEE30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23" y="161251"/>
            <a:ext cx="2952852" cy="6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7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Breitbild</PresentationFormat>
  <Paragraphs>20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Office</vt:lpstr>
      <vt:lpstr>Fachdidaktik der naturwissenschaftlichen Geografie</vt:lpstr>
      <vt:lpstr>Termin 2 – Fragen zum Leseauftrag</vt:lpstr>
      <vt:lpstr>Termin 2 – Fragen zum Leseauftrag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Fachdidaktik der naturwissenschaftlichen Geografie</dc:title>
  <dc:creator>Natalie Spiessberger</dc:creator>
  <cp:lastModifiedBy>Natalie Spiessberger</cp:lastModifiedBy>
  <cp:revision>1</cp:revision>
  <dcterms:created xsi:type="dcterms:W3CDTF">2024-05-09T08:10:10Z</dcterms:created>
  <dcterms:modified xsi:type="dcterms:W3CDTF">2025-03-12T09:59:41Z</dcterms:modified>
</cp:coreProperties>
</file>