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0" r:id="rId3"/>
    <p:sldId id="268" r:id="rId4"/>
    <p:sldId id="257" r:id="rId5"/>
    <p:sldId id="258" r:id="rId6"/>
    <p:sldId id="269" r:id="rId7"/>
    <p:sldId id="261" r:id="rId8"/>
    <p:sldId id="263" r:id="rId9"/>
    <p:sldId id="267" r:id="rId10"/>
    <p:sldId id="264" r:id="rId11"/>
    <p:sldId id="265" r:id="rId1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6"/>
  </p:normalViewPr>
  <p:slideViewPr>
    <p:cSldViewPr snapToGrid="0">
      <p:cViewPr varScale="1">
        <p:scale>
          <a:sx n="105" d="100"/>
          <a:sy n="105" d="100"/>
        </p:scale>
        <p:origin x="8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A0C346-CAAF-123D-4667-DBBA1286B2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0A22353-7497-50A7-25BF-F12531DA42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F8859A9-E3CC-E929-6C0E-BBFE0F46F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051B3-2DF5-C74F-8003-F995B4B88ABD}" type="datetimeFigureOut">
              <a:rPr lang="de-AT" smtClean="0"/>
              <a:t>27.03.25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92236F1-6EDB-8ACD-2253-58F69D792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DBBCED9-BBF7-2344-8326-7E3CA6567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E20EB-0D7A-4C4C-B1E5-49B74B6B3C4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39971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472364-9B25-C3FE-896A-CBA381853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D8CFF95-FF17-6756-FCE2-8A05285CF3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6B71BC3-5168-EF8D-79B1-428AD9CAE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051B3-2DF5-C74F-8003-F995B4B88ABD}" type="datetimeFigureOut">
              <a:rPr lang="de-AT" smtClean="0"/>
              <a:t>27.03.25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5340E79-56D1-C2EA-358C-086D37028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CA3C17F-FF33-FF29-ED99-D56E7F875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E20EB-0D7A-4C4C-B1E5-49B74B6B3C4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98825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096DE0AF-1F5B-FFDC-48EC-A741966D0E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EFF22B2-A36E-2E4C-DA44-C0EFE76DF7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73F67F2-9382-7044-D56A-4586C78D2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051B3-2DF5-C74F-8003-F995B4B88ABD}" type="datetimeFigureOut">
              <a:rPr lang="de-AT" smtClean="0"/>
              <a:t>27.03.25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5A39BD1-BBD9-4322-286A-03B0140C5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79269BE-1FCE-4E47-F550-AADA2252C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E20EB-0D7A-4C4C-B1E5-49B74B6B3C4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84504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34D0A8-D193-4674-F527-3238BDD98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7B8BEFA-7FF4-1A6E-EBD0-45AE4E543D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CC3BE68-BF8D-A0A0-64B9-C1F9E27A8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051B3-2DF5-C74F-8003-F995B4B88ABD}" type="datetimeFigureOut">
              <a:rPr lang="de-AT" smtClean="0"/>
              <a:t>27.03.25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5FFF9FD-FD74-8FAF-0063-FDA669AAF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10510EB-90D7-A74F-A5D7-DF0E46AEB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E20EB-0D7A-4C4C-B1E5-49B74B6B3C4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21151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B168E9-1651-1D9D-E0F6-4E828CC95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30081DA-D06D-0C61-0DFA-772DF8920D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F7F1B2C-5BB8-1234-5978-9DFBCA8CF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051B3-2DF5-C74F-8003-F995B4B88ABD}" type="datetimeFigureOut">
              <a:rPr lang="de-AT" smtClean="0"/>
              <a:t>27.03.25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81A1991-0DAE-7340-88FE-02E32DA67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4793CCE-5B98-6C55-E4C9-91EB005EC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E20EB-0D7A-4C4C-B1E5-49B74B6B3C4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67875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B55E2C-D451-835A-37DC-A778FAD0D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C9DF9F1-DFD8-889A-1970-66CB3603A6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E9ECFEC-E8D3-540B-72E5-8F6166F672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E38AE26-0450-43A1-F8D3-25E8EE98A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051B3-2DF5-C74F-8003-F995B4B88ABD}" type="datetimeFigureOut">
              <a:rPr lang="de-AT" smtClean="0"/>
              <a:t>27.03.25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A8BA084-2E92-5711-C884-2850E5BBC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23E55FB-A164-306A-B0B7-BA039C0AE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E20EB-0D7A-4C4C-B1E5-49B74B6B3C4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60133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1E83A7-7B53-EB1C-476D-4325EBF817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E3EE331-0E09-541D-3287-3D73A08A16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B8F0AC7-2031-F1A7-761E-4139D67FF8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401AE3FD-DC0B-59F9-C507-D02526759F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74044EF-EFF2-36B9-57CD-A409F05BD7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EEDDB330-2D30-CD3A-66A0-A5D118BEC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051B3-2DF5-C74F-8003-F995B4B88ABD}" type="datetimeFigureOut">
              <a:rPr lang="de-AT" smtClean="0"/>
              <a:t>27.03.25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B8BE7164-5B93-CCBA-90F7-4E11D1842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E7ED9CD5-0CC4-4F19-B766-8FA4927CC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E20EB-0D7A-4C4C-B1E5-49B74B6B3C4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82046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E26B13-A345-356B-D75E-92EA2A70F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7475A09-D311-F49C-2703-4589B9753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051B3-2DF5-C74F-8003-F995B4B88ABD}" type="datetimeFigureOut">
              <a:rPr lang="de-AT" smtClean="0"/>
              <a:t>27.03.25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BCEF403-B9BE-373D-BCD6-3A82B9E4F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9AEAE6C-4A7B-435A-9292-42E2ABB03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E20EB-0D7A-4C4C-B1E5-49B74B6B3C4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31499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B9B9222-C01A-56E6-C8C0-A7370EDCD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051B3-2DF5-C74F-8003-F995B4B88ABD}" type="datetimeFigureOut">
              <a:rPr lang="de-AT" smtClean="0"/>
              <a:t>27.03.25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E69A1748-AC7E-365C-CC57-4A6857CAE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A02E645-2ED9-0D25-6955-3C6CD1429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E20EB-0D7A-4C4C-B1E5-49B74B6B3C4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55073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4BC26A-E8CA-8D66-DEBA-F0E7E5A196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30D7972-C4A5-229A-CF07-9717E280CD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869EB36-CB17-F3C1-131B-8997B753F6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7F60F91-1576-CEB6-C93C-34C33A653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051B3-2DF5-C74F-8003-F995B4B88ABD}" type="datetimeFigureOut">
              <a:rPr lang="de-AT" smtClean="0"/>
              <a:t>27.03.25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409E1DB-66C4-2AC4-2746-44C49622E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C2C850B-2612-82B7-B885-E4F7E3DF8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E20EB-0D7A-4C4C-B1E5-49B74B6B3C4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28395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A74456-EDFD-BCE1-AB47-97C036F3C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CB2EB559-FA14-EE16-0A53-28D381504E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35A1002-6399-106E-4C78-85C590F5BB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D527970-8729-CEF7-7EC4-7EBCEBB96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051B3-2DF5-C74F-8003-F995B4B88ABD}" type="datetimeFigureOut">
              <a:rPr lang="de-AT" smtClean="0"/>
              <a:t>27.03.25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A75382F-3DAC-7DE6-4764-FE3A96BE4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D69A896-6D83-9E46-8177-B5CAFDA83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E20EB-0D7A-4C4C-B1E5-49B74B6B3C4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49687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01CC4D4B-64E5-2EF9-43E5-05CC79009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A570B08-77DE-77C4-CBB6-79CDE04223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434319E-A82F-C902-C869-7CB319C110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73051B3-2DF5-C74F-8003-F995B4B88ABD}" type="datetimeFigureOut">
              <a:rPr lang="de-AT" smtClean="0"/>
              <a:t>27.03.25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573B120-FFB3-4DC3-8706-6DCFC24D02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D180254-DEE4-0C7E-1AE9-5CD501A8AF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55E20EB-0D7A-4C4C-B1E5-49B74B6B3C4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56644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2">
            <a:extLst>
              <a:ext uri="{FF2B5EF4-FFF2-40B4-BE49-F238E27FC236}">
                <a16:creationId xmlns:a16="http://schemas.microsoft.com/office/drawing/2014/main" id="{3AC75B1D-4749-49A1-8553-FD296DD7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4">
            <a:extLst>
              <a:ext uri="{FF2B5EF4-FFF2-40B4-BE49-F238E27FC236}">
                <a16:creationId xmlns:a16="http://schemas.microsoft.com/office/drawing/2014/main" id="{9A8ECCF6-3858-46C9-8F9F-C06506CC3F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71601" y="1371600"/>
            <a:ext cx="9486899" cy="411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7EBB72-B823-4FFE-461E-92D299565D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59529" y="2085788"/>
            <a:ext cx="6884895" cy="1496649"/>
          </a:xfrm>
        </p:spPr>
        <p:txBody>
          <a:bodyPr anchor="b">
            <a:normAutofit/>
          </a:bodyPr>
          <a:lstStyle/>
          <a:p>
            <a:r>
              <a:rPr lang="de-AT" sz="3200" b="0" i="0" u="none" strike="noStrike">
                <a:solidFill>
                  <a:srgbClr val="595959"/>
                </a:solidFill>
                <a:effectLst/>
              </a:rPr>
              <a:t>Die Entstehung und Veränderung von Märkten</a:t>
            </a:r>
            <a:endParaRPr lang="de-AT" sz="3200">
              <a:solidFill>
                <a:srgbClr val="595959"/>
              </a:solidFill>
            </a:endParaRP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C3B0A4F-91A9-E388-679C-C6B704765A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0" y="3948056"/>
            <a:ext cx="6096000" cy="830134"/>
          </a:xfrm>
        </p:spPr>
        <p:txBody>
          <a:bodyPr anchor="t">
            <a:normAutofit/>
          </a:bodyPr>
          <a:lstStyle/>
          <a:p>
            <a:r>
              <a:rPr lang="de-AT" sz="1400">
                <a:solidFill>
                  <a:srgbClr val="595959"/>
                </a:solidFill>
              </a:rPr>
              <a:t>Grillitsch M., </a:t>
            </a:r>
          </a:p>
          <a:p>
            <a:r>
              <a:rPr lang="de-AT" sz="1400">
                <a:solidFill>
                  <a:srgbClr val="595959"/>
                </a:solidFill>
              </a:rPr>
              <a:t>FD Seminar Geographie und ökonomische Bildung, S25 </a:t>
            </a:r>
            <a:endParaRPr lang="de-AT" sz="1400" b="0" i="0" u="none" strike="noStrike">
              <a:solidFill>
                <a:srgbClr val="595959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90084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27FCFAB8-9E9C-414D-9FCB-CECED12D58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6C16827-9A48-4468-BE81-11EC18E0A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799"/>
            <a:ext cx="5410200" cy="5486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6B8371D-0EE1-7612-93B8-318597C56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2439" y="1335183"/>
            <a:ext cx="3516922" cy="4150899"/>
          </a:xfrm>
        </p:spPr>
        <p:txBody>
          <a:bodyPr>
            <a:normAutofit/>
          </a:bodyPr>
          <a:lstStyle/>
          <a:p>
            <a:pPr algn="ctr"/>
            <a:r>
              <a:rPr lang="de-AT" sz="3200" b="1" i="0" u="none" strike="noStrike">
                <a:solidFill>
                  <a:srgbClr val="595959"/>
                </a:solidFill>
                <a:effectLst/>
              </a:rPr>
              <a:t>Schlussfolgerung</a:t>
            </a:r>
            <a:endParaRPr lang="de-AT" sz="3200">
              <a:solidFill>
                <a:srgbClr val="595959"/>
              </a:solidFill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99956BA-5C38-49F9-88D6-BD6C71E9C7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685799"/>
            <a:ext cx="5410200" cy="5486401"/>
          </a:xfrm>
          <a:prstGeom prst="rect">
            <a:avLst/>
          </a:prstGeom>
          <a:solidFill>
            <a:schemeClr val="accent2">
              <a:lumMod val="20000"/>
              <a:lumOff val="80000"/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9DCBC65-263D-6447-28D4-C719ED6AB4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6001" y="1335183"/>
            <a:ext cx="4110198" cy="4187633"/>
          </a:xfrm>
        </p:spPr>
        <p:txBody>
          <a:bodyPr anchor="ctr">
            <a:normAutofit/>
          </a:bodyPr>
          <a:lstStyle/>
          <a:p>
            <a:r>
              <a:rPr lang="de-AT" sz="2000" ker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Märkte sind soziale Strukturen, die durch viele Faktoren geformt werden</a:t>
            </a:r>
          </a:p>
          <a:p>
            <a:r>
              <a:rPr lang="de-AT" sz="2000" ker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multiperspektivische Betrachtung hilft, ihre Funktionsweise zu verstehen</a:t>
            </a:r>
          </a:p>
          <a:p>
            <a:r>
              <a:rPr lang="de-AT" sz="2000" ker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Sozioökonomische Bildung fördert reflektierte Marktteilnehmer:innen</a:t>
            </a:r>
            <a:endParaRPr lang="de-AT" sz="2000" kern="100">
              <a:solidFill>
                <a:schemeClr val="tx1">
                  <a:lumMod val="65000"/>
                  <a:lumOff val="35000"/>
                </a:schemeClr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de-AT" sz="2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6355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27FCFAB8-9E9C-414D-9FCB-CECED12D58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6C16827-9A48-4468-BE81-11EC18E0A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799"/>
            <a:ext cx="5410200" cy="5486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2796786-9FBC-839E-EA98-38C8780ABC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2439" y="1335183"/>
            <a:ext cx="3516922" cy="4150899"/>
          </a:xfrm>
        </p:spPr>
        <p:txBody>
          <a:bodyPr>
            <a:normAutofit/>
          </a:bodyPr>
          <a:lstStyle/>
          <a:p>
            <a:pPr algn="ctr"/>
            <a:r>
              <a:rPr lang="de-AT" sz="3200" b="1" i="0" u="none" strike="noStrike">
                <a:solidFill>
                  <a:srgbClr val="595959"/>
                </a:solidFill>
                <a:effectLst/>
              </a:rPr>
              <a:t>Literatur</a:t>
            </a:r>
            <a:endParaRPr lang="de-AT" sz="3200">
              <a:solidFill>
                <a:srgbClr val="595959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99956BA-5C38-49F9-88D6-BD6C71E9C7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685799"/>
            <a:ext cx="5410200" cy="5486401"/>
          </a:xfrm>
          <a:prstGeom prst="rect">
            <a:avLst/>
          </a:prstGeom>
          <a:solidFill>
            <a:schemeClr val="accent2">
              <a:lumMod val="20000"/>
              <a:lumOff val="80000"/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EEAB117-81BA-DA32-3043-452D68A888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6001" y="1335183"/>
            <a:ext cx="4110198" cy="4187633"/>
          </a:xfrm>
        </p:spPr>
        <p:txBody>
          <a:bodyPr anchor="ctr">
            <a:normAutofit/>
          </a:bodyPr>
          <a:lstStyle/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de-AT" sz="17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Aspers, P. (2015). Märkte. Springer VS.</a:t>
            </a:r>
            <a:endParaRPr lang="de-AT" sz="17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de-AT" sz="1700" kern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Meyer, J. H. F., &amp; Land, R. (2005). </a:t>
            </a:r>
            <a:r>
              <a:rPr lang="de-AT" sz="1700" i="1" kern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Threshold </a:t>
            </a:r>
            <a:r>
              <a:rPr lang="de-AT" sz="1700" i="1" kern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concepts</a:t>
            </a:r>
            <a:r>
              <a:rPr lang="de-AT" sz="1700" i="1" kern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de-AT" sz="1700" i="1" kern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troublesome</a:t>
            </a:r>
            <a:r>
              <a:rPr lang="de-AT" sz="1700" i="1" kern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sz="1700" i="1" kern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knowledge</a:t>
            </a:r>
            <a:r>
              <a:rPr lang="de-AT" sz="1700" i="1" kern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(2): </a:t>
            </a:r>
            <a:r>
              <a:rPr lang="de-AT" sz="1700" i="1" kern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Epistemological</a:t>
            </a:r>
            <a:r>
              <a:rPr lang="de-AT" sz="1700" i="1" kern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sz="1700" i="1" kern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considerations</a:t>
            </a:r>
            <a:r>
              <a:rPr lang="de-AT" sz="1700" i="1" kern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a </a:t>
            </a:r>
            <a:r>
              <a:rPr lang="de-AT" sz="1700" i="1" kern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conceptual</a:t>
            </a:r>
            <a:r>
              <a:rPr lang="de-AT" sz="1700" i="1" kern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sz="1700" i="1" kern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framework</a:t>
            </a:r>
            <a:r>
              <a:rPr lang="de-AT" sz="1700" i="1" kern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for </a:t>
            </a:r>
            <a:r>
              <a:rPr lang="de-AT" sz="1700" i="1" kern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teaching</a:t>
            </a:r>
            <a:r>
              <a:rPr lang="de-AT" sz="1700" i="1" kern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de-AT" sz="1700" i="1" kern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learning</a:t>
            </a:r>
            <a:r>
              <a:rPr lang="de-AT" sz="1700" i="1" kern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de-AT" sz="1700" kern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Higher Education, 49(3), 373-388.</a:t>
            </a:r>
            <a:endParaRPr lang="de-AT" sz="1700" kern="1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de-AT" sz="1700" kern="1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787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CB299CAB-C506-454B-90FC-4065728297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8D99311-F254-40F1-8AB5-EE3E7B9B68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175857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2E1EFF7-D979-8F1C-880E-05A39F19F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6054" y="1070149"/>
            <a:ext cx="8959893" cy="1004836"/>
          </a:xfrm>
        </p:spPr>
        <p:txBody>
          <a:bodyPr anchor="ctr">
            <a:normAutofit/>
          </a:bodyPr>
          <a:lstStyle/>
          <a:p>
            <a:pPr algn="ctr"/>
            <a:r>
              <a:rPr lang="de-AT" sz="3200">
                <a:solidFill>
                  <a:srgbClr val="595959"/>
                </a:solidFill>
                <a:effectLst/>
                <a:latin typeface="Helvetica" pitchFamily="2" charset="0"/>
              </a:rPr>
              <a:t>Historische Entwicklung von Märkten</a:t>
            </a:r>
            <a:endParaRPr lang="de-AT" sz="3200">
              <a:solidFill>
                <a:srgbClr val="595959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D89E3CB-00ED-4691-9F0F-F23EA35647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016" y="2444376"/>
            <a:ext cx="10824184" cy="3727824"/>
          </a:xfrm>
          <a:prstGeom prst="rect">
            <a:avLst/>
          </a:prstGeom>
          <a:solidFill>
            <a:schemeClr val="accent2">
              <a:lumMod val="20000"/>
              <a:lumOff val="80000"/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2635B0D-9D8F-42C1-4739-F3ACB2DFA0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6054" y="2768321"/>
            <a:ext cx="8959892" cy="2828543"/>
          </a:xfrm>
        </p:spPr>
        <p:txBody>
          <a:bodyPr anchor="t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de-AT" sz="2000" b="0" i="0" u="none" strike="noStrike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Lateinisch „</a:t>
            </a:r>
            <a:r>
              <a:rPr lang="de-AT" sz="2000" b="0" i="0" u="none" strike="noStrike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mercatus</a:t>
            </a:r>
            <a:r>
              <a:rPr lang="de-AT" sz="2000" b="0" i="0" u="none" strike="noStrike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“ (Handel)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AT" sz="2000" b="0" i="0" u="none" strike="noStrike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Zunächst auf ambulanten Handel und reisende Kaufleute bezogen</a:t>
            </a:r>
          </a:p>
          <a:p>
            <a:pPr>
              <a:buNone/>
            </a:pPr>
            <a:r>
              <a:rPr lang="de-AT" sz="2000" b="1" i="0" u="none" strike="noStrike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Frühe Formen des Austauschs:</a:t>
            </a:r>
            <a:endParaRPr lang="de-AT" sz="2000" b="0" i="0" u="none" strike="noStrike" dirty="0">
              <a:solidFill>
                <a:schemeClr val="tx1">
                  <a:lumMod val="65000"/>
                  <a:lumOff val="35000"/>
                </a:schemeClr>
              </a:solidFill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de-AT" sz="2000" b="0" i="0" u="none" strike="noStrike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Teilen innerhalb der Gemeinschaft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AT" sz="2000" b="0" i="0" u="none" strike="noStrike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Austausch von Gaben und Naturaltausch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AT" sz="2000" b="0" i="0" u="none" strike="noStrike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Handel zwischen Gemeinschaften</a:t>
            </a:r>
          </a:p>
          <a:p>
            <a:endParaRPr lang="de-AT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0486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27FCFAB8-9E9C-414D-9FCB-CECED12D58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6C16827-9A48-4468-BE81-11EC18E0A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799"/>
            <a:ext cx="5410200" cy="5486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D17CC11-9D01-A7BF-47EC-6FAE8122F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2439" y="1335183"/>
            <a:ext cx="3516922" cy="4150899"/>
          </a:xfrm>
        </p:spPr>
        <p:txBody>
          <a:bodyPr>
            <a:normAutofit/>
          </a:bodyPr>
          <a:lstStyle/>
          <a:p>
            <a:pPr algn="ctr"/>
            <a:r>
              <a:rPr lang="de-AT" sz="3200" b="1">
                <a:solidFill>
                  <a:srgbClr val="595959"/>
                </a:solidFill>
              </a:rPr>
              <a:t>Definition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99956BA-5C38-49F9-88D6-BD6C71E9C7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685799"/>
            <a:ext cx="5410200" cy="5486401"/>
          </a:xfrm>
          <a:prstGeom prst="rect">
            <a:avLst/>
          </a:prstGeom>
          <a:solidFill>
            <a:schemeClr val="accent2">
              <a:lumMod val="20000"/>
              <a:lumOff val="80000"/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575083E-2465-C79E-8286-523ABAF79D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6001" y="1335183"/>
            <a:ext cx="4110198" cy="418763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de-AT" sz="2000" ker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„Ein Markt ist eine soziale Struktur für den Austausch von Rechten, in der Angebote bewertet und mit Preisen versehen werden und miteinander konkurrieren – was ein Kürzel dafür ist, dass Akteure, seien es Personen oder Firmen, über Angebote miteinander konkurrieren.“ (Aspers, P. 2015) </a:t>
            </a:r>
            <a:endParaRPr lang="de-AT" sz="2000" kern="100">
              <a:solidFill>
                <a:schemeClr val="tx1">
                  <a:lumMod val="65000"/>
                  <a:lumOff val="35000"/>
                </a:schemeClr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de-AT" sz="2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374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CB299CAB-C506-454B-90FC-4065728297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8D99311-F254-40F1-8AB5-EE3E7B9B68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175857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AC04FE1-DC72-89E3-3BBC-2FCA0AD66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6054" y="1070149"/>
            <a:ext cx="8959893" cy="1004836"/>
          </a:xfrm>
        </p:spPr>
        <p:txBody>
          <a:bodyPr anchor="ctr">
            <a:normAutofit/>
          </a:bodyPr>
          <a:lstStyle/>
          <a:p>
            <a:pPr algn="ctr"/>
            <a:r>
              <a:rPr lang="de-AT" sz="3200" b="1" i="0" u="none" strike="noStrike">
                <a:solidFill>
                  <a:srgbClr val="595959"/>
                </a:solidFill>
                <a:effectLst/>
              </a:rPr>
              <a:t>Märkte als soziale Konstruktion</a:t>
            </a:r>
            <a:endParaRPr lang="de-AT" sz="3200">
              <a:solidFill>
                <a:srgbClr val="595959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D89E3CB-00ED-4691-9F0F-F23EA35647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016" y="2444376"/>
            <a:ext cx="10824184" cy="3727824"/>
          </a:xfrm>
          <a:prstGeom prst="rect">
            <a:avLst/>
          </a:prstGeom>
          <a:solidFill>
            <a:schemeClr val="accent2">
              <a:lumMod val="20000"/>
              <a:lumOff val="80000"/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EF6A763-A81E-65AD-2C1C-3FC132C5AE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6054" y="2768321"/>
            <a:ext cx="8959892" cy="2828543"/>
          </a:xfrm>
        </p:spPr>
        <p:txBody>
          <a:bodyPr anchor="t">
            <a:normAutofit/>
          </a:bodyPr>
          <a:lstStyle/>
          <a:p>
            <a:pPr>
              <a:buNone/>
            </a:pPr>
            <a:r>
              <a:rPr lang="de-AT" sz="1700" ker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Märkte werden durch gesellschaftliche Prozesse geformt. Ein Beispiel ist der Wohnungsmarkt in Wien. </a:t>
            </a:r>
            <a:br>
              <a:rPr lang="de-AT" sz="1700" ker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AT" sz="1700" ker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(Miet-)preise werden beeinflusst durch </a:t>
            </a:r>
            <a:endParaRPr lang="de-AT" sz="1700" kern="100">
              <a:solidFill>
                <a:schemeClr val="tx1">
                  <a:lumMod val="65000"/>
                  <a:lumOff val="35000"/>
                </a:schemeClr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itchFamily="2" charset="2"/>
              <a:buChar char=""/>
            </a:pPr>
            <a:r>
              <a:rPr lang="de-AT" sz="1700" ker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Angebot und Nachfrage</a:t>
            </a:r>
            <a:endParaRPr lang="de-AT" sz="1700" kern="100">
              <a:solidFill>
                <a:schemeClr val="tx1">
                  <a:lumMod val="65000"/>
                  <a:lumOff val="35000"/>
                </a:schemeClr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itchFamily="2" charset="2"/>
              <a:buChar char=""/>
            </a:pPr>
            <a:r>
              <a:rPr lang="de-AT" sz="1700" ker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staatliche Eingriffe (Mietpreisbremse)</a:t>
            </a:r>
            <a:endParaRPr lang="de-AT" sz="1700" kern="100">
              <a:solidFill>
                <a:schemeClr val="tx1">
                  <a:lumMod val="65000"/>
                  <a:lumOff val="35000"/>
                </a:schemeClr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itchFamily="2" charset="2"/>
              <a:buChar char=""/>
            </a:pPr>
            <a:r>
              <a:rPr lang="de-AT" sz="1700" ker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bewusste Stadtplanung (Seestadt Aspern)</a:t>
            </a:r>
            <a:endParaRPr lang="de-AT" sz="1700" kern="100">
              <a:solidFill>
                <a:schemeClr val="tx1">
                  <a:lumMod val="65000"/>
                  <a:lumOff val="35000"/>
                </a:schemeClr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itchFamily="2" charset="2"/>
              <a:buChar char=""/>
            </a:pPr>
            <a:r>
              <a:rPr lang="de-AT" sz="1700" ker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historische Entwicklungen (Gemeindebauten)</a:t>
            </a:r>
            <a:endParaRPr lang="de-AT" sz="1700" kern="100">
              <a:solidFill>
                <a:schemeClr val="tx1">
                  <a:lumMod val="65000"/>
                  <a:lumOff val="35000"/>
                </a:schemeClr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AT" sz="1700" ker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Diese Faktoren zeigen, dass Märkte durch Gesetze, soziale Normen und politische Entscheidungen geformt werden.</a:t>
            </a:r>
            <a:endParaRPr lang="de-AT" sz="1700" kern="100">
              <a:solidFill>
                <a:schemeClr val="tx1">
                  <a:lumMod val="65000"/>
                  <a:lumOff val="35000"/>
                </a:schemeClr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de-AT" sz="17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825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CB299CAB-C506-454B-90FC-4065728297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C8D99311-F254-40F1-8AB5-EE3E7B9B68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175857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2FF44AD-0F5B-A17B-AF39-74CD65D06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6054" y="1070149"/>
            <a:ext cx="8959893" cy="1004836"/>
          </a:xfrm>
        </p:spPr>
        <p:txBody>
          <a:bodyPr anchor="ctr">
            <a:normAutofit/>
          </a:bodyPr>
          <a:lstStyle/>
          <a:p>
            <a:pPr algn="ctr"/>
            <a:r>
              <a:rPr lang="de-AT" sz="3200" b="1" i="0" u="none" strike="noStrike">
                <a:solidFill>
                  <a:srgbClr val="595959"/>
                </a:solidFill>
                <a:effectLst/>
              </a:rPr>
              <a:t>Die Schaffung von Märkten</a:t>
            </a:r>
            <a:endParaRPr lang="de-AT" sz="3200">
              <a:solidFill>
                <a:srgbClr val="595959"/>
              </a:solidFill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7D89E3CB-00ED-4691-9F0F-F23EA35647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016" y="2444376"/>
            <a:ext cx="10824184" cy="3727824"/>
          </a:xfrm>
          <a:prstGeom prst="rect">
            <a:avLst/>
          </a:prstGeom>
          <a:solidFill>
            <a:schemeClr val="accent2">
              <a:lumMod val="20000"/>
              <a:lumOff val="80000"/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D54268-E480-39A5-B84D-D9E5D1E2D0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6054" y="2768321"/>
            <a:ext cx="8959892" cy="2828543"/>
          </a:xfrm>
        </p:spPr>
        <p:txBody>
          <a:bodyPr anchor="t">
            <a:normAutofit/>
          </a:bodyPr>
          <a:lstStyle/>
          <a:p>
            <a:pPr marL="342900" lvl="0" indent="-342900">
              <a:buFont typeface="Symbol" pitchFamily="2" charset="2"/>
              <a:buChar char=""/>
            </a:pPr>
            <a:r>
              <a:rPr lang="de-AT" sz="2000" b="1" kern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Spontane</a:t>
            </a:r>
            <a:r>
              <a:rPr lang="de-AT" sz="2000" kern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Marktschaffung entwickelt sich aus den Handlungen von Akteuren und durchläuft Phasen wie Orientierung, Vertragsabschlüsse (Kontraktion) und Marktstabilisierung (Kohäsion). </a:t>
            </a:r>
            <a:endParaRPr lang="de-AT" sz="2000" kern="1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itchFamily="2" charset="2"/>
              <a:buChar char=""/>
            </a:pPr>
            <a:r>
              <a:rPr lang="de-AT" sz="2000" b="1" kern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Organisierte</a:t>
            </a:r>
            <a:r>
              <a:rPr lang="de-AT" sz="2000" kern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Marktschaffung hingegen wird gezielt durch Staat oder Organisationen vorangetrieben, etwa durch die Förderung erneuerbarer Energien oder die Einrichtung von Bauernmärkten.</a:t>
            </a:r>
            <a:endParaRPr lang="de-AT" sz="2000" kern="1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3555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CB299CAB-C506-454B-90FC-4065728297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8D99311-F254-40F1-8AB5-EE3E7B9B68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175857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94FEEEB-722F-747B-C542-1B4E4EC5D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6054" y="1070149"/>
            <a:ext cx="8959893" cy="1004836"/>
          </a:xfrm>
        </p:spPr>
        <p:txBody>
          <a:bodyPr anchor="ctr">
            <a:normAutofit/>
          </a:bodyPr>
          <a:lstStyle/>
          <a:p>
            <a:pPr algn="ctr"/>
            <a:r>
              <a:rPr lang="de-AT" sz="3200">
                <a:solidFill>
                  <a:srgbClr val="595959"/>
                </a:solidFill>
              </a:rPr>
              <a:t>Formen von Märkten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D89E3CB-00ED-4691-9F0F-F23EA35647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016" y="2444376"/>
            <a:ext cx="10824184" cy="3727824"/>
          </a:xfrm>
          <a:prstGeom prst="rect">
            <a:avLst/>
          </a:prstGeom>
          <a:solidFill>
            <a:schemeClr val="accent2">
              <a:lumMod val="20000"/>
              <a:lumOff val="80000"/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2A517F2-62A5-5190-C3D4-360AC703D0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6054" y="2768321"/>
            <a:ext cx="8959892" cy="2828543"/>
          </a:xfrm>
        </p:spPr>
        <p:txBody>
          <a:bodyPr anchor="t">
            <a:normAutofit/>
          </a:bodyPr>
          <a:lstStyle/>
          <a:p>
            <a:r>
              <a:rPr lang="de-AT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Standardmärkte</a:t>
            </a:r>
            <a:r>
              <a:rPr lang="de-AT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etablierte Waren und Dienstleistungen</a:t>
            </a:r>
          </a:p>
          <a:p>
            <a:r>
              <a:rPr lang="de-AT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Statusmärkte</a:t>
            </a:r>
            <a:r>
              <a:rPr lang="de-AT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betonen soziale Strukturen und Identität stärker als reine Verfügbarkeit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None/>
            </a:pP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de-AT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0019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CB299CAB-C506-454B-90FC-4065728297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8D99311-F254-40F1-8AB5-EE3E7B9B68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175857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B2F3652-84FF-830B-BD2A-CC34437E6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6054" y="1070149"/>
            <a:ext cx="8959893" cy="1004836"/>
          </a:xfrm>
        </p:spPr>
        <p:txBody>
          <a:bodyPr anchor="ctr">
            <a:normAutofit/>
          </a:bodyPr>
          <a:lstStyle/>
          <a:p>
            <a:pPr algn="ctr"/>
            <a:r>
              <a:rPr lang="de-AT" sz="3200" b="1" i="0" u="none" strike="noStrike">
                <a:solidFill>
                  <a:srgbClr val="595959"/>
                </a:solidFill>
                <a:effectLst/>
              </a:rPr>
              <a:t>Wie verändern sich Märkte?</a:t>
            </a:r>
            <a:endParaRPr lang="de-AT" sz="3200">
              <a:solidFill>
                <a:srgbClr val="595959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D89E3CB-00ED-4691-9F0F-F23EA35647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016" y="2444376"/>
            <a:ext cx="10824184" cy="3727824"/>
          </a:xfrm>
          <a:prstGeom prst="rect">
            <a:avLst/>
          </a:prstGeom>
          <a:solidFill>
            <a:schemeClr val="accent2">
              <a:lumMod val="20000"/>
              <a:lumOff val="80000"/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2B3E58D-54AD-8BD4-618A-D0DD076061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6054" y="2768321"/>
            <a:ext cx="8959892" cy="2828543"/>
          </a:xfrm>
        </p:spPr>
        <p:txBody>
          <a:bodyPr anchor="t">
            <a:normAutofit/>
          </a:bodyPr>
          <a:lstStyle/>
          <a:p>
            <a:pPr>
              <a:buNone/>
            </a:pPr>
            <a:r>
              <a:rPr lang="de-AT" sz="2000" ker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Märkte sind dynamisch und unterliegen verschiedenen Einflüssen:</a:t>
            </a:r>
            <a:endParaRPr lang="de-AT" sz="2000" kern="100">
              <a:solidFill>
                <a:schemeClr val="tx1">
                  <a:lumMod val="65000"/>
                  <a:lumOff val="35000"/>
                </a:schemeClr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de-AT" sz="2000" b="1" ker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Technologische Innovationen:</a:t>
            </a:r>
            <a:r>
              <a:rPr lang="de-AT" sz="2000" ker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Streaming-Dienste verdrängen den DVD-Markt.</a:t>
            </a:r>
            <a:endParaRPr lang="de-AT" sz="2000" kern="100">
              <a:solidFill>
                <a:schemeClr val="tx1">
                  <a:lumMod val="65000"/>
                  <a:lumOff val="35000"/>
                </a:schemeClr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de-AT" sz="2000" b="1" ker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Politische Entscheidungen:</a:t>
            </a:r>
            <a:r>
              <a:rPr lang="de-AT" sz="2000" ker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Der Brexit verändert den Handel zwischen der EU und Großbritannien.</a:t>
            </a:r>
            <a:endParaRPr lang="de-AT" sz="2000" kern="100">
              <a:solidFill>
                <a:schemeClr val="tx1">
                  <a:lumMod val="65000"/>
                  <a:lumOff val="35000"/>
                </a:schemeClr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de-AT" sz="2000" b="1" ker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Soziale Bewegungen:</a:t>
            </a:r>
            <a:r>
              <a:rPr lang="de-AT" sz="2000" ker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Das gestiegene Bewusstsein für Nachhaltigkeit fördert Bio- und Fair-Trade-Produkte.</a:t>
            </a:r>
            <a:endParaRPr lang="de-AT" sz="2000" kern="100">
              <a:solidFill>
                <a:schemeClr val="tx1">
                  <a:lumMod val="65000"/>
                  <a:lumOff val="35000"/>
                </a:schemeClr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de-AT" sz="2000" b="0" i="0" u="none" strike="noStrike">
              <a:solidFill>
                <a:schemeClr val="tx1">
                  <a:lumMod val="65000"/>
                  <a:lumOff val="35000"/>
                </a:schemeClr>
              </a:solidFill>
              <a:effectLst/>
            </a:endParaRPr>
          </a:p>
          <a:p>
            <a:endParaRPr lang="de-AT" sz="2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6440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CB299CAB-C506-454B-90FC-4065728297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8D99311-F254-40F1-8AB5-EE3E7B9B68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175857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7875F9B-6E01-3BB3-7E33-10F6E46851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6054" y="1070149"/>
            <a:ext cx="8959893" cy="1004836"/>
          </a:xfrm>
        </p:spPr>
        <p:txBody>
          <a:bodyPr anchor="ctr">
            <a:normAutofit/>
          </a:bodyPr>
          <a:lstStyle/>
          <a:p>
            <a:pPr algn="ctr"/>
            <a:r>
              <a:rPr lang="de-AT" sz="3200" b="1" i="0" u="none" strike="noStrike">
                <a:solidFill>
                  <a:srgbClr val="595959"/>
                </a:solidFill>
                <a:effectLst/>
              </a:rPr>
              <a:t>Märkte aus multiperspektivischer Sicht</a:t>
            </a:r>
            <a:endParaRPr lang="de-AT" sz="3200">
              <a:solidFill>
                <a:srgbClr val="595959"/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D89E3CB-00ED-4691-9F0F-F23EA35647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016" y="2444376"/>
            <a:ext cx="10824184" cy="3727824"/>
          </a:xfrm>
          <a:prstGeom prst="rect">
            <a:avLst/>
          </a:prstGeom>
          <a:solidFill>
            <a:schemeClr val="accent2">
              <a:lumMod val="20000"/>
              <a:lumOff val="80000"/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9ADE5B4-A982-BFF3-8C13-83A115DF7F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6054" y="2768321"/>
            <a:ext cx="8959892" cy="2828543"/>
          </a:xfrm>
        </p:spPr>
        <p:txBody>
          <a:bodyPr anchor="t">
            <a:normAutofit/>
          </a:bodyPr>
          <a:lstStyle/>
          <a:p>
            <a:pPr>
              <a:buNone/>
            </a:pPr>
            <a:r>
              <a:rPr lang="de-AT" sz="1900" ker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Analyse von Märkten erfordert verschiedene Perspektiven:</a:t>
            </a:r>
            <a:endParaRPr lang="de-AT" sz="1900" kern="100">
              <a:solidFill>
                <a:schemeClr val="tx1">
                  <a:lumMod val="65000"/>
                  <a:lumOff val="35000"/>
                </a:schemeClr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de-AT" sz="1900" b="1" ker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Ökonomisch:</a:t>
            </a:r>
            <a:r>
              <a:rPr lang="de-AT" sz="1900" ker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Effizienz und Wettbewerb bestimmen Märkte (z. B. Fast Fashion mit niedrigen Produktionskosten, aber hohen Umweltkosten).</a:t>
            </a:r>
            <a:endParaRPr lang="de-AT" sz="1900" kern="100">
              <a:solidFill>
                <a:schemeClr val="tx1">
                  <a:lumMod val="65000"/>
                  <a:lumOff val="35000"/>
                </a:schemeClr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de-AT" sz="1900" b="1" ker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Soziologisch:</a:t>
            </a:r>
            <a:r>
              <a:rPr lang="de-AT" sz="1900" ker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Märkte spiegeln gesellschaftliche Werte wider (z. B. Second-Hand-Kleidung als Statussymbol oder aus finanzieller Not).</a:t>
            </a:r>
            <a:endParaRPr lang="de-AT" sz="1900" kern="100">
              <a:solidFill>
                <a:schemeClr val="tx1">
                  <a:lumMod val="65000"/>
                  <a:lumOff val="35000"/>
                </a:schemeClr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de-AT" sz="1900" b="1" ker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Politisch:</a:t>
            </a:r>
            <a:r>
              <a:rPr lang="de-AT" sz="1900" ker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Märkte sind regulierbar (z. B. CO₂-Zertifikatehandel als staatlicher Eingriff).</a:t>
            </a:r>
            <a:endParaRPr lang="de-AT" sz="1900" kern="100">
              <a:solidFill>
                <a:schemeClr val="tx1">
                  <a:lumMod val="65000"/>
                  <a:lumOff val="35000"/>
                </a:schemeClr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de-AT" sz="1900" b="1" ker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Ethisch:</a:t>
            </a:r>
            <a:r>
              <a:rPr lang="de-AT" sz="1900" ker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Fragen nach Gerechtigkeit und moralischen Grenzen (z. B. Organhandel: Sollte es für alles einen Markt geben?).</a:t>
            </a:r>
            <a:endParaRPr lang="de-AT" sz="1900" kern="100">
              <a:solidFill>
                <a:schemeClr val="tx1">
                  <a:lumMod val="65000"/>
                  <a:lumOff val="35000"/>
                </a:schemeClr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de-AT" sz="19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28905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CB299CAB-C506-454B-90FC-4065728297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C8D99311-F254-40F1-8AB5-EE3E7B9B68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175857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F4B048C-55A3-1556-5467-77252D9F8D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6054" y="1070149"/>
            <a:ext cx="8959893" cy="1004836"/>
          </a:xfrm>
        </p:spPr>
        <p:txBody>
          <a:bodyPr anchor="ctr">
            <a:normAutofit/>
          </a:bodyPr>
          <a:lstStyle/>
          <a:p>
            <a:pPr algn="ctr"/>
            <a:r>
              <a:rPr lang="de-AT" sz="3200">
                <a:solidFill>
                  <a:srgbClr val="595959"/>
                </a:solidFill>
              </a:rPr>
              <a:t>Märkte als Schwellenkonzept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7D89E3CB-00ED-4691-9F0F-F23EA35647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016" y="2444376"/>
            <a:ext cx="10824184" cy="3727824"/>
          </a:xfrm>
          <a:prstGeom prst="rect">
            <a:avLst/>
          </a:prstGeom>
          <a:solidFill>
            <a:schemeClr val="accent2">
              <a:lumMod val="20000"/>
              <a:lumOff val="80000"/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9347226-26A4-6162-6999-4C3BCEB22C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6054" y="2768321"/>
            <a:ext cx="8959892" cy="2828543"/>
          </a:xfrm>
        </p:spPr>
        <p:txBody>
          <a:bodyPr anchor="t">
            <a:normAutofit/>
          </a:bodyPr>
          <a:lstStyle/>
          <a:p>
            <a:pPr>
              <a:buNone/>
            </a:pPr>
            <a:r>
              <a:rPr lang="de-AT" sz="2000" ker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Märkte sind sozial konstruiert, nicht naturgegeben. Beispiele:</a:t>
            </a:r>
            <a:endParaRPr lang="de-AT" sz="2000" kern="100">
              <a:solidFill>
                <a:schemeClr val="tx1">
                  <a:lumMod val="65000"/>
                  <a:lumOff val="35000"/>
                </a:schemeClr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de-AT" sz="2000" ker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Wasser als Handelsware vs. Menschenrecht.</a:t>
            </a:r>
            <a:endParaRPr lang="de-AT" sz="2000" kern="100">
              <a:solidFill>
                <a:schemeClr val="tx1">
                  <a:lumMod val="65000"/>
                  <a:lumOff val="35000"/>
                </a:schemeClr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de-AT" sz="2000" ker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Unterschied zwischen Flohmarkt und Börse.</a:t>
            </a:r>
            <a:endParaRPr lang="de-AT" sz="2000" kern="100">
              <a:solidFill>
                <a:schemeClr val="tx1">
                  <a:lumMod val="65000"/>
                  <a:lumOff val="35000"/>
                </a:schemeClr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de-AT" sz="2000" ker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Mietpreise steigen trotz Leerstand.</a:t>
            </a:r>
            <a:endParaRPr lang="de-AT" sz="2000" kern="100">
              <a:solidFill>
                <a:schemeClr val="tx1">
                  <a:lumMod val="65000"/>
                  <a:lumOff val="35000"/>
                </a:schemeClr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de-AT" sz="2000" ker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Konsument:innen beeinflussen Märkte aktiv durch ihre Entscheidungen (z. B. regionale Produkte unterstützen).</a:t>
            </a:r>
            <a:endParaRPr lang="de-AT" sz="2000" kern="100">
              <a:solidFill>
                <a:schemeClr val="tx1">
                  <a:lumMod val="65000"/>
                  <a:lumOff val="35000"/>
                </a:schemeClr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de-AT" sz="2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4378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513</Words>
  <Application>Microsoft Macintosh PowerPoint</Application>
  <PresentationFormat>Breitbild</PresentationFormat>
  <Paragraphs>49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9" baseType="lpstr">
      <vt:lpstr>Aptos</vt:lpstr>
      <vt:lpstr>Aptos Display</vt:lpstr>
      <vt:lpstr>Arial</vt:lpstr>
      <vt:lpstr>Calibri</vt:lpstr>
      <vt:lpstr>Helvetica</vt:lpstr>
      <vt:lpstr>Symbol</vt:lpstr>
      <vt:lpstr>Times New Roman</vt:lpstr>
      <vt:lpstr>Office</vt:lpstr>
      <vt:lpstr>Die Entstehung und Veränderung von Märkten</vt:lpstr>
      <vt:lpstr>Historische Entwicklung von Märkten</vt:lpstr>
      <vt:lpstr>Definition</vt:lpstr>
      <vt:lpstr>Märkte als soziale Konstruktion</vt:lpstr>
      <vt:lpstr>Die Schaffung von Märkten</vt:lpstr>
      <vt:lpstr>Formen von Märkten</vt:lpstr>
      <vt:lpstr>Wie verändern sich Märkte?</vt:lpstr>
      <vt:lpstr>Märkte aus multiperspektivischer Sicht</vt:lpstr>
      <vt:lpstr>Märkte als Schwellenkonzept</vt:lpstr>
      <vt:lpstr>Schlussfolgerung</vt:lpstr>
      <vt:lpstr>Literatur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Marlene Grillitsch</dc:creator>
  <cp:lastModifiedBy>Marlene Grillitsch</cp:lastModifiedBy>
  <cp:revision>5</cp:revision>
  <dcterms:created xsi:type="dcterms:W3CDTF">2025-03-20T10:13:30Z</dcterms:created>
  <dcterms:modified xsi:type="dcterms:W3CDTF">2025-03-27T14:16:07Z</dcterms:modified>
</cp:coreProperties>
</file>