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758" r:id="rId3"/>
    <p:sldId id="759" r:id="rId4"/>
    <p:sldId id="750" r:id="rId5"/>
    <p:sldId id="751" r:id="rId6"/>
    <p:sldId id="760" r:id="rId7"/>
    <p:sldId id="754" r:id="rId8"/>
    <p:sldId id="755" r:id="rId9"/>
    <p:sldId id="761" r:id="rId10"/>
    <p:sldId id="762" r:id="rId11"/>
    <p:sldId id="757" r:id="rId12"/>
    <p:sldId id="763" r:id="rId13"/>
    <p:sldId id="764" r:id="rId14"/>
    <p:sldId id="765" r:id="rId15"/>
    <p:sldId id="766" r:id="rId16"/>
  </p:sldIdLst>
  <p:sldSz cx="9144000" cy="6858000" type="screen4x3"/>
  <p:notesSz cx="9872663" cy="67421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shcity" initials="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2A7"/>
    <a:srgbClr val="BD0048"/>
    <a:srgbClr val="BEBEBE"/>
    <a:srgbClr val="D66C42"/>
    <a:srgbClr val="FF8B8B"/>
    <a:srgbClr val="FFD757"/>
    <a:srgbClr val="FFEBAB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3178" autoAdjust="0"/>
  </p:normalViewPr>
  <p:slideViewPr>
    <p:cSldViewPr>
      <p:cViewPr varScale="1">
        <p:scale>
          <a:sx n="123" d="100"/>
          <a:sy n="123" d="100"/>
        </p:scale>
        <p:origin x="9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6" y="1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8BC20A77-414A-46DB-9C6E-7F3AEBBA944F}" type="datetimeFigureOut">
              <a:rPr lang="de-AT" smtClean="0"/>
              <a:t>17.01.2019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03839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6" y="6403839"/>
            <a:ext cx="4278153" cy="33827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A179FF7-709A-4F11-AC08-0D214F2CDA9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265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7C1A6FC0-409F-43DB-BD93-655ED38CBE3A}" type="datetimeFigureOut">
              <a:rPr lang="de-AT" smtClean="0"/>
              <a:t>17.01.2019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8" y="3202504"/>
            <a:ext cx="7898130" cy="3033952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03837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6" y="6403837"/>
            <a:ext cx="4278153" cy="33710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87A2F1C5-9A1F-4D3C-BBA8-74787C8EA7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405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964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238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071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F1C5-9A1F-4D3C-BBA8-74787C8EA70B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088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01E4B1-9DC8-4552-9BD1-3C65843172B1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C31761-749E-441E-AB9D-4B788124B948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10203-1B68-4A9A-A701-DCF7E6851C24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8" y="3654044"/>
            <a:ext cx="7073457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8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  <p:pic>
        <p:nvPicPr>
          <p:cNvPr id="5" name="Grafik 4" descr="logo_w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63" y="542073"/>
            <a:ext cx="3357587" cy="9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67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8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8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97956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20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5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Fußzeile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6" y="6348414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1F0935-76AD-472F-869A-BFC7616E10CF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17.01.2019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468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Folienlayout für große Grafiken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57376"/>
            <a:ext cx="8485187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68279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8" y="2009385"/>
            <a:ext cx="7073457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8" y="3161537"/>
            <a:ext cx="7073457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  <p:extLst>
      <p:ext uri="{BB962C8B-B14F-4D97-AF65-F5344CB8AC3E}">
        <p14:creationId xmlns:p14="http://schemas.microsoft.com/office/powerpoint/2010/main" val="42886508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3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2407" y="2786058"/>
            <a:ext cx="8213283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0458231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3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3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Fußzeile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6" y="6348414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06BFE9-70F6-4510-8431-2B70E412F0E3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17.01.2019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2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Fußzeile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6" y="6348414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B00DAD-AAFD-4423-9016-B81BB1903077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17.01.2019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70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DBFC94-9319-485E-B1A7-DAF2E37B66B2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47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3" y="2357431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00"/>
              </a:solidFill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7" y="2552696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7" y="3071812"/>
            <a:ext cx="3260323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7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6"/>
            <a:ext cx="2895600" cy="365125"/>
          </a:xfrm>
        </p:spPr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Fußzeile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6"/>
            <a:ext cx="892151" cy="365125"/>
          </a:xfrm>
        </p:spPr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6" y="6348414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A7BEC0E-A10A-46DD-B6FB-30F1E68150A3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17.01.2019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0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22EDB5-FD3F-498A-9CA2-76B89DCD47BE}" type="datetime1">
              <a:rPr lang="de-AT" smtClean="0"/>
              <a:t>17.01.2019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14C11-BAF0-423C-98DD-4A6A469CD688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0E0144-A124-4AB3-B4ED-384A13AEFCFE}" type="datetime1">
              <a:rPr lang="de-AT" smtClean="0"/>
              <a:t>17.01.2019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DCCE5-E935-4F9E-959D-107F97CA4C27}" type="datetime1">
              <a:rPr lang="de-AT" smtClean="0"/>
              <a:t>17.01.2019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2776"/>
            <a:ext cx="7556500" cy="3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26EB-3BC1-450B-BC01-308B31D31570}" type="datetime1">
              <a:rPr lang="de-AT" smtClean="0"/>
              <a:t>17.01.2019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" y="3403600"/>
            <a:ext cx="7556500" cy="3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C862C3-55AE-458C-8A3B-09EEFC489A6A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CC2F73-D8D8-46B5-B3F8-F3A75436D1C8}" type="datetime1">
              <a:rPr lang="de-AT" smtClean="0"/>
              <a:t>17.01.2019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A3559-F96C-4730-AF3E-F40CE7565FB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412776"/>
            <a:ext cx="9144000" cy="4610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72200" y="6309320"/>
            <a:ext cx="2295255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7" y="1857366"/>
            <a:ext cx="7740207" cy="4378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7" y="6341556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Fußzeile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6"/>
            <a:ext cx="892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7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6" y="6348414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B7974ED-C101-44F6-915E-24108F547DFD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17.01.2019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1261" r="6467" b="2980"/>
          <a:stretch/>
        </p:blipFill>
        <p:spPr>
          <a:xfrm>
            <a:off x="182126" y="75941"/>
            <a:ext cx="8923763" cy="67820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07904" y="31409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srgbClr val="000000"/>
                </a:solidFill>
              </a:rPr>
              <a:t>Aktien</a:t>
            </a:r>
            <a:endParaRPr lang="de-AT" b="1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rot="20160223">
            <a:off x="528699" y="3201644"/>
            <a:ext cx="284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E5F5FA">
                    <a:lumMod val="25000"/>
                  </a:srgbClr>
                </a:solidFill>
              </a:rPr>
              <a:t>Aktiengesellschaft</a:t>
            </a:r>
            <a:endParaRPr lang="de-AT" sz="1100" b="1" dirty="0">
              <a:solidFill>
                <a:srgbClr val="E5F5FA">
                  <a:lumMod val="25000"/>
                </a:srgb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7098031">
            <a:off x="3781717" y="1127034"/>
            <a:ext cx="284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E5F5FA">
                    <a:lumMod val="25000"/>
                  </a:srgbClr>
                </a:solidFill>
              </a:rPr>
              <a:t>Allgemein</a:t>
            </a:r>
            <a:endParaRPr lang="de-AT" sz="1100" b="1" dirty="0">
              <a:solidFill>
                <a:srgbClr val="E5F5FA">
                  <a:lumMod val="25000"/>
                </a:srgb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3559449">
            <a:off x="4271993" y="5326739"/>
            <a:ext cx="284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E5F5FA">
                    <a:lumMod val="25000"/>
                  </a:srgbClr>
                </a:solidFill>
              </a:rPr>
              <a:t>Kauf/Verkauf</a:t>
            </a:r>
            <a:endParaRPr lang="de-AT" sz="1100" b="1" dirty="0">
              <a:solidFill>
                <a:srgbClr val="E5F5FA">
                  <a:lumMod val="25000"/>
                </a:srgb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9928859">
            <a:off x="5470077" y="2299315"/>
            <a:ext cx="125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E5F5FA">
                    <a:lumMod val="25000"/>
                  </a:srgbClr>
                </a:solidFill>
              </a:rPr>
              <a:t>Ertrag</a:t>
            </a:r>
            <a:endParaRPr lang="de-AT" sz="1100" b="1" dirty="0">
              <a:solidFill>
                <a:srgbClr val="E5F5FA">
                  <a:lumMod val="25000"/>
                </a:srgb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7995895">
            <a:off x="1956136" y="4333099"/>
            <a:ext cx="284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E5F5FA">
                    <a:lumMod val="25000"/>
                  </a:srgbClr>
                </a:solidFill>
              </a:rPr>
              <a:t>Preisbildung</a:t>
            </a:r>
            <a:endParaRPr lang="de-AT" sz="1100" b="1" dirty="0">
              <a:solidFill>
                <a:srgbClr val="E5F5FA">
                  <a:lumMod val="25000"/>
                </a:srgb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698555">
            <a:off x="5862720" y="3568057"/>
            <a:ext cx="284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E5F5FA">
                    <a:lumMod val="25000"/>
                  </a:srgbClr>
                </a:solidFill>
              </a:rPr>
              <a:t>Bedeutung</a:t>
            </a:r>
            <a:endParaRPr lang="de-AT" sz="1100" b="1" dirty="0">
              <a:solidFill>
                <a:srgbClr val="E5F5FA">
                  <a:lumMod val="25000"/>
                </a:srgb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2268619">
            <a:off x="3088082" y="2146292"/>
            <a:ext cx="141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E5F5FA">
                    <a:lumMod val="25000"/>
                  </a:srgbClr>
                </a:solidFill>
              </a:rPr>
              <a:t>Rechte</a:t>
            </a:r>
            <a:endParaRPr lang="de-AT" sz="1100" b="1" dirty="0">
              <a:solidFill>
                <a:srgbClr val="E5F5FA">
                  <a:lumMod val="25000"/>
                </a:srgb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867366">
            <a:off x="3373069" y="745467"/>
            <a:ext cx="1534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Merkmale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20529125">
            <a:off x="5232514" y="817331"/>
            <a:ext cx="1328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Haftung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20529125">
            <a:off x="4885331" y="265221"/>
            <a:ext cx="159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Aktienarten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412855">
            <a:off x="1413041" y="1888295"/>
            <a:ext cx="194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Anteil -  Bilanzgewinn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20297616">
            <a:off x="-139845" y="370476"/>
            <a:ext cx="194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Haupt-versammlung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8626479">
            <a:off x="-262896" y="1894221"/>
            <a:ext cx="1943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Bezugsrecht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18626479">
            <a:off x="1342787" y="336709"/>
            <a:ext cx="194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Liquidations-erlös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17323948">
            <a:off x="5772361" y="880763"/>
            <a:ext cx="1943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Dividende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544328">
            <a:off x="7357467" y="1500796"/>
            <a:ext cx="194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Kursgewinne - </a:t>
            </a:r>
            <a:r>
              <a:rPr lang="de-AT" sz="1600" b="1" dirty="0" err="1" smtClean="0">
                <a:solidFill>
                  <a:srgbClr val="E5F5FA">
                    <a:lumMod val="50000"/>
                  </a:srgbClr>
                </a:solidFill>
              </a:rPr>
              <a:t>verluste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20990160">
            <a:off x="7301469" y="232733"/>
            <a:ext cx="181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Nebenerträge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2941958">
            <a:off x="3375228" y="5853507"/>
            <a:ext cx="119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Einfluss-</a:t>
            </a:r>
          </a:p>
          <a:p>
            <a:r>
              <a:rPr lang="de-AT" sz="1600" b="1" dirty="0" err="1" smtClean="0">
                <a:solidFill>
                  <a:srgbClr val="E5F5FA">
                    <a:lumMod val="50000"/>
                  </a:srgbClr>
                </a:solidFill>
              </a:rPr>
              <a:t>faktoren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rot="412855">
            <a:off x="1645700" y="6282498"/>
            <a:ext cx="1943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Ermittlung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19679395">
            <a:off x="7466243" y="3544768"/>
            <a:ext cx="181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Finanzierung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2049082">
            <a:off x="7286191" y="4995412"/>
            <a:ext cx="181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Kapitalanlage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rot="18186514">
            <a:off x="6011681" y="4611631"/>
            <a:ext cx="181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E5F5FA">
                    <a:lumMod val="50000"/>
                  </a:srgbClr>
                </a:solidFill>
              </a:rPr>
              <a:t>Beteiligung</a:t>
            </a:r>
            <a:endParaRPr lang="de-AT" sz="1100" b="1" dirty="0">
              <a:solidFill>
                <a:srgbClr val="E5F5F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14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Bedeutung</a:t>
            </a:r>
            <a:r>
              <a:rPr lang="de-D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Aktie</a:t>
            </a:r>
            <a:endParaRPr lang="de-DE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Aktie als Finanzierungsinstrument</a:t>
            </a:r>
          </a:p>
          <a:p>
            <a:pPr marL="0" indent="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(Eigenkapitalbeschaffung für Aktiengesellschaften)</a:t>
            </a:r>
          </a:p>
          <a:p>
            <a:pPr marL="0" indent="0">
              <a:spcBef>
                <a:spcPts val="0"/>
              </a:spcBef>
              <a:buNone/>
              <a:tabLst>
                <a:tab pos="361950" algn="l"/>
              </a:tabLst>
            </a:pPr>
            <a:endParaRPr lang="de-D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Aktie als Beteiligungsinstrument</a:t>
            </a:r>
          </a:p>
          <a:p>
            <a:pPr marL="0" indent="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(z.B. Mitarbeiterbeteiligung bei Aktiengesellschaften)</a:t>
            </a:r>
          </a:p>
          <a:p>
            <a:pPr marL="0" indent="0">
              <a:spcBef>
                <a:spcPts val="0"/>
              </a:spcBef>
              <a:buNone/>
              <a:tabLst>
                <a:tab pos="361950" algn="l"/>
              </a:tabLst>
            </a:pPr>
            <a:endParaRPr lang="de-D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Aktie als Instrument der Kapitalanlage</a:t>
            </a:r>
          </a:p>
          <a:p>
            <a:pPr marL="0" indent="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(z.B. als Instrument der Altersvorsorge)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392606" y="6024947"/>
            <a:ext cx="4691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https://openclipart.org/image/800px/svg_to_png/630/ryanlerch_thinkingboy_outline.png</a:t>
            </a:r>
          </a:p>
        </p:txBody>
      </p:sp>
      <p:sp>
        <p:nvSpPr>
          <p:cNvPr id="6" name="Rechteck 5"/>
          <p:cNvSpPr/>
          <p:nvPr/>
        </p:nvSpPr>
        <p:spPr>
          <a:xfrm>
            <a:off x="1392606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https://openclipart.org/image/800px/svg_to_png/48397/BULB02.png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30" y="3689860"/>
            <a:ext cx="2001642" cy="2436304"/>
          </a:xfrm>
          <a:prstGeom prst="rect">
            <a:avLst/>
          </a:prstGeom>
        </p:spPr>
      </p:pic>
      <p:pic>
        <p:nvPicPr>
          <p:cNvPr id="8" name="Grafik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-7056" y="1417638"/>
            <a:ext cx="5227127" cy="1651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 smtClean="0"/>
              <a:t>Ergänzende Informationen</a:t>
            </a:r>
            <a:endParaRPr lang="de-AT" sz="2800" b="1" dirty="0"/>
          </a:p>
        </p:txBody>
      </p:sp>
      <p:pic>
        <p:nvPicPr>
          <p:cNvPr id="5" name="Picture 2" descr="list / liste by lmproulx - A lineart of a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95419"/>
            <a:ext cx="1940903" cy="2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23528" y="6309320"/>
            <a:ext cx="3614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https://openclipart.org/people/lmproulx/liste.svg</a:t>
            </a:r>
          </a:p>
        </p:txBody>
      </p:sp>
    </p:spTree>
    <p:extLst>
      <p:ext uri="{BB962C8B-B14F-4D97-AF65-F5344CB8AC3E}">
        <p14:creationId xmlns:p14="http://schemas.microsoft.com/office/powerpoint/2010/main" val="18787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Merkmale der Aktiengesellschaft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72816"/>
            <a:ext cx="5266928" cy="4525963"/>
          </a:xfrm>
        </p:spPr>
        <p:txBody>
          <a:bodyPr>
            <a:normAutofit/>
          </a:bodyPr>
          <a:lstStyle/>
          <a:p>
            <a:r>
              <a:rPr lang="de-AT" sz="2800" dirty="0" smtClean="0"/>
              <a:t>Kapitalgesellschaft, in welcher sich Gesellschafter durch den Erwerb von Anteilen (=</a:t>
            </a:r>
            <a:r>
              <a:rPr lang="de-AT" sz="2800" dirty="0"/>
              <a:t> </a:t>
            </a:r>
            <a:r>
              <a:rPr lang="de-AT" sz="2800" dirty="0" smtClean="0"/>
              <a:t>Aktien) am Grundkapital und somit an einem Unternehmen beteiligen.</a:t>
            </a:r>
          </a:p>
          <a:p>
            <a:r>
              <a:rPr lang="de-AT" sz="2800" dirty="0" smtClean="0"/>
              <a:t>Trennung zwischen Kapitalgebern (Aktionären) und Geschäftsführung.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4104456" cy="3950607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5518448" y="1772816"/>
            <a:ext cx="0" cy="4320480"/>
          </a:xfrm>
          <a:prstGeom prst="line">
            <a:avLst/>
          </a:prstGeom>
          <a:ln w="28575">
            <a:solidFill>
              <a:srgbClr val="146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187624" y="6042149"/>
            <a:ext cx="5882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http://openclipart.org/image/800px/svg_to_png/64177/1275518119.png</a:t>
            </a:r>
          </a:p>
        </p:txBody>
      </p:sp>
      <p:sp>
        <p:nvSpPr>
          <p:cNvPr id="8" name="Rechteck 7"/>
          <p:cNvSpPr/>
          <p:nvPr/>
        </p:nvSpPr>
        <p:spPr>
          <a:xfrm>
            <a:off x="1187624" y="6298779"/>
            <a:ext cx="5598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/>
              <a:t>http://openclipart.org/image/800px/svg_to_png/1194/liftarn_Silhouette_of_a_man.png</a:t>
            </a:r>
          </a:p>
        </p:txBody>
      </p:sp>
      <p:pic>
        <p:nvPicPr>
          <p:cNvPr id="9" name="Grafik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611560" y="1603684"/>
            <a:ext cx="7776864" cy="43416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Organe der Aktiengesellschaft</a:t>
            </a:r>
            <a:endParaRPr lang="de-AT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1245411" y="1855744"/>
            <a:ext cx="6507155" cy="614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400" b="1" dirty="0" smtClean="0"/>
              <a:t>Hauptversammlung</a:t>
            </a:r>
            <a:endParaRPr lang="de-AT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1245411" y="4450311"/>
            <a:ext cx="2602629" cy="50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Aufsichtsrat</a:t>
            </a:r>
            <a:endParaRPr lang="de-AT" b="1" dirty="0"/>
          </a:p>
        </p:txBody>
      </p:sp>
      <p:sp>
        <p:nvSpPr>
          <p:cNvPr id="7" name="Abgerundetes Rechteck 6"/>
          <p:cNvSpPr/>
          <p:nvPr/>
        </p:nvSpPr>
        <p:spPr>
          <a:xfrm>
            <a:off x="4938725" y="4460468"/>
            <a:ext cx="2813841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 smtClean="0"/>
              <a:t>Vorstand</a:t>
            </a:r>
            <a:endParaRPr lang="de-AT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245411" y="2563630"/>
            <a:ext cx="807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Wird jährlich einberufen, jede Aktie führt zu einer Stimme.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Entscheidungen beispielsweise über Gewinnverwendung, Kapitalerhöhung und Auflösung der Gesellschaft.</a:t>
            </a:r>
            <a:endParaRPr lang="de-AT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4993704" y="5097378"/>
            <a:ext cx="6059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Führt die Geschäfte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Berichtet dem Aufsichtsrat</a:t>
            </a:r>
          </a:p>
        </p:txBody>
      </p:sp>
      <p:sp>
        <p:nvSpPr>
          <p:cNvPr id="13" name="Pfeil nach unten 12"/>
          <p:cNvSpPr/>
          <p:nvPr/>
        </p:nvSpPr>
        <p:spPr>
          <a:xfrm>
            <a:off x="2448047" y="3604193"/>
            <a:ext cx="539777" cy="70572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1831284" y="370208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 smtClean="0">
                <a:solidFill>
                  <a:schemeClr val="accent1">
                    <a:lumMod val="75000"/>
                  </a:schemeClr>
                </a:solidFill>
              </a:rPr>
              <a:t>wählt</a:t>
            </a:r>
            <a:endParaRPr lang="de-A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56193" y="503850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 smtClean="0">
                <a:solidFill>
                  <a:schemeClr val="accent1">
                    <a:lumMod val="75000"/>
                  </a:schemeClr>
                </a:solidFill>
              </a:rPr>
              <a:t>Wählt und kontrolliert</a:t>
            </a:r>
            <a:endParaRPr lang="de-A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feil nach unten 17"/>
          <p:cNvSpPr/>
          <p:nvPr/>
        </p:nvSpPr>
        <p:spPr>
          <a:xfrm rot="10800000">
            <a:off x="6075645" y="3604193"/>
            <a:ext cx="540000" cy="705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Pfeil nach unten 18"/>
          <p:cNvSpPr/>
          <p:nvPr/>
        </p:nvSpPr>
        <p:spPr>
          <a:xfrm rot="16200000">
            <a:off x="4144303" y="4332277"/>
            <a:ext cx="540000" cy="74744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/>
          <p:cNvSpPr txBox="1"/>
          <p:nvPr/>
        </p:nvSpPr>
        <p:spPr>
          <a:xfrm>
            <a:off x="6485069" y="378391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 smtClean="0">
                <a:solidFill>
                  <a:schemeClr val="accent1">
                    <a:lumMod val="75000"/>
                  </a:schemeClr>
                </a:solidFill>
              </a:rPr>
              <a:t>einberufen</a:t>
            </a:r>
            <a:endParaRPr lang="de-A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A simple magnifying glass by Minduka - A simple magnifying g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821">
            <a:off x="1262015" y="4618394"/>
            <a:ext cx="812292" cy="5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ference by mazeo - People gathered around a table for a meeting.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15" y="1883763"/>
            <a:ext cx="1022332" cy="5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handshake icon by Fred the Oyster - A handshake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426111"/>
            <a:ext cx="660286" cy="5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152128" y="6021288"/>
            <a:ext cx="6084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/>
              <a:t>https://openclipart.org/image/800px/svg_to_png/204730/1416415056.png</a:t>
            </a:r>
          </a:p>
        </p:txBody>
      </p:sp>
      <p:sp>
        <p:nvSpPr>
          <p:cNvPr id="4" name="Rechteck 3"/>
          <p:cNvSpPr/>
          <p:nvPr/>
        </p:nvSpPr>
        <p:spPr>
          <a:xfrm>
            <a:off x="1157633" y="6194480"/>
            <a:ext cx="56466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/>
              <a:t>https://openclipart.org/image/800px/svg_to_png/78409/conference.png</a:t>
            </a:r>
          </a:p>
        </p:txBody>
      </p:sp>
      <p:sp>
        <p:nvSpPr>
          <p:cNvPr id="9" name="Rechteck 8"/>
          <p:cNvSpPr/>
          <p:nvPr/>
        </p:nvSpPr>
        <p:spPr>
          <a:xfrm>
            <a:off x="1152128" y="6374229"/>
            <a:ext cx="6084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/>
              <a:t>https://openclipart.org/image/800px/svg_to_png/29061/Minduka_A_simple_magnifying_glass.png</a:t>
            </a:r>
          </a:p>
        </p:txBody>
      </p:sp>
      <p:pic>
        <p:nvPicPr>
          <p:cNvPr id="21" name="Grafik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67544" y="4270408"/>
            <a:ext cx="8135322" cy="13598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467544" y="2898804"/>
            <a:ext cx="8135324" cy="1359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b="1" dirty="0" smtClean="0"/>
              <a:t>Merkmale: Anleihen und Aktien</a:t>
            </a:r>
            <a:endParaRPr lang="de-AT" b="1" dirty="0"/>
          </a:p>
        </p:txBody>
      </p:sp>
      <p:sp>
        <p:nvSpPr>
          <p:cNvPr id="4" name="Rechteck 3"/>
          <p:cNvSpPr/>
          <p:nvPr/>
        </p:nvSpPr>
        <p:spPr>
          <a:xfrm>
            <a:off x="5745750" y="2970430"/>
            <a:ext cx="3020400" cy="133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Beteiligung</a:t>
            </a:r>
            <a:endParaRPr lang="de-AT" sz="2200" b="1" dirty="0"/>
          </a:p>
        </p:txBody>
      </p:sp>
      <p:sp>
        <p:nvSpPr>
          <p:cNvPr id="5" name="Rechteck 4"/>
          <p:cNvSpPr/>
          <p:nvPr/>
        </p:nvSpPr>
        <p:spPr>
          <a:xfrm>
            <a:off x="5745750" y="4306030"/>
            <a:ext cx="3020821" cy="1335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Eigenkapital</a:t>
            </a:r>
            <a:endParaRPr lang="de-AT" sz="22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5745750" y="2361814"/>
            <a:ext cx="3020400" cy="5843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Beteiligungswertpapier</a:t>
            </a:r>
            <a:endParaRPr lang="de-AT" sz="2200" b="1" dirty="0"/>
          </a:p>
        </p:txBody>
      </p:sp>
      <p:sp>
        <p:nvSpPr>
          <p:cNvPr id="7" name="Ellipse 6"/>
          <p:cNvSpPr/>
          <p:nvPr/>
        </p:nvSpPr>
        <p:spPr>
          <a:xfrm>
            <a:off x="4081737" y="3034153"/>
            <a:ext cx="158417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</a:rPr>
              <a:t>Anleger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079543" y="4329333"/>
            <a:ext cx="158417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</a:rPr>
              <a:t>Emittent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78577" y="2935976"/>
            <a:ext cx="3020400" cy="133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Gläubiger</a:t>
            </a:r>
            <a:endParaRPr lang="de-AT" sz="2200" b="1" dirty="0"/>
          </a:p>
        </p:txBody>
      </p:sp>
      <p:sp>
        <p:nvSpPr>
          <p:cNvPr id="10" name="Rechteck 9"/>
          <p:cNvSpPr/>
          <p:nvPr/>
        </p:nvSpPr>
        <p:spPr>
          <a:xfrm>
            <a:off x="978577" y="4271576"/>
            <a:ext cx="3020821" cy="13354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Fremdkapital</a:t>
            </a:r>
            <a:endParaRPr lang="de-AT" sz="2200" b="1" dirty="0"/>
          </a:p>
        </p:txBody>
      </p:sp>
      <p:sp>
        <p:nvSpPr>
          <p:cNvPr id="11" name="Abgerundetes Rechteck 10"/>
          <p:cNvSpPr/>
          <p:nvPr/>
        </p:nvSpPr>
        <p:spPr>
          <a:xfrm>
            <a:off x="978577" y="2327360"/>
            <a:ext cx="3020400" cy="58437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b="1" dirty="0" smtClean="0"/>
              <a:t>Forderungswertpapier</a:t>
            </a:r>
            <a:endParaRPr lang="de-AT" sz="2200" b="1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8777" y="3161279"/>
            <a:ext cx="1348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smtClean="0"/>
              <a:t>Recht</a:t>
            </a:r>
            <a:endParaRPr lang="de-AT" sz="2200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109100" y="440323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dirty="0" smtClean="0"/>
              <a:t>Kapital</a:t>
            </a:r>
            <a:endParaRPr lang="de-AT" sz="2200" b="1" dirty="0"/>
          </a:p>
        </p:txBody>
      </p:sp>
      <p:sp>
        <p:nvSpPr>
          <p:cNvPr id="17" name="Rechteck 16"/>
          <p:cNvSpPr/>
          <p:nvPr/>
        </p:nvSpPr>
        <p:spPr>
          <a:xfrm>
            <a:off x="5616162" y="2118102"/>
            <a:ext cx="3276318" cy="3772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5745750" y="1903628"/>
            <a:ext cx="1098484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Aktie</a:t>
            </a:r>
            <a:endParaRPr lang="de-AT" sz="2000" b="1" dirty="0"/>
          </a:p>
        </p:txBody>
      </p:sp>
      <p:sp>
        <p:nvSpPr>
          <p:cNvPr id="19" name="Rechteck 18"/>
          <p:cNvSpPr/>
          <p:nvPr/>
        </p:nvSpPr>
        <p:spPr>
          <a:xfrm>
            <a:off x="848989" y="2118102"/>
            <a:ext cx="3276318" cy="377210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978577" y="1903628"/>
            <a:ext cx="1098484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Anleihe</a:t>
            </a:r>
            <a:endParaRPr lang="de-AT" sz="2000" b="1" dirty="0"/>
          </a:p>
        </p:txBody>
      </p:sp>
      <p:sp>
        <p:nvSpPr>
          <p:cNvPr id="3" name="Rechteck 2"/>
          <p:cNvSpPr/>
          <p:nvPr/>
        </p:nvSpPr>
        <p:spPr>
          <a:xfrm>
            <a:off x="1115616" y="5861422"/>
            <a:ext cx="3883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i="1" dirty="0" smtClean="0"/>
              <a:t>Siehe auch: </a:t>
            </a:r>
            <a:r>
              <a:rPr lang="de-AT" i="1" dirty="0" err="1" smtClean="0"/>
              <a:t>Geldundso-Schulpaktet</a:t>
            </a:r>
            <a:r>
              <a:rPr lang="de-AT" i="1" dirty="0" smtClean="0"/>
              <a:t>: Anleihen </a:t>
            </a:r>
            <a:r>
              <a:rPr lang="de-AT" i="1" dirty="0"/>
              <a:t>– ein „Klassiker“ unter den</a:t>
            </a:r>
          </a:p>
          <a:p>
            <a:r>
              <a:rPr lang="de-AT" i="1" dirty="0"/>
              <a:t>Wertpapieren am Prüfstand</a:t>
            </a:r>
          </a:p>
        </p:txBody>
      </p:sp>
      <p:pic>
        <p:nvPicPr>
          <p:cNvPr id="21" name="Grafik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153185" y="188640"/>
            <a:ext cx="2666917" cy="2592288"/>
            <a:chOff x="1153185" y="188640"/>
            <a:chExt cx="2666917" cy="2592288"/>
          </a:xfrm>
        </p:grpSpPr>
        <p:sp>
          <p:nvSpPr>
            <p:cNvPr id="2" name="Rechteck 1"/>
            <p:cNvSpPr/>
            <p:nvPr/>
          </p:nvSpPr>
          <p:spPr>
            <a:xfrm>
              <a:off x="1259631" y="188640"/>
              <a:ext cx="2560471" cy="25922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8" name="Textfeld 7">
              <a:hlinkClick r:id="rId3" action="ppaction://hlinksldjump"/>
            </p:cNvPr>
            <p:cNvSpPr txBox="1"/>
            <p:nvPr/>
          </p:nvSpPr>
          <p:spPr>
            <a:xfrm rot="2653232">
              <a:off x="1153185" y="960828"/>
              <a:ext cx="24180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400" b="1" dirty="0" smtClean="0">
                  <a:solidFill>
                    <a:srgbClr val="FFFFFF"/>
                  </a:solidFill>
                </a:rPr>
                <a:t>Aktien-</a:t>
              </a:r>
            </a:p>
            <a:p>
              <a:r>
                <a:rPr lang="de-AT" sz="2400" b="1" dirty="0" smtClean="0">
                  <a:solidFill>
                    <a:srgbClr val="FFFFFF"/>
                  </a:solidFill>
                </a:rPr>
                <a:t>gesellschaft</a:t>
              </a:r>
              <a:endParaRPr lang="de-AT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hteck 4"/>
          <p:cNvSpPr/>
          <p:nvPr/>
        </p:nvSpPr>
        <p:spPr>
          <a:xfrm rot="10800000">
            <a:off x="4889917" y="1916833"/>
            <a:ext cx="2850436" cy="2930270"/>
          </a:xfrm>
          <a:custGeom>
            <a:avLst/>
            <a:gdLst/>
            <a:ahLst/>
            <a:cxnLst/>
            <a:rect l="l" t="t" r="r" b="b"/>
            <a:pathLst>
              <a:path w="2850436" h="2930270">
                <a:moveTo>
                  <a:pt x="2130356" y="432048"/>
                </a:moveTo>
                <a:lnTo>
                  <a:pt x="2184487" y="432048"/>
                </a:lnTo>
                <a:lnTo>
                  <a:pt x="2850436" y="432048"/>
                </a:lnTo>
                <a:lnTo>
                  <a:pt x="2850436" y="432551"/>
                </a:lnTo>
                <a:close/>
                <a:moveTo>
                  <a:pt x="2161560" y="0"/>
                </a:moveTo>
                <a:lnTo>
                  <a:pt x="2184487" y="0"/>
                </a:lnTo>
                <a:lnTo>
                  <a:pt x="2184487" y="431818"/>
                </a:lnTo>
                <a:lnTo>
                  <a:pt x="2112479" y="432048"/>
                </a:lnTo>
                <a:lnTo>
                  <a:pt x="2112504" y="396027"/>
                </a:lnTo>
                <a:lnTo>
                  <a:pt x="2160241" y="396027"/>
                </a:lnTo>
                <a:close/>
                <a:moveTo>
                  <a:pt x="0" y="0"/>
                </a:moveTo>
                <a:lnTo>
                  <a:pt x="290" y="0"/>
                </a:lnTo>
                <a:lnTo>
                  <a:pt x="13" y="396027"/>
                </a:lnTo>
                <a:lnTo>
                  <a:pt x="900235" y="396027"/>
                </a:lnTo>
                <a:cubicBezTo>
                  <a:pt x="1013898" y="306165"/>
                  <a:pt x="695226" y="16081"/>
                  <a:pt x="1125064" y="21876"/>
                </a:cubicBezTo>
                <a:cubicBezTo>
                  <a:pt x="1554632" y="27667"/>
                  <a:pt x="1200926" y="307250"/>
                  <a:pt x="1297143" y="396027"/>
                </a:cubicBezTo>
                <a:lnTo>
                  <a:pt x="2112479" y="396027"/>
                </a:lnTo>
                <a:lnTo>
                  <a:pt x="2112479" y="432048"/>
                </a:lnTo>
                <a:lnTo>
                  <a:pt x="2130356" y="432048"/>
                </a:lnTo>
                <a:lnTo>
                  <a:pt x="2133146" y="1303797"/>
                </a:lnTo>
                <a:cubicBezTo>
                  <a:pt x="2198484" y="1491307"/>
                  <a:pt x="2528562" y="1098883"/>
                  <a:pt x="2522384" y="1557111"/>
                </a:cubicBezTo>
                <a:cubicBezTo>
                  <a:pt x="2516206" y="2015339"/>
                  <a:pt x="2198484" y="1582289"/>
                  <a:pt x="2133146" y="1754819"/>
                </a:cubicBezTo>
                <a:lnTo>
                  <a:pt x="2130536" y="2538252"/>
                </a:lnTo>
                <a:lnTo>
                  <a:pt x="1288491" y="2540947"/>
                </a:lnTo>
                <a:cubicBezTo>
                  <a:pt x="1100981" y="2606285"/>
                  <a:pt x="1493405" y="2936363"/>
                  <a:pt x="1035177" y="2930185"/>
                </a:cubicBezTo>
                <a:cubicBezTo>
                  <a:pt x="576949" y="2924007"/>
                  <a:pt x="1009999" y="2606285"/>
                  <a:pt x="837469" y="2540947"/>
                </a:cubicBezTo>
                <a:lnTo>
                  <a:pt x="0" y="253815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rot="10800000">
            <a:off x="2699792" y="4415054"/>
            <a:ext cx="3600400" cy="2160240"/>
          </a:xfrm>
          <a:custGeom>
            <a:avLst/>
            <a:gdLst/>
            <a:ahLst/>
            <a:cxnLst/>
            <a:rect l="l" t="t" r="r" b="b"/>
            <a:pathLst>
              <a:path w="3600400" h="2160240">
                <a:moveTo>
                  <a:pt x="0" y="2159737"/>
                </a:moveTo>
                <a:lnTo>
                  <a:pt x="720080" y="2160240"/>
                </a:lnTo>
                <a:lnTo>
                  <a:pt x="0" y="2160240"/>
                </a:lnTo>
                <a:close/>
                <a:moveTo>
                  <a:pt x="3600400" y="2157936"/>
                </a:moveTo>
                <a:lnTo>
                  <a:pt x="3600400" y="2160240"/>
                </a:lnTo>
                <a:lnTo>
                  <a:pt x="2880320" y="2160240"/>
                </a:lnTo>
                <a:close/>
                <a:moveTo>
                  <a:pt x="720080" y="0"/>
                </a:moveTo>
                <a:lnTo>
                  <a:pt x="2880320" y="0"/>
                </a:lnTo>
                <a:lnTo>
                  <a:pt x="2880918" y="866169"/>
                </a:lnTo>
                <a:cubicBezTo>
                  <a:pt x="2947950" y="1047601"/>
                  <a:pt x="3276334" y="650956"/>
                  <a:pt x="3282512" y="1088590"/>
                </a:cubicBezTo>
                <a:cubicBezTo>
                  <a:pt x="3288690" y="1526224"/>
                  <a:pt x="2947950" y="1126226"/>
                  <a:pt x="2880918" y="1304834"/>
                </a:cubicBezTo>
                <a:lnTo>
                  <a:pt x="2880320" y="2160240"/>
                </a:lnTo>
                <a:lnTo>
                  <a:pt x="2880320" y="2148860"/>
                </a:lnTo>
                <a:lnTo>
                  <a:pt x="2042851" y="2146070"/>
                </a:lnTo>
                <a:cubicBezTo>
                  <a:pt x="1870321" y="2080732"/>
                  <a:pt x="2303371" y="1763010"/>
                  <a:pt x="1845143" y="1756832"/>
                </a:cubicBezTo>
                <a:cubicBezTo>
                  <a:pt x="1386915" y="1750654"/>
                  <a:pt x="1779339" y="2080732"/>
                  <a:pt x="1591829" y="2146070"/>
                </a:cubicBezTo>
                <a:lnTo>
                  <a:pt x="720080" y="2148860"/>
                </a:lnTo>
                <a:lnTo>
                  <a:pt x="720583" y="1428780"/>
                </a:lnTo>
                <a:lnTo>
                  <a:pt x="720080" y="1428780"/>
                </a:lnTo>
                <a:lnTo>
                  <a:pt x="720080" y="2148860"/>
                </a:lnTo>
                <a:lnTo>
                  <a:pt x="720080" y="2160240"/>
                </a:lnTo>
                <a:lnTo>
                  <a:pt x="717290" y="1288491"/>
                </a:lnTo>
                <a:cubicBezTo>
                  <a:pt x="651952" y="1100981"/>
                  <a:pt x="321874" y="1493405"/>
                  <a:pt x="328052" y="1035177"/>
                </a:cubicBezTo>
                <a:cubicBezTo>
                  <a:pt x="334230" y="576949"/>
                  <a:pt x="651952" y="1009999"/>
                  <a:pt x="717290" y="8374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FFFFFF"/>
              </a:solidFill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3009882" y="188640"/>
            <a:ext cx="4730471" cy="2520280"/>
            <a:chOff x="3009882" y="188640"/>
            <a:chExt cx="4730471" cy="2520280"/>
          </a:xfrm>
        </p:grpSpPr>
        <p:sp>
          <p:nvSpPr>
            <p:cNvPr id="4" name="Rechteck 3"/>
            <p:cNvSpPr/>
            <p:nvPr/>
          </p:nvSpPr>
          <p:spPr>
            <a:xfrm>
              <a:off x="3009882" y="188640"/>
              <a:ext cx="4730471" cy="2520280"/>
            </a:xfrm>
            <a:custGeom>
              <a:avLst/>
              <a:gdLst/>
              <a:ahLst/>
              <a:cxnLst/>
              <a:rect l="l" t="t" r="r" b="b"/>
              <a:pathLst>
                <a:path w="4730471" h="2520280">
                  <a:moveTo>
                    <a:pt x="2582055" y="2108231"/>
                  </a:moveTo>
                  <a:lnTo>
                    <a:pt x="2582055" y="2520280"/>
                  </a:lnTo>
                  <a:lnTo>
                    <a:pt x="2581754" y="2520280"/>
                  </a:lnTo>
                  <a:close/>
                  <a:moveTo>
                    <a:pt x="392114" y="0"/>
                  </a:moveTo>
                  <a:lnTo>
                    <a:pt x="4730471" y="0"/>
                  </a:lnTo>
                  <a:lnTo>
                    <a:pt x="4730471" y="2120305"/>
                  </a:lnTo>
                  <a:lnTo>
                    <a:pt x="3893002" y="2117515"/>
                  </a:lnTo>
                  <a:cubicBezTo>
                    <a:pt x="3720472" y="2052177"/>
                    <a:pt x="4153522" y="1734455"/>
                    <a:pt x="3695294" y="1728277"/>
                  </a:cubicBezTo>
                  <a:cubicBezTo>
                    <a:pt x="3237066" y="1722099"/>
                    <a:pt x="3629490" y="2052177"/>
                    <a:pt x="3441980" y="2117515"/>
                  </a:cubicBezTo>
                  <a:lnTo>
                    <a:pt x="2599935" y="2120210"/>
                  </a:lnTo>
                  <a:lnTo>
                    <a:pt x="2598602" y="2520280"/>
                  </a:lnTo>
                  <a:lnTo>
                    <a:pt x="2591600" y="2520280"/>
                  </a:lnTo>
                  <a:lnTo>
                    <a:pt x="2593046" y="2106108"/>
                  </a:lnTo>
                  <a:lnTo>
                    <a:pt x="2563575" y="2106108"/>
                  </a:lnTo>
                  <a:lnTo>
                    <a:pt x="2563582" y="2108231"/>
                  </a:lnTo>
                  <a:lnTo>
                    <a:pt x="1819500" y="2107735"/>
                  </a:lnTo>
                  <a:lnTo>
                    <a:pt x="1819500" y="2108231"/>
                  </a:lnTo>
                  <a:lnTo>
                    <a:pt x="2563582" y="2108231"/>
                  </a:lnTo>
                  <a:lnTo>
                    <a:pt x="2582055" y="2108231"/>
                  </a:lnTo>
                  <a:lnTo>
                    <a:pt x="1681248" y="2110983"/>
                  </a:lnTo>
                  <a:cubicBezTo>
                    <a:pt x="1487488" y="2175415"/>
                    <a:pt x="1892992" y="2500916"/>
                    <a:pt x="1419490" y="2494824"/>
                  </a:cubicBezTo>
                  <a:cubicBezTo>
                    <a:pt x="945988" y="2488732"/>
                    <a:pt x="1393473" y="2175415"/>
                    <a:pt x="1215192" y="2110983"/>
                  </a:cubicBezTo>
                  <a:lnTo>
                    <a:pt x="409991" y="2108423"/>
                  </a:lnTo>
                  <a:lnTo>
                    <a:pt x="409991" y="1872208"/>
                  </a:lnTo>
                  <a:lnTo>
                    <a:pt x="391192" y="1872208"/>
                  </a:lnTo>
                  <a:lnTo>
                    <a:pt x="389324" y="1288491"/>
                  </a:lnTo>
                  <a:cubicBezTo>
                    <a:pt x="323986" y="1100981"/>
                    <a:pt x="-6092" y="1493405"/>
                    <a:pt x="86" y="1035177"/>
                  </a:cubicBezTo>
                  <a:cubicBezTo>
                    <a:pt x="6264" y="576949"/>
                    <a:pt x="323986" y="1009999"/>
                    <a:pt x="389324" y="83746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820103" y="476672"/>
              <a:ext cx="356021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800" b="1" dirty="0" smtClean="0">
                  <a:solidFill>
                    <a:srgbClr val="000000"/>
                  </a:solidFill>
                </a:rPr>
                <a:t>Aktien</a:t>
              </a:r>
            </a:p>
            <a:p>
              <a:r>
                <a:rPr lang="de-AT" sz="3800" b="1" dirty="0" smtClean="0">
                  <a:solidFill>
                    <a:srgbClr val="000000"/>
                  </a:solidFill>
                </a:rPr>
                <a:t>Basiswissen</a:t>
              </a:r>
              <a:endParaRPr lang="de-AT" sz="3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257587" y="2294748"/>
            <a:ext cx="2562515" cy="2552353"/>
            <a:chOff x="1257587" y="2294748"/>
            <a:chExt cx="2562515" cy="2552353"/>
          </a:xfrm>
        </p:grpSpPr>
        <p:sp>
          <p:nvSpPr>
            <p:cNvPr id="21" name="Rechteck 15"/>
            <p:cNvSpPr/>
            <p:nvPr/>
          </p:nvSpPr>
          <p:spPr>
            <a:xfrm rot="5400000">
              <a:off x="1262668" y="2289667"/>
              <a:ext cx="2552353" cy="2562515"/>
            </a:xfrm>
            <a:custGeom>
              <a:avLst/>
              <a:gdLst/>
              <a:ahLst/>
              <a:cxnLst/>
              <a:rect l="l" t="t" r="r" b="b"/>
              <a:pathLst>
                <a:path w="2552353" h="2562515">
                  <a:moveTo>
                    <a:pt x="32074" y="435494"/>
                  </a:moveTo>
                  <a:lnTo>
                    <a:pt x="32074" y="1155574"/>
                  </a:lnTo>
                  <a:lnTo>
                    <a:pt x="31571" y="1155574"/>
                  </a:lnTo>
                  <a:close/>
                  <a:moveTo>
                    <a:pt x="2160240" y="389978"/>
                  </a:moveTo>
                  <a:lnTo>
                    <a:pt x="2160240" y="402218"/>
                  </a:lnTo>
                  <a:lnTo>
                    <a:pt x="2160201" y="389978"/>
                  </a:lnTo>
                  <a:close/>
                  <a:moveTo>
                    <a:pt x="2552268" y="1527338"/>
                  </a:moveTo>
                  <a:cubicBezTo>
                    <a:pt x="2546090" y="1985566"/>
                    <a:pt x="2228368" y="1552516"/>
                    <a:pt x="2163030" y="1725046"/>
                  </a:cubicBezTo>
                  <a:lnTo>
                    <a:pt x="2160240" y="2562515"/>
                  </a:lnTo>
                  <a:lnTo>
                    <a:pt x="32125" y="2562515"/>
                  </a:lnTo>
                  <a:lnTo>
                    <a:pt x="34864" y="1740388"/>
                  </a:lnTo>
                  <a:cubicBezTo>
                    <a:pt x="100202" y="1567858"/>
                    <a:pt x="417924" y="2000908"/>
                    <a:pt x="424102" y="1542680"/>
                  </a:cubicBezTo>
                  <a:cubicBezTo>
                    <a:pt x="430280" y="1084452"/>
                    <a:pt x="100202" y="1476876"/>
                    <a:pt x="34864" y="1289366"/>
                  </a:cubicBezTo>
                  <a:lnTo>
                    <a:pt x="32074" y="417617"/>
                  </a:lnTo>
                  <a:lnTo>
                    <a:pt x="752154" y="418120"/>
                  </a:lnTo>
                  <a:lnTo>
                    <a:pt x="752154" y="417617"/>
                  </a:lnTo>
                  <a:lnTo>
                    <a:pt x="32074" y="417617"/>
                  </a:lnTo>
                  <a:lnTo>
                    <a:pt x="32074" y="435494"/>
                  </a:lnTo>
                  <a:lnTo>
                    <a:pt x="0" y="435597"/>
                  </a:lnTo>
                  <a:lnTo>
                    <a:pt x="0" y="402275"/>
                  </a:lnTo>
                  <a:lnTo>
                    <a:pt x="866169" y="401677"/>
                  </a:lnTo>
                  <a:cubicBezTo>
                    <a:pt x="1047601" y="334645"/>
                    <a:pt x="650956" y="6261"/>
                    <a:pt x="1088590" y="83"/>
                  </a:cubicBezTo>
                  <a:cubicBezTo>
                    <a:pt x="1526224" y="-6095"/>
                    <a:pt x="1126226" y="334645"/>
                    <a:pt x="1304834" y="401677"/>
                  </a:cubicBezTo>
                  <a:lnTo>
                    <a:pt x="2142363" y="402263"/>
                  </a:lnTo>
                  <a:lnTo>
                    <a:pt x="2145568" y="402265"/>
                  </a:lnTo>
                  <a:lnTo>
                    <a:pt x="2142363" y="402275"/>
                  </a:lnTo>
                  <a:lnTo>
                    <a:pt x="2160240" y="402275"/>
                  </a:lnTo>
                  <a:lnTo>
                    <a:pt x="2160240" y="533395"/>
                  </a:lnTo>
                  <a:lnTo>
                    <a:pt x="2160660" y="533395"/>
                  </a:lnTo>
                  <a:lnTo>
                    <a:pt x="2163030" y="1274024"/>
                  </a:lnTo>
                  <a:cubicBezTo>
                    <a:pt x="2228368" y="1461534"/>
                    <a:pt x="2558446" y="1069110"/>
                    <a:pt x="2552268" y="15273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feld 13">
              <a:hlinkClick r:id="rId4" action="ppaction://hlinksldjump"/>
            </p:cNvPr>
            <p:cNvSpPr txBox="1"/>
            <p:nvPr/>
          </p:nvSpPr>
          <p:spPr>
            <a:xfrm rot="2807469">
              <a:off x="1414708" y="3250731"/>
              <a:ext cx="1929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400" b="1" dirty="0" smtClean="0">
                  <a:solidFill>
                    <a:srgbClr val="FFFFFF"/>
                  </a:solidFill>
                </a:rPr>
                <a:t>    Aktie</a:t>
              </a:r>
              <a:endParaRPr lang="de-AT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5621400" y="4437112"/>
            <a:ext cx="277464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FFFFFF"/>
              </a:solidFill>
            </a:endParaRPr>
          </a:p>
        </p:txBody>
      </p:sp>
      <p:sp>
        <p:nvSpPr>
          <p:cNvPr id="11" name="Textfeld 10">
            <a:hlinkClick r:id="" action="ppaction://noaction"/>
          </p:cNvPr>
          <p:cNvSpPr txBox="1"/>
          <p:nvPr/>
        </p:nvSpPr>
        <p:spPr>
          <a:xfrm rot="2676010">
            <a:off x="3205730" y="5094002"/>
            <a:ext cx="236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smtClean="0">
                <a:solidFill>
                  <a:srgbClr val="FFFFFF"/>
                </a:solidFill>
              </a:rPr>
              <a:t>Preis/Kurs einer Aktie</a:t>
            </a:r>
          </a:p>
          <a:p>
            <a:pPr algn="ctr"/>
            <a:endParaRPr lang="de-AT" sz="2400" b="1" dirty="0">
              <a:solidFill>
                <a:srgbClr val="FFFFFF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389153" y="2294748"/>
            <a:ext cx="2232248" cy="2840386"/>
            <a:chOff x="3389153" y="2294748"/>
            <a:chExt cx="2232248" cy="2840386"/>
          </a:xfrm>
        </p:grpSpPr>
        <p:sp>
          <p:nvSpPr>
            <p:cNvPr id="13" name="Rechteck 6"/>
            <p:cNvSpPr/>
            <p:nvPr/>
          </p:nvSpPr>
          <p:spPr>
            <a:xfrm rot="16200000">
              <a:off x="3085084" y="2598817"/>
              <a:ext cx="2840386" cy="2232248"/>
            </a:xfrm>
            <a:custGeom>
              <a:avLst/>
              <a:gdLst/>
              <a:ahLst/>
              <a:cxnLst/>
              <a:rect l="l" t="t" r="r" b="b"/>
              <a:pathLst>
                <a:path w="2840386" h="2232248">
                  <a:moveTo>
                    <a:pt x="2838263" y="2184311"/>
                  </a:moveTo>
                  <a:lnTo>
                    <a:pt x="2838263" y="1440229"/>
                  </a:lnTo>
                  <a:lnTo>
                    <a:pt x="2838759" y="1440229"/>
                  </a:lnTo>
                  <a:close/>
                  <a:moveTo>
                    <a:pt x="323504" y="1069683"/>
                  </a:moveTo>
                  <a:cubicBezTo>
                    <a:pt x="329596" y="596181"/>
                    <a:pt x="642913" y="1043666"/>
                    <a:pt x="707345" y="865385"/>
                  </a:cubicBezTo>
                  <a:lnTo>
                    <a:pt x="710097" y="0"/>
                  </a:lnTo>
                  <a:lnTo>
                    <a:pt x="1561228" y="0"/>
                  </a:lnTo>
                  <a:cubicBezTo>
                    <a:pt x="1656111" y="91736"/>
                    <a:pt x="1307309" y="380639"/>
                    <a:pt x="1730922" y="386623"/>
                  </a:cubicBezTo>
                  <a:cubicBezTo>
                    <a:pt x="2154800" y="392611"/>
                    <a:pt x="1840546" y="92858"/>
                    <a:pt x="1952633" y="0"/>
                  </a:cubicBezTo>
                  <a:lnTo>
                    <a:pt x="2838169" y="0"/>
                  </a:lnTo>
                  <a:lnTo>
                    <a:pt x="2835511" y="835921"/>
                  </a:lnTo>
                  <a:cubicBezTo>
                    <a:pt x="2771079" y="1014202"/>
                    <a:pt x="2457762" y="566717"/>
                    <a:pt x="2451670" y="1040219"/>
                  </a:cubicBezTo>
                  <a:cubicBezTo>
                    <a:pt x="2445578" y="1513721"/>
                    <a:pt x="2771079" y="1108217"/>
                    <a:pt x="2835511" y="1301977"/>
                  </a:cubicBezTo>
                  <a:lnTo>
                    <a:pt x="2838263" y="2202784"/>
                  </a:lnTo>
                  <a:lnTo>
                    <a:pt x="2128166" y="2202264"/>
                  </a:lnTo>
                  <a:lnTo>
                    <a:pt x="2128166" y="2202784"/>
                  </a:lnTo>
                  <a:lnTo>
                    <a:pt x="2838263" y="2202784"/>
                  </a:lnTo>
                  <a:lnTo>
                    <a:pt x="2838263" y="2184311"/>
                  </a:lnTo>
                  <a:lnTo>
                    <a:pt x="2840386" y="2184304"/>
                  </a:lnTo>
                  <a:lnTo>
                    <a:pt x="2840386" y="2213775"/>
                  </a:lnTo>
                  <a:lnTo>
                    <a:pt x="2014528" y="2210892"/>
                  </a:lnTo>
                  <a:cubicBezTo>
                    <a:pt x="1844390" y="2143376"/>
                    <a:pt x="2271436" y="1815064"/>
                    <a:pt x="1819561" y="1808680"/>
                  </a:cubicBezTo>
                  <a:cubicBezTo>
                    <a:pt x="1367686" y="1802296"/>
                    <a:pt x="1754670" y="2143376"/>
                    <a:pt x="1569759" y="2210892"/>
                  </a:cubicBezTo>
                  <a:lnTo>
                    <a:pt x="710097" y="2213775"/>
                  </a:lnTo>
                  <a:lnTo>
                    <a:pt x="710593" y="1469693"/>
                  </a:lnTo>
                  <a:lnTo>
                    <a:pt x="710097" y="1469693"/>
                  </a:lnTo>
                  <a:lnTo>
                    <a:pt x="710097" y="2213775"/>
                  </a:lnTo>
                  <a:lnTo>
                    <a:pt x="710097" y="2232248"/>
                  </a:lnTo>
                  <a:lnTo>
                    <a:pt x="707345" y="1331441"/>
                  </a:lnTo>
                  <a:cubicBezTo>
                    <a:pt x="642913" y="1137681"/>
                    <a:pt x="317412" y="1543185"/>
                    <a:pt x="323504" y="1069683"/>
                  </a:cubicBezTo>
                  <a:close/>
                  <a:moveTo>
                    <a:pt x="0" y="2232248"/>
                  </a:moveTo>
                  <a:lnTo>
                    <a:pt x="0" y="2231728"/>
                  </a:lnTo>
                  <a:lnTo>
                    <a:pt x="710097" y="22322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feld 16">
              <a:hlinkClick r:id="rId5" action="ppaction://hlinksldjump"/>
            </p:cNvPr>
            <p:cNvSpPr txBox="1"/>
            <p:nvPr/>
          </p:nvSpPr>
          <p:spPr>
            <a:xfrm rot="2770380">
              <a:off x="3653766" y="3097973"/>
              <a:ext cx="1882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400" b="1" dirty="0" smtClean="0">
                  <a:solidFill>
                    <a:srgbClr val="FFFFFF"/>
                  </a:solidFill>
                </a:rPr>
                <a:t>Aktionär         - Rechte</a:t>
              </a:r>
              <a:endParaRPr lang="de-AT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feld 17">
            <a:hlinkClick r:id="" action="ppaction://noaction"/>
          </p:cNvPr>
          <p:cNvSpPr txBox="1"/>
          <p:nvPr/>
        </p:nvSpPr>
        <p:spPr>
          <a:xfrm rot="2858587">
            <a:off x="5501606" y="3095105"/>
            <a:ext cx="242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FFFF"/>
                </a:solidFill>
              </a:rPr>
              <a:t> </a:t>
            </a:r>
            <a:r>
              <a:rPr lang="de-AT" sz="2400" b="1" dirty="0" smtClean="0">
                <a:solidFill>
                  <a:srgbClr val="FFFFFF"/>
                </a:solidFill>
              </a:rPr>
              <a:t>Ertrag einer</a:t>
            </a:r>
          </a:p>
          <a:p>
            <a:r>
              <a:rPr lang="de-AT" sz="2400" b="1" dirty="0" smtClean="0">
                <a:solidFill>
                  <a:srgbClr val="FFFFFF"/>
                </a:solidFill>
              </a:rPr>
              <a:t>      Aktie</a:t>
            </a:r>
            <a:endParaRPr lang="de-AT" sz="2400" b="1" dirty="0">
              <a:solidFill>
                <a:srgbClr val="FFFFFF"/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5580112" y="4415054"/>
            <a:ext cx="2430100" cy="2160240"/>
            <a:chOff x="5580112" y="4415054"/>
            <a:chExt cx="2430100" cy="2160240"/>
          </a:xfrm>
        </p:grpSpPr>
        <p:sp>
          <p:nvSpPr>
            <p:cNvPr id="19" name="Rechteck 1"/>
            <p:cNvSpPr/>
            <p:nvPr/>
          </p:nvSpPr>
          <p:spPr>
            <a:xfrm rot="10800000">
              <a:off x="5580112" y="4415054"/>
              <a:ext cx="2160240" cy="2160240"/>
            </a:xfrm>
            <a:custGeom>
              <a:avLst/>
              <a:gdLst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60240 w 2160240"/>
                <a:gd name="connsiteY2" fmla="*/ 2160240 h 2160240"/>
                <a:gd name="connsiteX3" fmla="*/ 0 w 2160240"/>
                <a:gd name="connsiteY3" fmla="*/ 2160240 h 2160240"/>
                <a:gd name="connsiteX4" fmla="*/ 0 w 2160240"/>
                <a:gd name="connsiteY4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2160240 w 2160240"/>
                <a:gd name="connsiteY3" fmla="*/ 2160240 h 2160240"/>
                <a:gd name="connsiteX4" fmla="*/ 0 w 2160240"/>
                <a:gd name="connsiteY4" fmla="*/ 2160240 h 2160240"/>
                <a:gd name="connsiteX5" fmla="*/ 0 w 2160240"/>
                <a:gd name="connsiteY5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2157450 w 2160240"/>
                <a:gd name="connsiteY3" fmla="*/ 1288491 h 2160240"/>
                <a:gd name="connsiteX4" fmla="*/ 2160240 w 2160240"/>
                <a:gd name="connsiteY4" fmla="*/ 2160240 h 2160240"/>
                <a:gd name="connsiteX5" fmla="*/ 0 w 2160240"/>
                <a:gd name="connsiteY5" fmla="*/ 2160240 h 2160240"/>
                <a:gd name="connsiteX6" fmla="*/ 0 w 2160240"/>
                <a:gd name="connsiteY6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2151271 w 2160240"/>
                <a:gd name="connsiteY3" fmla="*/ 1078426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866169 w 2160240"/>
                <a:gd name="connsiteY6" fmla="*/ 2159642 h 2160240"/>
                <a:gd name="connsiteX7" fmla="*/ 0 w 2160240"/>
                <a:gd name="connsiteY7" fmla="*/ 2160240 h 2160240"/>
                <a:gd name="connsiteX8" fmla="*/ 0 w 2160240"/>
                <a:gd name="connsiteY8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866169 w 2160240"/>
                <a:gd name="connsiteY7" fmla="*/ 2159642 h 2160240"/>
                <a:gd name="connsiteX8" fmla="*/ 0 w 2160240"/>
                <a:gd name="connsiteY8" fmla="*/ 2160240 h 2160240"/>
                <a:gd name="connsiteX9" fmla="*/ 0 w 2160240"/>
                <a:gd name="connsiteY9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76234 w 2160240"/>
                <a:gd name="connsiteY7" fmla="*/ 2159642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0240" h="2160240">
                  <a:moveTo>
                    <a:pt x="0" y="0"/>
                  </a:moveTo>
                  <a:lnTo>
                    <a:pt x="2160240" y="0"/>
                  </a:lnTo>
                  <a:lnTo>
                    <a:pt x="2157450" y="837469"/>
                  </a:lnTo>
                  <a:cubicBezTo>
                    <a:pt x="2092112" y="1009999"/>
                    <a:pt x="1774390" y="576949"/>
                    <a:pt x="1768212" y="1035177"/>
                  </a:cubicBezTo>
                  <a:cubicBezTo>
                    <a:pt x="1762034" y="1493405"/>
                    <a:pt x="2092112" y="1100981"/>
                    <a:pt x="2157450" y="1288491"/>
                  </a:cubicBezTo>
                  <a:lnTo>
                    <a:pt x="2160240" y="2160240"/>
                  </a:lnTo>
                  <a:lnTo>
                    <a:pt x="1304834" y="2159642"/>
                  </a:lnTo>
                  <a:cubicBezTo>
                    <a:pt x="1126226" y="2092610"/>
                    <a:pt x="1526224" y="1751870"/>
                    <a:pt x="1088590" y="1758048"/>
                  </a:cubicBezTo>
                  <a:cubicBezTo>
                    <a:pt x="650956" y="1764226"/>
                    <a:pt x="1047601" y="2092610"/>
                    <a:pt x="866169" y="2159642"/>
                  </a:cubicBezTo>
                  <a:lnTo>
                    <a:pt x="0" y="2160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feld 19">
              <a:hlinkClick r:id="rId6" action="ppaction://hlinksldjump"/>
            </p:cNvPr>
            <p:cNvSpPr txBox="1"/>
            <p:nvPr/>
          </p:nvSpPr>
          <p:spPr>
            <a:xfrm rot="2681102">
              <a:off x="5615760" y="5243657"/>
              <a:ext cx="2394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400" b="1" dirty="0" smtClean="0">
                  <a:solidFill>
                    <a:srgbClr val="FFFFFF"/>
                  </a:solidFill>
                </a:rPr>
                <a:t>Bedeutung </a:t>
              </a:r>
            </a:p>
            <a:p>
              <a:r>
                <a:rPr lang="de-AT" sz="2400" b="1" dirty="0" smtClean="0">
                  <a:solidFill>
                    <a:srgbClr val="FFFFFF"/>
                  </a:solidFill>
                </a:rPr>
                <a:t>  der Aktie</a:t>
              </a:r>
              <a:endParaRPr lang="de-AT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259632" y="4289661"/>
            <a:ext cx="2160240" cy="2639304"/>
            <a:chOff x="1259632" y="4289661"/>
            <a:chExt cx="2160240" cy="2639304"/>
          </a:xfrm>
        </p:grpSpPr>
        <p:sp>
          <p:nvSpPr>
            <p:cNvPr id="9" name="Rechteck 1"/>
            <p:cNvSpPr/>
            <p:nvPr/>
          </p:nvSpPr>
          <p:spPr>
            <a:xfrm rot="16200000">
              <a:off x="1259632" y="4415054"/>
              <a:ext cx="2160240" cy="2160240"/>
            </a:xfrm>
            <a:custGeom>
              <a:avLst/>
              <a:gdLst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60240 w 2160240"/>
                <a:gd name="connsiteY2" fmla="*/ 2160240 h 2160240"/>
                <a:gd name="connsiteX3" fmla="*/ 0 w 2160240"/>
                <a:gd name="connsiteY3" fmla="*/ 2160240 h 2160240"/>
                <a:gd name="connsiteX4" fmla="*/ 0 w 2160240"/>
                <a:gd name="connsiteY4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2160240 w 2160240"/>
                <a:gd name="connsiteY3" fmla="*/ 2160240 h 2160240"/>
                <a:gd name="connsiteX4" fmla="*/ 0 w 2160240"/>
                <a:gd name="connsiteY4" fmla="*/ 2160240 h 2160240"/>
                <a:gd name="connsiteX5" fmla="*/ 0 w 2160240"/>
                <a:gd name="connsiteY5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2157450 w 2160240"/>
                <a:gd name="connsiteY3" fmla="*/ 1288491 h 2160240"/>
                <a:gd name="connsiteX4" fmla="*/ 2160240 w 2160240"/>
                <a:gd name="connsiteY4" fmla="*/ 2160240 h 2160240"/>
                <a:gd name="connsiteX5" fmla="*/ 0 w 2160240"/>
                <a:gd name="connsiteY5" fmla="*/ 2160240 h 2160240"/>
                <a:gd name="connsiteX6" fmla="*/ 0 w 2160240"/>
                <a:gd name="connsiteY6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2151271 w 2160240"/>
                <a:gd name="connsiteY3" fmla="*/ 1078426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0 w 2160240"/>
                <a:gd name="connsiteY6" fmla="*/ 2160240 h 2160240"/>
                <a:gd name="connsiteX7" fmla="*/ 0 w 2160240"/>
                <a:gd name="connsiteY7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866169 w 2160240"/>
                <a:gd name="connsiteY6" fmla="*/ 2159642 h 2160240"/>
                <a:gd name="connsiteX7" fmla="*/ 0 w 2160240"/>
                <a:gd name="connsiteY7" fmla="*/ 2160240 h 2160240"/>
                <a:gd name="connsiteX8" fmla="*/ 0 w 2160240"/>
                <a:gd name="connsiteY8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866169 w 2160240"/>
                <a:gd name="connsiteY7" fmla="*/ 2159642 h 2160240"/>
                <a:gd name="connsiteX8" fmla="*/ 0 w 2160240"/>
                <a:gd name="connsiteY8" fmla="*/ 2160240 h 2160240"/>
                <a:gd name="connsiteX9" fmla="*/ 0 w 2160240"/>
                <a:gd name="connsiteY9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76234 w 2160240"/>
                <a:gd name="connsiteY7" fmla="*/ 2159642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  <a:gd name="connsiteX0" fmla="*/ 0 w 2160240"/>
                <a:gd name="connsiteY0" fmla="*/ 0 h 2160240"/>
                <a:gd name="connsiteX1" fmla="*/ 2160240 w 2160240"/>
                <a:gd name="connsiteY1" fmla="*/ 0 h 2160240"/>
                <a:gd name="connsiteX2" fmla="*/ 2157450 w 2160240"/>
                <a:gd name="connsiteY2" fmla="*/ 837469 h 2160240"/>
                <a:gd name="connsiteX3" fmla="*/ 1768212 w 2160240"/>
                <a:gd name="connsiteY3" fmla="*/ 1035177 h 2160240"/>
                <a:gd name="connsiteX4" fmla="*/ 2157450 w 2160240"/>
                <a:gd name="connsiteY4" fmla="*/ 1288491 h 2160240"/>
                <a:gd name="connsiteX5" fmla="*/ 2160240 w 2160240"/>
                <a:gd name="connsiteY5" fmla="*/ 2160240 h 2160240"/>
                <a:gd name="connsiteX6" fmla="*/ 1304834 w 2160240"/>
                <a:gd name="connsiteY6" fmla="*/ 2159642 h 2160240"/>
                <a:gd name="connsiteX7" fmla="*/ 1088590 w 2160240"/>
                <a:gd name="connsiteY7" fmla="*/ 1758048 h 2160240"/>
                <a:gd name="connsiteX8" fmla="*/ 866169 w 2160240"/>
                <a:gd name="connsiteY8" fmla="*/ 2159642 h 2160240"/>
                <a:gd name="connsiteX9" fmla="*/ 0 w 2160240"/>
                <a:gd name="connsiteY9" fmla="*/ 2160240 h 2160240"/>
                <a:gd name="connsiteX10" fmla="*/ 0 w 2160240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0240" h="2160240">
                  <a:moveTo>
                    <a:pt x="0" y="0"/>
                  </a:moveTo>
                  <a:lnTo>
                    <a:pt x="2160240" y="0"/>
                  </a:lnTo>
                  <a:lnTo>
                    <a:pt x="2157450" y="837469"/>
                  </a:lnTo>
                  <a:cubicBezTo>
                    <a:pt x="2092112" y="1009999"/>
                    <a:pt x="1774390" y="576949"/>
                    <a:pt x="1768212" y="1035177"/>
                  </a:cubicBezTo>
                  <a:cubicBezTo>
                    <a:pt x="1762034" y="1493405"/>
                    <a:pt x="2092112" y="1100981"/>
                    <a:pt x="2157450" y="1288491"/>
                  </a:cubicBezTo>
                  <a:lnTo>
                    <a:pt x="2160240" y="2160240"/>
                  </a:lnTo>
                  <a:lnTo>
                    <a:pt x="1304834" y="2159642"/>
                  </a:lnTo>
                  <a:cubicBezTo>
                    <a:pt x="1126226" y="2092610"/>
                    <a:pt x="1526224" y="1751870"/>
                    <a:pt x="1088590" y="1758048"/>
                  </a:cubicBezTo>
                  <a:cubicBezTo>
                    <a:pt x="650956" y="1764226"/>
                    <a:pt x="1047601" y="2092610"/>
                    <a:pt x="866169" y="2159642"/>
                  </a:cubicBezTo>
                  <a:lnTo>
                    <a:pt x="0" y="2160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feld 21">
              <a:hlinkClick r:id="rId7" action="ppaction://hlinksldjump"/>
            </p:cNvPr>
            <p:cNvSpPr txBox="1"/>
            <p:nvPr/>
          </p:nvSpPr>
          <p:spPr>
            <a:xfrm rot="2876411">
              <a:off x="989232" y="5193814"/>
              <a:ext cx="2639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400" b="1" dirty="0" smtClean="0">
                  <a:solidFill>
                    <a:srgbClr val="FFFFFF"/>
                  </a:solidFill>
                </a:rPr>
                <a:t>Kauf/Verkauf</a:t>
              </a:r>
            </a:p>
            <a:p>
              <a:r>
                <a:rPr lang="de-AT" sz="2400" b="1" dirty="0" smtClean="0">
                  <a:solidFill>
                    <a:srgbClr val="FFFFFF"/>
                  </a:solidFill>
                </a:rPr>
                <a:t>  von Aktien</a:t>
              </a:r>
              <a:endParaRPr lang="de-AT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2699791" y="4415053"/>
            <a:ext cx="3600400" cy="2160240"/>
            <a:chOff x="2699791" y="4415053"/>
            <a:chExt cx="3600400" cy="2160240"/>
          </a:xfrm>
        </p:grpSpPr>
        <p:sp>
          <p:nvSpPr>
            <p:cNvPr id="26" name="Rechteck 6"/>
            <p:cNvSpPr/>
            <p:nvPr/>
          </p:nvSpPr>
          <p:spPr>
            <a:xfrm rot="10800000">
              <a:off x="2699791" y="4415053"/>
              <a:ext cx="3600400" cy="2160240"/>
            </a:xfrm>
            <a:custGeom>
              <a:avLst/>
              <a:gdLst/>
              <a:ahLst/>
              <a:cxnLst/>
              <a:rect l="l" t="t" r="r" b="b"/>
              <a:pathLst>
                <a:path w="3600400" h="2160240">
                  <a:moveTo>
                    <a:pt x="0" y="2159737"/>
                  </a:moveTo>
                  <a:lnTo>
                    <a:pt x="720080" y="2160240"/>
                  </a:lnTo>
                  <a:lnTo>
                    <a:pt x="0" y="2160240"/>
                  </a:lnTo>
                  <a:close/>
                  <a:moveTo>
                    <a:pt x="3600400" y="2157936"/>
                  </a:moveTo>
                  <a:lnTo>
                    <a:pt x="3600400" y="2160240"/>
                  </a:lnTo>
                  <a:lnTo>
                    <a:pt x="2880320" y="2160240"/>
                  </a:lnTo>
                  <a:close/>
                  <a:moveTo>
                    <a:pt x="720080" y="0"/>
                  </a:moveTo>
                  <a:lnTo>
                    <a:pt x="2880320" y="0"/>
                  </a:lnTo>
                  <a:lnTo>
                    <a:pt x="2880918" y="866169"/>
                  </a:lnTo>
                  <a:cubicBezTo>
                    <a:pt x="2947950" y="1047601"/>
                    <a:pt x="3276334" y="650956"/>
                    <a:pt x="3282512" y="1088590"/>
                  </a:cubicBezTo>
                  <a:cubicBezTo>
                    <a:pt x="3288690" y="1526224"/>
                    <a:pt x="2947950" y="1126226"/>
                    <a:pt x="2880918" y="1304834"/>
                  </a:cubicBezTo>
                  <a:lnTo>
                    <a:pt x="2880320" y="2160240"/>
                  </a:lnTo>
                  <a:lnTo>
                    <a:pt x="2880320" y="2148860"/>
                  </a:lnTo>
                  <a:lnTo>
                    <a:pt x="2042851" y="2146070"/>
                  </a:lnTo>
                  <a:cubicBezTo>
                    <a:pt x="1870321" y="2080732"/>
                    <a:pt x="2303371" y="1763010"/>
                    <a:pt x="1845143" y="1756832"/>
                  </a:cubicBezTo>
                  <a:cubicBezTo>
                    <a:pt x="1386915" y="1750654"/>
                    <a:pt x="1779339" y="2080732"/>
                    <a:pt x="1591829" y="2146070"/>
                  </a:cubicBezTo>
                  <a:lnTo>
                    <a:pt x="720080" y="2148860"/>
                  </a:lnTo>
                  <a:lnTo>
                    <a:pt x="720583" y="1428780"/>
                  </a:lnTo>
                  <a:lnTo>
                    <a:pt x="720080" y="1428780"/>
                  </a:lnTo>
                  <a:lnTo>
                    <a:pt x="720080" y="2148860"/>
                  </a:lnTo>
                  <a:lnTo>
                    <a:pt x="720080" y="2160240"/>
                  </a:lnTo>
                  <a:lnTo>
                    <a:pt x="717290" y="1288491"/>
                  </a:lnTo>
                  <a:cubicBezTo>
                    <a:pt x="651952" y="1100981"/>
                    <a:pt x="321874" y="1493405"/>
                    <a:pt x="328052" y="1035177"/>
                  </a:cubicBezTo>
                  <a:cubicBezTo>
                    <a:pt x="334230" y="576949"/>
                    <a:pt x="651952" y="1009999"/>
                    <a:pt x="717290" y="8374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feld 26">
              <a:hlinkClick r:id="rId8" action="ppaction://hlinksldjump"/>
            </p:cNvPr>
            <p:cNvSpPr txBox="1"/>
            <p:nvPr/>
          </p:nvSpPr>
          <p:spPr>
            <a:xfrm rot="2676010">
              <a:off x="3205729" y="5094001"/>
              <a:ext cx="23681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400" b="1" dirty="0" smtClean="0">
                  <a:solidFill>
                    <a:srgbClr val="FFFFFF"/>
                  </a:solidFill>
                </a:rPr>
                <a:t>Preis/Kurs einer Aktie</a:t>
              </a:r>
            </a:p>
            <a:p>
              <a:pPr algn="ctr"/>
              <a:endParaRPr lang="de-AT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889916" y="1916834"/>
            <a:ext cx="2850436" cy="2930270"/>
            <a:chOff x="4889916" y="1916834"/>
            <a:chExt cx="2850436" cy="2930270"/>
          </a:xfrm>
        </p:grpSpPr>
        <p:sp>
          <p:nvSpPr>
            <p:cNvPr id="23" name="Rechteck 4"/>
            <p:cNvSpPr/>
            <p:nvPr/>
          </p:nvSpPr>
          <p:spPr>
            <a:xfrm rot="10800000">
              <a:off x="4889916" y="1916834"/>
              <a:ext cx="2850436" cy="2930270"/>
            </a:xfrm>
            <a:custGeom>
              <a:avLst/>
              <a:gdLst/>
              <a:ahLst/>
              <a:cxnLst/>
              <a:rect l="l" t="t" r="r" b="b"/>
              <a:pathLst>
                <a:path w="2850436" h="2930270">
                  <a:moveTo>
                    <a:pt x="2130356" y="432048"/>
                  </a:moveTo>
                  <a:lnTo>
                    <a:pt x="2184487" y="432048"/>
                  </a:lnTo>
                  <a:lnTo>
                    <a:pt x="2850436" y="432048"/>
                  </a:lnTo>
                  <a:lnTo>
                    <a:pt x="2850436" y="432551"/>
                  </a:lnTo>
                  <a:close/>
                  <a:moveTo>
                    <a:pt x="2161560" y="0"/>
                  </a:moveTo>
                  <a:lnTo>
                    <a:pt x="2184487" y="0"/>
                  </a:lnTo>
                  <a:lnTo>
                    <a:pt x="2184487" y="431818"/>
                  </a:lnTo>
                  <a:lnTo>
                    <a:pt x="2112479" y="432048"/>
                  </a:lnTo>
                  <a:lnTo>
                    <a:pt x="2112504" y="396027"/>
                  </a:lnTo>
                  <a:lnTo>
                    <a:pt x="2160241" y="396027"/>
                  </a:lnTo>
                  <a:close/>
                  <a:moveTo>
                    <a:pt x="0" y="0"/>
                  </a:moveTo>
                  <a:lnTo>
                    <a:pt x="290" y="0"/>
                  </a:lnTo>
                  <a:lnTo>
                    <a:pt x="13" y="396027"/>
                  </a:lnTo>
                  <a:lnTo>
                    <a:pt x="900235" y="396027"/>
                  </a:lnTo>
                  <a:cubicBezTo>
                    <a:pt x="1013898" y="306165"/>
                    <a:pt x="695226" y="16081"/>
                    <a:pt x="1125064" y="21876"/>
                  </a:cubicBezTo>
                  <a:cubicBezTo>
                    <a:pt x="1554632" y="27667"/>
                    <a:pt x="1200926" y="307250"/>
                    <a:pt x="1297143" y="396027"/>
                  </a:cubicBezTo>
                  <a:lnTo>
                    <a:pt x="2112479" y="396027"/>
                  </a:lnTo>
                  <a:lnTo>
                    <a:pt x="2112479" y="432048"/>
                  </a:lnTo>
                  <a:lnTo>
                    <a:pt x="2130356" y="432048"/>
                  </a:lnTo>
                  <a:lnTo>
                    <a:pt x="2133146" y="1303797"/>
                  </a:lnTo>
                  <a:cubicBezTo>
                    <a:pt x="2198484" y="1491307"/>
                    <a:pt x="2528562" y="1098883"/>
                    <a:pt x="2522384" y="1557111"/>
                  </a:cubicBezTo>
                  <a:cubicBezTo>
                    <a:pt x="2516206" y="2015339"/>
                    <a:pt x="2198484" y="1582289"/>
                    <a:pt x="2133146" y="1754819"/>
                  </a:cubicBezTo>
                  <a:lnTo>
                    <a:pt x="2130536" y="2538252"/>
                  </a:lnTo>
                  <a:lnTo>
                    <a:pt x="1288491" y="2540947"/>
                  </a:lnTo>
                  <a:cubicBezTo>
                    <a:pt x="1100981" y="2606285"/>
                    <a:pt x="1493405" y="2936363"/>
                    <a:pt x="1035177" y="2930185"/>
                  </a:cubicBezTo>
                  <a:cubicBezTo>
                    <a:pt x="576949" y="2924007"/>
                    <a:pt x="1009999" y="2606285"/>
                    <a:pt x="837469" y="2540947"/>
                  </a:cubicBezTo>
                  <a:lnTo>
                    <a:pt x="0" y="2538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feld 23">
              <a:hlinkClick r:id="rId9" action="ppaction://hlinksldjump"/>
            </p:cNvPr>
            <p:cNvSpPr txBox="1"/>
            <p:nvPr/>
          </p:nvSpPr>
          <p:spPr>
            <a:xfrm rot="2858587">
              <a:off x="5501605" y="3095106"/>
              <a:ext cx="24270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rgbClr val="FFFFFF"/>
                  </a:solidFill>
                </a:rPr>
                <a:t> </a:t>
              </a:r>
              <a:r>
                <a:rPr lang="de-AT" sz="2400" b="1" dirty="0" smtClean="0">
                  <a:solidFill>
                    <a:srgbClr val="FFFFFF"/>
                  </a:solidFill>
                </a:rPr>
                <a:t>Ertrag einer</a:t>
              </a:r>
            </a:p>
            <a:p>
              <a:r>
                <a:rPr lang="de-AT" sz="2400" b="1" dirty="0" smtClean="0">
                  <a:solidFill>
                    <a:srgbClr val="FFFFFF"/>
                  </a:solidFill>
                </a:rPr>
                <a:t>      Aktie</a:t>
              </a:r>
              <a:endParaRPr lang="de-AT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967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1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Aktiengesellschaft</a:t>
            </a:r>
            <a:r>
              <a:rPr lang="de-DE" sz="3600" b="1" dirty="0"/>
              <a:t> </a:t>
            </a:r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Merkmale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der Aktiengesellschaft    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Vor-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Nachteile der Aktiengesellschaft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/>
              </a:rPr>
              <a:t>Organisation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/>
              </a:rPr>
              <a:t>und Geschäftsführung der AG 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Europäische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Aktiengesellschaft</a:t>
            </a:r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9"/>
          <a:stretch/>
        </p:blipFill>
        <p:spPr>
          <a:xfrm>
            <a:off x="6516217" y="3491200"/>
            <a:ext cx="2376264" cy="2828907"/>
          </a:xfrm>
          <a:prstGeom prst="rect">
            <a:avLst/>
          </a:prstGeom>
        </p:spPr>
      </p:pic>
      <p:pic>
        <p:nvPicPr>
          <p:cNvPr id="8" name="Grafi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Aktie</a:t>
            </a:r>
            <a:endParaRPr lang="de-DE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Merkmale der Aktie (Was sind Aktien?)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Haftung und Risiko bei 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Aktienbesitz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Beschränkt auf die Höhe der Einlage</a:t>
            </a:r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Aktienarten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46"/>
          <a:stretch/>
        </p:blipFill>
        <p:spPr>
          <a:xfrm>
            <a:off x="827584" y="4355685"/>
            <a:ext cx="7632848" cy="1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Rechte des </a:t>
            </a:r>
            <a:r>
              <a:rPr lang="de-AT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Aktionärs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7643192" cy="4525963"/>
          </a:xfrm>
        </p:spPr>
        <p:txBody>
          <a:bodyPr>
            <a:normAutofit/>
          </a:bodyPr>
          <a:lstStyle/>
          <a:p>
            <a:pPr fontAlgn="base"/>
            <a:r>
              <a:rPr lang="de-AT" dirty="0" smtClean="0"/>
              <a:t>Dividende - Anteil </a:t>
            </a:r>
            <a:r>
              <a:rPr lang="de-AT" dirty="0"/>
              <a:t>am </a:t>
            </a:r>
            <a:r>
              <a:rPr lang="de-AT" dirty="0" smtClean="0"/>
              <a:t>Bilanzgewinn</a:t>
            </a:r>
            <a:endParaRPr lang="de-AT" dirty="0"/>
          </a:p>
          <a:p>
            <a:pPr fontAlgn="base"/>
            <a:r>
              <a:rPr lang="de-AT" dirty="0" smtClean="0"/>
              <a:t>Teilnahme an der Hauptversammlung</a:t>
            </a:r>
          </a:p>
          <a:p>
            <a:pPr fontAlgn="base"/>
            <a:r>
              <a:rPr lang="de-AT" dirty="0" smtClean="0"/>
              <a:t>Bezug </a:t>
            </a:r>
            <a:r>
              <a:rPr lang="de-AT" dirty="0"/>
              <a:t>junger </a:t>
            </a:r>
            <a:r>
              <a:rPr lang="de-AT" dirty="0" smtClean="0"/>
              <a:t>Aktien</a:t>
            </a:r>
            <a:r>
              <a:rPr lang="de-AT" dirty="0"/>
              <a:t> </a:t>
            </a:r>
            <a:endParaRPr lang="de-AT" dirty="0" smtClean="0"/>
          </a:p>
          <a:p>
            <a:pPr fontAlgn="base"/>
            <a:r>
              <a:rPr lang="de-AT" dirty="0" smtClean="0"/>
              <a:t>Anteil </a:t>
            </a:r>
            <a:r>
              <a:rPr lang="de-AT" dirty="0"/>
              <a:t>am </a:t>
            </a:r>
            <a:r>
              <a:rPr lang="de-AT" dirty="0" smtClean="0"/>
              <a:t>Liquidationserlös</a:t>
            </a:r>
          </a:p>
          <a:p>
            <a:pPr fontAlgn="base"/>
            <a:endParaRPr lang="de-AT" dirty="0"/>
          </a:p>
          <a:p>
            <a:pPr fontAlgn="base"/>
            <a:endParaRPr lang="de-AT" dirty="0"/>
          </a:p>
          <a:p>
            <a:pPr marL="0" indent="0" fontAlgn="base">
              <a:buNone/>
            </a:pPr>
            <a:endParaRPr lang="de-AT" dirty="0"/>
          </a:p>
        </p:txBody>
      </p:sp>
      <p:pic>
        <p:nvPicPr>
          <p:cNvPr id="1026" name="Picture 2" descr="list / liste by lmproulx - A lineart of a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74" y="4708376"/>
            <a:ext cx="957561" cy="13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691680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dirty="0"/>
              <a:t>https://openclipart.org/people/lmproulx/liste.svg</a:t>
            </a:r>
          </a:p>
        </p:txBody>
      </p:sp>
      <p:pic>
        <p:nvPicPr>
          <p:cNvPr id="6" name="Grafik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Ertrag einer Aktie</a:t>
            </a:r>
            <a:endParaRPr lang="de-DE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de-DE" sz="3600" dirty="0"/>
              <a:t>Dividende</a:t>
            </a:r>
          </a:p>
          <a:p>
            <a:pPr fontAlgn="base"/>
            <a:r>
              <a:rPr lang="de-DE" sz="3600" dirty="0"/>
              <a:t>Kursgewinne und –</a:t>
            </a:r>
            <a:r>
              <a:rPr lang="de-DE" sz="3600" dirty="0" err="1"/>
              <a:t>verluste</a:t>
            </a:r>
            <a:endParaRPr lang="de-DE" sz="3600" dirty="0"/>
          </a:p>
          <a:p>
            <a:pPr fontAlgn="base"/>
            <a:r>
              <a:rPr lang="de-DE" sz="3600" dirty="0"/>
              <a:t>Nebenerträge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t="35279" r="47651" b="31961"/>
          <a:stretch/>
        </p:blipFill>
        <p:spPr>
          <a:xfrm rot="19866017">
            <a:off x="5206773" y="4709313"/>
            <a:ext cx="1623395" cy="9592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t="35279" r="47651" b="31961"/>
          <a:stretch/>
        </p:blipFill>
        <p:spPr>
          <a:xfrm rot="19866017">
            <a:off x="6142876" y="4709313"/>
            <a:ext cx="1623395" cy="9592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t="35279" r="47651" b="31961"/>
          <a:stretch/>
        </p:blipFill>
        <p:spPr>
          <a:xfrm rot="19866017">
            <a:off x="7078981" y="4867987"/>
            <a:ext cx="1623395" cy="959279"/>
          </a:xfrm>
          <a:prstGeom prst="rect">
            <a:avLst/>
          </a:prstGeom>
        </p:spPr>
      </p:pic>
      <p:pic>
        <p:nvPicPr>
          <p:cNvPr id="7" name="Grafik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5517232"/>
            <a:ext cx="1331640" cy="1340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41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Kauf/Verkauf von Aktien</a:t>
            </a:r>
            <a:endParaRPr lang="de-DE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Ersterwerb am Primärmarkt (Emission) oder Handel am Sekundärmarkt 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Handel über die Börse oder „außerbörslich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(Over-</a:t>
            </a:r>
            <a:r>
              <a:rPr lang="de-D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-Counter)</a:t>
            </a:r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Vollelektronisch oder „Börsenparkett“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555097" y="4457466"/>
            <a:ext cx="3722281" cy="1851259"/>
            <a:chOff x="3369999" y="4192562"/>
            <a:chExt cx="4668705" cy="2311833"/>
          </a:xfrm>
        </p:grpSpPr>
        <p:grpSp>
          <p:nvGrpSpPr>
            <p:cNvPr id="5" name="Gruppieren 4"/>
            <p:cNvGrpSpPr/>
            <p:nvPr/>
          </p:nvGrpSpPr>
          <p:grpSpPr>
            <a:xfrm>
              <a:off x="5868144" y="4293096"/>
              <a:ext cx="2170560" cy="2211299"/>
              <a:chOff x="5401641" y="4256691"/>
              <a:chExt cx="2170560" cy="2211299"/>
            </a:xfrm>
          </p:grpSpPr>
          <p:pic>
            <p:nvPicPr>
              <p:cNvPr id="1026" name="Picture 2" descr="Hands by jonata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924"/>
              <a:stretch/>
            </p:blipFill>
            <p:spPr bwMode="auto">
              <a:xfrm rot="17031221">
                <a:off x="5483255" y="4379044"/>
                <a:ext cx="2057241" cy="2120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hteck 3"/>
              <p:cNvSpPr/>
              <p:nvPr/>
            </p:nvSpPr>
            <p:spPr>
              <a:xfrm rot="1630899">
                <a:off x="5401641" y="4256691"/>
                <a:ext cx="837921" cy="126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9" t="37400" r="49212" b="33620"/>
            <a:stretch/>
          </p:blipFill>
          <p:spPr>
            <a:xfrm rot="19910547">
              <a:off x="4886363" y="4531041"/>
              <a:ext cx="1806649" cy="1038823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99" y="4192562"/>
              <a:ext cx="2419688" cy="1495634"/>
            </a:xfrm>
            <a:prstGeom prst="rect">
              <a:avLst/>
            </a:prstGeom>
          </p:spPr>
        </p:pic>
      </p:grpSp>
      <p:sp>
        <p:nvSpPr>
          <p:cNvPr id="9" name="Rechteck 8"/>
          <p:cNvSpPr/>
          <p:nvPr/>
        </p:nvSpPr>
        <p:spPr>
          <a:xfrm>
            <a:off x="1385510" y="6544761"/>
            <a:ext cx="5495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/>
              <a:t>https://openclipart.org/image/800px/svg_to_png/3455/jonata-Hands.png</a:t>
            </a:r>
          </a:p>
        </p:txBody>
      </p:sp>
      <p:pic>
        <p:nvPicPr>
          <p:cNvPr id="11" name="Grafik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Preisbildung/Kursermittlung </a:t>
            </a:r>
            <a:r>
              <a:rPr lang="de-AT" sz="3600" dirty="0" smtClean="0"/>
              <a:t>Einflussfaktoren</a:t>
            </a:r>
            <a:endParaRPr lang="de-AT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0" y="1916832"/>
            <a:ext cx="7880679" cy="39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Kursermittlung</a:t>
            </a:r>
            <a:endParaRPr lang="de-AT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b="1" dirty="0" smtClean="0"/>
              <a:t>Fortlaufender Handel (Fließhandel)</a:t>
            </a:r>
          </a:p>
          <a:p>
            <a:pPr lvl="1"/>
            <a:r>
              <a:rPr lang="de-AT" dirty="0" smtClean="0"/>
              <a:t>Die Wertpapiergeschäfte werden während der gesamten </a:t>
            </a:r>
            <a:r>
              <a:rPr lang="de-AT" dirty="0" err="1" smtClean="0"/>
              <a:t>Börsezeit</a:t>
            </a:r>
            <a:r>
              <a:rPr lang="de-AT" dirty="0" smtClean="0"/>
              <a:t> laufend abgeschlossen.</a:t>
            </a:r>
          </a:p>
          <a:p>
            <a:pPr lvl="1"/>
            <a:r>
              <a:rPr lang="de-AT" dirty="0" smtClean="0"/>
              <a:t>Für jedes Geschäft gilt ein eigener Kurs </a:t>
            </a:r>
          </a:p>
          <a:p>
            <a:pPr lvl="1"/>
            <a:r>
              <a:rPr lang="de-AT" dirty="0" smtClean="0"/>
              <a:t>Es gibt einen Eröffnungs- und Schlusskurs</a:t>
            </a:r>
          </a:p>
          <a:p>
            <a:r>
              <a:rPr lang="de-AT" b="1" dirty="0" smtClean="0"/>
              <a:t>Einmalige Auktion </a:t>
            </a:r>
          </a:p>
          <a:p>
            <a:pPr lvl="1"/>
            <a:r>
              <a:rPr lang="de-AT" dirty="0" smtClean="0"/>
              <a:t>Kurs wird nur einmal täglich ermittelt.</a:t>
            </a:r>
          </a:p>
          <a:p>
            <a:pPr lvl="1"/>
            <a:r>
              <a:rPr lang="de-AT" dirty="0"/>
              <a:t>Makler nehmen hierbei Kauf- und Verkaufswünsche (Orders) entgegen und berechnen jenen Kurs zu welchem der höchste Umsatz zu Stande kommt</a:t>
            </a:r>
            <a:r>
              <a:rPr lang="de-AT" dirty="0" smtClean="0"/>
              <a:t>. (Meistausführungsprinzip)</a:t>
            </a:r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5638"/>
            <a:ext cx="936104" cy="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ldundso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u_pras.vorlage_neu_inkl._basisformen">
  <a:themeElements>
    <a:clrScheme name="Benutzerdefiniert 1">
      <a:dk1>
        <a:srgbClr val="000000"/>
      </a:dk1>
      <a:lt1>
        <a:srgbClr val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FFFFFF"/>
      </a:hlink>
      <a:folHlink>
        <a:srgbClr val="000000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Bildschirmpräsentation (4:3)</PresentationFormat>
  <Paragraphs>128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Geldundso</vt:lpstr>
      <vt:lpstr>wu_pras.vorlage_neu_inkl._basisformen</vt:lpstr>
      <vt:lpstr>PowerPoint-Präsentation</vt:lpstr>
      <vt:lpstr>PowerPoint-Präsentation</vt:lpstr>
      <vt:lpstr>Aktiengesellschaft (AG)</vt:lpstr>
      <vt:lpstr>Aktie</vt:lpstr>
      <vt:lpstr>Rechte des Aktionärs</vt:lpstr>
      <vt:lpstr>Ertrag einer Aktie</vt:lpstr>
      <vt:lpstr>Kauf/Verkauf von Aktien</vt:lpstr>
      <vt:lpstr>Preisbildung/Kursermittlung Einflussfaktoren</vt:lpstr>
      <vt:lpstr>Kursermittlung</vt:lpstr>
      <vt:lpstr>Bedeutung der Aktie</vt:lpstr>
      <vt:lpstr>PowerPoint-Präsentation</vt:lpstr>
      <vt:lpstr>Merkmale der Aktiengesellschaft</vt:lpstr>
      <vt:lpstr>Organe der Aktiengesellschaft</vt:lpstr>
      <vt:lpstr>Merkmale: Anleihen und Aktien</vt:lpstr>
    </vt:vector>
  </TitlesOfParts>
  <Company>TU Wien - Studentenversion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Medion</dc:creator>
  <cp:lastModifiedBy>Kögler, Gottfried</cp:lastModifiedBy>
  <cp:revision>1821</cp:revision>
  <cp:lastPrinted>2014-07-15T12:52:35Z</cp:lastPrinted>
  <dcterms:created xsi:type="dcterms:W3CDTF">2012-12-04T10:16:23Z</dcterms:created>
  <dcterms:modified xsi:type="dcterms:W3CDTF">2019-01-17T17:41:37Z</dcterms:modified>
</cp:coreProperties>
</file>