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65" r:id="rId2"/>
    <p:sldId id="601" r:id="rId3"/>
    <p:sldId id="729" r:id="rId4"/>
    <p:sldId id="730" r:id="rId5"/>
    <p:sldId id="731" r:id="rId6"/>
    <p:sldId id="662" r:id="rId7"/>
    <p:sldId id="674" r:id="rId8"/>
    <p:sldId id="680" r:id="rId9"/>
    <p:sldId id="737" r:id="rId10"/>
    <p:sldId id="738" r:id="rId11"/>
    <p:sldId id="739" r:id="rId12"/>
    <p:sldId id="580" r:id="rId13"/>
    <p:sldId id="740" r:id="rId14"/>
    <p:sldId id="606" r:id="rId15"/>
    <p:sldId id="747" r:id="rId16"/>
    <p:sldId id="741" r:id="rId17"/>
    <p:sldId id="663" r:id="rId18"/>
    <p:sldId id="748" r:id="rId19"/>
    <p:sldId id="743" r:id="rId20"/>
    <p:sldId id="652" r:id="rId21"/>
    <p:sldId id="671" r:id="rId22"/>
    <p:sldId id="744" r:id="rId23"/>
    <p:sldId id="746" r:id="rId24"/>
  </p:sldIdLst>
  <p:sldSz cx="9144000" cy="6858000" type="screen4x3"/>
  <p:notesSz cx="9872663" cy="67421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shcity" initials="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2A7"/>
    <a:srgbClr val="BD0048"/>
    <a:srgbClr val="BEBEBE"/>
    <a:srgbClr val="D66C42"/>
    <a:srgbClr val="FF8B8B"/>
    <a:srgbClr val="FFD757"/>
    <a:srgbClr val="FFEBAB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3716" autoAdjust="0"/>
  </p:normalViewPr>
  <p:slideViewPr>
    <p:cSldViewPr>
      <p:cViewPr varScale="1">
        <p:scale>
          <a:sx n="124" d="100"/>
          <a:sy n="124" d="100"/>
        </p:scale>
        <p:origin x="9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6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8BC20A77-414A-46DB-9C6E-7F3AEBBA944F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6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A179FF7-709A-4F11-AC08-0D214F2CDA9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265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7C1A6FC0-409F-43DB-BD93-655ED38CBE3A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8" y="3202504"/>
            <a:ext cx="7898130" cy="3033952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6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7A2F1C5-9A1F-4D3C-BBA8-74787C8EA7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0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873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95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972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83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01E4B1-9DC8-4552-9BD1-3C65843172B1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C31761-749E-441E-AB9D-4B788124B948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10203-1B68-4A9A-A701-DCF7E6851C24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DBFC94-9319-485E-B1A7-DAF2E37B66B2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2EDB5-FD3F-498A-9CA2-76B89DCD47BE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14C11-BAF0-423C-98DD-4A6A469CD68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E0144-A124-4AB3-B4ED-384A13AEFCFE}" type="datetime1">
              <a:rPr lang="de-AT" smtClean="0"/>
              <a:t>17.01.2019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DCCE5-E935-4F9E-959D-107F97CA4C27}" type="datetime1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2776"/>
            <a:ext cx="7556500" cy="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26EB-3BC1-450B-BC01-308B31D31570}" type="datetime1">
              <a:rPr lang="de-AT" smtClean="0"/>
              <a:t>17.01.2019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" y="3403600"/>
            <a:ext cx="7556500" cy="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C862C3-55AE-458C-8A3B-09EEFC489A6A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CC2F73-D8D8-46B5-B3F8-F3A75436D1C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412776"/>
            <a:ext cx="9144000" cy="4610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72200" y="6309320"/>
            <a:ext cx="2295255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sparkasse.at/2017/06/28/die-zehn-groessten-unternehmen-oesterreichs/462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l="3286" t="79944" r="-3286" b="-4872"/>
          <a:stretch/>
        </p:blipFill>
        <p:spPr>
          <a:xfrm>
            <a:off x="1331640" y="6165304"/>
            <a:ext cx="8784976" cy="5815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99573" y="4826675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b="1" dirty="0" smtClean="0"/>
              <a:t>Autoren</a:t>
            </a:r>
          </a:p>
          <a:p>
            <a:pPr algn="r"/>
            <a:r>
              <a:rPr lang="de-AT" sz="2800" dirty="0" smtClean="0"/>
              <a:t>Stefan Grohs</a:t>
            </a:r>
          </a:p>
          <a:p>
            <a:pPr algn="r"/>
            <a:r>
              <a:rPr lang="de-AT" sz="2800" dirty="0" smtClean="0"/>
              <a:t>Gottfried Kögler</a:t>
            </a:r>
          </a:p>
          <a:p>
            <a:pPr algn="r"/>
            <a:endParaRPr lang="de-AT" sz="4200" dirty="0"/>
          </a:p>
        </p:txBody>
      </p:sp>
      <p:sp>
        <p:nvSpPr>
          <p:cNvPr id="7" name="Rechteck 6"/>
          <p:cNvSpPr/>
          <p:nvPr/>
        </p:nvSpPr>
        <p:spPr>
          <a:xfrm>
            <a:off x="0" y="514787"/>
            <a:ext cx="7812360" cy="2002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de-AT" sz="3200" b="1" dirty="0"/>
              <a:t>DIE AKTIE - DAS UNBEKANNTE WESEN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de-AT" sz="3200" dirty="0" smtClean="0"/>
              <a:t>Basiswissen</a:t>
            </a:r>
            <a:endParaRPr lang="de-AT" sz="3200" dirty="0"/>
          </a:p>
        </p:txBody>
      </p:sp>
      <p:sp>
        <p:nvSpPr>
          <p:cNvPr id="4" name="Rechteck 3"/>
          <p:cNvSpPr/>
          <p:nvPr/>
        </p:nvSpPr>
        <p:spPr>
          <a:xfrm>
            <a:off x="376272" y="6248345"/>
            <a:ext cx="5995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http://pixabay.com/static/uploads/photo/2011/08/14/17/51/share-price-8608_640.png</a:t>
            </a:r>
          </a:p>
        </p:txBody>
      </p:sp>
      <p:pic>
        <p:nvPicPr>
          <p:cNvPr id="1026" name="Picture 2" descr="Bulle droite question by technoargia - Speech bubble with a question mar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9" y="2870832"/>
            <a:ext cx="4408721" cy="32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xabay.com/static/uploads/photo/2011/08/14/17/51/share-price-8608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760">
            <a:off x="2784784" y="3281378"/>
            <a:ext cx="1735333" cy="1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76272" y="6449840"/>
            <a:ext cx="6402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https://openclipart.org/image/800px/svg_to_png/153/technoargia_Bulle_droite_question.png</a:t>
            </a:r>
          </a:p>
        </p:txBody>
      </p:sp>
    </p:spTree>
    <p:extLst>
      <p:ext uri="{BB962C8B-B14F-4D97-AF65-F5344CB8AC3E}">
        <p14:creationId xmlns:p14="http://schemas.microsoft.com/office/powerpoint/2010/main" val="23276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611560" y="1603684"/>
            <a:ext cx="7776864" cy="43416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Organe der Aktiengesellschaft</a:t>
            </a:r>
            <a:endParaRPr lang="de-AT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1245411" y="1855744"/>
            <a:ext cx="6507155" cy="614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400" b="1" dirty="0" smtClean="0"/>
              <a:t>Hauptversammlung</a:t>
            </a:r>
            <a:endParaRPr lang="de-AT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1245411" y="4450311"/>
            <a:ext cx="2602629" cy="50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Aufsichtsrat</a:t>
            </a:r>
            <a:endParaRPr lang="de-AT" b="1" dirty="0"/>
          </a:p>
        </p:txBody>
      </p:sp>
      <p:sp>
        <p:nvSpPr>
          <p:cNvPr id="7" name="Abgerundetes Rechteck 6"/>
          <p:cNvSpPr/>
          <p:nvPr/>
        </p:nvSpPr>
        <p:spPr>
          <a:xfrm>
            <a:off x="4938725" y="4460468"/>
            <a:ext cx="2813841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Vorstand</a:t>
            </a:r>
            <a:endParaRPr lang="de-AT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245411" y="2563630"/>
            <a:ext cx="807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Wird jährlich einberufen, jede Aktie führt zu einer Stimme.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Entscheidungen beispielsweise über Gewinnverwendung, Kapitalerhöhung und Auflösung der Gesellschaft.</a:t>
            </a:r>
            <a:endParaRPr lang="de-AT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993704" y="5097378"/>
            <a:ext cx="605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Führt die Geschäfte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Berichtet dem Aufsichtsrat</a:t>
            </a:r>
          </a:p>
        </p:txBody>
      </p:sp>
      <p:sp>
        <p:nvSpPr>
          <p:cNvPr id="13" name="Pfeil nach unten 12"/>
          <p:cNvSpPr/>
          <p:nvPr/>
        </p:nvSpPr>
        <p:spPr>
          <a:xfrm>
            <a:off x="2448047" y="3604193"/>
            <a:ext cx="539777" cy="70572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1831284" y="370208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wählt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56193" y="503850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Wählt und kontrolliert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 rot="10800000">
            <a:off x="6075645" y="3604193"/>
            <a:ext cx="540000" cy="705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Pfeil nach unten 18"/>
          <p:cNvSpPr/>
          <p:nvPr/>
        </p:nvSpPr>
        <p:spPr>
          <a:xfrm rot="16200000">
            <a:off x="4144303" y="4332277"/>
            <a:ext cx="540000" cy="74744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6485069" y="378391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einberufen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A simple magnifying glass by Minduka - A simple magnifyin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821">
            <a:off x="1262015" y="4618394"/>
            <a:ext cx="812292" cy="5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erence by mazeo - People gathered around a table for a meeting.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15" y="1883763"/>
            <a:ext cx="1022332" cy="5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handshake icon by Fred the Oyster - A handshak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426111"/>
            <a:ext cx="660286" cy="5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16024" y="6021288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https://openclipart.org/image/800px/svg_to_png/204730/1416415056.png</a:t>
            </a:r>
          </a:p>
        </p:txBody>
      </p:sp>
      <p:sp>
        <p:nvSpPr>
          <p:cNvPr id="4" name="Rechteck 3"/>
          <p:cNvSpPr/>
          <p:nvPr/>
        </p:nvSpPr>
        <p:spPr>
          <a:xfrm>
            <a:off x="221529" y="6194480"/>
            <a:ext cx="5646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https://openclipart.org/image/800px/svg_to_png/78409/conference.png</a:t>
            </a:r>
          </a:p>
        </p:txBody>
      </p:sp>
      <p:sp>
        <p:nvSpPr>
          <p:cNvPr id="9" name="Rechteck 8"/>
          <p:cNvSpPr/>
          <p:nvPr/>
        </p:nvSpPr>
        <p:spPr>
          <a:xfrm>
            <a:off x="216024" y="6374229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https://openclipart.org/image/800px/svg_to_png/29061/Minduka_A_simple_magnifying_glass.png</a:t>
            </a:r>
          </a:p>
        </p:txBody>
      </p:sp>
    </p:spTree>
    <p:extLst>
      <p:ext uri="{BB962C8B-B14F-4D97-AF65-F5344CB8AC3E}">
        <p14:creationId xmlns:p14="http://schemas.microsoft.com/office/powerpoint/2010/main" val="32397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/>
              <a:t>Aktien – Grundbegriffe</a:t>
            </a:r>
          </a:p>
        </p:txBody>
      </p:sp>
      <p:pic>
        <p:nvPicPr>
          <p:cNvPr id="5" name="Picture 2" descr="thinkingboy outline by ryanlerch - an image from the US government EPA &quot;Sunwise&quot; program. I converted it from PDF format. the source link is here - http://www.epa.gov/sunwise/doc/post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3275"/>
            <a:ext cx="2576305" cy="34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60040" y="59846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https://openclipart.org/image/800px/svg_to_png/630/ryanlerch_thinkingboy_outline.png</a:t>
            </a:r>
          </a:p>
        </p:txBody>
      </p:sp>
      <p:sp>
        <p:nvSpPr>
          <p:cNvPr id="7" name="Textfeld 6"/>
          <p:cNvSpPr txBox="1"/>
          <p:nvPr/>
        </p:nvSpPr>
        <p:spPr>
          <a:xfrm rot="20395449">
            <a:off x="4011743" y="32289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Aktienarten</a:t>
            </a:r>
          </a:p>
        </p:txBody>
      </p:sp>
      <p:sp>
        <p:nvSpPr>
          <p:cNvPr id="9" name="Textfeld 8"/>
          <p:cNvSpPr txBox="1"/>
          <p:nvPr/>
        </p:nvSpPr>
        <p:spPr>
          <a:xfrm rot="21160093">
            <a:off x="3987944" y="24915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Börsenkurs Einflussgrößen</a:t>
            </a:r>
          </a:p>
        </p:txBody>
      </p:sp>
      <p:sp>
        <p:nvSpPr>
          <p:cNvPr id="13" name="Textfeld 12"/>
          <p:cNvSpPr txBox="1"/>
          <p:nvPr/>
        </p:nvSpPr>
        <p:spPr>
          <a:xfrm rot="1085341">
            <a:off x="6392220" y="267367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Rechte des Aktionärs</a:t>
            </a:r>
          </a:p>
        </p:txBody>
      </p:sp>
      <p:sp>
        <p:nvSpPr>
          <p:cNvPr id="14" name="Textfeld 13"/>
          <p:cNvSpPr txBox="1"/>
          <p:nvPr/>
        </p:nvSpPr>
        <p:spPr>
          <a:xfrm rot="1085341">
            <a:off x="6662406" y="416912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Primär- und Sekundärmarkt</a:t>
            </a:r>
          </a:p>
        </p:txBody>
      </p:sp>
    </p:spTree>
    <p:extLst>
      <p:ext uri="{BB962C8B-B14F-4D97-AF65-F5344CB8AC3E}">
        <p14:creationId xmlns:p14="http://schemas.microsoft.com/office/powerpoint/2010/main" val="19956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900" b="1" dirty="0" smtClean="0"/>
              <a:t>Rechte des Aktionärs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(Stammaktien – Normalfall)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7643192" cy="4525963"/>
          </a:xfrm>
        </p:spPr>
        <p:txBody>
          <a:bodyPr>
            <a:normAutofit/>
          </a:bodyPr>
          <a:lstStyle/>
          <a:p>
            <a:pPr fontAlgn="base"/>
            <a:r>
              <a:rPr lang="de-AT" dirty="0" smtClean="0"/>
              <a:t>Dividende - Anteil </a:t>
            </a:r>
            <a:r>
              <a:rPr lang="de-AT" dirty="0"/>
              <a:t>am </a:t>
            </a:r>
            <a:r>
              <a:rPr lang="de-AT" dirty="0" smtClean="0"/>
              <a:t>Bilanzgewinn</a:t>
            </a:r>
            <a:endParaRPr lang="de-AT" dirty="0"/>
          </a:p>
          <a:p>
            <a:pPr fontAlgn="base"/>
            <a:r>
              <a:rPr lang="de-AT" dirty="0" smtClean="0"/>
              <a:t>Teilnahme an der Hauptversammlung (Rede-, Auskunfts- und Stimmrecht)</a:t>
            </a:r>
            <a:endParaRPr lang="de-AT" dirty="0"/>
          </a:p>
          <a:p>
            <a:pPr fontAlgn="base"/>
            <a:r>
              <a:rPr lang="de-AT" dirty="0" smtClean="0"/>
              <a:t>Bezug </a:t>
            </a:r>
            <a:r>
              <a:rPr lang="de-AT" dirty="0"/>
              <a:t>junger </a:t>
            </a:r>
            <a:r>
              <a:rPr lang="de-AT" dirty="0" smtClean="0"/>
              <a:t>Aktien</a:t>
            </a:r>
            <a:r>
              <a:rPr lang="de-AT" dirty="0"/>
              <a:t> </a:t>
            </a:r>
            <a:endParaRPr lang="de-AT" dirty="0" smtClean="0"/>
          </a:p>
          <a:p>
            <a:pPr fontAlgn="base"/>
            <a:r>
              <a:rPr lang="de-AT" dirty="0" smtClean="0"/>
              <a:t>Anteil </a:t>
            </a:r>
            <a:r>
              <a:rPr lang="de-AT" dirty="0"/>
              <a:t>am </a:t>
            </a:r>
            <a:r>
              <a:rPr lang="de-AT" dirty="0" smtClean="0"/>
              <a:t>Liquidationserlös</a:t>
            </a:r>
          </a:p>
          <a:p>
            <a:pPr fontAlgn="base"/>
            <a:endParaRPr lang="de-AT" dirty="0"/>
          </a:p>
          <a:p>
            <a:pPr fontAlgn="base"/>
            <a:endParaRPr lang="de-AT" dirty="0"/>
          </a:p>
          <a:p>
            <a:pPr marL="0" indent="0" fontAlgn="base">
              <a:buNone/>
            </a:pPr>
            <a:endParaRPr lang="de-AT" dirty="0"/>
          </a:p>
        </p:txBody>
      </p:sp>
      <p:pic>
        <p:nvPicPr>
          <p:cNvPr id="1026" name="Picture 2" descr="list / liste by lmproulx - A lineart of a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4" y="4708376"/>
            <a:ext cx="957561" cy="1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11560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https://openclipart.org/people/lmproulx/liste.svg</a:t>
            </a:r>
          </a:p>
        </p:txBody>
      </p:sp>
    </p:spTree>
    <p:extLst>
      <p:ext uri="{BB962C8B-B14F-4D97-AF65-F5344CB8AC3E}">
        <p14:creationId xmlns:p14="http://schemas.microsoft.com/office/powerpoint/2010/main" val="4152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Dividende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Aktionäre haben das Recht in Form einer Dividendenzahlung, am Unternehmensgewinn beteiligt zu werden.</a:t>
            </a:r>
          </a:p>
          <a:p>
            <a:r>
              <a:rPr lang="de-AT" sz="2800" dirty="0" smtClean="0"/>
              <a:t>Die Höhe der Dividende pro Aktie wird vom Vorstand vorgeschlagen und in der jährlichen Hauptversammlung beschlossen.</a:t>
            </a:r>
          </a:p>
        </p:txBody>
      </p:sp>
      <p:pic>
        <p:nvPicPr>
          <p:cNvPr id="4098" name="Picture 2" descr="paying in Euros by Onsemeliot - Hands: One hand gives and the other receives Euro n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962182" cy="13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55576" y="62728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https://openclipart.org/image/800px/svg_to_png/166713/money.png</a:t>
            </a:r>
          </a:p>
        </p:txBody>
      </p:sp>
    </p:spTree>
    <p:extLst>
      <p:ext uri="{BB962C8B-B14F-4D97-AF65-F5344CB8AC3E}">
        <p14:creationId xmlns:p14="http://schemas.microsoft.com/office/powerpoint/2010/main" val="25639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Verschiedene Aktienarten</a:t>
            </a:r>
            <a:endParaRPr lang="de-AT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189050" y="1772816"/>
            <a:ext cx="8415397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Aktienarten</a:t>
            </a:r>
            <a:endParaRPr lang="de-AT" sz="2200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3088272" y="3075268"/>
            <a:ext cx="266400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Unternehmensanteil</a:t>
            </a:r>
            <a:endParaRPr lang="de-AT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5940152" y="3074650"/>
            <a:ext cx="2664296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Rechte</a:t>
            </a:r>
            <a:endParaRPr lang="de-AT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5940151" y="4221916"/>
            <a:ext cx="1222235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Stamm-aktie</a:t>
            </a:r>
            <a:endParaRPr lang="de-AT" b="1" dirty="0"/>
          </a:p>
        </p:txBody>
      </p:sp>
      <p:sp>
        <p:nvSpPr>
          <p:cNvPr id="10" name="Rechteck 9"/>
          <p:cNvSpPr/>
          <p:nvPr/>
        </p:nvSpPr>
        <p:spPr>
          <a:xfrm>
            <a:off x="7272300" y="4226175"/>
            <a:ext cx="1332147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Vorzugs-aktie</a:t>
            </a:r>
            <a:endParaRPr lang="de-AT" b="1" dirty="0"/>
          </a:p>
        </p:txBody>
      </p:sp>
      <p:cxnSp>
        <p:nvCxnSpPr>
          <p:cNvPr id="14" name="Gerader Verbinder 13"/>
          <p:cNvCxnSpPr>
            <a:stCxn id="4" idx="2"/>
            <a:endCxn id="5" idx="0"/>
          </p:cNvCxnSpPr>
          <p:nvPr/>
        </p:nvCxnSpPr>
        <p:spPr>
          <a:xfrm>
            <a:off x="4396749" y="2564904"/>
            <a:ext cx="23523" cy="51036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4" idx="2"/>
            <a:endCxn id="6" idx="0"/>
          </p:cNvCxnSpPr>
          <p:nvPr/>
        </p:nvCxnSpPr>
        <p:spPr>
          <a:xfrm>
            <a:off x="4396749" y="2564904"/>
            <a:ext cx="2875551" cy="50974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6" idx="2"/>
            <a:endCxn id="8" idx="0"/>
          </p:cNvCxnSpPr>
          <p:nvPr/>
        </p:nvCxnSpPr>
        <p:spPr>
          <a:xfrm flipH="1">
            <a:off x="6551269" y="3794730"/>
            <a:ext cx="721031" cy="4271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6" idx="2"/>
            <a:endCxn id="10" idx="0"/>
          </p:cNvCxnSpPr>
          <p:nvPr/>
        </p:nvCxnSpPr>
        <p:spPr>
          <a:xfrm>
            <a:off x="7272300" y="3794730"/>
            <a:ext cx="666074" cy="4314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3104108" y="4181635"/>
            <a:ext cx="129708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Nennwert-aktie</a:t>
            </a:r>
            <a:endParaRPr lang="de-AT" b="1" dirty="0"/>
          </a:p>
        </p:txBody>
      </p:sp>
      <p:sp>
        <p:nvSpPr>
          <p:cNvPr id="37" name="Rechteck 36"/>
          <p:cNvSpPr/>
          <p:nvPr/>
        </p:nvSpPr>
        <p:spPr>
          <a:xfrm>
            <a:off x="4549130" y="4181635"/>
            <a:ext cx="12240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Stückaktie</a:t>
            </a:r>
            <a:endParaRPr lang="de-AT" b="1" dirty="0"/>
          </a:p>
        </p:txBody>
      </p:sp>
      <p:cxnSp>
        <p:nvCxnSpPr>
          <p:cNvPr id="38" name="Gerader Verbinder 37"/>
          <p:cNvCxnSpPr>
            <a:stCxn id="5" idx="2"/>
            <a:endCxn id="36" idx="0"/>
          </p:cNvCxnSpPr>
          <p:nvPr/>
        </p:nvCxnSpPr>
        <p:spPr>
          <a:xfrm flipH="1">
            <a:off x="3752649" y="3795348"/>
            <a:ext cx="667623" cy="38628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5" idx="2"/>
            <a:endCxn id="37" idx="0"/>
          </p:cNvCxnSpPr>
          <p:nvPr/>
        </p:nvCxnSpPr>
        <p:spPr>
          <a:xfrm>
            <a:off x="4420272" y="3795348"/>
            <a:ext cx="740858" cy="38628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3039627" y="4837774"/>
            <a:ext cx="1604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.</a:t>
            </a:r>
            <a:endParaRPr lang="de-AT" sz="1600" dirty="0"/>
          </a:p>
        </p:txBody>
      </p:sp>
      <p:sp>
        <p:nvSpPr>
          <p:cNvPr id="52" name="Textfeld 51"/>
          <p:cNvSpPr txBox="1"/>
          <p:nvPr/>
        </p:nvSpPr>
        <p:spPr>
          <a:xfrm>
            <a:off x="4552352" y="4830251"/>
            <a:ext cx="153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Lautet auf Anteil am Grundkapital</a:t>
            </a:r>
            <a:endParaRPr lang="de-AT" sz="1600" dirty="0"/>
          </a:p>
        </p:txBody>
      </p:sp>
      <p:sp>
        <p:nvSpPr>
          <p:cNvPr id="53" name="Textfeld 52"/>
          <p:cNvSpPr txBox="1"/>
          <p:nvPr/>
        </p:nvSpPr>
        <p:spPr>
          <a:xfrm>
            <a:off x="5995978" y="4841938"/>
            <a:ext cx="123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Normalfall</a:t>
            </a:r>
            <a:endParaRPr lang="de-AT" sz="1600" dirty="0"/>
          </a:p>
        </p:txBody>
      </p:sp>
      <p:sp>
        <p:nvSpPr>
          <p:cNvPr id="54" name="Textfeld 53"/>
          <p:cNvSpPr txBox="1"/>
          <p:nvPr/>
        </p:nvSpPr>
        <p:spPr>
          <a:xfrm>
            <a:off x="7236296" y="4831066"/>
            <a:ext cx="170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de-AT" sz="1600" dirty="0" smtClean="0"/>
              <a:t>Sonderrechte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AT" sz="1600" dirty="0" smtClean="0"/>
              <a:t>z.B</a:t>
            </a:r>
            <a:r>
              <a:rPr lang="de-AT" sz="1600" dirty="0"/>
              <a:t>. erhöhte </a:t>
            </a:r>
            <a:r>
              <a:rPr lang="de-AT" sz="1600" dirty="0" smtClean="0"/>
              <a:t>Dividende (bei Verzicht </a:t>
            </a:r>
            <a:r>
              <a:rPr lang="de-AT" sz="1600" dirty="0"/>
              <a:t>auf </a:t>
            </a:r>
            <a:r>
              <a:rPr lang="de-AT" sz="1600" dirty="0" smtClean="0"/>
              <a:t>Stimmrecht</a:t>
            </a:r>
            <a:r>
              <a:rPr lang="de-AT" sz="1600" dirty="0"/>
              <a:t>).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9050" y="3106098"/>
            <a:ext cx="266400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Übertragbarkeit</a:t>
            </a:r>
            <a:endParaRPr lang="de-AT" b="1" dirty="0"/>
          </a:p>
        </p:txBody>
      </p:sp>
      <p:cxnSp>
        <p:nvCxnSpPr>
          <p:cNvPr id="31" name="Gerader Verbinder 30"/>
          <p:cNvCxnSpPr>
            <a:stCxn id="4" idx="2"/>
          </p:cNvCxnSpPr>
          <p:nvPr/>
        </p:nvCxnSpPr>
        <p:spPr>
          <a:xfrm flipH="1">
            <a:off x="1626825" y="2564904"/>
            <a:ext cx="2769924" cy="49805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206962" y="4188342"/>
            <a:ext cx="129708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Inhaber-aktie</a:t>
            </a:r>
            <a:endParaRPr lang="de-AT" b="1" dirty="0"/>
          </a:p>
        </p:txBody>
      </p:sp>
      <p:sp>
        <p:nvSpPr>
          <p:cNvPr id="45" name="Rechteck 44"/>
          <p:cNvSpPr/>
          <p:nvPr/>
        </p:nvSpPr>
        <p:spPr>
          <a:xfrm>
            <a:off x="1651984" y="4188342"/>
            <a:ext cx="12240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Namens-aktie</a:t>
            </a:r>
            <a:endParaRPr lang="de-AT" b="1" dirty="0"/>
          </a:p>
        </p:txBody>
      </p:sp>
      <p:cxnSp>
        <p:nvCxnSpPr>
          <p:cNvPr id="46" name="Gerader Verbinder 45"/>
          <p:cNvCxnSpPr>
            <a:endCxn id="44" idx="0"/>
          </p:cNvCxnSpPr>
          <p:nvPr/>
        </p:nvCxnSpPr>
        <p:spPr>
          <a:xfrm flipH="1">
            <a:off x="855503" y="3802055"/>
            <a:ext cx="667623" cy="38628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endCxn id="45" idx="0"/>
          </p:cNvCxnSpPr>
          <p:nvPr/>
        </p:nvCxnSpPr>
        <p:spPr>
          <a:xfrm>
            <a:off x="1523126" y="3802055"/>
            <a:ext cx="740858" cy="38628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78406" y="4860449"/>
            <a:ext cx="134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Lautet auf den Inhaber</a:t>
            </a:r>
            <a:endParaRPr lang="de-AT" sz="1600" dirty="0"/>
          </a:p>
        </p:txBody>
      </p:sp>
      <p:sp>
        <p:nvSpPr>
          <p:cNvPr id="49" name="Textfeld 48"/>
          <p:cNvSpPr txBox="1"/>
          <p:nvPr/>
        </p:nvSpPr>
        <p:spPr>
          <a:xfrm>
            <a:off x="1648351" y="4830251"/>
            <a:ext cx="124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Lautet auf bestimmten Namen</a:t>
            </a:r>
            <a:endParaRPr lang="de-AT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068306" y="4860449"/>
            <a:ext cx="134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Lautet auf Nennwert.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739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Ertrag einer Aktie</a:t>
            </a:r>
            <a:endParaRPr lang="de-AT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57200" y="1644650"/>
            <a:ext cx="822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1673225"/>
            <a:ext cx="1827213" cy="36036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95525" y="1673225"/>
            <a:ext cx="4054475" cy="36036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350000" y="1673225"/>
            <a:ext cx="2306638" cy="3603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8313" y="2033588"/>
            <a:ext cx="1827213" cy="12700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95525" y="2033588"/>
            <a:ext cx="4054475" cy="12700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50000" y="2033588"/>
            <a:ext cx="2306638" cy="127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68313" y="3303588"/>
            <a:ext cx="1827213" cy="13985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95525" y="3303588"/>
            <a:ext cx="4054475" cy="13985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50000" y="3303588"/>
            <a:ext cx="2306638" cy="1398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68313" y="4702175"/>
            <a:ext cx="1827213" cy="12700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95525" y="4702175"/>
            <a:ext cx="4054475" cy="12700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50000" y="4702175"/>
            <a:ext cx="2306638" cy="127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295525" y="1666875"/>
            <a:ext cx="0" cy="4311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6350000" y="1668463"/>
            <a:ext cx="0" cy="43100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61963" y="2033588"/>
            <a:ext cx="8201025" cy="0"/>
          </a:xfrm>
          <a:prstGeom prst="line">
            <a:avLst/>
          </a:prstGeom>
          <a:noFill/>
          <a:ln w="365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61963" y="3303588"/>
            <a:ext cx="820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61963" y="4702175"/>
            <a:ext cx="820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68313" y="1666875"/>
            <a:ext cx="0" cy="4311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8656638" y="1668463"/>
            <a:ext cx="0" cy="43100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61963" y="1673225"/>
            <a:ext cx="820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61963" y="5972175"/>
            <a:ext cx="8201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557213" y="1714500"/>
            <a:ext cx="10620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Ertragsart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386013" y="1714500"/>
            <a:ext cx="8651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Beispiel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438900" y="1714500"/>
            <a:ext cx="18478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Höhe des Ertrages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57213" y="2074863"/>
            <a:ext cx="1328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Dividende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386013" y="2073275"/>
            <a:ext cx="4140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Sie besitzen 100 Aktien der Erste Bank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2386013" y="2368550"/>
            <a:ext cx="3684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Group. Für das Jahr 2016 wird eine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2386013" y="2663825"/>
            <a:ext cx="31180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Dividende von 1 Euro je Aktie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2386013" y="2959100"/>
            <a:ext cx="1714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ausgeschüttet.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451600" y="2368550"/>
            <a:ext cx="697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1,00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7121525" y="2368550"/>
            <a:ext cx="261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7302500" y="2368550"/>
            <a:ext cx="7032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100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7910513" y="2368550"/>
            <a:ext cx="8016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7072176" y="2673648"/>
            <a:ext cx="820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</a:t>
            </a:r>
            <a:r>
              <a:rPr lang="de-DE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100 €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57213" y="3344863"/>
            <a:ext cx="1517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Kursgewinn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57213" y="3670300"/>
            <a:ext cx="666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1054100" y="3670300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1187450" y="3670300"/>
            <a:ext cx="9509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verlust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2386013" y="3343275"/>
            <a:ext cx="38576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Sie haben die Aktien der Erste Bank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386013" y="3638550"/>
            <a:ext cx="407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Group um einen Stückpreis von 16,38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2386013" y="3933825"/>
            <a:ext cx="2619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2565400" y="3933825"/>
            <a:ext cx="382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erworben. Sie verkaufen die Aktien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2386013" y="4230688"/>
            <a:ext cx="27539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 07.09.2017 um 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34,58 €.</a:t>
            </a: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6638925" y="3408363"/>
            <a:ext cx="19000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Wert bei Verkauf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6657975" y="3703638"/>
            <a:ext cx="14826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Wert bei Kauf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6697663" y="3998913"/>
            <a:ext cx="6700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3458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7400277" y="4004755"/>
            <a:ext cx="261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7524328" y="3998913"/>
            <a:ext cx="129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7632700" y="3998913"/>
            <a:ext cx="52257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de-DE" altLang="de-D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alt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1638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8185150" y="3998913"/>
            <a:ext cx="261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7104063" y="4294188"/>
            <a:ext cx="9024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1820 €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/>
          <p:cNvSpPr>
            <a:spLocks noChangeArrowheads="1"/>
          </p:cNvSpPr>
          <p:nvPr/>
        </p:nvSpPr>
        <p:spPr bwMode="auto">
          <a:xfrm>
            <a:off x="557213" y="4743450"/>
            <a:ext cx="1770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Nebenerträge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/>
          <p:cNvSpPr>
            <a:spLocks noChangeArrowheads="1"/>
          </p:cNvSpPr>
          <p:nvPr/>
        </p:nvSpPr>
        <p:spPr bwMode="auto">
          <a:xfrm>
            <a:off x="2386013" y="4745038"/>
            <a:ext cx="380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Die Erste Bank Group führte im Juli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2386013" y="5038725"/>
            <a:ext cx="3633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2013 eine Kapitalerhöhung durch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5773738" y="5038725"/>
            <a:ext cx="260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2386013" y="5334000"/>
            <a:ext cx="37798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Ihnen wird hierbei ein Bezugsrecht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2386013" y="5629275"/>
            <a:ext cx="7000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von 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2933700" y="5629275"/>
            <a:ext cx="261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3113088" y="5629275"/>
            <a:ext cx="2459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 Aktie eingeräumt.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6684963" y="5038725"/>
            <a:ext cx="4460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6989763" y="5038725"/>
            <a:ext cx="261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2"/>
          <p:cNvSpPr>
            <a:spLocks noChangeArrowheads="1"/>
          </p:cNvSpPr>
          <p:nvPr/>
        </p:nvSpPr>
        <p:spPr bwMode="auto">
          <a:xfrm>
            <a:off x="7169150" y="5038725"/>
            <a:ext cx="1320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100 Stück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3"/>
          <p:cNvSpPr>
            <a:spLocks noChangeArrowheads="1"/>
          </p:cNvSpPr>
          <p:nvPr/>
        </p:nvSpPr>
        <p:spPr bwMode="auto">
          <a:xfrm>
            <a:off x="7162800" y="5334000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100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7772400" y="5334000"/>
            <a:ext cx="2651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5954">
            <a:off x="202855" y="5721042"/>
            <a:ext cx="1667053" cy="8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Aktien einfach erklärt</a:t>
            </a:r>
            <a:endParaRPr lang="de-AT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93423"/>
            <a:ext cx="6752381" cy="39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133798" y="5805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dirty="0"/>
              <a:t>https://www.youtube.com/watch?v=R2ZFgLROtTY</a:t>
            </a:r>
          </a:p>
        </p:txBody>
      </p:sp>
    </p:spTree>
    <p:extLst>
      <p:ext uri="{BB962C8B-B14F-4D97-AF65-F5344CB8AC3E}">
        <p14:creationId xmlns:p14="http://schemas.microsoft.com/office/powerpoint/2010/main" val="32581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79512" y="3826680"/>
            <a:ext cx="4680520" cy="2036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179512" y="1606356"/>
            <a:ext cx="4680520" cy="2220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Primär- und Sekundärmarkt</a:t>
            </a:r>
            <a:endParaRPr lang="de-AT" b="1" dirty="0"/>
          </a:p>
        </p:txBody>
      </p:sp>
      <p:sp>
        <p:nvSpPr>
          <p:cNvPr id="23" name="Rechteck 22"/>
          <p:cNvSpPr/>
          <p:nvPr/>
        </p:nvSpPr>
        <p:spPr>
          <a:xfrm>
            <a:off x="122242" y="5929535"/>
            <a:ext cx="5882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http://openclipart.org/image/800px/svg_to_png/64177/1275518119.png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122242" y="6145559"/>
            <a:ext cx="725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http://openclipart.org/image/800px/svg_to_png/1194/liftarn_Silhouette_of_a_man.png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5" y="1606357"/>
            <a:ext cx="1759190" cy="23455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02632" y="24838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Aktien</a:t>
            </a:r>
            <a:endParaRPr lang="de-AT" dirty="0"/>
          </a:p>
        </p:txBody>
      </p:sp>
      <p:sp>
        <p:nvSpPr>
          <p:cNvPr id="47" name="Textfeld 46"/>
          <p:cNvSpPr txBox="1"/>
          <p:nvPr/>
        </p:nvSpPr>
        <p:spPr>
          <a:xfrm>
            <a:off x="2900226" y="2483875"/>
            <a:ext cx="161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Geldeinlagen</a:t>
            </a:r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/>
          <a:stretch/>
        </p:blipFill>
        <p:spPr>
          <a:xfrm>
            <a:off x="179512" y="3786083"/>
            <a:ext cx="4559523" cy="174679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290106" y="4268159"/>
            <a:ext cx="2232248" cy="2003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Handel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4893862" y="1625903"/>
            <a:ext cx="3998618" cy="2159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Primärmarkt</a:t>
            </a:r>
          </a:p>
          <a:p>
            <a:pPr algn="ctr"/>
            <a:r>
              <a:rPr lang="de-AT" sz="2400" dirty="0" smtClean="0"/>
              <a:t>Erstausgabe (Emission) der Aktien</a:t>
            </a:r>
            <a:endParaRPr lang="de-AT" sz="24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916558" y="3852019"/>
            <a:ext cx="3998618" cy="2010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Sekundärmarkt</a:t>
            </a:r>
          </a:p>
          <a:p>
            <a:pPr algn="ctr"/>
            <a:r>
              <a:rPr lang="de-AT" sz="2400" dirty="0" smtClean="0"/>
              <a:t>Kauf- und Verkauf der Aktien</a:t>
            </a:r>
          </a:p>
          <a:p>
            <a:pPr algn="ctr"/>
            <a:r>
              <a:rPr lang="de-AT" sz="2400" dirty="0" smtClean="0"/>
              <a:t>(Börsenkurs)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1255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b="1" dirty="0" smtClean="0"/>
              <a:t>Börsenkurse</a:t>
            </a:r>
            <a:br>
              <a:rPr lang="de-AT" b="1" dirty="0" smtClean="0"/>
            </a:br>
            <a:r>
              <a:rPr lang="de-AT" sz="3600" b="1" dirty="0" smtClean="0"/>
              <a:t>Einflussfaktoren</a:t>
            </a:r>
            <a:endParaRPr lang="de-AT" sz="3600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3434370" y="2974509"/>
            <a:ext cx="2156161" cy="17963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 smtClean="0"/>
              <a:t>Entwicklung</a:t>
            </a:r>
          </a:p>
          <a:p>
            <a:pPr algn="ctr"/>
            <a:r>
              <a:rPr lang="de-AT" sz="2800" b="1" dirty="0" smtClean="0"/>
              <a:t>Börsenkurs</a:t>
            </a:r>
            <a:endParaRPr lang="de-AT" sz="2800" b="1" dirty="0"/>
          </a:p>
        </p:txBody>
      </p:sp>
      <p:sp>
        <p:nvSpPr>
          <p:cNvPr id="3" name="Abgerundetes Rechteck 2"/>
          <p:cNvSpPr/>
          <p:nvPr/>
        </p:nvSpPr>
        <p:spPr>
          <a:xfrm>
            <a:off x="845018" y="2060848"/>
            <a:ext cx="2156161" cy="704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Angebot und Nachfrage</a:t>
            </a:r>
            <a:endParaRPr lang="de-AT" sz="20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090795" y="3012512"/>
            <a:ext cx="2156400" cy="704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dk1"/>
                </a:solidFill>
              </a:rPr>
              <a:t>Unternehmens-</a:t>
            </a:r>
            <a:r>
              <a:rPr lang="de-AT" sz="2000" b="1" dirty="0" err="1">
                <a:solidFill>
                  <a:schemeClr val="dk1"/>
                </a:solidFill>
              </a:rPr>
              <a:t>nachrichten</a:t>
            </a:r>
            <a:endParaRPr lang="de-AT" sz="2000" b="1" dirty="0">
              <a:solidFill>
                <a:schemeClr val="dk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090795" y="2060848"/>
            <a:ext cx="2156400" cy="7045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dk1"/>
                </a:solidFill>
              </a:rPr>
              <a:t>Branchennews</a:t>
            </a:r>
            <a:endParaRPr lang="de-AT" sz="2000" b="1" dirty="0">
              <a:solidFill>
                <a:schemeClr val="dk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434370" y="4974068"/>
            <a:ext cx="2156161" cy="70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dk1"/>
                </a:solidFill>
              </a:rPr>
              <a:t>Kurs-Gewinn-Verhältnis</a:t>
            </a:r>
            <a:endParaRPr lang="de-AT" sz="2000" b="1" dirty="0">
              <a:solidFill>
                <a:schemeClr val="dk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45016" y="4974068"/>
            <a:ext cx="2156400" cy="70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dk1"/>
                </a:solidFill>
              </a:rPr>
              <a:t>Chartanalyse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090795" y="3964175"/>
            <a:ext cx="2156400" cy="7166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dk1"/>
                </a:solidFill>
              </a:rPr>
              <a:t>Experten-meinungen</a:t>
            </a:r>
            <a:endParaRPr lang="de-AT" sz="2000" b="1" dirty="0">
              <a:solidFill>
                <a:schemeClr val="dk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434370" y="2067138"/>
            <a:ext cx="2156161" cy="704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dk1"/>
                </a:solidFill>
              </a:rPr>
              <a:t>Zinsen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845016" y="3015605"/>
            <a:ext cx="2156161" cy="704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dk1"/>
                </a:solidFill>
              </a:rPr>
              <a:t>Krisen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45015" y="3964175"/>
            <a:ext cx="2156161" cy="718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dk1"/>
                </a:solidFill>
              </a:rPr>
              <a:t>Wechselkurse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091034" y="4956671"/>
            <a:ext cx="2156161" cy="7045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dk1"/>
                </a:solidFill>
              </a:rPr>
              <a:t>Konjunktur</a:t>
            </a:r>
            <a:endParaRPr lang="de-AT" sz="2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/>
              <a:t>Aktienhandel</a:t>
            </a:r>
          </a:p>
        </p:txBody>
      </p:sp>
      <p:pic>
        <p:nvPicPr>
          <p:cNvPr id="1026" name="Picture 2" descr="Profit High Five Graph by simpletutorials.net - &#10;This shows to business people doing a high five in front of a profit graph curve sitting on a vertical horizontal grid. The graph basically shows a common depiction of what an ideal profit would be for a company or business.&#10;&#10;profit, high five, business people, curve, income, business income, high five,  graph, grid, profit, business, celebration, corporate, Cor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541621" cy="35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00" y="60956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https://openclipart.org/image/800px/svg_to_png/186812/Profit-Highfive-Simpletutorials.net.png</a:t>
            </a:r>
          </a:p>
        </p:txBody>
      </p:sp>
    </p:spTree>
    <p:extLst>
      <p:ext uri="{BB962C8B-B14F-4D97-AF65-F5344CB8AC3E}">
        <p14:creationId xmlns:p14="http://schemas.microsoft.com/office/powerpoint/2010/main" val="33754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764704"/>
            <a:ext cx="7020272" cy="1512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/>
              <a:t>Aktiengesellschaft</a:t>
            </a:r>
          </a:p>
          <a:p>
            <a:pPr algn="ctr"/>
            <a:r>
              <a:rPr lang="de-AT" sz="3200" dirty="0" smtClean="0"/>
              <a:t>Grundbegriffe</a:t>
            </a:r>
          </a:p>
        </p:txBody>
      </p:sp>
      <p:pic>
        <p:nvPicPr>
          <p:cNvPr id="9" name="Picture 2" descr="thought cloud by Anonymous - Graphics by Jon Phillips. From OCAL 0.18 relea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024336" cy="28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92080" y="401725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 smtClean="0">
                <a:solidFill>
                  <a:schemeClr val="tx2"/>
                </a:solidFill>
              </a:rPr>
              <a:t>Basics</a:t>
            </a:r>
            <a:endParaRPr lang="de-AT" sz="4000" b="1" dirty="0">
              <a:solidFill>
                <a:schemeClr val="tx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61103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dirty="0"/>
              <a:t>http://openclipart.org/image/800px/svg_to_png/36367/thought_cloud_jon_phill_02r.png</a:t>
            </a:r>
          </a:p>
        </p:txBody>
      </p:sp>
    </p:spTree>
    <p:extLst>
      <p:ext uri="{BB962C8B-B14F-4D97-AF65-F5344CB8AC3E}">
        <p14:creationId xmlns:p14="http://schemas.microsoft.com/office/powerpoint/2010/main" val="152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Formen des Aktienhandels</a:t>
            </a:r>
            <a:endParaRPr lang="de-AT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452966" y="1858051"/>
            <a:ext cx="3899203" cy="49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err="1" smtClean="0"/>
              <a:t>börslich</a:t>
            </a:r>
            <a:endParaRPr lang="de-AT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4705244" y="1844824"/>
            <a:ext cx="389920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außerbörslich</a:t>
            </a:r>
            <a:endParaRPr lang="de-AT" sz="2000" b="1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3894969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 smtClean="0"/>
              <a:t>Die Börse ist ein organisierter Markt, an welchen Angebot und Nachfrage nach bestimmten handelbaren Produkten zusammentreffen.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5244" y="2636912"/>
            <a:ext cx="3981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 smtClean="0"/>
              <a:t>Direkte Transaktionen zwischen den Marktteilnehmern</a:t>
            </a:r>
            <a:r>
              <a:rPr lang="de-AT" sz="2400" dirty="0"/>
              <a:t>.</a:t>
            </a:r>
            <a:r>
              <a:rPr lang="de-A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 smtClean="0"/>
              <a:t>Keine Zwischenschaltung der Börse. (</a:t>
            </a:r>
            <a:r>
              <a:rPr lang="de-AT" sz="2400" dirty="0"/>
              <a:t>OTC – Over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smtClean="0"/>
              <a:t>Counter)</a:t>
            </a:r>
          </a:p>
        </p:txBody>
      </p:sp>
    </p:spTree>
    <p:extLst>
      <p:ext uri="{BB962C8B-B14F-4D97-AF65-F5344CB8AC3E}">
        <p14:creationId xmlns:p14="http://schemas.microsoft.com/office/powerpoint/2010/main" val="4107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Kassa- und Terminmarkt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81" y="2532981"/>
            <a:ext cx="390961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200" dirty="0" smtClean="0"/>
              <a:t>Zeitliche Nähe von Geschäftsabschluss und Erfüllung. 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endParaRPr lang="de-AT" sz="1200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782120" y="2492896"/>
            <a:ext cx="411036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200" dirty="0" smtClean="0"/>
              <a:t>Erfüllung des Geschäftes erfolgt erst zu einem späteren Zeitpunkt. Die Geschäftsbedingungen (z.B. Menge, Preis) sind jedoch schon fixiert.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736846" y="1987894"/>
            <a:ext cx="3684737" cy="479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 smtClean="0"/>
              <a:t>Kassa</a:t>
            </a:r>
            <a:endParaRPr lang="de-AT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4788250" y="1987895"/>
            <a:ext cx="3539230" cy="4799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b="1" dirty="0" smtClean="0"/>
              <a:t>Termin</a:t>
            </a:r>
            <a:endParaRPr lang="de-AT" sz="2400" b="1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4572000" y="1987894"/>
            <a:ext cx="0" cy="2305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Ermittlung der Kurse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b="1" dirty="0" smtClean="0"/>
              <a:t>Fortlaufender Handel (Fließhandel)</a:t>
            </a:r>
          </a:p>
          <a:p>
            <a:pPr lvl="1"/>
            <a:r>
              <a:rPr lang="de-AT" dirty="0" smtClean="0"/>
              <a:t>Die Wertpapiergeschäfte werden während der gesamten </a:t>
            </a:r>
            <a:r>
              <a:rPr lang="de-AT" dirty="0" err="1" smtClean="0"/>
              <a:t>Börsezeit</a:t>
            </a:r>
            <a:r>
              <a:rPr lang="de-AT" dirty="0" smtClean="0"/>
              <a:t> laufend abgeschlossen.</a:t>
            </a:r>
          </a:p>
          <a:p>
            <a:pPr lvl="1"/>
            <a:r>
              <a:rPr lang="de-AT" dirty="0" smtClean="0"/>
              <a:t>Für jedes Geschäft gilt ein eigener Kurs </a:t>
            </a:r>
          </a:p>
          <a:p>
            <a:pPr lvl="1"/>
            <a:r>
              <a:rPr lang="de-AT" dirty="0" smtClean="0"/>
              <a:t>Es gibt einen Eröffnungs- und Schlusskurs</a:t>
            </a:r>
          </a:p>
          <a:p>
            <a:r>
              <a:rPr lang="de-AT" b="1" dirty="0" smtClean="0"/>
              <a:t>Einmalige Auktion </a:t>
            </a:r>
          </a:p>
          <a:p>
            <a:pPr lvl="1"/>
            <a:r>
              <a:rPr lang="de-AT" dirty="0" smtClean="0"/>
              <a:t>Kurs wird nur einmal täglich ermittelt.</a:t>
            </a:r>
          </a:p>
          <a:p>
            <a:pPr lvl="1"/>
            <a:r>
              <a:rPr lang="de-AT" dirty="0"/>
              <a:t>Makler nehmen hierbei Kauf- und Verkaufswünsche (Orders) entgegen und berechnen jenen Kurs zu welchem der höchste Umsatz zu Stande kommt</a:t>
            </a:r>
            <a:r>
              <a:rPr lang="de-AT" dirty="0" smtClean="0"/>
              <a:t>. (Meistausführungsprinzip)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04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upload.wikimedia.org/wikipedia/commons/f/fd/Palais_Caprara-Geymueller_panora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/>
          <a:stretch/>
        </p:blipFill>
        <p:spPr bwMode="auto">
          <a:xfrm>
            <a:off x="4788024" y="1628800"/>
            <a:ext cx="3168352" cy="21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Bekannte Börsen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10006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http://upload.wikimedia.org/wikipedia/commons/3/3e/NYSE127.jpg</a:t>
            </a:r>
          </a:p>
        </p:txBody>
      </p:sp>
      <p:sp>
        <p:nvSpPr>
          <p:cNvPr id="6" name="Rechteck 5"/>
          <p:cNvSpPr/>
          <p:nvPr/>
        </p:nvSpPr>
        <p:spPr>
          <a:xfrm>
            <a:off x="310006" y="6492760"/>
            <a:ext cx="6278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http://upload.wikimedia.org/wikipedia/commons/9/9a/Deutsche_B%C3%B6rse_Frankfurt.JPG</a:t>
            </a:r>
          </a:p>
        </p:txBody>
      </p:sp>
      <p:sp>
        <p:nvSpPr>
          <p:cNvPr id="7" name="Rechteck 6"/>
          <p:cNvSpPr/>
          <p:nvPr/>
        </p:nvSpPr>
        <p:spPr>
          <a:xfrm>
            <a:off x="310006" y="6153358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http://upload.wikimedia.org/wikipedia/commons/4/48/Paternoster_Square.jpg</a:t>
            </a:r>
          </a:p>
        </p:txBody>
      </p:sp>
      <p:pic>
        <p:nvPicPr>
          <p:cNvPr id="2050" name="Picture 2" descr="http://upload.wikimedia.org/wikipedia/commons/3/3e/NYSE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1" y="315773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9/9a/Deutsche_B%C3%B6rse_Frankfu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162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upload.wikimedia.org/wikipedia/commons/4/48/Paternoster_Squa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0"/>
          <a:stretch/>
        </p:blipFill>
        <p:spPr bwMode="auto">
          <a:xfrm>
            <a:off x="1480091" y="1628800"/>
            <a:ext cx="3309011" cy="18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480091" y="1628800"/>
            <a:ext cx="2659860" cy="297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London Stock Exchange</a:t>
            </a:r>
            <a:endParaRPr lang="de-AT" b="1" dirty="0"/>
          </a:p>
        </p:txBody>
      </p:sp>
      <p:sp>
        <p:nvSpPr>
          <p:cNvPr id="14" name="Rechteck 13"/>
          <p:cNvSpPr/>
          <p:nvPr/>
        </p:nvSpPr>
        <p:spPr>
          <a:xfrm>
            <a:off x="4788024" y="1638754"/>
            <a:ext cx="252028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Wiener Börse</a:t>
            </a:r>
            <a:endParaRPr lang="de-AT" b="1" dirty="0"/>
          </a:p>
        </p:txBody>
      </p:sp>
      <p:sp>
        <p:nvSpPr>
          <p:cNvPr id="15" name="Rechteck 14"/>
          <p:cNvSpPr/>
          <p:nvPr/>
        </p:nvSpPr>
        <p:spPr>
          <a:xfrm>
            <a:off x="4788024" y="3507867"/>
            <a:ext cx="252028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Frankfurter Börse</a:t>
            </a:r>
            <a:endParaRPr lang="de-AT" b="1" dirty="0"/>
          </a:p>
        </p:txBody>
      </p:sp>
      <p:sp>
        <p:nvSpPr>
          <p:cNvPr id="16" name="Rechteck 15"/>
          <p:cNvSpPr/>
          <p:nvPr/>
        </p:nvSpPr>
        <p:spPr>
          <a:xfrm>
            <a:off x="1480090" y="3536300"/>
            <a:ext cx="2659861" cy="319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New York Stock Exchange</a:t>
            </a:r>
            <a:endParaRPr lang="de-AT" b="1" dirty="0"/>
          </a:p>
        </p:txBody>
      </p:sp>
      <p:sp>
        <p:nvSpPr>
          <p:cNvPr id="3" name="Rechteck 2"/>
          <p:cNvSpPr/>
          <p:nvPr/>
        </p:nvSpPr>
        <p:spPr>
          <a:xfrm>
            <a:off x="323528" y="6032321"/>
            <a:ext cx="8167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http://upload.wikimedia.org/wikipedia/commons/f/fd/Palais_Caprara-Geymueller_panoramic.jpg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167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AG: Unternehmensbeispiele</a:t>
            </a:r>
            <a:endParaRPr lang="de-AT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39089" y="398251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/>
              <a:t>Mc</a:t>
            </a:r>
            <a:r>
              <a:rPr lang="de-AT" dirty="0" smtClean="0"/>
              <a:t> </a:t>
            </a:r>
            <a:r>
              <a:rPr lang="de-AT" sz="2800" b="1" dirty="0"/>
              <a:t>Donalds</a:t>
            </a:r>
          </a:p>
        </p:txBody>
      </p:sp>
      <p:sp>
        <p:nvSpPr>
          <p:cNvPr id="5" name="Textfeld 4"/>
          <p:cNvSpPr txBox="1"/>
          <p:nvPr/>
        </p:nvSpPr>
        <p:spPr>
          <a:xfrm rot="19878346">
            <a:off x="3410179" y="470815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Coca</a:t>
            </a:r>
            <a:r>
              <a:rPr lang="de-AT" dirty="0" smtClean="0"/>
              <a:t> </a:t>
            </a:r>
            <a:r>
              <a:rPr lang="de-AT" sz="2800" b="1" dirty="0"/>
              <a:t>Cola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13248" y="407062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Apple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85846" y="2895719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Microsoft</a:t>
            </a:r>
          </a:p>
        </p:txBody>
      </p:sp>
      <p:sp>
        <p:nvSpPr>
          <p:cNvPr id="8" name="Textfeld 7"/>
          <p:cNvSpPr txBox="1"/>
          <p:nvPr/>
        </p:nvSpPr>
        <p:spPr>
          <a:xfrm rot="1110602">
            <a:off x="2208169" y="481351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Telekom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91197" y="375196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ÖMV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85074" y="4838755"/>
            <a:ext cx="32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Volkswagen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92080" y="233861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BMW</a:t>
            </a:r>
          </a:p>
        </p:txBody>
      </p:sp>
      <p:sp>
        <p:nvSpPr>
          <p:cNvPr id="12" name="Textfeld 11"/>
          <p:cNvSpPr txBox="1"/>
          <p:nvPr/>
        </p:nvSpPr>
        <p:spPr>
          <a:xfrm rot="1110701">
            <a:off x="5360153" y="34903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Flughafen</a:t>
            </a:r>
            <a:r>
              <a:rPr lang="de-AT" dirty="0" smtClean="0"/>
              <a:t> </a:t>
            </a:r>
            <a:r>
              <a:rPr lang="de-AT" sz="2800" b="1" dirty="0" smtClean="0"/>
              <a:t>Wien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9788243">
            <a:off x="1176809" y="2544727"/>
            <a:ext cx="242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Erste Group</a:t>
            </a:r>
            <a:endParaRPr lang="de-AT" sz="2800" b="1" dirty="0"/>
          </a:p>
        </p:txBody>
      </p:sp>
      <p:sp>
        <p:nvSpPr>
          <p:cNvPr id="14" name="Textfeld 13"/>
          <p:cNvSpPr txBox="1"/>
          <p:nvPr/>
        </p:nvSpPr>
        <p:spPr>
          <a:xfrm rot="1761803">
            <a:off x="3450945" y="21776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/>
              <a:t>Vöstalpine</a:t>
            </a:r>
            <a:endParaRPr lang="de-AT" sz="2800" b="1" dirty="0"/>
          </a:p>
        </p:txBody>
      </p:sp>
      <p:sp>
        <p:nvSpPr>
          <p:cNvPr id="16" name="Textfeld 15"/>
          <p:cNvSpPr txBox="1"/>
          <p:nvPr/>
        </p:nvSpPr>
        <p:spPr>
          <a:xfrm rot="1110602">
            <a:off x="915069" y="52958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Visa</a:t>
            </a:r>
            <a:endParaRPr lang="de-AT" sz="2800" b="1" dirty="0"/>
          </a:p>
        </p:txBody>
      </p:sp>
      <p:sp>
        <p:nvSpPr>
          <p:cNvPr id="17" name="Textfeld 16"/>
          <p:cNvSpPr txBox="1"/>
          <p:nvPr/>
        </p:nvSpPr>
        <p:spPr>
          <a:xfrm rot="1110602">
            <a:off x="5124304" y="5687871"/>
            <a:ext cx="20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Nike</a:t>
            </a:r>
            <a:endParaRPr lang="de-AT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796579" y="1796881"/>
            <a:ext cx="32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/>
              <a:t>Addidas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38520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Größte Unternehmen Österreichs</a:t>
            </a:r>
            <a:endParaRPr lang="de-AT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3759"/>
          <a:stretch/>
        </p:blipFill>
        <p:spPr>
          <a:xfrm>
            <a:off x="1259632" y="1883259"/>
            <a:ext cx="6604997" cy="399401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47664" y="600001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>
                <a:hlinkClick r:id="rId3"/>
              </a:rPr>
              <a:t>https://</a:t>
            </a:r>
            <a:r>
              <a:rPr lang="de-AT" sz="1200" dirty="0" smtClean="0">
                <a:hlinkClick r:id="rId3"/>
              </a:rPr>
              <a:t>newsroom.sparkasse.at/2017/06/28/die-zehn-groessten-unternehmen-oesterreichs/46224</a:t>
            </a:r>
            <a:endParaRPr lang="de-AT" sz="1200" dirty="0" smtClean="0"/>
          </a:p>
          <a:p>
            <a:r>
              <a:rPr lang="de-AT" sz="1200" dirty="0" smtClean="0"/>
              <a:t>Abgerufen am 28.12.2017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3922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Rechtsformen-Übersicht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(vereinfacht)</a:t>
            </a:r>
            <a:endParaRPr lang="de-AT" sz="36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946231" y="1940611"/>
            <a:ext cx="511256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Gesellschaftsformen</a:t>
            </a:r>
            <a:endParaRPr lang="de-AT" sz="2200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395536" y="3255673"/>
            <a:ext cx="2376264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Einzelunternehmen</a:t>
            </a:r>
            <a:endParaRPr lang="de-AT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3236391" y="3255673"/>
            <a:ext cx="2536779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Personengesellschaft</a:t>
            </a:r>
            <a:endParaRPr lang="de-AT" sz="2000" b="1" dirty="0"/>
          </a:p>
        </p:txBody>
      </p:sp>
      <p:sp>
        <p:nvSpPr>
          <p:cNvPr id="7" name="Abgerundetes Rechteck 6"/>
          <p:cNvSpPr/>
          <p:nvPr/>
        </p:nvSpPr>
        <p:spPr>
          <a:xfrm>
            <a:off x="6300192" y="3255673"/>
            <a:ext cx="2376264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Kapitalgesellschaft</a:t>
            </a:r>
            <a:endParaRPr lang="de-AT" b="1" dirty="0"/>
          </a:p>
        </p:txBody>
      </p:sp>
      <p:sp>
        <p:nvSpPr>
          <p:cNvPr id="8" name="Rechteck 7"/>
          <p:cNvSpPr/>
          <p:nvPr/>
        </p:nvSpPr>
        <p:spPr>
          <a:xfrm>
            <a:off x="2845364" y="4437112"/>
            <a:ext cx="93610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OG</a:t>
            </a:r>
            <a:endParaRPr lang="de-AT" b="1" dirty="0"/>
          </a:p>
        </p:txBody>
      </p:sp>
      <p:sp>
        <p:nvSpPr>
          <p:cNvPr id="9" name="Rechteck 8"/>
          <p:cNvSpPr/>
          <p:nvPr/>
        </p:nvSpPr>
        <p:spPr>
          <a:xfrm>
            <a:off x="4034463" y="4413509"/>
            <a:ext cx="936104" cy="5920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KG</a:t>
            </a:r>
            <a:endParaRPr lang="de-AT" b="1" dirty="0"/>
          </a:p>
        </p:txBody>
      </p:sp>
      <p:sp>
        <p:nvSpPr>
          <p:cNvPr id="10" name="Rechteck 9"/>
          <p:cNvSpPr/>
          <p:nvPr/>
        </p:nvSpPr>
        <p:spPr>
          <a:xfrm>
            <a:off x="5232687" y="4421510"/>
            <a:ext cx="93610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Stille G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6624228" y="4393857"/>
            <a:ext cx="93610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GmbH</a:t>
            </a:r>
            <a:endParaRPr lang="de-AT" b="1" dirty="0"/>
          </a:p>
        </p:txBody>
      </p:sp>
      <p:sp>
        <p:nvSpPr>
          <p:cNvPr id="12" name="Rechteck 11"/>
          <p:cNvSpPr/>
          <p:nvPr/>
        </p:nvSpPr>
        <p:spPr>
          <a:xfrm>
            <a:off x="7788549" y="4393857"/>
            <a:ext cx="93610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/>
              <a:t>AG</a:t>
            </a:r>
            <a:endParaRPr lang="de-AT" b="1" dirty="0"/>
          </a:p>
        </p:txBody>
      </p:sp>
      <p:cxnSp>
        <p:nvCxnSpPr>
          <p:cNvPr id="14" name="Gerader Verbinder 13"/>
          <p:cNvCxnSpPr>
            <a:stCxn id="4" idx="2"/>
            <a:endCxn id="5" idx="0"/>
          </p:cNvCxnSpPr>
          <p:nvPr/>
        </p:nvCxnSpPr>
        <p:spPr>
          <a:xfrm flipH="1">
            <a:off x="1583668" y="2732699"/>
            <a:ext cx="2918847" cy="5229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4" idx="2"/>
            <a:endCxn id="6" idx="0"/>
          </p:cNvCxnSpPr>
          <p:nvPr/>
        </p:nvCxnSpPr>
        <p:spPr>
          <a:xfrm>
            <a:off x="4502515" y="2732699"/>
            <a:ext cx="2266" cy="5229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4" idx="2"/>
            <a:endCxn id="7" idx="0"/>
          </p:cNvCxnSpPr>
          <p:nvPr/>
        </p:nvCxnSpPr>
        <p:spPr>
          <a:xfrm>
            <a:off x="4502515" y="2732699"/>
            <a:ext cx="2985809" cy="5229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4503941" y="3962525"/>
            <a:ext cx="0" cy="4878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6" idx="2"/>
            <a:endCxn id="8" idx="0"/>
          </p:cNvCxnSpPr>
          <p:nvPr/>
        </p:nvCxnSpPr>
        <p:spPr>
          <a:xfrm flipH="1">
            <a:off x="3313416" y="3975753"/>
            <a:ext cx="1191365" cy="46135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6" idx="2"/>
            <a:endCxn id="10" idx="0"/>
          </p:cNvCxnSpPr>
          <p:nvPr/>
        </p:nvCxnSpPr>
        <p:spPr>
          <a:xfrm>
            <a:off x="4504781" y="3975753"/>
            <a:ext cx="1195958" cy="44575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7091085" y="3975753"/>
            <a:ext cx="1195" cy="4555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>
            <a:off x="8253140" y="3978667"/>
            <a:ext cx="1195" cy="4555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7586409" y="4219659"/>
            <a:ext cx="1378079" cy="9639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35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Aktiengesellschaft (AG)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de-AT" sz="2800" dirty="0" smtClean="0"/>
              <a:t>Kapitalgesellschaft, in welcher sich Gesellschafter durch den Erwerb von Anteilen (=</a:t>
            </a:r>
            <a:r>
              <a:rPr lang="de-AT" sz="2800" dirty="0"/>
              <a:t> </a:t>
            </a:r>
            <a:r>
              <a:rPr lang="de-AT" sz="2800" dirty="0" smtClean="0"/>
              <a:t>Aktien) am Grundkapital und somit an einem Unternehmen beteiligen.</a:t>
            </a:r>
          </a:p>
          <a:p>
            <a:r>
              <a:rPr lang="de-AT" sz="2800" dirty="0" smtClean="0"/>
              <a:t>Trennung zwischen Kapitalgebern (Aktionären) und Geschäftsführung. </a:t>
            </a:r>
          </a:p>
          <a:p>
            <a:r>
              <a:rPr lang="de-AT" sz="2800" dirty="0" smtClean="0"/>
              <a:t>Das Risiko der Aktionäre ist auf die Höhe der Einlage beschränkt. </a:t>
            </a:r>
            <a:endParaRPr lang="de-AT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4104456" cy="3950607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5518448" y="1772816"/>
            <a:ext cx="0" cy="4320480"/>
          </a:xfrm>
          <a:prstGeom prst="line">
            <a:avLst/>
          </a:prstGeom>
          <a:ln w="28575">
            <a:solidFill>
              <a:srgbClr val="146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07504" y="6273882"/>
            <a:ext cx="5882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http://openclipart.org/image/800px/svg_to_png/64177/1275518119.png</a:t>
            </a:r>
          </a:p>
        </p:txBody>
      </p:sp>
      <p:sp>
        <p:nvSpPr>
          <p:cNvPr id="8" name="Rechteck 7"/>
          <p:cNvSpPr/>
          <p:nvPr/>
        </p:nvSpPr>
        <p:spPr>
          <a:xfrm>
            <a:off x="107504" y="6489906"/>
            <a:ext cx="725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http://openclipart.org/image/800px/svg_to_png/1194/liftarn_Silhouette_of_a_man.png</a:t>
            </a:r>
          </a:p>
        </p:txBody>
      </p:sp>
    </p:spTree>
    <p:extLst>
      <p:ext uri="{BB962C8B-B14F-4D97-AF65-F5344CB8AC3E}">
        <p14:creationId xmlns:p14="http://schemas.microsoft.com/office/powerpoint/2010/main" val="32659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chtungspfeil 15"/>
          <p:cNvSpPr/>
          <p:nvPr/>
        </p:nvSpPr>
        <p:spPr>
          <a:xfrm rot="5400000">
            <a:off x="5438616" y="2207385"/>
            <a:ext cx="4061046" cy="284667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Grundkapital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5338936" cy="4525963"/>
          </a:xfrm>
        </p:spPr>
        <p:txBody>
          <a:bodyPr>
            <a:normAutofit fontScale="85000" lnSpcReduction="20000"/>
          </a:bodyPr>
          <a:lstStyle/>
          <a:p>
            <a:pPr marL="363538" indent="-363538"/>
            <a:r>
              <a:rPr lang="de-AT" dirty="0"/>
              <a:t>Kapital, welches bei der Gründung eingebracht wird und in der Bilanz aufscheint.</a:t>
            </a:r>
          </a:p>
          <a:p>
            <a:r>
              <a:rPr lang="de-AT" dirty="0" smtClean="0"/>
              <a:t>Die Einbringung kann mittels </a:t>
            </a:r>
            <a:r>
              <a:rPr lang="de-AT" smtClean="0"/>
              <a:t>Bar- und Sacheinlagen </a:t>
            </a:r>
            <a:r>
              <a:rPr lang="de-AT" dirty="0" smtClean="0"/>
              <a:t>erfolgen. </a:t>
            </a:r>
          </a:p>
          <a:p>
            <a:r>
              <a:rPr lang="de-AT" dirty="0" smtClean="0"/>
              <a:t>Durch Kapitalerhöhungen- bzw. Herabsetzung kann das Grundkapital wieder verändert werden. </a:t>
            </a:r>
          </a:p>
          <a:p>
            <a:r>
              <a:rPr lang="de-AT" dirty="0" smtClean="0"/>
              <a:t>Das gesetzlich vorgeschriebene Mindest-Grundkapital beträgt in Österreich 70.000 €.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5796136" y="1556792"/>
            <a:ext cx="0" cy="4320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21968" y="6070867"/>
            <a:ext cx="6626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https://openclipart.org/image/800px/svg_to_png/2026/paolo_savini_stylized_house.png</a:t>
            </a:r>
          </a:p>
        </p:txBody>
      </p:sp>
      <p:pic>
        <p:nvPicPr>
          <p:cNvPr id="1030" name="Picture 6" descr="bag of money by johnny_automatic - little cartoon guy carrying big bag of money with dollar sign - could easily be changed to have euro or other currenc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65" y="2839042"/>
            <a:ext cx="1223080" cy="15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21968" y="6248345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https://openclipart.org/image/800px/svg_to_png/1030/johnny_automatic_bag_of_money.png</a:t>
            </a:r>
          </a:p>
        </p:txBody>
      </p:sp>
      <p:pic>
        <p:nvPicPr>
          <p:cNvPr id="1032" name="Picture 8" descr="Computer chart by b.gaultier - A computer screen showing a chart. Clipart influenced by Tango project guidel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450">
            <a:off x="6234990" y="2861185"/>
            <a:ext cx="1248073" cy="11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14244" y="6428875"/>
            <a:ext cx="677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https://openclipart.org/image/800px/svg_to_png/152293/computer-chart.png</a:t>
            </a:r>
          </a:p>
        </p:txBody>
      </p:sp>
      <p:pic>
        <p:nvPicPr>
          <p:cNvPr id="1034" name="Picture 10" descr="rally-car by netalloy - A white rally car viewed from behind and the sid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77" y="3846565"/>
            <a:ext cx="1612734" cy="8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14244" y="65826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https://openclipart.org/image/800px/svg_to_png/74557/rally-car.png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7919537" y="3380730"/>
            <a:ext cx="631975" cy="46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dirty="0" smtClean="0">
                <a:solidFill>
                  <a:schemeClr val="tx1"/>
                </a:solidFill>
              </a:rPr>
              <a:t>€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045800" y="5228106"/>
            <a:ext cx="2846680" cy="521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Mind. 70.000 EUR</a:t>
            </a:r>
            <a:endParaRPr lang="de-AT" sz="2000" b="1" dirty="0"/>
          </a:p>
        </p:txBody>
      </p:sp>
      <p:pic>
        <p:nvPicPr>
          <p:cNvPr id="1028" name="Picture 4" descr="stylized house by paolo_savini - is a simple stylized h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64" y="1772816"/>
            <a:ext cx="975141" cy="12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140060" y="5415607"/>
            <a:ext cx="2248364" cy="8217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65352"/>
            <a:ext cx="8229600" cy="1143000"/>
          </a:xfrm>
        </p:spPr>
        <p:txBody>
          <a:bodyPr/>
          <a:lstStyle/>
          <a:p>
            <a:r>
              <a:rPr lang="de-AT" b="1" dirty="0" smtClean="0"/>
              <a:t>Grundkapital und Aktien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⁼"/>
            </a:pPr>
            <a:r>
              <a:rPr lang="de-AT" sz="2800" dirty="0" smtClean="0"/>
              <a:t>Wertpapier, welches eine Beteiligung am Grundkapital einer Aktiengesellschaft</a:t>
            </a:r>
            <a:r>
              <a:rPr lang="de-AT" sz="2800" dirty="0"/>
              <a:t> </a:t>
            </a:r>
            <a:r>
              <a:rPr lang="de-AT" sz="2800" dirty="0" smtClean="0"/>
              <a:t>verbrieft.</a:t>
            </a:r>
          </a:p>
          <a:p>
            <a:r>
              <a:rPr lang="de-AT" sz="2800" dirty="0"/>
              <a:t>Bei </a:t>
            </a:r>
            <a:r>
              <a:rPr lang="de-AT" sz="2800" dirty="0" smtClean="0"/>
              <a:t>der Gründung </a:t>
            </a:r>
            <a:r>
              <a:rPr lang="de-AT" sz="2800" dirty="0"/>
              <a:t>einer AG wird bestimmt in wie viele Aktien das Grundkapital unterteilt wird.</a:t>
            </a:r>
          </a:p>
          <a:p>
            <a:r>
              <a:rPr lang="de-AT" sz="2800" dirty="0" smtClean="0"/>
              <a:t>Die Summe aller Nennwerte aller Aktien entspricht somit dem Grundkapital der AG.</a:t>
            </a:r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5" name="Abgerundetes Rechteck 4"/>
          <p:cNvSpPr/>
          <p:nvPr/>
        </p:nvSpPr>
        <p:spPr>
          <a:xfrm>
            <a:off x="5600800" y="1618880"/>
            <a:ext cx="3291679" cy="2979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Beispiel</a:t>
            </a:r>
            <a:endParaRPr lang="de-AT" sz="2400" b="1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436096" y="1618880"/>
            <a:ext cx="0" cy="4690440"/>
          </a:xfrm>
          <a:prstGeom prst="line">
            <a:avLst/>
          </a:prstGeom>
          <a:ln w="28575">
            <a:solidFill>
              <a:srgbClr val="146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8"/>
          <a:stretch/>
        </p:blipFill>
        <p:spPr>
          <a:xfrm>
            <a:off x="5616624" y="2047193"/>
            <a:ext cx="3419872" cy="13799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20047309">
            <a:off x="7581021" y="24674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70.000 €</a:t>
            </a:r>
            <a:endParaRPr lang="de-AT" sz="2000" b="1" dirty="0"/>
          </a:p>
        </p:txBody>
      </p:sp>
      <p:sp>
        <p:nvSpPr>
          <p:cNvPr id="9" name="Pfeil nach unten 8"/>
          <p:cNvSpPr/>
          <p:nvPr/>
        </p:nvSpPr>
        <p:spPr>
          <a:xfrm>
            <a:off x="6948264" y="3429000"/>
            <a:ext cx="792088" cy="3621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 rot="19193007">
            <a:off x="5826411" y="411864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 rot="19193007">
            <a:off x="5978811" y="427104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 rot="19193007">
            <a:off x="6131211" y="442344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 rot="19193007">
            <a:off x="6283611" y="457584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 rot="19193007">
            <a:off x="6685152" y="444064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5" name="Rechteck 14"/>
          <p:cNvSpPr/>
          <p:nvPr/>
        </p:nvSpPr>
        <p:spPr>
          <a:xfrm rot="19193007">
            <a:off x="6534836" y="400460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 rot="19193007">
            <a:off x="6687236" y="4157001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Aktie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 rot="20138726">
            <a:off x="7334748" y="416556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70.000  Stück</a:t>
            </a:r>
            <a:endParaRPr lang="de-AT" sz="2000" b="1" dirty="0"/>
          </a:p>
        </p:txBody>
      </p:sp>
      <p:sp>
        <p:nvSpPr>
          <p:cNvPr id="18" name="Pfeil nach unten 17"/>
          <p:cNvSpPr/>
          <p:nvPr/>
        </p:nvSpPr>
        <p:spPr>
          <a:xfrm>
            <a:off x="6930516" y="4944492"/>
            <a:ext cx="792088" cy="3621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6466833" y="54156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Nennwert?</a:t>
            </a:r>
            <a:endParaRPr lang="de-AT" sz="2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6293881" y="577564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1 € pro Aktie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42819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67544" y="4270408"/>
            <a:ext cx="8135322" cy="1359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67544" y="2898804"/>
            <a:ext cx="8135324" cy="1359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b="1" dirty="0" smtClean="0"/>
              <a:t>Merkmale: Anleihen und Aktien</a:t>
            </a:r>
            <a:endParaRPr lang="de-AT" b="1" dirty="0"/>
          </a:p>
        </p:txBody>
      </p:sp>
      <p:sp>
        <p:nvSpPr>
          <p:cNvPr id="4" name="Rechteck 3"/>
          <p:cNvSpPr/>
          <p:nvPr/>
        </p:nvSpPr>
        <p:spPr>
          <a:xfrm>
            <a:off x="5745750" y="2970430"/>
            <a:ext cx="3020400" cy="133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Beteiligung</a:t>
            </a:r>
            <a:endParaRPr lang="de-AT" sz="2200" b="1" dirty="0"/>
          </a:p>
        </p:txBody>
      </p:sp>
      <p:sp>
        <p:nvSpPr>
          <p:cNvPr id="5" name="Rechteck 4"/>
          <p:cNvSpPr/>
          <p:nvPr/>
        </p:nvSpPr>
        <p:spPr>
          <a:xfrm>
            <a:off x="5745750" y="4306030"/>
            <a:ext cx="3020821" cy="1335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Eigenkapital</a:t>
            </a:r>
            <a:endParaRPr lang="de-AT" sz="22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5745750" y="2361814"/>
            <a:ext cx="3020400" cy="5843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Beteiligungswertpapier</a:t>
            </a:r>
            <a:endParaRPr lang="de-AT" sz="2200" b="1" dirty="0"/>
          </a:p>
        </p:txBody>
      </p:sp>
      <p:sp>
        <p:nvSpPr>
          <p:cNvPr id="7" name="Ellipse 6"/>
          <p:cNvSpPr/>
          <p:nvPr/>
        </p:nvSpPr>
        <p:spPr>
          <a:xfrm>
            <a:off x="4081737" y="3034153"/>
            <a:ext cx="158417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</a:rPr>
              <a:t>Anleger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079543" y="4329333"/>
            <a:ext cx="158417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</a:rPr>
              <a:t>Emittent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8577" y="2935976"/>
            <a:ext cx="3020400" cy="133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Gläubiger</a:t>
            </a:r>
            <a:endParaRPr lang="de-AT" sz="2200" b="1" dirty="0"/>
          </a:p>
        </p:txBody>
      </p:sp>
      <p:sp>
        <p:nvSpPr>
          <p:cNvPr id="10" name="Rechteck 9"/>
          <p:cNvSpPr/>
          <p:nvPr/>
        </p:nvSpPr>
        <p:spPr>
          <a:xfrm>
            <a:off x="978577" y="4271576"/>
            <a:ext cx="3020821" cy="13354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Fremdkapital</a:t>
            </a:r>
            <a:endParaRPr lang="de-AT" sz="2200" b="1" dirty="0"/>
          </a:p>
        </p:txBody>
      </p:sp>
      <p:sp>
        <p:nvSpPr>
          <p:cNvPr id="11" name="Abgerundetes Rechteck 10"/>
          <p:cNvSpPr/>
          <p:nvPr/>
        </p:nvSpPr>
        <p:spPr>
          <a:xfrm>
            <a:off x="978577" y="2327360"/>
            <a:ext cx="3020400" cy="5843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Forderungswertpapier</a:t>
            </a:r>
            <a:endParaRPr lang="de-AT" sz="2200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8777" y="3161279"/>
            <a:ext cx="1348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/>
              <a:t>Recht</a:t>
            </a:r>
            <a:endParaRPr lang="de-AT" sz="2200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109100" y="440323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/>
              <a:t>Kapital</a:t>
            </a:r>
            <a:endParaRPr lang="de-AT" sz="2200" b="1" dirty="0"/>
          </a:p>
        </p:txBody>
      </p:sp>
      <p:sp>
        <p:nvSpPr>
          <p:cNvPr id="17" name="Rechteck 16"/>
          <p:cNvSpPr/>
          <p:nvPr/>
        </p:nvSpPr>
        <p:spPr>
          <a:xfrm>
            <a:off x="5616162" y="2118102"/>
            <a:ext cx="3276318" cy="3772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5745750" y="1903628"/>
            <a:ext cx="109848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Aktie</a:t>
            </a:r>
            <a:endParaRPr lang="de-AT" sz="2000" b="1" dirty="0"/>
          </a:p>
        </p:txBody>
      </p:sp>
      <p:sp>
        <p:nvSpPr>
          <p:cNvPr id="19" name="Rechteck 18"/>
          <p:cNvSpPr/>
          <p:nvPr/>
        </p:nvSpPr>
        <p:spPr>
          <a:xfrm>
            <a:off x="848989" y="2118102"/>
            <a:ext cx="3276318" cy="37721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978577" y="1903628"/>
            <a:ext cx="109848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Anleihe</a:t>
            </a:r>
            <a:endParaRPr lang="de-AT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848989" y="5862362"/>
            <a:ext cx="3883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i="1" dirty="0" smtClean="0"/>
              <a:t>Siehe auch: </a:t>
            </a:r>
            <a:r>
              <a:rPr lang="de-AT" i="1" dirty="0" err="1" smtClean="0"/>
              <a:t>Geldundso-Schulpaktet</a:t>
            </a:r>
            <a:r>
              <a:rPr lang="de-AT" i="1" dirty="0" smtClean="0"/>
              <a:t>: Anleihen </a:t>
            </a:r>
            <a:r>
              <a:rPr lang="de-AT" i="1" dirty="0"/>
              <a:t>– ein „Klassiker“ unter den</a:t>
            </a:r>
          </a:p>
          <a:p>
            <a:r>
              <a:rPr lang="de-AT" i="1" dirty="0"/>
              <a:t>Wertpapieren am Prüfstand</a:t>
            </a:r>
          </a:p>
        </p:txBody>
      </p:sp>
    </p:spTree>
    <p:extLst>
      <p:ext uri="{BB962C8B-B14F-4D97-AF65-F5344CB8AC3E}">
        <p14:creationId xmlns:p14="http://schemas.microsoft.com/office/powerpoint/2010/main" val="5363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ldunds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Bildschirmpräsentation (4:3)</PresentationFormat>
  <Paragraphs>240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Geldundso</vt:lpstr>
      <vt:lpstr>PowerPoint-Präsentation</vt:lpstr>
      <vt:lpstr>PowerPoint-Präsentation</vt:lpstr>
      <vt:lpstr>AG: Unternehmensbeispiele</vt:lpstr>
      <vt:lpstr>Größte Unternehmen Österreichs</vt:lpstr>
      <vt:lpstr>Rechtsformen-Übersicht (vereinfacht)</vt:lpstr>
      <vt:lpstr>Aktiengesellschaft (AG)</vt:lpstr>
      <vt:lpstr>Grundkapital</vt:lpstr>
      <vt:lpstr>Grundkapital und Aktien</vt:lpstr>
      <vt:lpstr>Merkmale: Anleihen und Aktien</vt:lpstr>
      <vt:lpstr>Organe der Aktiengesellschaft</vt:lpstr>
      <vt:lpstr>PowerPoint-Präsentation</vt:lpstr>
      <vt:lpstr>Rechte des Aktionärs (Stammaktien – Normalfall)</vt:lpstr>
      <vt:lpstr>Dividende</vt:lpstr>
      <vt:lpstr>Verschiedene Aktienarten</vt:lpstr>
      <vt:lpstr>Ertrag einer Aktie</vt:lpstr>
      <vt:lpstr>Aktien einfach erklärt</vt:lpstr>
      <vt:lpstr>Primär- und Sekundärmarkt</vt:lpstr>
      <vt:lpstr>Börsenkurse Einflussfaktoren</vt:lpstr>
      <vt:lpstr>PowerPoint-Präsentation</vt:lpstr>
      <vt:lpstr>Formen des Aktienhandels</vt:lpstr>
      <vt:lpstr>Kassa- und Terminmarkt</vt:lpstr>
      <vt:lpstr>Ermittlung der Kurse</vt:lpstr>
      <vt:lpstr>Bekannte Börsen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Medion</dc:creator>
  <cp:lastModifiedBy>Kögler, Gottfried</cp:lastModifiedBy>
  <cp:revision>1799</cp:revision>
  <cp:lastPrinted>2014-07-15T12:52:35Z</cp:lastPrinted>
  <dcterms:created xsi:type="dcterms:W3CDTF">2012-12-04T10:16:23Z</dcterms:created>
  <dcterms:modified xsi:type="dcterms:W3CDTF">2019-01-17T17:42:34Z</dcterms:modified>
</cp:coreProperties>
</file>