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65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38" r:id="rId10"/>
    <p:sldId id="735" r:id="rId11"/>
    <p:sldId id="736" r:id="rId12"/>
    <p:sldId id="737" r:id="rId13"/>
    <p:sldId id="712" r:id="rId14"/>
    <p:sldId id="703" r:id="rId15"/>
    <p:sldId id="714" r:id="rId16"/>
    <p:sldId id="698" r:id="rId17"/>
    <p:sldId id="630" r:id="rId18"/>
    <p:sldId id="622" r:id="rId19"/>
    <p:sldId id="715" r:id="rId20"/>
    <p:sldId id="609" r:id="rId21"/>
    <p:sldId id="577" r:id="rId22"/>
    <p:sldId id="717" r:id="rId23"/>
    <p:sldId id="725" r:id="rId24"/>
    <p:sldId id="734" r:id="rId25"/>
    <p:sldId id="727" r:id="rId26"/>
    <p:sldId id="699" r:id="rId27"/>
    <p:sldId id="739" r:id="rId28"/>
    <p:sldId id="619" r:id="rId29"/>
    <p:sldId id="618" r:id="rId30"/>
  </p:sldIdLst>
  <p:sldSz cx="9144000" cy="6858000" type="screen4x3"/>
  <p:notesSz cx="9872663" cy="67421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shcity" initials="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2A7"/>
    <a:srgbClr val="BD0048"/>
    <a:srgbClr val="BEBEBE"/>
    <a:srgbClr val="D66C42"/>
    <a:srgbClr val="FF8B8B"/>
    <a:srgbClr val="FFD757"/>
    <a:srgbClr val="FFEBAB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8" autoAdjust="0"/>
    <p:restoredTop sz="93716" autoAdjust="0"/>
  </p:normalViewPr>
  <p:slideViewPr>
    <p:cSldViewPr>
      <p:cViewPr varScale="1">
        <p:scale>
          <a:sx n="124" d="100"/>
          <a:sy n="124" d="100"/>
        </p:scale>
        <p:origin x="9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6" y="1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8BC20A77-414A-46DB-9C6E-7F3AEBBA944F}" type="datetimeFigureOut">
              <a:rPr lang="de-AT" smtClean="0"/>
              <a:t>17.01.2019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03839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6" y="6403839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A179FF7-709A-4F11-AC08-0D214F2CDA9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265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7C1A6FC0-409F-43DB-BD93-655ED38CBE3A}" type="datetimeFigureOut">
              <a:rPr lang="de-AT" smtClean="0"/>
              <a:t>17.01.2019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8" y="3202504"/>
            <a:ext cx="7898130" cy="3033952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03837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6" y="6403837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87A2F1C5-9A1F-4D3C-BBA8-74787C8EA7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405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873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830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07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01E4B1-9DC8-4552-9BD1-3C65843172B1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C31761-749E-441E-AB9D-4B788124B948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10203-1B68-4A9A-A701-DCF7E6851C24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DBFC94-9319-485E-B1A7-DAF2E37B66B2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22EDB5-FD3F-498A-9CA2-76B89DCD47BE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14C11-BAF0-423C-98DD-4A6A469CD688}" type="datetime1">
              <a:rPr lang="de-AT" smtClean="0"/>
              <a:t>17.01.2019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E0144-A124-4AB3-B4ED-384A13AEFCFE}" type="datetime1">
              <a:rPr lang="de-AT" smtClean="0"/>
              <a:t>17.01.2019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DCCE5-E935-4F9E-959D-107F97CA4C27}" type="datetime1">
              <a:rPr lang="de-AT" smtClean="0"/>
              <a:t>17.01.2019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2776"/>
            <a:ext cx="7556500" cy="38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26EB-3BC1-450B-BC01-308B31D31570}" type="datetime1">
              <a:rPr lang="de-AT" smtClean="0"/>
              <a:t>17.01.2019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" y="3403600"/>
            <a:ext cx="7556500" cy="38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C862C3-55AE-458C-8A3B-09EEFC489A6A}" type="datetime1">
              <a:rPr lang="de-AT" smtClean="0"/>
              <a:t>17.01.2019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CC2F73-D8D8-46B5-B3F8-F3A75436D1C8}" type="datetime1">
              <a:rPr lang="de-AT" smtClean="0"/>
              <a:t>17.01.2019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412776"/>
            <a:ext cx="9144000" cy="46104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72200" y="6309320"/>
            <a:ext cx="2295255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wienerborse.a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wienerborse.at/stocks/atx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wienerborse.at/stocks/atx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stegroup.com/de/investoren/aktie/aktie-kennzahle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l="3286" t="79944" r="-3286" b="-4872"/>
          <a:stretch/>
        </p:blipFill>
        <p:spPr>
          <a:xfrm>
            <a:off x="1331640" y="6165304"/>
            <a:ext cx="8784976" cy="58151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99573" y="4826675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800" b="1" dirty="0"/>
              <a:t>Autoren</a:t>
            </a:r>
          </a:p>
          <a:p>
            <a:pPr algn="r"/>
            <a:r>
              <a:rPr lang="de-AT" sz="2800" dirty="0"/>
              <a:t>Stefan Grohs</a:t>
            </a:r>
          </a:p>
          <a:p>
            <a:pPr algn="r"/>
            <a:r>
              <a:rPr lang="de-AT" sz="2800" dirty="0"/>
              <a:t>Gottfried Kögler</a:t>
            </a:r>
          </a:p>
          <a:p>
            <a:pPr algn="r"/>
            <a:endParaRPr lang="de-AT" sz="4200" dirty="0"/>
          </a:p>
        </p:txBody>
      </p:sp>
      <p:sp>
        <p:nvSpPr>
          <p:cNvPr id="7" name="Rechteck 6"/>
          <p:cNvSpPr/>
          <p:nvPr/>
        </p:nvSpPr>
        <p:spPr>
          <a:xfrm>
            <a:off x="0" y="514787"/>
            <a:ext cx="7812360" cy="20022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de-AT" sz="3200" b="1" dirty="0"/>
              <a:t>DIE AKTIE - DAS UNBEKANNTE WESEN</a:t>
            </a:r>
            <a:r>
              <a:rPr lang="de-AT" sz="3200" dirty="0"/>
              <a:t/>
            </a:r>
            <a:br>
              <a:rPr lang="de-AT" sz="3200" dirty="0"/>
            </a:br>
            <a:r>
              <a:rPr lang="de-AT" sz="3200" dirty="0"/>
              <a:t>Vertiefungswissen</a:t>
            </a:r>
          </a:p>
        </p:txBody>
      </p:sp>
      <p:sp>
        <p:nvSpPr>
          <p:cNvPr id="4" name="Rechteck 3"/>
          <p:cNvSpPr/>
          <p:nvPr/>
        </p:nvSpPr>
        <p:spPr>
          <a:xfrm>
            <a:off x="376272" y="6248345"/>
            <a:ext cx="5995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http://pixabay.com/static/uploads/photo/2011/08/14/17/51/share-price-8608_640.png</a:t>
            </a:r>
          </a:p>
        </p:txBody>
      </p:sp>
      <p:pic>
        <p:nvPicPr>
          <p:cNvPr id="1026" name="Picture 2" descr="Bulle droite question by technoargia - Speech bubble with a question mark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79" y="2870832"/>
            <a:ext cx="4408721" cy="32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xabay.com/static/uploads/photo/2011/08/14/17/51/share-price-8608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760">
            <a:off x="2784784" y="3281378"/>
            <a:ext cx="1735333" cy="1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76272" y="6449840"/>
            <a:ext cx="6402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https://openclipart.org/image/800px/svg_to_png/153/technoargia_Bulle_droite_question.png</a:t>
            </a:r>
          </a:p>
        </p:txBody>
      </p:sp>
    </p:spTree>
    <p:extLst>
      <p:ext uri="{BB962C8B-B14F-4D97-AF65-F5344CB8AC3E}">
        <p14:creationId xmlns:p14="http://schemas.microsoft.com/office/powerpoint/2010/main" val="23276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Kapitalrücklage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1566" y="1574676"/>
            <a:ext cx="8229600" cy="1473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dirty="0"/>
              <a:t>Bei der Aktienemission wird die Differenz aus Nennwert und Emissionskurs (= Agio) als Kapitalrücklage in der Bilanz ausgewiesen.</a:t>
            </a:r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722589" y="3329459"/>
            <a:ext cx="3075196" cy="1206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1938" lvl="1" indent="-261938">
              <a:buFont typeface="Arial" panose="020B0604020202020204" pitchFamily="34" charset="0"/>
              <a:buChar char="•"/>
            </a:pPr>
            <a:r>
              <a:rPr lang="de-AT" dirty="0"/>
              <a:t>Grundkapital: 70.000 Euro. </a:t>
            </a:r>
          </a:p>
          <a:p>
            <a:pPr marL="261938" lvl="1" indent="-261938">
              <a:buFont typeface="Arial" panose="020B0604020202020204" pitchFamily="34" charset="0"/>
              <a:buChar char="•"/>
            </a:pPr>
            <a:r>
              <a:rPr lang="de-AT" dirty="0"/>
              <a:t>Ausgabe von 70.000 Aktien.</a:t>
            </a:r>
          </a:p>
          <a:p>
            <a:pPr marL="261938" lvl="1" indent="-261938">
              <a:buFont typeface="Arial" panose="020B0604020202020204" pitchFamily="34" charset="0"/>
              <a:buChar char="•"/>
            </a:pPr>
            <a:r>
              <a:rPr lang="de-AT" dirty="0"/>
              <a:t>Nennwert pro Aktie: 1 €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722589" y="2950468"/>
            <a:ext cx="3075196" cy="4252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Grundkapital</a:t>
            </a:r>
            <a:endParaRPr lang="de-AT" sz="2400" b="1" dirty="0"/>
          </a:p>
        </p:txBody>
      </p:sp>
      <p:sp>
        <p:nvSpPr>
          <p:cNvPr id="8" name="Rechteck 7"/>
          <p:cNvSpPr/>
          <p:nvPr/>
        </p:nvSpPr>
        <p:spPr>
          <a:xfrm>
            <a:off x="5722589" y="5103954"/>
            <a:ext cx="3017138" cy="11333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lvl="1" indent="-276225">
              <a:buFont typeface="Arial" panose="020B0604020202020204" pitchFamily="34" charset="0"/>
              <a:buChar char="•"/>
            </a:pPr>
            <a:r>
              <a:rPr lang="de-AT" dirty="0"/>
              <a:t>Emissionskurs: </a:t>
            </a:r>
            <a:r>
              <a:rPr lang="de-AT" dirty="0" smtClean="0"/>
              <a:t>3,50 </a:t>
            </a:r>
            <a:r>
              <a:rPr lang="de-AT" dirty="0"/>
              <a:t>€</a:t>
            </a:r>
          </a:p>
          <a:p>
            <a:pPr marL="363538" lvl="1" indent="-276225">
              <a:buFont typeface="Arial" panose="020B0604020202020204" pitchFamily="34" charset="0"/>
              <a:buChar char="•"/>
            </a:pPr>
            <a:r>
              <a:rPr lang="de-AT" dirty="0"/>
              <a:t>Agio: </a:t>
            </a:r>
            <a:r>
              <a:rPr lang="de-AT" dirty="0" smtClean="0"/>
              <a:t>2,50 </a:t>
            </a:r>
            <a:r>
              <a:rPr lang="de-AT" dirty="0"/>
              <a:t>€</a:t>
            </a:r>
          </a:p>
          <a:p>
            <a:pPr marL="363538" lvl="1" indent="-276225">
              <a:buFont typeface="Arial" panose="020B0604020202020204" pitchFamily="34" charset="0"/>
              <a:buChar char="•"/>
            </a:pPr>
            <a:r>
              <a:rPr lang="de-AT" dirty="0"/>
              <a:t>Kapitalrücklage: </a:t>
            </a:r>
            <a:r>
              <a:rPr lang="de-AT" dirty="0" smtClean="0"/>
              <a:t>175.000 </a:t>
            </a:r>
            <a:r>
              <a:rPr lang="de-AT" dirty="0"/>
              <a:t>€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5722589" y="4692750"/>
            <a:ext cx="3017138" cy="411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Emission und Rücklage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5076056" y="3206106"/>
            <a:ext cx="646534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5076056" y="4103665"/>
            <a:ext cx="646534" cy="83063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9" y="3084592"/>
            <a:ext cx="4970239" cy="27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Gewinnrücklage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Es wird jedoch nicht immer der gesamte Bilanzgewinn zur Gänze als Dividende an die Aktionäre ausbezahlt.</a:t>
            </a:r>
          </a:p>
          <a:p>
            <a:r>
              <a:rPr lang="de-AT" dirty="0"/>
              <a:t>Um für zukünftige Investitionen liquide Mittel zu Verfügung zu haben, kann auch eine Gewinnrücklage von einem Teil des versteuerten Gewinns gebildet werden.</a:t>
            </a:r>
          </a:p>
          <a:p>
            <a:r>
              <a:rPr lang="de-AT" dirty="0"/>
              <a:t>Diese muss gebildet werden, wenn die gesetzmäßigen Rücklagen (Kapitalrücklage + Gewinnrücklage) unter 10% des Grundkapitals liegen.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043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Gewinnrücklage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1566" y="1574676"/>
            <a:ext cx="8229600" cy="14736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2800" dirty="0"/>
              <a:t>Das Unternehmen hat im Jahr 2013 einen Gewinn von 170.000 nach Steuern erwirtschaftet. Pro Aktie wird eine Dividende von </a:t>
            </a:r>
            <a:r>
              <a:rPr lang="de-AT" sz="2800" dirty="0" smtClean="0"/>
              <a:t>1,50 </a:t>
            </a:r>
            <a:r>
              <a:rPr lang="de-AT" sz="2800" dirty="0"/>
              <a:t>€ ausgeschüttet, der Rest wird als Rücklage einbehalten.</a:t>
            </a:r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722589" y="3552237"/>
            <a:ext cx="3241898" cy="884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de-AT" dirty="0"/>
              <a:t>Gewinn – Dividendenzahlungen = 170.000 – </a:t>
            </a:r>
            <a:r>
              <a:rPr lang="de-AT" dirty="0" smtClean="0"/>
              <a:t>105.000 </a:t>
            </a:r>
            <a:r>
              <a:rPr lang="de-AT" dirty="0"/>
              <a:t>= </a:t>
            </a:r>
            <a:r>
              <a:rPr lang="de-AT" dirty="0" smtClean="0"/>
              <a:t>65.000 </a:t>
            </a:r>
            <a:r>
              <a:rPr lang="de-AT" dirty="0"/>
              <a:t>€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722589" y="3173246"/>
            <a:ext cx="3241898" cy="4252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Gewinnrücklage</a:t>
            </a:r>
            <a:endParaRPr lang="de-AT" sz="2400" b="1" dirty="0"/>
          </a:p>
        </p:txBody>
      </p:sp>
      <p:sp>
        <p:nvSpPr>
          <p:cNvPr id="8" name="Rechteck 7"/>
          <p:cNvSpPr/>
          <p:nvPr/>
        </p:nvSpPr>
        <p:spPr>
          <a:xfrm>
            <a:off x="5722588" y="5064339"/>
            <a:ext cx="3241899" cy="95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 lvl="1"/>
            <a:r>
              <a:rPr lang="de-AT" dirty="0"/>
              <a:t>Summe Aktien * Dividende pro Aktie = </a:t>
            </a:r>
            <a:r>
              <a:rPr lang="de-AT" dirty="0" smtClean="0"/>
              <a:t>70.000 </a:t>
            </a:r>
            <a:r>
              <a:rPr lang="de-AT" dirty="0"/>
              <a:t>Aktien * </a:t>
            </a:r>
            <a:r>
              <a:rPr lang="de-AT" dirty="0" smtClean="0"/>
              <a:t>1,50 </a:t>
            </a:r>
            <a:endParaRPr lang="de-AT" dirty="0"/>
          </a:p>
          <a:p>
            <a:pPr marL="87313" lvl="1"/>
            <a:r>
              <a:rPr lang="de-AT" dirty="0"/>
              <a:t>= </a:t>
            </a:r>
            <a:r>
              <a:rPr lang="de-AT" dirty="0" smtClean="0"/>
              <a:t>105.000 </a:t>
            </a:r>
            <a:r>
              <a:rPr lang="de-AT" dirty="0"/>
              <a:t>€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5722589" y="4653136"/>
            <a:ext cx="3241898" cy="411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Dividendenzahlung</a:t>
            </a:r>
          </a:p>
        </p:txBody>
      </p:sp>
      <p:cxnSp>
        <p:nvCxnSpPr>
          <p:cNvPr id="14" name="Gerade Verbindung mit Pfeil 13"/>
          <p:cNvCxnSpPr>
            <a:stCxn id="5" idx="1"/>
          </p:cNvCxnSpPr>
          <p:nvPr/>
        </p:nvCxnSpPr>
        <p:spPr>
          <a:xfrm flipH="1">
            <a:off x="5076055" y="3385893"/>
            <a:ext cx="646534" cy="10392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9" idx="1"/>
          </p:cNvCxnSpPr>
          <p:nvPr/>
        </p:nvCxnSpPr>
        <p:spPr>
          <a:xfrm flipH="1" flipV="1">
            <a:off x="5076055" y="4653136"/>
            <a:ext cx="646534" cy="20560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83104"/>
            <a:ext cx="4984531" cy="27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764704"/>
            <a:ext cx="7020272" cy="15121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/>
              <a:t>Kapitalerhöhung und Bezugsrecht</a:t>
            </a:r>
          </a:p>
        </p:txBody>
      </p:sp>
      <p:pic>
        <p:nvPicPr>
          <p:cNvPr id="1026" name="Picture 2" descr="money bags by johnny_automatic - Money bags.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81" y="3789040"/>
            <a:ext cx="1379353" cy="18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78"/>
          <a:stretch/>
        </p:blipFill>
        <p:spPr>
          <a:xfrm>
            <a:off x="5004048" y="3429000"/>
            <a:ext cx="5256584" cy="2121077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5087260" y="4939347"/>
            <a:ext cx="950010" cy="68678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09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Kapitalerhöhung und Bezugsrecht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sz="3500" dirty="0"/>
              <a:t>Das Grundkapital einer AG kann durch die Ausgabe neuer Aktien erhöht werden.</a:t>
            </a:r>
          </a:p>
          <a:p>
            <a:r>
              <a:rPr lang="de-AT" sz="3500" dirty="0"/>
              <a:t>Eine solche Kapitalerhöhung wird in der Hauptversammlung beschlossen – es wird ein einheitlicher Preis für den Erwerb der neuen Aktien vereinbart.</a:t>
            </a:r>
          </a:p>
          <a:p>
            <a:r>
              <a:rPr lang="de-AT" sz="3500" dirty="0"/>
              <a:t>Dieser Preis muss zwingend unter dem vorherrschenden Marktkurs liegen, damit die neuen Aktien nicht unverkäuflich sind.</a:t>
            </a:r>
          </a:p>
          <a:p>
            <a:r>
              <a:rPr lang="de-AT" sz="3500" dirty="0"/>
              <a:t>Altaktionäre halten somit teurere Aktien als Neuaktionäre.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516216" y="5550099"/>
            <a:ext cx="2337430" cy="576064"/>
            <a:chOff x="6372200" y="5516081"/>
            <a:chExt cx="2337430" cy="576064"/>
          </a:xfrm>
        </p:grpSpPr>
        <p:sp>
          <p:nvSpPr>
            <p:cNvPr id="4" name="Abgerundetes Rechteck 3"/>
            <p:cNvSpPr/>
            <p:nvPr/>
          </p:nvSpPr>
          <p:spPr>
            <a:xfrm>
              <a:off x="6372200" y="5732105"/>
              <a:ext cx="2160240" cy="3600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Grundkapital</a:t>
              </a:r>
            </a:p>
          </p:txBody>
        </p:sp>
        <p:sp>
          <p:nvSpPr>
            <p:cNvPr id="5" name="Pfeil nach unten 4"/>
            <p:cNvSpPr/>
            <p:nvPr/>
          </p:nvSpPr>
          <p:spPr>
            <a:xfrm rot="10800000">
              <a:off x="8061558" y="5516081"/>
              <a:ext cx="648072" cy="5760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2377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95536" y="1600201"/>
            <a:ext cx="8363272" cy="37730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Bezugsrecht: Funktionen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1300" b="1" dirty="0"/>
          </a:p>
          <a:p>
            <a:r>
              <a:rPr lang="de-AT" dirty="0"/>
              <a:t>Sicherung des Stimmanteils:</a:t>
            </a:r>
            <a:br>
              <a:rPr lang="de-AT" dirty="0"/>
            </a:br>
            <a:r>
              <a:rPr lang="de-AT" dirty="0"/>
              <a:t>Altaktionären wird im Vorfeld die Erwerbsmöglichkeit junger Aktien eingeräumt.</a:t>
            </a:r>
          </a:p>
          <a:p>
            <a:r>
              <a:rPr lang="de-AT" dirty="0"/>
              <a:t>Vermögensicherung:</a:t>
            </a:r>
            <a:br>
              <a:rPr lang="de-AT" dirty="0"/>
            </a:br>
            <a:r>
              <a:rPr lang="de-AT" dirty="0"/>
              <a:t>Neuaktionäre leisten Ausgleichszahlung für den Erwerb der günstigen Aktien.</a:t>
            </a:r>
          </a:p>
        </p:txBody>
      </p:sp>
    </p:spTree>
    <p:extLst>
      <p:ext uri="{BB962C8B-B14F-4D97-AF65-F5344CB8AC3E}">
        <p14:creationId xmlns:p14="http://schemas.microsoft.com/office/powerpoint/2010/main" val="36875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539552" y="3717032"/>
            <a:ext cx="8147248" cy="2246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Beispiel: Bezugsrecht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r>
              <a:rPr lang="de-AT" sz="2800" dirty="0"/>
              <a:t>Bei einem Unternehmen sind 20 Mio. Aktien im Umlauf. Marktpreis einer Aktie: 150€.</a:t>
            </a:r>
          </a:p>
          <a:p>
            <a:r>
              <a:rPr lang="de-AT" sz="2800" dirty="0"/>
              <a:t>Kapitalerhöhung: 5 Mio. Aktien zu 140€.</a:t>
            </a:r>
          </a:p>
          <a:p>
            <a:r>
              <a:rPr lang="de-AT" sz="2800" dirty="0"/>
              <a:t>Wie hoch ist das Bezugsrecht?</a:t>
            </a:r>
          </a:p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683568" y="371703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/>
              <a:t>Die Basis des Bezugsrecht ist der Mischkurs von alten und neuen Kapital.</a:t>
            </a:r>
          </a:p>
          <a:p>
            <a:r>
              <a:rPr lang="de-AT" sz="2800" dirty="0"/>
              <a:t>= ((20*150)+(5*140))/25= 148 €</a:t>
            </a:r>
          </a:p>
          <a:p>
            <a:r>
              <a:rPr lang="de-AT" sz="2800" dirty="0"/>
              <a:t>Die Neuaktionäre müssen zusätzlich ein Bezugsrecht von 2€ pro Aktie an die Altaktionäre bezahlen.</a:t>
            </a:r>
          </a:p>
        </p:txBody>
      </p:sp>
      <p:pic>
        <p:nvPicPr>
          <p:cNvPr id="1026" name="Picture 2" descr="Calculator Icon by cinemacookie - Simple black and white calculator icon. With a round edged box with white fill to create contrast. This icon can be seen in front of any image or backdrop because of it's design.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3889" r="8060" b="6747"/>
          <a:stretch/>
        </p:blipFill>
        <p:spPr bwMode="auto">
          <a:xfrm>
            <a:off x="7630413" y="3785315"/>
            <a:ext cx="105611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536036" y="6320353"/>
            <a:ext cx="5548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https://openclipart.org/image/800px/svg_to_png/192401/Calculator_Icon.png</a:t>
            </a:r>
          </a:p>
        </p:txBody>
      </p:sp>
    </p:spTree>
    <p:extLst>
      <p:ext uri="{BB962C8B-B14F-4D97-AF65-F5344CB8AC3E}">
        <p14:creationId xmlns:p14="http://schemas.microsoft.com/office/powerpoint/2010/main" val="21143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764704"/>
            <a:ext cx="7020272" cy="15121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/>
              <a:t>Aktienindizes</a:t>
            </a:r>
          </a:p>
        </p:txBody>
      </p:sp>
      <p:pic>
        <p:nvPicPr>
          <p:cNvPr id="1026" name="Picture 2" descr="Profit High Five Graph by simpletutorials.net - &#10;This shows to business people doing a high five in front of a profit graph curve sitting on a vertical horizontal grid. The graph basically shows a common depiction of what an ideal profit would be for a company or business.&#10;&#10;profit, high five, business people, curve, income, business income, high five,  graph, grid, profit, business, celebration, corporate, Cor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541621" cy="35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57200" y="60956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https://openclipart.org/image/800px/svg_to_png/186812/Profit-Highfive-Simpletutorials.net.png</a:t>
            </a:r>
          </a:p>
        </p:txBody>
      </p:sp>
    </p:spTree>
    <p:extLst>
      <p:ext uri="{BB962C8B-B14F-4D97-AF65-F5344CB8AC3E}">
        <p14:creationId xmlns:p14="http://schemas.microsoft.com/office/powerpoint/2010/main" val="1657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Aktienindizes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122" y="1628800"/>
            <a:ext cx="8229600" cy="4525963"/>
          </a:xfrm>
        </p:spPr>
        <p:txBody>
          <a:bodyPr/>
          <a:lstStyle/>
          <a:p>
            <a:r>
              <a:rPr lang="de-AT" sz="2400" dirty="0"/>
              <a:t>Aktienindizes geben Auskunft über die Entwicklung von Aktien von bestimmten Börsen oder Börsensegmenten. </a:t>
            </a:r>
          </a:p>
          <a:p>
            <a:r>
              <a:rPr lang="de-AT" sz="2400" dirty="0"/>
              <a:t>Beispiel: ATX – enthält die Aktienwerte der 20 größten börsennotierten Unternehmen in Österreich.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907976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>
                <a:hlinkClick r:id="rId2"/>
              </a:rPr>
              <a:t>https://www.wienerborse.at/</a:t>
            </a:r>
            <a:r>
              <a:rPr lang="de-AT" sz="1200" dirty="0"/>
              <a:t> am 28.12.2017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1792" r="35033" b="1"/>
          <a:stretch/>
        </p:blipFill>
        <p:spPr>
          <a:xfrm>
            <a:off x="928423" y="3501008"/>
            <a:ext cx="7358016" cy="2376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hteck 8"/>
          <p:cNvSpPr/>
          <p:nvPr/>
        </p:nvSpPr>
        <p:spPr>
          <a:xfrm>
            <a:off x="912804" y="3396754"/>
            <a:ext cx="1426948" cy="248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ATX</a:t>
            </a:r>
          </a:p>
        </p:txBody>
      </p:sp>
    </p:spTree>
    <p:extLst>
      <p:ext uri="{BB962C8B-B14F-4D97-AF65-F5344CB8AC3E}">
        <p14:creationId xmlns:p14="http://schemas.microsoft.com/office/powerpoint/2010/main" val="20731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/>
          <a:srcRect b="-305"/>
          <a:stretch/>
        </p:blipFill>
        <p:spPr>
          <a:xfrm>
            <a:off x="4287484" y="4201907"/>
            <a:ext cx="3090851" cy="181938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/>
          <a:srcRect b="-4291"/>
          <a:stretch/>
        </p:blipFill>
        <p:spPr>
          <a:xfrm>
            <a:off x="766026" y="4274567"/>
            <a:ext cx="2661916" cy="16747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Bekannte Aktienindizes </a:t>
            </a:r>
            <a:br>
              <a:rPr lang="de-AT" dirty="0"/>
            </a:br>
            <a:r>
              <a:rPr lang="de-AT" sz="2200" dirty="0"/>
              <a:t>abgerufen am 28.12.2017</a:t>
            </a:r>
          </a:p>
        </p:txBody>
      </p:sp>
      <p:sp>
        <p:nvSpPr>
          <p:cNvPr id="4" name="Rechteck 3"/>
          <p:cNvSpPr/>
          <p:nvPr/>
        </p:nvSpPr>
        <p:spPr>
          <a:xfrm rot="16200000">
            <a:off x="-2331574" y="3709828"/>
            <a:ext cx="530893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50" dirty="0"/>
              <a:t>https://produkte.erstegroup.com/Retail/de/MarketsAndTrends/IndicesAndEquities/index.phtml?elem999318_index=Chart_Indices_World_US_SnP500&amp;elem999318_durationTimes=gen_6m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3532" y="3430741"/>
            <a:ext cx="340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30 größten Unternehmen der Frankfurter Börse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820223" y="3563724"/>
            <a:ext cx="515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50 große börsennotierte Unternehmen der Eurozone</a:t>
            </a:r>
          </a:p>
        </p:txBody>
      </p:sp>
      <p:sp>
        <p:nvSpPr>
          <p:cNvPr id="14" name="Rechteck 13"/>
          <p:cNvSpPr/>
          <p:nvPr/>
        </p:nvSpPr>
        <p:spPr>
          <a:xfrm rot="20564456">
            <a:off x="1536197" y="4265589"/>
            <a:ext cx="849243" cy="186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DJI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8093" y="5937031"/>
            <a:ext cx="281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30 größten Unternehmen der New Yorker Börse</a:t>
            </a:r>
          </a:p>
        </p:txBody>
      </p:sp>
      <p:sp>
        <p:nvSpPr>
          <p:cNvPr id="17" name="Rechteck 16"/>
          <p:cNvSpPr/>
          <p:nvPr/>
        </p:nvSpPr>
        <p:spPr>
          <a:xfrm rot="20460448">
            <a:off x="5307800" y="4393945"/>
            <a:ext cx="1296144" cy="208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S&amp;P 500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273022" y="5949280"/>
            <a:ext cx="569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500 größten börsennotierten amerikanischen Unternehmen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51" y="1826800"/>
            <a:ext cx="2660936" cy="161506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 rot="885114">
            <a:off x="2163917" y="1697606"/>
            <a:ext cx="1296144" cy="208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DAX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b="1199"/>
          <a:stretch/>
        </p:blipFill>
        <p:spPr>
          <a:xfrm>
            <a:off x="4167810" y="1609195"/>
            <a:ext cx="3330200" cy="196382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 rot="885114">
            <a:off x="5838298" y="1738447"/>
            <a:ext cx="1751299" cy="269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EUROSTOXX 50</a:t>
            </a:r>
          </a:p>
        </p:txBody>
      </p:sp>
    </p:spTree>
    <p:extLst>
      <p:ext uri="{BB962C8B-B14F-4D97-AF65-F5344CB8AC3E}">
        <p14:creationId xmlns:p14="http://schemas.microsoft.com/office/powerpoint/2010/main" val="18556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764704"/>
            <a:ext cx="7020272" cy="15121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/>
              <a:t>Orderarten</a:t>
            </a:r>
          </a:p>
        </p:txBody>
      </p:sp>
      <p:sp>
        <p:nvSpPr>
          <p:cNvPr id="3" name="Rechteck 2"/>
          <p:cNvSpPr/>
          <p:nvPr/>
        </p:nvSpPr>
        <p:spPr>
          <a:xfrm>
            <a:off x="457200" y="60956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https://openclipart.org/image/800px/svg_to_png/186812/Profit-Highfive-Simpletutorials.net.png</a:t>
            </a:r>
          </a:p>
        </p:txBody>
      </p:sp>
      <p:pic>
        <p:nvPicPr>
          <p:cNvPr id="5" name="Picture 2" descr="Bulle / bubble by lmproulx - Simple thought bubble with two trailing bubb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8000"/>
            <a:ext cx="4464496" cy="29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27984" y="347356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Marketorder</a:t>
            </a:r>
            <a:endParaRPr lang="de-AT" sz="2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135106" y="432475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Limitorder</a:t>
            </a:r>
            <a:endParaRPr lang="de-AT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323375" y="379913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Stop</a:t>
            </a:r>
            <a:r>
              <a:rPr lang="de-AT" sz="2000" b="1" dirty="0"/>
              <a:t> Loss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205481" y="39422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Stop</a:t>
            </a:r>
            <a:r>
              <a:rPr lang="de-AT" sz="2000" b="1" dirty="0"/>
              <a:t> </a:t>
            </a:r>
            <a:r>
              <a:rPr lang="de-AT" sz="2000" b="1" dirty="0" err="1"/>
              <a:t>Buy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19563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764704"/>
            <a:ext cx="7020272" cy="15121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/>
              <a:t>Auswahlstrategien für Anleger</a:t>
            </a:r>
          </a:p>
        </p:txBody>
      </p:sp>
      <p:pic>
        <p:nvPicPr>
          <p:cNvPr id="2050" name="Picture 2" descr="TE by terratimes - logo for playing chess&#10;&quot;time strategy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2"/>
          <a:stretch/>
        </p:blipFill>
        <p:spPr bwMode="auto">
          <a:xfrm>
            <a:off x="5904148" y="3356992"/>
            <a:ext cx="2232248" cy="227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57200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https://openclipart.org/image/800px/svg_to_png/168971/TE.png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292494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Fundamentalanalyse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Chartanalyse</a:t>
            </a:r>
          </a:p>
        </p:txBody>
      </p:sp>
    </p:spTree>
    <p:extLst>
      <p:ext uri="{BB962C8B-B14F-4D97-AF65-F5344CB8AC3E}">
        <p14:creationId xmlns:p14="http://schemas.microsoft.com/office/powerpoint/2010/main" val="38131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Fundamentalanalyse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Dividendenrendite</a:t>
            </a:r>
          </a:p>
          <a:p>
            <a:r>
              <a:rPr lang="de-AT" dirty="0"/>
              <a:t>Volatilität</a:t>
            </a:r>
          </a:p>
          <a:p>
            <a:r>
              <a:rPr lang="de-AT" dirty="0"/>
              <a:t>Marktkapitalisierung</a:t>
            </a:r>
          </a:p>
          <a:p>
            <a:r>
              <a:rPr lang="de-AT" dirty="0"/>
              <a:t>Kurs-Gewinn-Verhältnis (KGV)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pic>
        <p:nvPicPr>
          <p:cNvPr id="2050" name="Picture 2" descr="Microscope by ben - A microscope icon black and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01" y="3069824"/>
            <a:ext cx="1872208" cy="30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57200" y="6308725"/>
            <a:ext cx="5507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https://openclipart.org/image/800px/svg_to_png/192464/microscope_02.png</a:t>
            </a:r>
          </a:p>
        </p:txBody>
      </p:sp>
    </p:spTree>
    <p:extLst>
      <p:ext uri="{BB962C8B-B14F-4D97-AF65-F5344CB8AC3E}">
        <p14:creationId xmlns:p14="http://schemas.microsoft.com/office/powerpoint/2010/main" val="21625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1259632" y="1642919"/>
            <a:ext cx="6624736" cy="9541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Beispiel: Dividendenrendite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2575445"/>
            <a:ext cx="7941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1200" dirty="0"/>
          </a:p>
          <a:p>
            <a:pPr marL="0" indent="0">
              <a:buNone/>
            </a:pPr>
            <a:r>
              <a:rPr lang="de-AT" sz="2400" dirty="0"/>
              <a:t>Frau Müller hat am 02.11.2003 eine Unternehmensaktie um 30 € gekauft, der Börsenkurs am 03.12.2017 entspricht 52 €. Bei der Hauptversammlung wird eine Dividendenzahlung von 2€ pro Aktie beschlossen. </a:t>
            </a:r>
          </a:p>
          <a:p>
            <a:pPr marL="0" indent="0">
              <a:buNone/>
            </a:pPr>
            <a:endParaRPr lang="de-AT" sz="1100" dirty="0"/>
          </a:p>
          <a:p>
            <a:pPr marL="0" indent="0">
              <a:buNone/>
            </a:pPr>
            <a:r>
              <a:rPr lang="de-AT" sz="2400" dirty="0"/>
              <a:t>a) Wie hoch ist die veröffentliche Dividendenrendite?</a:t>
            </a:r>
          </a:p>
          <a:p>
            <a:pPr marL="0" indent="0">
              <a:buNone/>
            </a:pPr>
            <a:r>
              <a:rPr lang="de-AT" sz="2000" dirty="0"/>
              <a:t>     </a:t>
            </a:r>
            <a:r>
              <a:rPr lang="de-AT" sz="2000" b="1" dirty="0">
                <a:solidFill>
                  <a:schemeClr val="accent1"/>
                </a:solidFill>
              </a:rPr>
              <a:t>= (2/52)*100 = 3,85 %</a:t>
            </a:r>
          </a:p>
          <a:p>
            <a:pPr marL="0" indent="0">
              <a:buNone/>
            </a:pPr>
            <a:r>
              <a:rPr lang="de-AT" sz="2400" dirty="0"/>
              <a:t>b) Wie hoch ist die persönliche Dividendenrendite?</a:t>
            </a:r>
          </a:p>
          <a:p>
            <a:pPr marL="0" indent="0">
              <a:buNone/>
            </a:pPr>
            <a:r>
              <a:rPr lang="de-AT" sz="2000" b="1" dirty="0">
                <a:solidFill>
                  <a:schemeClr val="accent1"/>
                </a:solidFill>
              </a:rPr>
              <a:t>     = (2/30)*100 = 6,67 %</a:t>
            </a:r>
          </a:p>
        </p:txBody>
      </p:sp>
      <p:sp>
        <p:nvSpPr>
          <p:cNvPr id="4" name="Rechteck 3"/>
          <p:cNvSpPr/>
          <p:nvPr/>
        </p:nvSpPr>
        <p:spPr>
          <a:xfrm>
            <a:off x="457200" y="163210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700" dirty="0"/>
              <a:t>Verhältnis von Dividende und Aktienkurs (Dividende/Kurs*100)</a:t>
            </a:r>
          </a:p>
        </p:txBody>
      </p:sp>
      <p:pic>
        <p:nvPicPr>
          <p:cNvPr id="6" name="Picture 2" descr="thinkingboy outline by ryanlerch - an image from the US government EPA &quot;Sunwise&quot; program. I converted it from PDF format. the source link is here - http://www.epa.gov/sunwise/doc/poster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29" y="4365104"/>
            <a:ext cx="1266671" cy="169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748752" y="63769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https://openclipart.org/image/800px/svg_to_png/630/ryanlerch_thinkingboy_outline.png</a:t>
            </a:r>
          </a:p>
        </p:txBody>
      </p:sp>
    </p:spTree>
    <p:extLst>
      <p:ext uri="{BB962C8B-B14F-4D97-AF65-F5344CB8AC3E}">
        <p14:creationId xmlns:p14="http://schemas.microsoft.com/office/powerpoint/2010/main" val="19821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Volatilität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24999" cy="2548879"/>
          </a:xfrm>
        </p:spPr>
        <p:txBody>
          <a:bodyPr>
            <a:normAutofit fontScale="85000" lnSpcReduction="10000"/>
          </a:bodyPr>
          <a:lstStyle/>
          <a:p>
            <a:r>
              <a:rPr lang="de-AT" dirty="0"/>
              <a:t>Kennzahl über die durchschnittliche Schwankungsbreite eines Wertpapieres über einen bestimmten Zeitraum. </a:t>
            </a:r>
          </a:p>
          <a:p>
            <a:r>
              <a:rPr lang="de-AT" dirty="0"/>
              <a:t>Je höher die Volatilität umso höher das Risiko von Kursänderungen.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8891"/>
              </p:ext>
            </p:extLst>
          </p:nvPr>
        </p:nvGraphicFramePr>
        <p:xfrm>
          <a:off x="539552" y="4187628"/>
          <a:ext cx="82809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44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Beispiele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Volatilität</a:t>
                      </a:r>
                      <a:r>
                        <a:rPr lang="de-AT" sz="2400" baseline="0" dirty="0"/>
                        <a:t> in % (3 Monate)</a:t>
                      </a:r>
                      <a:endParaRPr lang="de-AT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Erste Bank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20,77 %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ÖMV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31,64</a:t>
                      </a:r>
                      <a:r>
                        <a:rPr lang="de-AT" sz="2400" baseline="0" dirty="0"/>
                        <a:t> %</a:t>
                      </a:r>
                      <a:endParaRPr lang="de-AT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Verbund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22,31 %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11560" y="6052644"/>
            <a:ext cx="429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hlinkClick r:id="rId2"/>
              </a:rPr>
              <a:t>http://www.wienerborse.at/stocks/atx/</a:t>
            </a:r>
            <a:r>
              <a:rPr lang="de-AT" sz="1200" dirty="0"/>
              <a:t> abgerufen am 27.12.2017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5461" r="7177"/>
          <a:stretch/>
        </p:blipFill>
        <p:spPr>
          <a:xfrm>
            <a:off x="6483620" y="1716093"/>
            <a:ext cx="2304256" cy="20689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hteck 6"/>
          <p:cNvSpPr/>
          <p:nvPr/>
        </p:nvSpPr>
        <p:spPr>
          <a:xfrm>
            <a:off x="5652120" y="38720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https://www.erstegroup.com/de/Investoren/Aktie</a:t>
            </a:r>
          </a:p>
        </p:txBody>
      </p:sp>
    </p:spTree>
    <p:extLst>
      <p:ext uri="{BB962C8B-B14F-4D97-AF65-F5344CB8AC3E}">
        <p14:creationId xmlns:p14="http://schemas.microsoft.com/office/powerpoint/2010/main" val="101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Börsenwert/Marktkapitalisierung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925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2800" dirty="0"/>
              <a:t>= Aktueller Börsenkurs x Anzahl der frei im Umlauf befindlichen Aktien.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457200" y="6327995"/>
            <a:ext cx="429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hlinkClick r:id="rId2"/>
              </a:rPr>
              <a:t>http://www.wienerborse.at/stocks/atx/</a:t>
            </a:r>
            <a:r>
              <a:rPr lang="de-AT" sz="1200" dirty="0"/>
              <a:t> abgerufen am 27.12.2017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81574"/>
              </p:ext>
            </p:extLst>
          </p:nvPr>
        </p:nvGraphicFramePr>
        <p:xfrm>
          <a:off x="683568" y="2852936"/>
          <a:ext cx="7758878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0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0214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Unternehmen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ERSTE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214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Börsenkurs</a:t>
                      </a:r>
                      <a:r>
                        <a:rPr lang="de-AT" sz="2400" baseline="0" dirty="0"/>
                        <a:t> (27.12.2017)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36,185</a:t>
                      </a:r>
                      <a:r>
                        <a:rPr lang="de-AT" sz="2400" baseline="0" dirty="0"/>
                        <a:t> €</a:t>
                      </a:r>
                      <a:endParaRPr lang="de-AT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Aktien im Umlauf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429.800.000 Stück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0384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Marktkapitalisierung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dirty="0"/>
                        <a:t>15.552,3 Mio. =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dirty="0"/>
                        <a:t>15,55</a:t>
                      </a:r>
                      <a:r>
                        <a:rPr lang="de-AT" sz="2400" baseline="0" dirty="0"/>
                        <a:t> </a:t>
                      </a:r>
                      <a:r>
                        <a:rPr lang="de-AT" sz="2400" dirty="0"/>
                        <a:t>Mrd.</a:t>
                      </a:r>
                      <a:r>
                        <a:rPr lang="de-AT" sz="2400" baseline="0" dirty="0"/>
                        <a:t> EUR</a:t>
                      </a:r>
                      <a:endParaRPr lang="de-AT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5954">
            <a:off x="145142" y="4735842"/>
            <a:ext cx="2537552" cy="12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Kurs-Gewinn-Verhältnis (KGV)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586333"/>
              </p:ext>
            </p:extLst>
          </p:nvPr>
        </p:nvGraphicFramePr>
        <p:xfrm>
          <a:off x="1043608" y="4077072"/>
          <a:ext cx="684076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8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2000" dirty="0"/>
                        <a:t>Erste Group-Aktie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/>
                        <a:t>Werte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dirty="0"/>
                        <a:t>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/>
                        <a:t>Dezember</a:t>
                      </a:r>
                      <a:r>
                        <a:rPr lang="de-AT" sz="2000" baseline="0" dirty="0"/>
                        <a:t> </a:t>
                      </a:r>
                      <a:r>
                        <a:rPr lang="de-AT" sz="20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dirty="0"/>
                        <a:t>Gewinn pro Aktie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2,93</a:t>
                      </a:r>
                      <a:endParaRPr lang="de-A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dirty="0"/>
                        <a:t>Börsenkurs/Preis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/>
                        <a:t>27,82</a:t>
                      </a:r>
                      <a:r>
                        <a:rPr lang="de-AT" sz="2000" baseline="0" dirty="0"/>
                        <a:t> </a:t>
                      </a:r>
                      <a:r>
                        <a:rPr lang="de-AT" sz="2000" dirty="0"/>
                        <a:t>€ pro Stück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dirty="0"/>
                        <a:t>KGV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/>
                        <a:t>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457200" y="16288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₌"/>
            </a:pPr>
            <a:r>
              <a:rPr lang="de-AT" sz="2800" dirty="0"/>
              <a:t>Verhältnis zwischen jährlichen Gewinn und dem aktuellen Börsenkurs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Preis pro Aktie/Gewinn pro Aktie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Frage: Nach wie vielen Jahren ist der Börsenkurs durch die Gewinne zurückbezahlt?</a:t>
            </a:r>
          </a:p>
        </p:txBody>
      </p:sp>
      <p:sp>
        <p:nvSpPr>
          <p:cNvPr id="11" name="Abgerundetes Rechteck 10"/>
          <p:cNvSpPr/>
          <p:nvPr/>
        </p:nvSpPr>
        <p:spPr>
          <a:xfrm rot="2058660">
            <a:off x="6764824" y="4214369"/>
            <a:ext cx="1363445" cy="281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Beispiel</a:t>
            </a:r>
            <a:endParaRPr lang="de-AT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395536" y="6259775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>
                <a:hlinkClick r:id="rId2"/>
              </a:rPr>
              <a:t>https://www.erstegroup.com/de/investoren/aktie/aktie-kennzahlen</a:t>
            </a:r>
            <a:r>
              <a:rPr lang="de-AT" sz="1400" dirty="0"/>
              <a:t>, abgerufen am 27.12.2017</a:t>
            </a:r>
          </a:p>
        </p:txBody>
      </p:sp>
    </p:spTree>
    <p:extLst>
      <p:ext uri="{BB962C8B-B14F-4D97-AF65-F5344CB8AC3E}">
        <p14:creationId xmlns:p14="http://schemas.microsoft.com/office/powerpoint/2010/main" val="21839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Chartanalyse in 3 Minuten erklärt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04" y="1916832"/>
            <a:ext cx="7285714" cy="382857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Rechteck 4"/>
          <p:cNvSpPr/>
          <p:nvPr/>
        </p:nvSpPr>
        <p:spPr>
          <a:xfrm>
            <a:off x="2123728" y="589383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600" dirty="0"/>
              <a:t>https://www.youtube.com/watch?v=q2Pgh6jsvoU</a:t>
            </a:r>
          </a:p>
        </p:txBody>
      </p:sp>
    </p:spTree>
    <p:extLst>
      <p:ext uri="{BB962C8B-B14F-4D97-AF65-F5344CB8AC3E}">
        <p14:creationId xmlns:p14="http://schemas.microsoft.com/office/powerpoint/2010/main" val="16590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Chartanalyse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6188" t="8189" r="9243" b="5009"/>
          <a:stretch/>
        </p:blipFill>
        <p:spPr>
          <a:xfrm>
            <a:off x="827584" y="1700808"/>
            <a:ext cx="5904656" cy="3816424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1691680" y="4477762"/>
            <a:ext cx="4824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1727684" y="2677562"/>
            <a:ext cx="48245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763556" y="4194592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Unterstützungs-linie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733131" y="2492896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Widerstandslinie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1451429" y="3251688"/>
            <a:ext cx="5210628" cy="682171"/>
          </a:xfrm>
          <a:custGeom>
            <a:avLst/>
            <a:gdLst>
              <a:gd name="connsiteX0" fmla="*/ 0 w 5210628"/>
              <a:gd name="connsiteY0" fmla="*/ 682171 h 682171"/>
              <a:gd name="connsiteX1" fmla="*/ 246742 w 5210628"/>
              <a:gd name="connsiteY1" fmla="*/ 435428 h 682171"/>
              <a:gd name="connsiteX2" fmla="*/ 449942 w 5210628"/>
              <a:gd name="connsiteY2" fmla="*/ 261257 h 682171"/>
              <a:gd name="connsiteX3" fmla="*/ 798285 w 5210628"/>
              <a:gd name="connsiteY3" fmla="*/ 377371 h 682171"/>
              <a:gd name="connsiteX4" fmla="*/ 1030514 w 5210628"/>
              <a:gd name="connsiteY4" fmla="*/ 508000 h 682171"/>
              <a:gd name="connsiteX5" fmla="*/ 1320800 w 5210628"/>
              <a:gd name="connsiteY5" fmla="*/ 464457 h 682171"/>
              <a:gd name="connsiteX6" fmla="*/ 1698171 w 5210628"/>
              <a:gd name="connsiteY6" fmla="*/ 246743 h 682171"/>
              <a:gd name="connsiteX7" fmla="*/ 1872342 w 5210628"/>
              <a:gd name="connsiteY7" fmla="*/ 130628 h 682171"/>
              <a:gd name="connsiteX8" fmla="*/ 2293257 w 5210628"/>
              <a:gd name="connsiteY8" fmla="*/ 203200 h 682171"/>
              <a:gd name="connsiteX9" fmla="*/ 2569028 w 5210628"/>
              <a:gd name="connsiteY9" fmla="*/ 377371 h 682171"/>
              <a:gd name="connsiteX10" fmla="*/ 2859314 w 5210628"/>
              <a:gd name="connsiteY10" fmla="*/ 464457 h 682171"/>
              <a:gd name="connsiteX11" fmla="*/ 3207657 w 5210628"/>
              <a:gd name="connsiteY11" fmla="*/ 246743 h 682171"/>
              <a:gd name="connsiteX12" fmla="*/ 3468914 w 5210628"/>
              <a:gd name="connsiteY12" fmla="*/ 101600 h 682171"/>
              <a:gd name="connsiteX13" fmla="*/ 3831771 w 5210628"/>
              <a:gd name="connsiteY13" fmla="*/ 130628 h 682171"/>
              <a:gd name="connsiteX14" fmla="*/ 4078514 w 5210628"/>
              <a:gd name="connsiteY14" fmla="*/ 377371 h 682171"/>
              <a:gd name="connsiteX15" fmla="*/ 4281714 w 5210628"/>
              <a:gd name="connsiteY15" fmla="*/ 595085 h 682171"/>
              <a:gd name="connsiteX16" fmla="*/ 4630057 w 5210628"/>
              <a:gd name="connsiteY16" fmla="*/ 275771 h 682171"/>
              <a:gd name="connsiteX17" fmla="*/ 4876800 w 5210628"/>
              <a:gd name="connsiteY17" fmla="*/ 0 h 682171"/>
              <a:gd name="connsiteX18" fmla="*/ 5210628 w 5210628"/>
              <a:gd name="connsiteY18" fmla="*/ 101600 h 682171"/>
              <a:gd name="connsiteX19" fmla="*/ 5210628 w 5210628"/>
              <a:gd name="connsiteY19" fmla="*/ 101600 h 6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10628" h="682171">
                <a:moveTo>
                  <a:pt x="0" y="682171"/>
                </a:moveTo>
                <a:cubicBezTo>
                  <a:pt x="85876" y="593875"/>
                  <a:pt x="171752" y="505580"/>
                  <a:pt x="246742" y="435428"/>
                </a:cubicBezTo>
                <a:cubicBezTo>
                  <a:pt x="321732" y="365276"/>
                  <a:pt x="358018" y="270933"/>
                  <a:pt x="449942" y="261257"/>
                </a:cubicBezTo>
                <a:cubicBezTo>
                  <a:pt x="541866" y="251581"/>
                  <a:pt x="701523" y="336247"/>
                  <a:pt x="798285" y="377371"/>
                </a:cubicBezTo>
                <a:cubicBezTo>
                  <a:pt x="895047" y="418495"/>
                  <a:pt x="943428" y="493486"/>
                  <a:pt x="1030514" y="508000"/>
                </a:cubicBezTo>
                <a:cubicBezTo>
                  <a:pt x="1117600" y="522514"/>
                  <a:pt x="1209524" y="508000"/>
                  <a:pt x="1320800" y="464457"/>
                </a:cubicBezTo>
                <a:cubicBezTo>
                  <a:pt x="1432076" y="420914"/>
                  <a:pt x="1606247" y="302381"/>
                  <a:pt x="1698171" y="246743"/>
                </a:cubicBezTo>
                <a:cubicBezTo>
                  <a:pt x="1790095" y="191105"/>
                  <a:pt x="1773161" y="137885"/>
                  <a:pt x="1872342" y="130628"/>
                </a:cubicBezTo>
                <a:cubicBezTo>
                  <a:pt x="1971523" y="123371"/>
                  <a:pt x="2177143" y="162076"/>
                  <a:pt x="2293257" y="203200"/>
                </a:cubicBezTo>
                <a:cubicBezTo>
                  <a:pt x="2409371" y="244324"/>
                  <a:pt x="2474685" y="333828"/>
                  <a:pt x="2569028" y="377371"/>
                </a:cubicBezTo>
                <a:cubicBezTo>
                  <a:pt x="2663371" y="420914"/>
                  <a:pt x="2752876" y="486228"/>
                  <a:pt x="2859314" y="464457"/>
                </a:cubicBezTo>
                <a:cubicBezTo>
                  <a:pt x="2965752" y="442686"/>
                  <a:pt x="3106057" y="307219"/>
                  <a:pt x="3207657" y="246743"/>
                </a:cubicBezTo>
                <a:cubicBezTo>
                  <a:pt x="3309257" y="186267"/>
                  <a:pt x="3364895" y="120952"/>
                  <a:pt x="3468914" y="101600"/>
                </a:cubicBezTo>
                <a:cubicBezTo>
                  <a:pt x="3572933" y="82248"/>
                  <a:pt x="3730171" y="84666"/>
                  <a:pt x="3831771" y="130628"/>
                </a:cubicBezTo>
                <a:cubicBezTo>
                  <a:pt x="3933371" y="176590"/>
                  <a:pt x="4003524" y="299962"/>
                  <a:pt x="4078514" y="377371"/>
                </a:cubicBezTo>
                <a:cubicBezTo>
                  <a:pt x="4153504" y="454780"/>
                  <a:pt x="4189790" y="612018"/>
                  <a:pt x="4281714" y="595085"/>
                </a:cubicBezTo>
                <a:cubicBezTo>
                  <a:pt x="4373638" y="578152"/>
                  <a:pt x="4530876" y="374952"/>
                  <a:pt x="4630057" y="275771"/>
                </a:cubicBezTo>
                <a:cubicBezTo>
                  <a:pt x="4729238" y="176590"/>
                  <a:pt x="4780038" y="29028"/>
                  <a:pt x="4876800" y="0"/>
                </a:cubicBezTo>
                <a:lnTo>
                  <a:pt x="5210628" y="101600"/>
                </a:lnTo>
                <a:lnTo>
                  <a:pt x="5210628" y="101600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6746249" y="311016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200 Tage Glättung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0E51AEDC-F733-4CD7-9D7C-F7A6BAC40A76}"/>
              </a:ext>
            </a:extLst>
          </p:cNvPr>
          <p:cNvSpPr/>
          <p:nvPr/>
        </p:nvSpPr>
        <p:spPr>
          <a:xfrm>
            <a:off x="2123728" y="589383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600" dirty="0"/>
              <a:t>https://www.youtube.com/watch?v=q2Pgh6jsvoU</a:t>
            </a:r>
          </a:p>
        </p:txBody>
      </p:sp>
    </p:spTree>
    <p:extLst>
      <p:ext uri="{BB962C8B-B14F-4D97-AF65-F5344CB8AC3E}">
        <p14:creationId xmlns:p14="http://schemas.microsoft.com/office/powerpoint/2010/main" val="25508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Technische Analyse - Chartanalyse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de-AT" dirty="0"/>
              <a:t>Bei der Chartanalyse wird anhand der vergangenen Kursentwicklung versucht, günstige Kauf- und Verkaufszeitpunkte abzuleiten.</a:t>
            </a:r>
          </a:p>
          <a:p>
            <a:r>
              <a:rPr lang="de-AT" dirty="0"/>
              <a:t>Im Gegensatz zur Fundamentalanalyse werden hierbei betriebswirtschaftliche Kennzahlen nicht </a:t>
            </a:r>
            <a:r>
              <a:rPr lang="de-AT" dirty="0" smtClean="0"/>
              <a:t>berücksichtigt.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0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Chartanalyse</a:t>
            </a:r>
            <a:r>
              <a:rPr lang="de-AT"/>
              <a:t>: Weitere Muster</a:t>
            </a:r>
            <a:endParaRPr lang="de-AT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7524" y="2088797"/>
            <a:ext cx="0" cy="40455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287524" y="6165304"/>
            <a:ext cx="85689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9615"/>
          <a:stretch/>
        </p:blipFill>
        <p:spPr>
          <a:xfrm>
            <a:off x="683568" y="2258074"/>
            <a:ext cx="5256584" cy="3340898"/>
          </a:xfrm>
        </p:spPr>
      </p:pic>
      <p:pic>
        <p:nvPicPr>
          <p:cNvPr id="19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85"/>
          <a:stretch/>
        </p:blipFill>
        <p:spPr>
          <a:xfrm>
            <a:off x="6502400" y="1747447"/>
            <a:ext cx="1461846" cy="3340898"/>
          </a:xfrm>
          <a:prstGeom prst="rect">
            <a:avLst/>
          </a:prstGeom>
        </p:spPr>
      </p:pic>
      <p:cxnSp>
        <p:nvCxnSpPr>
          <p:cNvPr id="21" name="Gerader Verbinder 20"/>
          <p:cNvCxnSpPr/>
          <p:nvPr/>
        </p:nvCxnSpPr>
        <p:spPr>
          <a:xfrm>
            <a:off x="1403648" y="3424467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403648" y="2088797"/>
            <a:ext cx="245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Kopf-Schulterformation</a:t>
            </a:r>
          </a:p>
        </p:txBody>
      </p:sp>
      <p:cxnSp>
        <p:nvCxnSpPr>
          <p:cNvPr id="26" name="Gerader Verbinder 25"/>
          <p:cNvCxnSpPr/>
          <p:nvPr/>
        </p:nvCxnSpPr>
        <p:spPr>
          <a:xfrm>
            <a:off x="6509096" y="3374160"/>
            <a:ext cx="410692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 rot="3420073">
            <a:off x="6272830" y="343608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Trendkanal</a:t>
            </a:r>
          </a:p>
        </p:txBody>
      </p:sp>
      <p:cxnSp>
        <p:nvCxnSpPr>
          <p:cNvPr id="28" name="Gerader Verbinder 27"/>
          <p:cNvCxnSpPr/>
          <p:nvPr/>
        </p:nvCxnSpPr>
        <p:spPr>
          <a:xfrm>
            <a:off x="4789846" y="4648603"/>
            <a:ext cx="12273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361669" y="5549573"/>
            <a:ext cx="245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Umgekehrte Kopf-Schulterformation</a:t>
            </a:r>
          </a:p>
        </p:txBody>
      </p:sp>
      <p:cxnSp>
        <p:nvCxnSpPr>
          <p:cNvPr id="32" name="Gerader Verbinder 31"/>
          <p:cNvCxnSpPr/>
          <p:nvPr/>
        </p:nvCxnSpPr>
        <p:spPr>
          <a:xfrm>
            <a:off x="3705560" y="4427348"/>
            <a:ext cx="866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558687" y="3528919"/>
            <a:ext cx="245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M-Formation</a:t>
            </a:r>
          </a:p>
        </p:txBody>
      </p:sp>
      <p:cxnSp>
        <p:nvCxnSpPr>
          <p:cNvPr id="38" name="Gerader Verbinder 37"/>
          <p:cNvCxnSpPr/>
          <p:nvPr/>
        </p:nvCxnSpPr>
        <p:spPr>
          <a:xfrm>
            <a:off x="3142188" y="4475019"/>
            <a:ext cx="720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2873900" y="4880159"/>
            <a:ext cx="245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W-Formation</a:t>
            </a:r>
          </a:p>
        </p:txBody>
      </p:sp>
      <p:cxnSp>
        <p:nvCxnSpPr>
          <p:cNvPr id="40" name="Gerader Verbinder 39"/>
          <p:cNvCxnSpPr/>
          <p:nvPr/>
        </p:nvCxnSpPr>
        <p:spPr>
          <a:xfrm flipV="1">
            <a:off x="4355976" y="4398503"/>
            <a:ext cx="428177" cy="178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flipV="1">
            <a:off x="4415780" y="4625683"/>
            <a:ext cx="444252" cy="180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4823357" y="4288563"/>
            <a:ext cx="1272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Flagge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5905500" y="3936783"/>
            <a:ext cx="279400" cy="381000"/>
          </a:xfrm>
          <a:custGeom>
            <a:avLst/>
            <a:gdLst>
              <a:gd name="connsiteX0" fmla="*/ 0 w 279400"/>
              <a:gd name="connsiteY0" fmla="*/ 0 h 381000"/>
              <a:gd name="connsiteX1" fmla="*/ 76200 w 279400"/>
              <a:gd name="connsiteY1" fmla="*/ 342900 h 381000"/>
              <a:gd name="connsiteX2" fmla="*/ 76200 w 279400"/>
              <a:gd name="connsiteY2" fmla="*/ 114300 h 381000"/>
              <a:gd name="connsiteX3" fmla="*/ 127000 w 279400"/>
              <a:gd name="connsiteY3" fmla="*/ 330200 h 381000"/>
              <a:gd name="connsiteX4" fmla="*/ 139700 w 279400"/>
              <a:gd name="connsiteY4" fmla="*/ 190500 h 381000"/>
              <a:gd name="connsiteX5" fmla="*/ 215900 w 279400"/>
              <a:gd name="connsiteY5" fmla="*/ 342900 h 381000"/>
              <a:gd name="connsiteX6" fmla="*/ 241300 w 279400"/>
              <a:gd name="connsiteY6" fmla="*/ 266700 h 381000"/>
              <a:gd name="connsiteX7" fmla="*/ 279400 w 2794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0" h="381000">
                <a:moveTo>
                  <a:pt x="0" y="0"/>
                </a:moveTo>
                <a:cubicBezTo>
                  <a:pt x="31750" y="161925"/>
                  <a:pt x="63500" y="323850"/>
                  <a:pt x="76200" y="342900"/>
                </a:cubicBezTo>
                <a:cubicBezTo>
                  <a:pt x="88900" y="361950"/>
                  <a:pt x="67733" y="116417"/>
                  <a:pt x="76200" y="114300"/>
                </a:cubicBezTo>
                <a:cubicBezTo>
                  <a:pt x="84667" y="112183"/>
                  <a:pt x="116417" y="317500"/>
                  <a:pt x="127000" y="330200"/>
                </a:cubicBezTo>
                <a:cubicBezTo>
                  <a:pt x="137583" y="342900"/>
                  <a:pt x="124883" y="188383"/>
                  <a:pt x="139700" y="190500"/>
                </a:cubicBezTo>
                <a:cubicBezTo>
                  <a:pt x="154517" y="192617"/>
                  <a:pt x="198967" y="330200"/>
                  <a:pt x="215900" y="342900"/>
                </a:cubicBezTo>
                <a:cubicBezTo>
                  <a:pt x="232833" y="355600"/>
                  <a:pt x="230717" y="260350"/>
                  <a:pt x="241300" y="266700"/>
                </a:cubicBezTo>
                <a:cubicBezTo>
                  <a:pt x="251883" y="273050"/>
                  <a:pt x="265641" y="327025"/>
                  <a:pt x="279400" y="381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ihandform 3"/>
          <p:cNvSpPr/>
          <p:nvPr/>
        </p:nvSpPr>
        <p:spPr>
          <a:xfrm>
            <a:off x="6197600" y="3009683"/>
            <a:ext cx="292100" cy="1308100"/>
          </a:xfrm>
          <a:custGeom>
            <a:avLst/>
            <a:gdLst>
              <a:gd name="connsiteX0" fmla="*/ 0 w 292100"/>
              <a:gd name="connsiteY0" fmla="*/ 1308100 h 1308100"/>
              <a:gd name="connsiteX1" fmla="*/ 292100 w 292100"/>
              <a:gd name="connsiteY1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308100">
                <a:moveTo>
                  <a:pt x="0" y="1308100"/>
                </a:moveTo>
                <a:lnTo>
                  <a:pt x="2921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2" name="Gerader Verbinder 21"/>
          <p:cNvCxnSpPr/>
          <p:nvPr/>
        </p:nvCxnSpPr>
        <p:spPr>
          <a:xfrm>
            <a:off x="5922890" y="4288563"/>
            <a:ext cx="30529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875740" y="4225411"/>
            <a:ext cx="1272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Flagge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287524" y="1556792"/>
            <a:ext cx="313234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Kursentwicklung einer Aktie</a:t>
            </a:r>
          </a:p>
        </p:txBody>
      </p:sp>
    </p:spTree>
    <p:extLst>
      <p:ext uri="{BB962C8B-B14F-4D97-AF65-F5344CB8AC3E}">
        <p14:creationId xmlns:p14="http://schemas.microsoft.com/office/powerpoint/2010/main" val="13261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623509" y="1999379"/>
            <a:ext cx="4166310" cy="4669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57200" y="1999380"/>
            <a:ext cx="4042792" cy="4669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Market und Limit Order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43397"/>
            <a:ext cx="4104456" cy="4714603"/>
          </a:xfrm>
        </p:spPr>
        <p:txBody>
          <a:bodyPr>
            <a:normAutofit lnSpcReduction="10000"/>
          </a:bodyPr>
          <a:lstStyle/>
          <a:p>
            <a:r>
              <a:rPr lang="de-AT" sz="2800" dirty="0"/>
              <a:t>Bei diesem Order werden keine konkreten Kurse angegeben. </a:t>
            </a:r>
          </a:p>
          <a:p>
            <a:r>
              <a:rPr lang="de-AT" sz="2800" dirty="0"/>
              <a:t>Der Auftrag wird zum nächsten gebildeten Kurs entweder „</a:t>
            </a:r>
            <a:r>
              <a:rPr lang="de-AT" sz="2800" b="1" dirty="0"/>
              <a:t>Bestens</a:t>
            </a:r>
            <a:r>
              <a:rPr lang="de-AT" sz="2800" dirty="0"/>
              <a:t>“, so teuer wie möglich (bei Verkauf), oder „</a:t>
            </a:r>
            <a:r>
              <a:rPr lang="de-AT" sz="2800" b="1" dirty="0"/>
              <a:t>Billigst</a:t>
            </a:r>
            <a:r>
              <a:rPr lang="de-AT" sz="2800" dirty="0"/>
              <a:t>“, so billig wie möglich (bei Kauf), durchgeführt.</a:t>
            </a:r>
          </a:p>
          <a:p>
            <a:endParaRPr lang="de-AT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03012" y="2060848"/>
            <a:ext cx="4083787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800" dirty="0"/>
              <a:t>Bei diesem Order ein konkretes Limit angegeben. </a:t>
            </a:r>
          </a:p>
          <a:p>
            <a:r>
              <a:rPr lang="de-AT" sz="2800" b="1" dirty="0"/>
              <a:t>Kaufauftrag</a:t>
            </a:r>
            <a:r>
              <a:rPr lang="de-AT" sz="2800" dirty="0"/>
              <a:t> – zum angegebenen </a:t>
            </a:r>
            <a:r>
              <a:rPr lang="de-AT" sz="2800" dirty="0" err="1"/>
              <a:t>Limitpreis</a:t>
            </a:r>
            <a:r>
              <a:rPr lang="de-AT" sz="2800" dirty="0"/>
              <a:t> oder niedriger.</a:t>
            </a:r>
          </a:p>
          <a:p>
            <a:r>
              <a:rPr lang="de-AT" sz="2800" b="1" dirty="0"/>
              <a:t>Verkaufsauftrag</a:t>
            </a:r>
            <a:r>
              <a:rPr lang="de-AT" sz="2800" dirty="0"/>
              <a:t> – zum angegebenen </a:t>
            </a:r>
            <a:r>
              <a:rPr lang="de-AT" sz="2800" dirty="0" err="1"/>
              <a:t>Limitpreis</a:t>
            </a:r>
            <a:r>
              <a:rPr lang="de-AT" sz="2800" dirty="0"/>
              <a:t> oder höher.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57200" y="1556792"/>
            <a:ext cx="4042792" cy="4425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b="1" dirty="0" err="1"/>
              <a:t>Marketorder</a:t>
            </a:r>
            <a:endParaRPr lang="de-AT" sz="24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4603012" y="1556791"/>
            <a:ext cx="4188790" cy="4425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b="1" dirty="0" err="1"/>
              <a:t>Limitorder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35783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Beispiele: Market und Limit Order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265688" y="6126162"/>
            <a:ext cx="596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https://www.brokerjet.at/de/Lernen-und-Wissen/Allgemeines-Boersewissen/Orderarten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179512" y="1600200"/>
            <a:ext cx="8784976" cy="1975005"/>
            <a:chOff x="-1" y="1536081"/>
            <a:chExt cx="9108505" cy="203693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/>
            <a:srcRect l="3543" r="5767" b="40270"/>
            <a:stretch/>
          </p:blipFill>
          <p:spPr>
            <a:xfrm>
              <a:off x="-1" y="1536081"/>
              <a:ext cx="9108505" cy="19604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hteck 6"/>
            <p:cNvSpPr/>
            <p:nvPr/>
          </p:nvSpPr>
          <p:spPr>
            <a:xfrm>
              <a:off x="3882313" y="3310928"/>
              <a:ext cx="5184576" cy="26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07504" y="3839571"/>
            <a:ext cx="8773976" cy="2092044"/>
            <a:chOff x="-1" y="3864926"/>
            <a:chExt cx="9097505" cy="212589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/>
            <a:srcRect l="3388" t="9607" r="3999" b="31857"/>
            <a:stretch/>
          </p:blipFill>
          <p:spPr>
            <a:xfrm>
              <a:off x="-1" y="3864926"/>
              <a:ext cx="9097505" cy="21258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hteck 7"/>
            <p:cNvSpPr/>
            <p:nvPr/>
          </p:nvSpPr>
          <p:spPr>
            <a:xfrm>
              <a:off x="4057272" y="5619707"/>
              <a:ext cx="4979224" cy="329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1" name="Abgerundetes Rechteck 10"/>
          <p:cNvSpPr/>
          <p:nvPr/>
        </p:nvSpPr>
        <p:spPr>
          <a:xfrm>
            <a:off x="6588224" y="3497674"/>
            <a:ext cx="2356196" cy="2600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err="1"/>
              <a:t>Marketorder</a:t>
            </a:r>
            <a:endParaRPr lang="de-AT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568155" y="5800194"/>
            <a:ext cx="2356196" cy="2600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err="1"/>
              <a:t>Limitorder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904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623509" y="1999379"/>
            <a:ext cx="4166310" cy="394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57200" y="1999380"/>
            <a:ext cx="4042792" cy="3949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Stop</a:t>
            </a:r>
            <a:r>
              <a:rPr lang="de-AT" dirty="0"/>
              <a:t> Market Order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43397"/>
            <a:ext cx="4104456" cy="4714603"/>
          </a:xfrm>
        </p:spPr>
        <p:txBody>
          <a:bodyPr>
            <a:normAutofit/>
          </a:bodyPr>
          <a:lstStyle/>
          <a:p>
            <a:r>
              <a:rPr lang="de-AT" sz="2800" dirty="0"/>
              <a:t>Beim Erreichen einer bestimmten </a:t>
            </a:r>
            <a:r>
              <a:rPr lang="de-AT" sz="2800" dirty="0" err="1"/>
              <a:t>Stop</a:t>
            </a:r>
            <a:r>
              <a:rPr lang="de-AT" sz="2800" dirty="0"/>
              <a:t>-Untergrenze wird ein </a:t>
            </a:r>
            <a:r>
              <a:rPr lang="de-AT" sz="2800" b="1" dirty="0"/>
              <a:t>Bestens-Market-Order </a:t>
            </a:r>
            <a:r>
              <a:rPr lang="de-AT" sz="2800" dirty="0"/>
              <a:t>gesetzt.</a:t>
            </a:r>
          </a:p>
          <a:p>
            <a:r>
              <a:rPr lang="de-AT" sz="2800" b="1" dirty="0"/>
              <a:t>Ziel</a:t>
            </a:r>
            <a:r>
              <a:rPr lang="de-AT" sz="2800" dirty="0"/>
              <a:t>: Rechtzeitiger Ausstieg bei einem Negativtrend.</a:t>
            </a:r>
            <a:endParaRPr lang="de-AT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03012" y="2060848"/>
            <a:ext cx="4083787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800" dirty="0"/>
              <a:t>Beim Erreichen einer bestimmten Obergrenze wird ein </a:t>
            </a:r>
            <a:r>
              <a:rPr lang="de-AT" sz="2800" b="1" dirty="0"/>
              <a:t>Billigst-Market-Order</a:t>
            </a:r>
            <a:r>
              <a:rPr lang="de-AT" sz="2800" dirty="0"/>
              <a:t> gesetzt.</a:t>
            </a:r>
          </a:p>
          <a:p>
            <a:r>
              <a:rPr lang="de-AT" sz="2800" b="1" dirty="0"/>
              <a:t>Ziel</a:t>
            </a:r>
            <a:r>
              <a:rPr lang="de-AT" sz="2800" dirty="0"/>
              <a:t>: Rechtzeitiger Einstieg bei einem Aufwärtstrend.</a:t>
            </a:r>
          </a:p>
          <a:p>
            <a:endParaRPr lang="de-AT" sz="2800" dirty="0"/>
          </a:p>
        </p:txBody>
      </p:sp>
      <p:sp>
        <p:nvSpPr>
          <p:cNvPr id="5" name="Abgerundetes Rechteck 4"/>
          <p:cNvSpPr/>
          <p:nvPr/>
        </p:nvSpPr>
        <p:spPr>
          <a:xfrm>
            <a:off x="457200" y="1556792"/>
            <a:ext cx="4042792" cy="4425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b="1" dirty="0"/>
              <a:t>Verkauf: </a:t>
            </a:r>
            <a:r>
              <a:rPr lang="de-AT" sz="2800" b="1" dirty="0" err="1"/>
              <a:t>Stop</a:t>
            </a:r>
            <a:r>
              <a:rPr lang="de-AT" sz="2800" b="1" dirty="0"/>
              <a:t> Loss</a:t>
            </a:r>
            <a:endParaRPr lang="de-AT" sz="24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4603012" y="1556791"/>
            <a:ext cx="4188790" cy="4425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b="1" dirty="0"/>
              <a:t>Kauf: </a:t>
            </a:r>
            <a:r>
              <a:rPr lang="de-AT" sz="2800" b="1" dirty="0" err="1"/>
              <a:t>Stop</a:t>
            </a:r>
            <a:r>
              <a:rPr lang="de-AT" sz="2800" b="1" dirty="0"/>
              <a:t> </a:t>
            </a:r>
            <a:r>
              <a:rPr lang="de-AT" sz="2800" b="1" dirty="0" err="1"/>
              <a:t>Buy</a:t>
            </a:r>
            <a:endParaRPr lang="de-AT" sz="24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457200" y="5733256"/>
            <a:ext cx="8332619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/>
              <a:t>Kombination von </a:t>
            </a:r>
            <a:r>
              <a:rPr lang="de-AT" sz="2400" b="1" dirty="0" err="1"/>
              <a:t>Stop</a:t>
            </a:r>
            <a:r>
              <a:rPr lang="de-AT" sz="2400" b="1" dirty="0"/>
              <a:t> und Market Order</a:t>
            </a:r>
          </a:p>
        </p:txBody>
      </p:sp>
    </p:spTree>
    <p:extLst>
      <p:ext uri="{BB962C8B-B14F-4D97-AF65-F5344CB8AC3E}">
        <p14:creationId xmlns:p14="http://schemas.microsoft.com/office/powerpoint/2010/main" val="14651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Beispiel: </a:t>
            </a:r>
            <a:r>
              <a:rPr lang="de-AT" dirty="0" err="1"/>
              <a:t>Stop</a:t>
            </a:r>
            <a:r>
              <a:rPr lang="de-AT" dirty="0"/>
              <a:t> Market Order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8163"/>
          <a:stretch/>
        </p:blipFill>
        <p:spPr>
          <a:xfrm>
            <a:off x="67572" y="1700808"/>
            <a:ext cx="900885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4"/>
          <p:cNvSpPr/>
          <p:nvPr/>
        </p:nvSpPr>
        <p:spPr>
          <a:xfrm>
            <a:off x="6516216" y="4811121"/>
            <a:ext cx="2356196" cy="2600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err="1"/>
              <a:t>Stop</a:t>
            </a:r>
            <a:r>
              <a:rPr lang="de-AT" b="1" dirty="0"/>
              <a:t> Loss Order</a:t>
            </a:r>
          </a:p>
        </p:txBody>
      </p:sp>
      <p:sp>
        <p:nvSpPr>
          <p:cNvPr id="6" name="Rechteck 5"/>
          <p:cNvSpPr/>
          <p:nvPr/>
        </p:nvSpPr>
        <p:spPr>
          <a:xfrm>
            <a:off x="265688" y="6126162"/>
            <a:ext cx="596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https://www.brokerjet.at/de/Lernen-und-Wissen/Allgemeines-Boersewissen/Orderarten</a:t>
            </a:r>
          </a:p>
        </p:txBody>
      </p:sp>
    </p:spTree>
    <p:extLst>
      <p:ext uri="{BB962C8B-B14F-4D97-AF65-F5344CB8AC3E}">
        <p14:creationId xmlns:p14="http://schemas.microsoft.com/office/powerpoint/2010/main" val="38723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623509" y="1999379"/>
            <a:ext cx="4166310" cy="3157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57200" y="1999380"/>
            <a:ext cx="4042792" cy="3157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Stop</a:t>
            </a:r>
            <a:r>
              <a:rPr lang="de-AT" dirty="0"/>
              <a:t> Limit Order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43397"/>
            <a:ext cx="4104456" cy="4714603"/>
          </a:xfrm>
        </p:spPr>
        <p:txBody>
          <a:bodyPr>
            <a:normAutofit/>
          </a:bodyPr>
          <a:lstStyle/>
          <a:p>
            <a:pPr marL="261938" indent="0">
              <a:buNone/>
            </a:pPr>
            <a:r>
              <a:rPr lang="de-AT" sz="2800" dirty="0"/>
              <a:t>Beim Erreichen einer bestimmten </a:t>
            </a:r>
            <a:r>
              <a:rPr lang="de-AT" sz="2800" b="1" dirty="0" err="1"/>
              <a:t>Stop</a:t>
            </a:r>
            <a:r>
              <a:rPr lang="de-AT" sz="2800" b="1" dirty="0"/>
              <a:t>-Untergrenze</a:t>
            </a:r>
            <a:r>
              <a:rPr lang="de-AT" sz="2800" dirty="0"/>
              <a:t> wird ein </a:t>
            </a:r>
            <a:r>
              <a:rPr lang="de-AT" sz="2800" b="1" dirty="0"/>
              <a:t>Limit Order</a:t>
            </a:r>
            <a:r>
              <a:rPr lang="de-AT" sz="2800" dirty="0"/>
              <a:t> platziert und bei Erreichen des Limits ausgeführt.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03012" y="2060848"/>
            <a:ext cx="4083787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0">
              <a:buNone/>
            </a:pPr>
            <a:r>
              <a:rPr lang="de-AT" sz="2800" dirty="0"/>
              <a:t>Beim Erreichen einer bestimmten </a:t>
            </a:r>
            <a:r>
              <a:rPr lang="de-AT" sz="2800" b="1" dirty="0" err="1"/>
              <a:t>Stop</a:t>
            </a:r>
            <a:r>
              <a:rPr lang="de-AT" sz="2800" b="1" dirty="0"/>
              <a:t>-Obergrenze</a:t>
            </a:r>
            <a:r>
              <a:rPr lang="de-AT" sz="2800" dirty="0"/>
              <a:t> wird ein </a:t>
            </a:r>
            <a:r>
              <a:rPr lang="de-AT" sz="2800" b="1" dirty="0"/>
              <a:t>Limit Order </a:t>
            </a:r>
            <a:r>
              <a:rPr lang="de-AT" sz="2800" dirty="0"/>
              <a:t>platziert und bei Erreichen des Limits ausgeführt.</a:t>
            </a:r>
          </a:p>
          <a:p>
            <a:endParaRPr lang="de-AT" sz="2800" dirty="0"/>
          </a:p>
        </p:txBody>
      </p:sp>
      <p:sp>
        <p:nvSpPr>
          <p:cNvPr id="5" name="Abgerundetes Rechteck 4"/>
          <p:cNvSpPr/>
          <p:nvPr/>
        </p:nvSpPr>
        <p:spPr>
          <a:xfrm>
            <a:off x="457200" y="1556792"/>
            <a:ext cx="4042792" cy="4425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b="1" dirty="0"/>
              <a:t>Verkauf </a:t>
            </a:r>
            <a:r>
              <a:rPr lang="de-AT" sz="2800" b="1" dirty="0" err="1"/>
              <a:t>Stop</a:t>
            </a:r>
            <a:r>
              <a:rPr lang="de-AT" sz="2800" b="1" dirty="0"/>
              <a:t> Limit</a:t>
            </a:r>
            <a:endParaRPr lang="de-AT" sz="24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4603012" y="1556791"/>
            <a:ext cx="4188790" cy="4425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b="1" dirty="0"/>
              <a:t>Kauf </a:t>
            </a:r>
            <a:r>
              <a:rPr lang="de-AT" sz="2800" b="1" dirty="0" err="1"/>
              <a:t>Stop</a:t>
            </a:r>
            <a:r>
              <a:rPr lang="de-AT" sz="2800" b="1" dirty="0"/>
              <a:t> Limit</a:t>
            </a:r>
            <a:endParaRPr lang="de-AT" sz="24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457200" y="5049180"/>
            <a:ext cx="8332619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/>
              <a:t>Kombination von </a:t>
            </a:r>
            <a:r>
              <a:rPr lang="de-AT" sz="2400" b="1" dirty="0" err="1"/>
              <a:t>Stop</a:t>
            </a:r>
            <a:r>
              <a:rPr lang="de-AT" sz="2400" b="1" dirty="0"/>
              <a:t> und Limit Order</a:t>
            </a:r>
          </a:p>
        </p:txBody>
      </p:sp>
    </p:spTree>
    <p:extLst>
      <p:ext uri="{BB962C8B-B14F-4D97-AF65-F5344CB8AC3E}">
        <p14:creationId xmlns:p14="http://schemas.microsoft.com/office/powerpoint/2010/main" val="18566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Beispiel: </a:t>
            </a:r>
            <a:r>
              <a:rPr lang="de-AT" dirty="0" err="1"/>
              <a:t>Stop</a:t>
            </a:r>
            <a:r>
              <a:rPr lang="de-AT" dirty="0"/>
              <a:t> Limit Order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4290" t="6068" r="5790" b="8381"/>
          <a:stretch/>
        </p:blipFill>
        <p:spPr>
          <a:xfrm>
            <a:off x="35496" y="1916832"/>
            <a:ext cx="887449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265688" y="6320353"/>
            <a:ext cx="596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https://www.brokerjet.at/de/Lernen-und-Wissen/Allgemeines-Boersewissen/Orderarten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278984" y="4523089"/>
            <a:ext cx="2356196" cy="2600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Verkauf </a:t>
            </a:r>
            <a:r>
              <a:rPr lang="de-AT" b="1" dirty="0" err="1"/>
              <a:t>Stop</a:t>
            </a:r>
            <a:r>
              <a:rPr lang="de-AT" b="1" dirty="0"/>
              <a:t> Limit</a:t>
            </a:r>
          </a:p>
        </p:txBody>
      </p:sp>
    </p:spTree>
    <p:extLst>
      <p:ext uri="{BB962C8B-B14F-4D97-AF65-F5344CB8AC3E}">
        <p14:creationId xmlns:p14="http://schemas.microsoft.com/office/powerpoint/2010/main" val="24937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764704"/>
            <a:ext cx="7020272" cy="15121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/>
              <a:t>Aktiengesellschaften - Rücklagenbildung</a:t>
            </a:r>
          </a:p>
        </p:txBody>
      </p:sp>
    </p:spTree>
    <p:extLst>
      <p:ext uri="{BB962C8B-B14F-4D97-AF65-F5344CB8AC3E}">
        <p14:creationId xmlns:p14="http://schemas.microsoft.com/office/powerpoint/2010/main" val="28160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ldunds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963</Words>
  <Application>Microsoft Office PowerPoint</Application>
  <PresentationFormat>Bildschirmpräsentation (4:3)</PresentationFormat>
  <Paragraphs>189</Paragraphs>
  <Slides>29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2" baseType="lpstr">
      <vt:lpstr>Arial</vt:lpstr>
      <vt:lpstr>Calibri</vt:lpstr>
      <vt:lpstr>Geldundso</vt:lpstr>
      <vt:lpstr>PowerPoint-Präsentation</vt:lpstr>
      <vt:lpstr>PowerPoint-Präsentation</vt:lpstr>
      <vt:lpstr>Market und Limit Order</vt:lpstr>
      <vt:lpstr>Beispiele: Market und Limit Order</vt:lpstr>
      <vt:lpstr>Stop Market Order</vt:lpstr>
      <vt:lpstr>Beispiel: Stop Market Order</vt:lpstr>
      <vt:lpstr>Stop Limit Order</vt:lpstr>
      <vt:lpstr>Beispiel: Stop Limit Order</vt:lpstr>
      <vt:lpstr>PowerPoint-Präsentation</vt:lpstr>
      <vt:lpstr>Kapitalrücklage</vt:lpstr>
      <vt:lpstr>Gewinnrücklage</vt:lpstr>
      <vt:lpstr>Gewinnrücklage</vt:lpstr>
      <vt:lpstr>PowerPoint-Präsentation</vt:lpstr>
      <vt:lpstr>Kapitalerhöhung und Bezugsrecht</vt:lpstr>
      <vt:lpstr>Bezugsrecht: Funktionen</vt:lpstr>
      <vt:lpstr>Beispiel: Bezugsrecht</vt:lpstr>
      <vt:lpstr>PowerPoint-Präsentation</vt:lpstr>
      <vt:lpstr>Aktienindizes</vt:lpstr>
      <vt:lpstr>Bekannte Aktienindizes  abgerufen am 28.12.2017</vt:lpstr>
      <vt:lpstr>PowerPoint-Präsentation</vt:lpstr>
      <vt:lpstr>Fundamentalanalyse</vt:lpstr>
      <vt:lpstr>Beispiel: Dividendenrendite</vt:lpstr>
      <vt:lpstr>Volatilität</vt:lpstr>
      <vt:lpstr>Börsenwert/Marktkapitalisierung</vt:lpstr>
      <vt:lpstr>Kurs-Gewinn-Verhältnis (KGV)</vt:lpstr>
      <vt:lpstr>Chartanalyse in 3 Minuten erklärt</vt:lpstr>
      <vt:lpstr>Chartanalyse</vt:lpstr>
      <vt:lpstr>Technische Analyse - Chartanalyse</vt:lpstr>
      <vt:lpstr>Chartanalyse: Weitere Muster</vt:lpstr>
    </vt:vector>
  </TitlesOfParts>
  <Company>TU Wien - Studentenversion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Medion</dc:creator>
  <cp:lastModifiedBy>Kögler, Gottfried</cp:lastModifiedBy>
  <cp:revision>1796</cp:revision>
  <cp:lastPrinted>2014-07-15T12:52:35Z</cp:lastPrinted>
  <dcterms:created xsi:type="dcterms:W3CDTF">2012-12-04T10:16:23Z</dcterms:created>
  <dcterms:modified xsi:type="dcterms:W3CDTF">2019-01-17T17:51:39Z</dcterms:modified>
</cp:coreProperties>
</file>