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21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23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11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76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8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12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43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97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34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5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76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F995FF7-1CEA-4D16-8A1D-2E737CC1DF44}" type="datetimeFigureOut">
              <a:rPr lang="de-DE" smtClean="0"/>
              <a:t>31.01.2019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559B149-DDFB-43C7-A1ED-C796D5FB3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056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nderdaten.de/bevoelkerung/bevoelkerungspyramide.aspx" TargetMode="External"/><Relationship Id="rId2" Type="http://schemas.openxmlformats.org/officeDocument/2006/relationships/hyperlink" Target="https://www.statistik.at/web_de/statistiken/menschen_und_gesellschaft/bevoelkerung/bevoelkerungsstruktur/bevoelkerung_nach_alter_geschlecht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84674-639B-42FC-B0AF-A0D420E95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Bevölkerungsentwicklung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E38E1A-1DCC-42E1-9195-EAF4F91A2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Luisa Gößl</a:t>
            </a:r>
          </a:p>
        </p:txBody>
      </p:sp>
    </p:spTree>
    <p:extLst>
      <p:ext uri="{BB962C8B-B14F-4D97-AF65-F5344CB8AC3E}">
        <p14:creationId xmlns:p14="http://schemas.microsoft.com/office/powerpoint/2010/main" val="314946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3436A-D7F8-4CC8-A958-F3DD295D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2C71D7-119C-4EB5-9251-A9B83AF6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Statistik Austria, </a:t>
            </a:r>
            <a:r>
              <a:rPr lang="de-DE" dirty="0" err="1">
                <a:solidFill>
                  <a:schemeClr val="bg1"/>
                </a:solidFill>
              </a:rPr>
              <a:t>o.A.</a:t>
            </a:r>
            <a:r>
              <a:rPr lang="de-DE">
                <a:solidFill>
                  <a:schemeClr val="bg1"/>
                </a:solidFill>
              </a:rPr>
              <a:t>, </a:t>
            </a:r>
            <a:r>
              <a:rPr lang="de-DE" dirty="0">
                <a:solidFill>
                  <a:schemeClr val="bg1"/>
                </a:solidFill>
              </a:rPr>
              <a:t>Statistik des Bevölkerungsstandards, 17.05.2018. URL, </a:t>
            </a:r>
            <a:r>
              <a:rPr lang="de-DE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https://www.statistik.at/web_de/statistiken/menschen_und_gesellschaft/bevoelkerung/bevoelkerungsstruktur/bevoelkerung_nach_alter_geschlecht/index.html</a:t>
            </a:r>
            <a:r>
              <a:rPr lang="de-DE" dirty="0">
                <a:solidFill>
                  <a:schemeClr val="bg1"/>
                </a:solidFill>
              </a:rPr>
              <a:t> ,02.01.2019/ 15.14 Uhr</a:t>
            </a:r>
          </a:p>
          <a:p>
            <a:r>
              <a:rPr lang="de-DE" dirty="0">
                <a:solidFill>
                  <a:schemeClr val="bg1"/>
                </a:solidFill>
              </a:rPr>
              <a:t>Bevölkerungspyramide, in Lexas </a:t>
            </a:r>
            <a:r>
              <a:rPr lang="de-DE" dirty="0" err="1">
                <a:solidFill>
                  <a:schemeClr val="bg1"/>
                </a:solidFill>
              </a:rPr>
              <a:t>Laenderdaten</a:t>
            </a:r>
            <a:r>
              <a:rPr lang="de-DE" dirty="0">
                <a:solidFill>
                  <a:schemeClr val="bg1"/>
                </a:solidFill>
              </a:rPr>
              <a:t>, 2000-2019. URL, </a:t>
            </a:r>
            <a:r>
              <a:rPr lang="de-DE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https://www.laenderdaten.de/bevoelkerung/bevoelkerungspyramide.aspx</a:t>
            </a:r>
            <a:r>
              <a:rPr lang="de-DE" u="sng" dirty="0">
                <a:solidFill>
                  <a:schemeClr val="bg1"/>
                </a:solidFill>
              </a:rPr>
              <a:t> ,</a:t>
            </a:r>
            <a:r>
              <a:rPr lang="de-DE" dirty="0">
                <a:solidFill>
                  <a:schemeClr val="bg1"/>
                </a:solidFill>
              </a:rPr>
              <a:t> 13.01.2019/ 19.09 Uhr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33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1">
            <a:extLst>
              <a:ext uri="{FF2B5EF4-FFF2-40B4-BE49-F238E27FC236}">
                <a16:creationId xmlns:a16="http://schemas.microsoft.com/office/drawing/2014/main" id="{D4DA88C3-87C6-4B14-82CC-F70F0DC2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ED242E-DACD-4DA3-B679-08399B30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a) Lineare oder klassische Pyramidenform</a:t>
            </a:r>
          </a:p>
        </p:txBody>
      </p:sp>
      <p:sp>
        <p:nvSpPr>
          <p:cNvPr id="49" name="Inhaltsplatzhalter 9">
            <a:extLst>
              <a:ext uri="{FF2B5EF4-FFF2-40B4-BE49-F238E27FC236}">
                <a16:creationId xmlns:a16="http://schemas.microsoft.com/office/drawing/2014/main" id="{BB4DD73C-8DB7-430D-BA8E-E91FDD71A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2920" y="2011680"/>
            <a:ext cx="6263640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Gleichschenkelige Dreiecksform</a:t>
            </a:r>
          </a:p>
          <a:p>
            <a:r>
              <a:rPr lang="de-DE" dirty="0"/>
              <a:t>Viele Kinder werden geboren</a:t>
            </a:r>
          </a:p>
          <a:p>
            <a:r>
              <a:rPr lang="de-DE" dirty="0"/>
              <a:t>Lebenserwartung ist niedrig</a:t>
            </a:r>
          </a:p>
          <a:p>
            <a:r>
              <a:rPr lang="de-DE" dirty="0"/>
              <a:t>Dauerhaft hohen Sterblichkeit über alle Altersstufen hinweg</a:t>
            </a:r>
          </a:p>
          <a:p>
            <a:r>
              <a:rPr lang="de-DE" dirty="0"/>
              <a:t>Verbreitet in Südamerika und Indien, aber auch in christlich-konservativ geprägten Teilen der USA</a:t>
            </a:r>
          </a:p>
          <a:p>
            <a:r>
              <a:rPr lang="de-DE" dirty="0"/>
              <a:t>Um das Jahr 1890 lag auch in Deutschland und Österreich diese Struktur vor</a:t>
            </a:r>
            <a:endParaRPr lang="en-US" dirty="0"/>
          </a:p>
        </p:txBody>
      </p:sp>
      <p:pic>
        <p:nvPicPr>
          <p:cNvPr id="50" name="Inhaltsplatzhalter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715BC2C-38F6-4A0D-8E3A-D967E1459E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5" t="33564" r="10601" b="45792"/>
          <a:stretch/>
        </p:blipFill>
        <p:spPr>
          <a:xfrm>
            <a:off x="8119544" y="1927653"/>
            <a:ext cx="3662623" cy="30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1A5EF-C6B5-4208-A787-32D1F113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Verbreiterte bzw. modifizierte Pyramidenform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B3D04A-AC05-430D-BFB5-EA9E51C3C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Eine konstant sehr hohe oder sogar steigende Geburtenrate </a:t>
            </a:r>
          </a:p>
          <a:p>
            <a:r>
              <a:rPr lang="de-DE" dirty="0"/>
              <a:t>Unten exponentiell verbreitende Basis </a:t>
            </a:r>
          </a:p>
          <a:p>
            <a:r>
              <a:rPr lang="de-DE" dirty="0"/>
              <a:t>Geringe Lebenserwartung </a:t>
            </a:r>
          </a:p>
          <a:p>
            <a:r>
              <a:rPr lang="de-DE" dirty="0"/>
              <a:t>Einer früh einsetzende, hohe Sterberate über alle Lebensalter hinweg</a:t>
            </a:r>
          </a:p>
          <a:p>
            <a:r>
              <a:rPr lang="de-DE" dirty="0"/>
              <a:t>Üblich in Afrika und andere arme Staaten</a:t>
            </a:r>
          </a:p>
        </p:txBody>
      </p:sp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3072597-5799-4E33-B5E3-B8D0CC7E3A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t="57623" r="9753" b="18813"/>
          <a:stretch/>
        </p:blipFill>
        <p:spPr>
          <a:xfrm>
            <a:off x="7735331" y="2011680"/>
            <a:ext cx="3646742" cy="3125785"/>
          </a:xfrm>
        </p:spPr>
      </p:pic>
    </p:spTree>
    <p:extLst>
      <p:ext uri="{BB962C8B-B14F-4D97-AF65-F5344CB8AC3E}">
        <p14:creationId xmlns:p14="http://schemas.microsoft.com/office/powerpoint/2010/main" val="204337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9F8ED-985E-44A5-93F0-31F27B1D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c) </a:t>
            </a:r>
            <a:r>
              <a:rPr lang="de-DE" dirty="0" err="1"/>
              <a:t>Bienestockform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DE8DDB-A88C-43A4-AAFD-773B9A9303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Langsam zusammenlaufende Altersstruktur, die sich im hohen Alter abrupt zusammenzieht </a:t>
            </a:r>
          </a:p>
          <a:p>
            <a:r>
              <a:rPr lang="de-DE" dirty="0"/>
              <a:t>Ideal, da die Bevölkerungszahl weder steigt noch sinkt. </a:t>
            </a:r>
          </a:p>
          <a:p>
            <a:r>
              <a:rPr lang="de-DE" dirty="0"/>
              <a:t>eine höhere Lebenserwartung besteht, eine spät einsetzende</a:t>
            </a:r>
          </a:p>
          <a:p>
            <a:r>
              <a:rPr lang="de-DE" dirty="0"/>
              <a:t>hohe Sterberate vorliegt</a:t>
            </a:r>
          </a:p>
          <a:p>
            <a:r>
              <a:rPr lang="de-DE" dirty="0"/>
              <a:t>Geburtenrate nahezu</a:t>
            </a:r>
          </a:p>
          <a:p>
            <a:r>
              <a:rPr lang="de-DE" dirty="0"/>
              <a:t>USA diese Form in naher Zukunft erreichen.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45254A1-2847-4787-8A2E-B0DC31BE38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4" t="39142" r="8973" b="37526"/>
          <a:stretch/>
        </p:blipFill>
        <p:spPr>
          <a:xfrm>
            <a:off x="7874792" y="2011680"/>
            <a:ext cx="3839413" cy="3053385"/>
          </a:xfrm>
        </p:spPr>
      </p:pic>
    </p:spTree>
    <p:extLst>
      <p:ext uri="{BB962C8B-B14F-4D97-AF65-F5344CB8AC3E}">
        <p14:creationId xmlns:p14="http://schemas.microsoft.com/office/powerpoint/2010/main" val="366439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06C55-BD7D-48A0-B6A4-7E4735BE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D) Glockenform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E24361-EACC-4D37-9C87-1D680A9C40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d) Glockenform</a:t>
            </a:r>
            <a:endParaRPr lang="de-DE" dirty="0"/>
          </a:p>
          <a:p>
            <a:r>
              <a:rPr lang="de-DE" dirty="0"/>
              <a:t>charakteristisch für eine Bevölkerung die mit einer steigenden Geburtenhäufigkeit konfrontiert wird </a:t>
            </a:r>
          </a:p>
          <a:p>
            <a:r>
              <a:rPr lang="de-DE" dirty="0"/>
              <a:t>Industriestaaten um 1960, zur Zeit des Babybooms</a:t>
            </a:r>
            <a:br>
              <a:rPr lang="de-DE" dirty="0"/>
            </a:br>
            <a:endParaRPr lang="de-DE" dirty="0"/>
          </a:p>
        </p:txBody>
      </p:sp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2AD8D77-4901-4A42-B7B4-04BC6C5F60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3" t="65247" r="10533" b="14468"/>
          <a:stretch/>
        </p:blipFill>
        <p:spPr>
          <a:xfrm>
            <a:off x="7568534" y="2011680"/>
            <a:ext cx="4065354" cy="3465607"/>
          </a:xfrm>
        </p:spPr>
      </p:pic>
    </p:spTree>
    <p:extLst>
      <p:ext uri="{BB962C8B-B14F-4D97-AF65-F5344CB8AC3E}">
        <p14:creationId xmlns:p14="http://schemas.microsoft.com/office/powerpoint/2010/main" val="297981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DAB1A-A1A6-45D3-AC62-5092BC05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E) Zwiebel- oder </a:t>
            </a:r>
            <a:r>
              <a:rPr lang="de-DE" dirty="0" err="1"/>
              <a:t>Unenform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57D0E-8269-437B-BC7D-73362C6B1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919" y="1949896"/>
            <a:ext cx="4754880" cy="4206240"/>
          </a:xfrm>
        </p:spPr>
        <p:txBody>
          <a:bodyPr>
            <a:noAutofit/>
          </a:bodyPr>
          <a:lstStyle/>
          <a:p>
            <a:r>
              <a:rPr lang="de-DE" sz="2000" b="1" dirty="0"/>
              <a:t>Überspitzte Zwiebelform</a:t>
            </a:r>
          </a:p>
          <a:p>
            <a:r>
              <a:rPr lang="de-DE" sz="2000" b="1" dirty="0"/>
              <a:t>Viele Industriestaaten </a:t>
            </a:r>
          </a:p>
          <a:p>
            <a:r>
              <a:rPr lang="de-DE" sz="2000" b="1" dirty="0"/>
              <a:t>da hier eine niedrige Geburtenrate</a:t>
            </a:r>
          </a:p>
          <a:p>
            <a:r>
              <a:rPr lang="de-DE" sz="2000" b="1" dirty="0"/>
              <a:t>Überhang älterer Menschen führt. </a:t>
            </a:r>
          </a:p>
          <a:p>
            <a:r>
              <a:rPr lang="de-DE" sz="2000" b="1" dirty="0"/>
              <a:t>nehmen die jüngeren Jahrgänge jeweils von Jahr zu Jahr ab -&gt; Überalterung </a:t>
            </a:r>
          </a:p>
          <a:p>
            <a:r>
              <a:rPr lang="de-DE" sz="2000" b="1" dirty="0"/>
              <a:t>eine hohe Lebenserwartung mit einer erst </a:t>
            </a:r>
          </a:p>
          <a:p>
            <a:r>
              <a:rPr lang="de-DE" sz="2000" b="1" dirty="0"/>
              <a:t>spät einsetzenden, hohen Sterberate</a:t>
            </a:r>
          </a:p>
          <a:p>
            <a:r>
              <a:rPr lang="de-DE" sz="2000" b="1" dirty="0"/>
              <a:t> ökonomisch hoch entwickelter Staaten, </a:t>
            </a:r>
          </a:p>
          <a:p>
            <a:r>
              <a:rPr lang="de-DE" sz="2000" b="1" dirty="0"/>
              <a:t> Bevölkerungsdöner </a:t>
            </a:r>
          </a:p>
        </p:txBody>
      </p:sp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5C5BC3B-80F3-4539-B552-AA2E0F3D9A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3" t="30825" r="9494" b="46766"/>
          <a:stretch/>
        </p:blipFill>
        <p:spPr>
          <a:xfrm>
            <a:off x="7778580" y="2011680"/>
            <a:ext cx="3564924" cy="3006935"/>
          </a:xfrm>
        </p:spPr>
      </p:pic>
    </p:spTree>
    <p:extLst>
      <p:ext uri="{BB962C8B-B14F-4D97-AF65-F5344CB8AC3E}">
        <p14:creationId xmlns:p14="http://schemas.microsoft.com/office/powerpoint/2010/main" val="331543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2A0C8-C802-4526-82FB-7C3816A4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F) Tannen- Tropfenform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C7D889-2867-4171-BF8D-57B54AF41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923" y="1863399"/>
            <a:ext cx="4754880" cy="4206240"/>
          </a:xfrm>
        </p:spPr>
        <p:txBody>
          <a:bodyPr>
            <a:noAutofit/>
          </a:bodyPr>
          <a:lstStyle/>
          <a:p>
            <a:r>
              <a:rPr lang="de-DE" sz="2100" dirty="0"/>
              <a:t>Sehr schmalen Stamm in den jungen Altersgruppen</a:t>
            </a:r>
          </a:p>
          <a:p>
            <a:r>
              <a:rPr lang="de-DE" sz="2100" dirty="0"/>
              <a:t>Wird ab den 20-Jährigen massiv breiter</a:t>
            </a:r>
          </a:p>
          <a:p>
            <a:r>
              <a:rPr lang="de-DE" sz="2100" dirty="0"/>
              <a:t>Zieht sich ab den etwa 35–40-Jährigen sich langsam zusammen</a:t>
            </a:r>
          </a:p>
          <a:p>
            <a:r>
              <a:rPr lang="de-DE" sz="2100" dirty="0"/>
              <a:t>Größten Altersgruppen sind die 25–30-Jährigen</a:t>
            </a:r>
          </a:p>
          <a:p>
            <a:r>
              <a:rPr lang="de-DE" sz="2100" dirty="0"/>
              <a:t> Vor allem in Industriestaaten bzw. Großstädte </a:t>
            </a:r>
          </a:p>
          <a:p>
            <a:r>
              <a:rPr lang="de-DE" sz="2100" dirty="0"/>
              <a:t>innerstädtischen Bezirke sind für junge Erwachsene sehr attraktiv  </a:t>
            </a:r>
          </a:p>
          <a:p>
            <a:r>
              <a:rPr lang="de-DE" sz="2100" dirty="0"/>
              <a:t>Besonders  ausgeprägt in Universitätsstädten oder Szenevierteln.</a:t>
            </a:r>
          </a:p>
          <a:p>
            <a:endParaRPr lang="de-DE" sz="2100" dirty="0"/>
          </a:p>
        </p:txBody>
      </p:sp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7D67003-15C5-4FC1-9957-F09841F35C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3" t="56238" r="9363" b="21585"/>
          <a:stretch/>
        </p:blipFill>
        <p:spPr>
          <a:xfrm>
            <a:off x="7532241" y="1888641"/>
            <a:ext cx="3805083" cy="3176424"/>
          </a:xfrm>
        </p:spPr>
      </p:pic>
    </p:spTree>
    <p:extLst>
      <p:ext uri="{BB962C8B-B14F-4D97-AF65-F5344CB8AC3E}">
        <p14:creationId xmlns:p14="http://schemas.microsoft.com/office/powerpoint/2010/main" val="89615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2CF1E3FE-77B4-4348-9C0A-8070808D8F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88" y="145192"/>
            <a:ext cx="8775823" cy="6567616"/>
          </a:xfrm>
        </p:spPr>
      </p:pic>
    </p:spTree>
    <p:extLst>
      <p:ext uri="{BB962C8B-B14F-4D97-AF65-F5344CB8AC3E}">
        <p14:creationId xmlns:p14="http://schemas.microsoft.com/office/powerpoint/2010/main" val="7956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AA5C0-C154-48AB-8057-D60805BA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Herkunft unserer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75A1B2-476F-4391-954B-CCCBF021D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http://www.statistik.at/web_de/statistiken/index.html</a:t>
            </a:r>
          </a:p>
        </p:txBody>
      </p:sp>
    </p:spTree>
    <p:extLst>
      <p:ext uri="{BB962C8B-B14F-4D97-AF65-F5344CB8AC3E}">
        <p14:creationId xmlns:p14="http://schemas.microsoft.com/office/powerpoint/2010/main" val="1074083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bändert">
  <a:themeElements>
    <a:clrScheme name="Gebändert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Gebänder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bänder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Breitbild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Gebändert</vt:lpstr>
      <vt:lpstr>Bevölkerungsentwicklung</vt:lpstr>
      <vt:lpstr>a) Lineare oder klassische Pyramidenform</vt:lpstr>
      <vt:lpstr>b) Verbreiterte bzw. modifizierte Pyramidenform</vt:lpstr>
      <vt:lpstr>c) Bienestockform</vt:lpstr>
      <vt:lpstr>D) Glockenform</vt:lpstr>
      <vt:lpstr>E) Zwiebel- oder Unenform </vt:lpstr>
      <vt:lpstr>F) Tannen- Tropfenform</vt:lpstr>
      <vt:lpstr>PowerPoint-Präsentation</vt:lpstr>
      <vt:lpstr>Herkunft unserer Daten</vt:lpstr>
      <vt:lpstr>Quellenangabe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Bevölkerungsentwicklung</dc:title>
  <dc:creator>Luisa Gößl</dc:creator>
  <cp:lastModifiedBy>Luisa Gößl</cp:lastModifiedBy>
  <cp:revision>7</cp:revision>
  <dcterms:created xsi:type="dcterms:W3CDTF">2019-01-13T18:13:39Z</dcterms:created>
  <dcterms:modified xsi:type="dcterms:W3CDTF">2019-01-31T10:09:21Z</dcterms:modified>
</cp:coreProperties>
</file>