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7" r:id="rId5"/>
    <p:sldId id="269" r:id="rId6"/>
    <p:sldId id="270" r:id="rId7"/>
    <p:sldId id="271" r:id="rId8"/>
    <p:sldId id="258" r:id="rId9"/>
    <p:sldId id="259" r:id="rId10"/>
    <p:sldId id="260" r:id="rId11"/>
    <p:sldId id="265" r:id="rId12"/>
    <p:sldId id="262" r:id="rId13"/>
    <p:sldId id="280" r:id="rId14"/>
    <p:sldId id="274" r:id="rId15"/>
    <p:sldId id="282" r:id="rId16"/>
    <p:sldId id="281" r:id="rId17"/>
    <p:sldId id="284" r:id="rId18"/>
    <p:sldId id="285" r:id="rId19"/>
    <p:sldId id="286" r:id="rId20"/>
    <p:sldId id="287" r:id="rId21"/>
    <p:sldId id="288" r:id="rId22"/>
    <p:sldId id="283" r:id="rId23"/>
    <p:sldId id="289" r:id="rId24"/>
    <p:sldId id="263" r:id="rId25"/>
    <p:sldId id="264" r:id="rId26"/>
    <p:sldId id="278" r:id="rId27"/>
    <p:sldId id="279" r:id="rId28"/>
    <p:sldId id="266" r:id="rId2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D64F1-1467-AC4A-AFB4-72E1A16179CE}" v="5" dt="2025-04-09T13:23:41.6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1"/>
  </p:normalViewPr>
  <p:slideViewPr>
    <p:cSldViewPr snapToGrid="0">
      <p:cViewPr varScale="1">
        <p:scale>
          <a:sx n="56" d="100"/>
          <a:sy n="56" d="100"/>
        </p:scale>
        <p:origin x="200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EE9E96-2E40-4388-A20B-61BDA23AE64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4EE24AA-F5BE-4F91-836E-234428174B43}">
      <dgm:prSet/>
      <dgm:spPr/>
      <dgm:t>
        <a:bodyPr/>
        <a:lstStyle/>
        <a:p>
          <a:r>
            <a:rPr lang="de-AT"/>
            <a:t>Ab 150 Euro Sachwert der Ware </a:t>
          </a:r>
          <a:endParaRPr lang="en-US"/>
        </a:p>
      </dgm:t>
    </dgm:pt>
    <dgm:pt modelId="{18FF6B8B-3411-4D82-86D3-9A73ED2124CF}" type="parTrans" cxnId="{C0260B41-0EF8-4DE0-BB8A-76B97438C891}">
      <dgm:prSet/>
      <dgm:spPr/>
      <dgm:t>
        <a:bodyPr/>
        <a:lstStyle/>
        <a:p>
          <a:endParaRPr lang="en-US"/>
        </a:p>
      </dgm:t>
    </dgm:pt>
    <dgm:pt modelId="{54922D05-CCF7-42B6-8EDB-DE9E86B767BB}" type="sibTrans" cxnId="{C0260B41-0EF8-4DE0-BB8A-76B97438C891}">
      <dgm:prSet/>
      <dgm:spPr/>
      <dgm:t>
        <a:bodyPr/>
        <a:lstStyle/>
        <a:p>
          <a:endParaRPr lang="en-US"/>
        </a:p>
      </dgm:t>
    </dgm:pt>
    <dgm:pt modelId="{40FBFA42-6A65-421A-8323-2869A334C603}">
      <dgm:prSet/>
      <dgm:spPr/>
      <dgm:t>
        <a:bodyPr/>
        <a:lstStyle/>
        <a:p>
          <a:r>
            <a:rPr lang="de-AT"/>
            <a:t>Innerhalb europäischen Zollunion fällt kein Zoll an</a:t>
          </a:r>
          <a:endParaRPr lang="en-US"/>
        </a:p>
      </dgm:t>
    </dgm:pt>
    <dgm:pt modelId="{D2F9A56F-6026-4B98-8981-F3026CE42E49}" type="parTrans" cxnId="{ED601407-5E2A-4676-AD15-144B2CB09834}">
      <dgm:prSet/>
      <dgm:spPr/>
      <dgm:t>
        <a:bodyPr/>
        <a:lstStyle/>
        <a:p>
          <a:endParaRPr lang="en-US"/>
        </a:p>
      </dgm:t>
    </dgm:pt>
    <dgm:pt modelId="{2209D754-D9E3-42A0-923A-BBA82FD4C857}" type="sibTrans" cxnId="{ED601407-5E2A-4676-AD15-144B2CB09834}">
      <dgm:prSet/>
      <dgm:spPr/>
      <dgm:t>
        <a:bodyPr/>
        <a:lstStyle/>
        <a:p>
          <a:endParaRPr lang="en-US"/>
        </a:p>
      </dgm:t>
    </dgm:pt>
    <dgm:pt modelId="{0DE92CBE-A06C-8644-A98E-62F73EC63828}" type="pres">
      <dgm:prSet presAssocID="{A7EE9E96-2E40-4388-A20B-61BDA23AE6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69E02A-E4C5-5E47-B341-B11D62329B2C}" type="pres">
      <dgm:prSet presAssocID="{C4EE24AA-F5BE-4F91-836E-234428174B43}" presName="hierRoot1" presStyleCnt="0"/>
      <dgm:spPr/>
    </dgm:pt>
    <dgm:pt modelId="{6AAC7079-A044-0E48-93D4-1A817309D601}" type="pres">
      <dgm:prSet presAssocID="{C4EE24AA-F5BE-4F91-836E-234428174B43}" presName="composite" presStyleCnt="0"/>
      <dgm:spPr/>
    </dgm:pt>
    <dgm:pt modelId="{793B5A2D-7BAC-CE4A-99C0-3273C820FB2E}" type="pres">
      <dgm:prSet presAssocID="{C4EE24AA-F5BE-4F91-836E-234428174B43}" presName="background" presStyleLbl="node0" presStyleIdx="0" presStyleCnt="2"/>
      <dgm:spPr/>
    </dgm:pt>
    <dgm:pt modelId="{D3130279-54AA-DA4A-9E13-4FBFCE15019C}" type="pres">
      <dgm:prSet presAssocID="{C4EE24AA-F5BE-4F91-836E-234428174B43}" presName="text" presStyleLbl="fgAcc0" presStyleIdx="0" presStyleCnt="2">
        <dgm:presLayoutVars>
          <dgm:chPref val="3"/>
        </dgm:presLayoutVars>
      </dgm:prSet>
      <dgm:spPr/>
    </dgm:pt>
    <dgm:pt modelId="{F52D9204-CD3E-8041-B39B-2B9AC5B7FA5C}" type="pres">
      <dgm:prSet presAssocID="{C4EE24AA-F5BE-4F91-836E-234428174B43}" presName="hierChild2" presStyleCnt="0"/>
      <dgm:spPr/>
    </dgm:pt>
    <dgm:pt modelId="{DB564903-241A-B543-99B1-08EC951CC2A7}" type="pres">
      <dgm:prSet presAssocID="{40FBFA42-6A65-421A-8323-2869A334C603}" presName="hierRoot1" presStyleCnt="0"/>
      <dgm:spPr/>
    </dgm:pt>
    <dgm:pt modelId="{3FAE14E4-3A51-6D49-BB6B-A3F8FE76BBA5}" type="pres">
      <dgm:prSet presAssocID="{40FBFA42-6A65-421A-8323-2869A334C603}" presName="composite" presStyleCnt="0"/>
      <dgm:spPr/>
    </dgm:pt>
    <dgm:pt modelId="{713E9FF8-45A3-604F-8426-ED9356D8E333}" type="pres">
      <dgm:prSet presAssocID="{40FBFA42-6A65-421A-8323-2869A334C603}" presName="background" presStyleLbl="node0" presStyleIdx="1" presStyleCnt="2"/>
      <dgm:spPr/>
    </dgm:pt>
    <dgm:pt modelId="{485DA1A4-B881-704E-AD69-0FE8F94E22C1}" type="pres">
      <dgm:prSet presAssocID="{40FBFA42-6A65-421A-8323-2869A334C603}" presName="text" presStyleLbl="fgAcc0" presStyleIdx="1" presStyleCnt="2">
        <dgm:presLayoutVars>
          <dgm:chPref val="3"/>
        </dgm:presLayoutVars>
      </dgm:prSet>
      <dgm:spPr/>
    </dgm:pt>
    <dgm:pt modelId="{86C336F4-6D03-C343-8AB8-F4E70D31122D}" type="pres">
      <dgm:prSet presAssocID="{40FBFA42-6A65-421A-8323-2869A334C603}" presName="hierChild2" presStyleCnt="0"/>
      <dgm:spPr/>
    </dgm:pt>
  </dgm:ptLst>
  <dgm:cxnLst>
    <dgm:cxn modelId="{ED601407-5E2A-4676-AD15-144B2CB09834}" srcId="{A7EE9E96-2E40-4388-A20B-61BDA23AE64A}" destId="{40FBFA42-6A65-421A-8323-2869A334C603}" srcOrd="1" destOrd="0" parTransId="{D2F9A56F-6026-4B98-8981-F3026CE42E49}" sibTransId="{2209D754-D9E3-42A0-923A-BBA82FD4C857}"/>
    <dgm:cxn modelId="{C0260B41-0EF8-4DE0-BB8A-76B97438C891}" srcId="{A7EE9E96-2E40-4388-A20B-61BDA23AE64A}" destId="{C4EE24AA-F5BE-4F91-836E-234428174B43}" srcOrd="0" destOrd="0" parTransId="{18FF6B8B-3411-4D82-86D3-9A73ED2124CF}" sibTransId="{54922D05-CCF7-42B6-8EDB-DE9E86B767BB}"/>
    <dgm:cxn modelId="{CB83779B-13E0-6344-BFB9-F5C83BBC75EA}" type="presOf" srcId="{A7EE9E96-2E40-4388-A20B-61BDA23AE64A}" destId="{0DE92CBE-A06C-8644-A98E-62F73EC63828}" srcOrd="0" destOrd="0" presId="urn:microsoft.com/office/officeart/2005/8/layout/hierarchy1"/>
    <dgm:cxn modelId="{FFA67CAD-792C-1144-9809-7D4AD69534F4}" type="presOf" srcId="{C4EE24AA-F5BE-4F91-836E-234428174B43}" destId="{D3130279-54AA-DA4A-9E13-4FBFCE15019C}" srcOrd="0" destOrd="0" presId="urn:microsoft.com/office/officeart/2005/8/layout/hierarchy1"/>
    <dgm:cxn modelId="{A9980AC4-10D2-9344-8766-FEA95DFC5FEF}" type="presOf" srcId="{40FBFA42-6A65-421A-8323-2869A334C603}" destId="{485DA1A4-B881-704E-AD69-0FE8F94E22C1}" srcOrd="0" destOrd="0" presId="urn:microsoft.com/office/officeart/2005/8/layout/hierarchy1"/>
    <dgm:cxn modelId="{A66F039D-D3C0-A144-9953-04B7ED9C8E73}" type="presParOf" srcId="{0DE92CBE-A06C-8644-A98E-62F73EC63828}" destId="{5A69E02A-E4C5-5E47-B341-B11D62329B2C}" srcOrd="0" destOrd="0" presId="urn:microsoft.com/office/officeart/2005/8/layout/hierarchy1"/>
    <dgm:cxn modelId="{D3E50514-9016-C740-AB31-8E48115A079E}" type="presParOf" srcId="{5A69E02A-E4C5-5E47-B341-B11D62329B2C}" destId="{6AAC7079-A044-0E48-93D4-1A817309D601}" srcOrd="0" destOrd="0" presId="urn:microsoft.com/office/officeart/2005/8/layout/hierarchy1"/>
    <dgm:cxn modelId="{700D1506-F89E-3A45-A443-60C4A7859F9A}" type="presParOf" srcId="{6AAC7079-A044-0E48-93D4-1A817309D601}" destId="{793B5A2D-7BAC-CE4A-99C0-3273C820FB2E}" srcOrd="0" destOrd="0" presId="urn:microsoft.com/office/officeart/2005/8/layout/hierarchy1"/>
    <dgm:cxn modelId="{EC93892B-257A-DF45-A8F4-EFC3CC65FDF6}" type="presParOf" srcId="{6AAC7079-A044-0E48-93D4-1A817309D601}" destId="{D3130279-54AA-DA4A-9E13-4FBFCE15019C}" srcOrd="1" destOrd="0" presId="urn:microsoft.com/office/officeart/2005/8/layout/hierarchy1"/>
    <dgm:cxn modelId="{2D077E3F-12C2-F64D-A920-B3433A2E77A6}" type="presParOf" srcId="{5A69E02A-E4C5-5E47-B341-B11D62329B2C}" destId="{F52D9204-CD3E-8041-B39B-2B9AC5B7FA5C}" srcOrd="1" destOrd="0" presId="urn:microsoft.com/office/officeart/2005/8/layout/hierarchy1"/>
    <dgm:cxn modelId="{53918211-935B-2944-876A-A62DF6ED8551}" type="presParOf" srcId="{0DE92CBE-A06C-8644-A98E-62F73EC63828}" destId="{DB564903-241A-B543-99B1-08EC951CC2A7}" srcOrd="1" destOrd="0" presId="urn:microsoft.com/office/officeart/2005/8/layout/hierarchy1"/>
    <dgm:cxn modelId="{D135B0A4-BBE1-5E4C-8698-9B3A9AA170EE}" type="presParOf" srcId="{DB564903-241A-B543-99B1-08EC951CC2A7}" destId="{3FAE14E4-3A51-6D49-BB6B-A3F8FE76BBA5}" srcOrd="0" destOrd="0" presId="urn:microsoft.com/office/officeart/2005/8/layout/hierarchy1"/>
    <dgm:cxn modelId="{ABD8BF79-4416-2844-9E3A-159974573392}" type="presParOf" srcId="{3FAE14E4-3A51-6D49-BB6B-A3F8FE76BBA5}" destId="{713E9FF8-45A3-604F-8426-ED9356D8E333}" srcOrd="0" destOrd="0" presId="urn:microsoft.com/office/officeart/2005/8/layout/hierarchy1"/>
    <dgm:cxn modelId="{064A7F4E-AEAB-5A43-9409-78C51E076A97}" type="presParOf" srcId="{3FAE14E4-3A51-6D49-BB6B-A3F8FE76BBA5}" destId="{485DA1A4-B881-704E-AD69-0FE8F94E22C1}" srcOrd="1" destOrd="0" presId="urn:microsoft.com/office/officeart/2005/8/layout/hierarchy1"/>
    <dgm:cxn modelId="{1D58B169-AB43-CD4E-86B0-65FA9F47A688}" type="presParOf" srcId="{DB564903-241A-B543-99B1-08EC951CC2A7}" destId="{86C336F4-6D03-C343-8AB8-F4E70D3112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92306C-DEE7-4637-8258-7EE97ABBA6D0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0C3D493-49EB-430A-8CED-61AA24DBC7B5}">
      <dgm:prSet/>
      <dgm:spPr/>
      <dgm:t>
        <a:bodyPr/>
        <a:lstStyle/>
        <a:p>
          <a:r>
            <a:rPr lang="de-AT"/>
            <a:t>Importzölle  </a:t>
          </a:r>
          <a:endParaRPr lang="en-US"/>
        </a:p>
      </dgm:t>
    </dgm:pt>
    <dgm:pt modelId="{A5D1AEC2-DF0B-4C9F-9EE6-573F855A14F1}" type="parTrans" cxnId="{AEF11D36-5A45-4643-956C-1F254F902CB6}">
      <dgm:prSet/>
      <dgm:spPr/>
      <dgm:t>
        <a:bodyPr/>
        <a:lstStyle/>
        <a:p>
          <a:endParaRPr lang="en-US"/>
        </a:p>
      </dgm:t>
    </dgm:pt>
    <dgm:pt modelId="{4861EE5E-0ED2-4D6A-AFD1-1FA324D7D41D}" type="sibTrans" cxnId="{AEF11D36-5A45-4643-956C-1F254F902CB6}">
      <dgm:prSet/>
      <dgm:spPr/>
      <dgm:t>
        <a:bodyPr/>
        <a:lstStyle/>
        <a:p>
          <a:endParaRPr lang="en-US"/>
        </a:p>
      </dgm:t>
    </dgm:pt>
    <dgm:pt modelId="{CC22C444-624C-4C59-B314-C73DA2322FD9}">
      <dgm:prSet/>
      <dgm:spPr/>
      <dgm:t>
        <a:bodyPr/>
        <a:lstStyle/>
        <a:p>
          <a:r>
            <a:rPr lang="de-AT"/>
            <a:t>Exportzölle </a:t>
          </a:r>
          <a:endParaRPr lang="en-US"/>
        </a:p>
      </dgm:t>
    </dgm:pt>
    <dgm:pt modelId="{580F5051-57C2-45D5-A566-E05CD9EE5937}" type="parTrans" cxnId="{E5C38C15-90FE-49A1-A4E7-12B0AE738385}">
      <dgm:prSet/>
      <dgm:spPr/>
      <dgm:t>
        <a:bodyPr/>
        <a:lstStyle/>
        <a:p>
          <a:endParaRPr lang="en-US"/>
        </a:p>
      </dgm:t>
    </dgm:pt>
    <dgm:pt modelId="{27A59389-6C0C-4164-8BB9-0A0D4E1E7DF5}" type="sibTrans" cxnId="{E5C38C15-90FE-49A1-A4E7-12B0AE738385}">
      <dgm:prSet/>
      <dgm:spPr/>
      <dgm:t>
        <a:bodyPr/>
        <a:lstStyle/>
        <a:p>
          <a:endParaRPr lang="en-US"/>
        </a:p>
      </dgm:t>
    </dgm:pt>
    <dgm:pt modelId="{B2E7DE0E-ECF0-4D20-9D82-5FD60453DB62}">
      <dgm:prSet/>
      <dgm:spPr/>
      <dgm:t>
        <a:bodyPr/>
        <a:lstStyle/>
        <a:p>
          <a:r>
            <a:rPr lang="de-AT"/>
            <a:t>Antidumpingzölle </a:t>
          </a:r>
          <a:endParaRPr lang="en-US"/>
        </a:p>
      </dgm:t>
    </dgm:pt>
    <dgm:pt modelId="{2DCF52F5-F090-4A4D-BD5B-DE9C4455B1CD}" type="parTrans" cxnId="{EBC6E63D-0E66-49B4-9855-8EC6AE49D11D}">
      <dgm:prSet/>
      <dgm:spPr/>
      <dgm:t>
        <a:bodyPr/>
        <a:lstStyle/>
        <a:p>
          <a:endParaRPr lang="en-US"/>
        </a:p>
      </dgm:t>
    </dgm:pt>
    <dgm:pt modelId="{1BD5CF31-9ED6-4D98-A9DF-8D4E4F5D88C0}" type="sibTrans" cxnId="{EBC6E63D-0E66-49B4-9855-8EC6AE49D11D}">
      <dgm:prSet/>
      <dgm:spPr/>
      <dgm:t>
        <a:bodyPr/>
        <a:lstStyle/>
        <a:p>
          <a:endParaRPr lang="en-US"/>
        </a:p>
      </dgm:t>
    </dgm:pt>
    <dgm:pt modelId="{8F80BC12-6617-F04D-8FCC-903ACC9989A8}" type="pres">
      <dgm:prSet presAssocID="{CF92306C-DEE7-4637-8258-7EE97ABBA6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2ECC23E-4B30-F243-B98D-F2F1FF81F4DA}" type="pres">
      <dgm:prSet presAssocID="{A0C3D493-49EB-430A-8CED-61AA24DBC7B5}" presName="hierRoot1" presStyleCnt="0"/>
      <dgm:spPr/>
    </dgm:pt>
    <dgm:pt modelId="{8143A280-6514-4941-A43B-2EEC0D20F14B}" type="pres">
      <dgm:prSet presAssocID="{A0C3D493-49EB-430A-8CED-61AA24DBC7B5}" presName="composite" presStyleCnt="0"/>
      <dgm:spPr/>
    </dgm:pt>
    <dgm:pt modelId="{25107E67-6762-E84A-BA41-25B3CA1B5DF0}" type="pres">
      <dgm:prSet presAssocID="{A0C3D493-49EB-430A-8CED-61AA24DBC7B5}" presName="background" presStyleLbl="node0" presStyleIdx="0" presStyleCnt="3"/>
      <dgm:spPr/>
    </dgm:pt>
    <dgm:pt modelId="{C7EC7E3D-E200-E24E-BE0F-1ABDB4C0488C}" type="pres">
      <dgm:prSet presAssocID="{A0C3D493-49EB-430A-8CED-61AA24DBC7B5}" presName="text" presStyleLbl="fgAcc0" presStyleIdx="0" presStyleCnt="3">
        <dgm:presLayoutVars>
          <dgm:chPref val="3"/>
        </dgm:presLayoutVars>
      </dgm:prSet>
      <dgm:spPr/>
    </dgm:pt>
    <dgm:pt modelId="{A73368A1-5D76-9D46-AAB2-3EAEAFBF6560}" type="pres">
      <dgm:prSet presAssocID="{A0C3D493-49EB-430A-8CED-61AA24DBC7B5}" presName="hierChild2" presStyleCnt="0"/>
      <dgm:spPr/>
    </dgm:pt>
    <dgm:pt modelId="{90451E37-4C56-EE44-A2BA-2AA2084BEF3A}" type="pres">
      <dgm:prSet presAssocID="{CC22C444-624C-4C59-B314-C73DA2322FD9}" presName="hierRoot1" presStyleCnt="0"/>
      <dgm:spPr/>
    </dgm:pt>
    <dgm:pt modelId="{330B3413-AD12-784D-8824-D2D960EA2B09}" type="pres">
      <dgm:prSet presAssocID="{CC22C444-624C-4C59-B314-C73DA2322FD9}" presName="composite" presStyleCnt="0"/>
      <dgm:spPr/>
    </dgm:pt>
    <dgm:pt modelId="{9E4D8404-E2F5-4843-84D0-296EF0613B9E}" type="pres">
      <dgm:prSet presAssocID="{CC22C444-624C-4C59-B314-C73DA2322FD9}" presName="background" presStyleLbl="node0" presStyleIdx="1" presStyleCnt="3"/>
      <dgm:spPr/>
    </dgm:pt>
    <dgm:pt modelId="{DDB55A46-7D88-5244-963A-04DFBFCE5E9A}" type="pres">
      <dgm:prSet presAssocID="{CC22C444-624C-4C59-B314-C73DA2322FD9}" presName="text" presStyleLbl="fgAcc0" presStyleIdx="1" presStyleCnt="3">
        <dgm:presLayoutVars>
          <dgm:chPref val="3"/>
        </dgm:presLayoutVars>
      </dgm:prSet>
      <dgm:spPr/>
    </dgm:pt>
    <dgm:pt modelId="{A019DAA6-887F-804A-929C-E1355D24656A}" type="pres">
      <dgm:prSet presAssocID="{CC22C444-624C-4C59-B314-C73DA2322FD9}" presName="hierChild2" presStyleCnt="0"/>
      <dgm:spPr/>
    </dgm:pt>
    <dgm:pt modelId="{D298C831-9BE9-044B-9410-7B2F8CCC15BE}" type="pres">
      <dgm:prSet presAssocID="{B2E7DE0E-ECF0-4D20-9D82-5FD60453DB62}" presName="hierRoot1" presStyleCnt="0"/>
      <dgm:spPr/>
    </dgm:pt>
    <dgm:pt modelId="{E9189103-4D26-F349-BDB7-4A0D148E4222}" type="pres">
      <dgm:prSet presAssocID="{B2E7DE0E-ECF0-4D20-9D82-5FD60453DB62}" presName="composite" presStyleCnt="0"/>
      <dgm:spPr/>
    </dgm:pt>
    <dgm:pt modelId="{FA179997-970C-9246-A085-82A300023107}" type="pres">
      <dgm:prSet presAssocID="{B2E7DE0E-ECF0-4D20-9D82-5FD60453DB62}" presName="background" presStyleLbl="node0" presStyleIdx="2" presStyleCnt="3"/>
      <dgm:spPr/>
    </dgm:pt>
    <dgm:pt modelId="{53FE2579-8524-C141-B740-1661172C4D71}" type="pres">
      <dgm:prSet presAssocID="{B2E7DE0E-ECF0-4D20-9D82-5FD60453DB62}" presName="text" presStyleLbl="fgAcc0" presStyleIdx="2" presStyleCnt="3">
        <dgm:presLayoutVars>
          <dgm:chPref val="3"/>
        </dgm:presLayoutVars>
      </dgm:prSet>
      <dgm:spPr/>
    </dgm:pt>
    <dgm:pt modelId="{069779E4-4E70-D846-862F-300031FB38BA}" type="pres">
      <dgm:prSet presAssocID="{B2E7DE0E-ECF0-4D20-9D82-5FD60453DB62}" presName="hierChild2" presStyleCnt="0"/>
      <dgm:spPr/>
    </dgm:pt>
  </dgm:ptLst>
  <dgm:cxnLst>
    <dgm:cxn modelId="{E5C38C15-90FE-49A1-A4E7-12B0AE738385}" srcId="{CF92306C-DEE7-4637-8258-7EE97ABBA6D0}" destId="{CC22C444-624C-4C59-B314-C73DA2322FD9}" srcOrd="1" destOrd="0" parTransId="{580F5051-57C2-45D5-A566-E05CD9EE5937}" sibTransId="{27A59389-6C0C-4164-8BB9-0A0D4E1E7DF5}"/>
    <dgm:cxn modelId="{AEF11D36-5A45-4643-956C-1F254F902CB6}" srcId="{CF92306C-DEE7-4637-8258-7EE97ABBA6D0}" destId="{A0C3D493-49EB-430A-8CED-61AA24DBC7B5}" srcOrd="0" destOrd="0" parTransId="{A5D1AEC2-DF0B-4C9F-9EE6-573F855A14F1}" sibTransId="{4861EE5E-0ED2-4D6A-AFD1-1FA324D7D41D}"/>
    <dgm:cxn modelId="{EBC6E63D-0E66-49B4-9855-8EC6AE49D11D}" srcId="{CF92306C-DEE7-4637-8258-7EE97ABBA6D0}" destId="{B2E7DE0E-ECF0-4D20-9D82-5FD60453DB62}" srcOrd="2" destOrd="0" parTransId="{2DCF52F5-F090-4A4D-BD5B-DE9C4455B1CD}" sibTransId="{1BD5CF31-9ED6-4D98-A9DF-8D4E4F5D88C0}"/>
    <dgm:cxn modelId="{7808C47E-A527-5043-B1D7-0C885304A03F}" type="presOf" srcId="{CC22C444-624C-4C59-B314-C73DA2322FD9}" destId="{DDB55A46-7D88-5244-963A-04DFBFCE5E9A}" srcOrd="0" destOrd="0" presId="urn:microsoft.com/office/officeart/2005/8/layout/hierarchy1"/>
    <dgm:cxn modelId="{5FEA5B9B-ABF5-4042-B274-45EE9AB58EAC}" type="presOf" srcId="{B2E7DE0E-ECF0-4D20-9D82-5FD60453DB62}" destId="{53FE2579-8524-C141-B740-1661172C4D71}" srcOrd="0" destOrd="0" presId="urn:microsoft.com/office/officeart/2005/8/layout/hierarchy1"/>
    <dgm:cxn modelId="{358D77AE-A1C5-6E46-9CC4-5E0A51C96430}" type="presOf" srcId="{CF92306C-DEE7-4637-8258-7EE97ABBA6D0}" destId="{8F80BC12-6617-F04D-8FCC-903ACC9989A8}" srcOrd="0" destOrd="0" presId="urn:microsoft.com/office/officeart/2005/8/layout/hierarchy1"/>
    <dgm:cxn modelId="{562BD7FE-CA13-1A42-AD14-E4F3CB98DC3B}" type="presOf" srcId="{A0C3D493-49EB-430A-8CED-61AA24DBC7B5}" destId="{C7EC7E3D-E200-E24E-BE0F-1ABDB4C0488C}" srcOrd="0" destOrd="0" presId="urn:microsoft.com/office/officeart/2005/8/layout/hierarchy1"/>
    <dgm:cxn modelId="{C881D20F-A84A-3547-8743-2D23E2650314}" type="presParOf" srcId="{8F80BC12-6617-F04D-8FCC-903ACC9989A8}" destId="{C2ECC23E-4B30-F243-B98D-F2F1FF81F4DA}" srcOrd="0" destOrd="0" presId="urn:microsoft.com/office/officeart/2005/8/layout/hierarchy1"/>
    <dgm:cxn modelId="{FB669C85-7E15-FB40-B85B-8234BC042D0E}" type="presParOf" srcId="{C2ECC23E-4B30-F243-B98D-F2F1FF81F4DA}" destId="{8143A280-6514-4941-A43B-2EEC0D20F14B}" srcOrd="0" destOrd="0" presId="urn:microsoft.com/office/officeart/2005/8/layout/hierarchy1"/>
    <dgm:cxn modelId="{84405722-FCAB-4C4F-93F1-4157665DA2DB}" type="presParOf" srcId="{8143A280-6514-4941-A43B-2EEC0D20F14B}" destId="{25107E67-6762-E84A-BA41-25B3CA1B5DF0}" srcOrd="0" destOrd="0" presId="urn:microsoft.com/office/officeart/2005/8/layout/hierarchy1"/>
    <dgm:cxn modelId="{F529CD22-DC00-4249-B2DF-586BDFF8EC08}" type="presParOf" srcId="{8143A280-6514-4941-A43B-2EEC0D20F14B}" destId="{C7EC7E3D-E200-E24E-BE0F-1ABDB4C0488C}" srcOrd="1" destOrd="0" presId="urn:microsoft.com/office/officeart/2005/8/layout/hierarchy1"/>
    <dgm:cxn modelId="{98F3C4C9-8E1D-5D45-88CC-BEFBD80EAB96}" type="presParOf" srcId="{C2ECC23E-4B30-F243-B98D-F2F1FF81F4DA}" destId="{A73368A1-5D76-9D46-AAB2-3EAEAFBF6560}" srcOrd="1" destOrd="0" presId="urn:microsoft.com/office/officeart/2005/8/layout/hierarchy1"/>
    <dgm:cxn modelId="{2489D593-742B-AA44-89B3-5AE7A3677362}" type="presParOf" srcId="{8F80BC12-6617-F04D-8FCC-903ACC9989A8}" destId="{90451E37-4C56-EE44-A2BA-2AA2084BEF3A}" srcOrd="1" destOrd="0" presId="urn:microsoft.com/office/officeart/2005/8/layout/hierarchy1"/>
    <dgm:cxn modelId="{3E6D4854-FC62-B747-A217-744C4104881B}" type="presParOf" srcId="{90451E37-4C56-EE44-A2BA-2AA2084BEF3A}" destId="{330B3413-AD12-784D-8824-D2D960EA2B09}" srcOrd="0" destOrd="0" presId="urn:microsoft.com/office/officeart/2005/8/layout/hierarchy1"/>
    <dgm:cxn modelId="{3B17A838-5C90-8E40-BC31-772B629D4D73}" type="presParOf" srcId="{330B3413-AD12-784D-8824-D2D960EA2B09}" destId="{9E4D8404-E2F5-4843-84D0-296EF0613B9E}" srcOrd="0" destOrd="0" presId="urn:microsoft.com/office/officeart/2005/8/layout/hierarchy1"/>
    <dgm:cxn modelId="{C828A413-F3B3-0C41-806C-D9DEA103E4E6}" type="presParOf" srcId="{330B3413-AD12-784D-8824-D2D960EA2B09}" destId="{DDB55A46-7D88-5244-963A-04DFBFCE5E9A}" srcOrd="1" destOrd="0" presId="urn:microsoft.com/office/officeart/2005/8/layout/hierarchy1"/>
    <dgm:cxn modelId="{DA306C52-C469-E341-B2A8-E38BFAEE61F9}" type="presParOf" srcId="{90451E37-4C56-EE44-A2BA-2AA2084BEF3A}" destId="{A019DAA6-887F-804A-929C-E1355D24656A}" srcOrd="1" destOrd="0" presId="urn:microsoft.com/office/officeart/2005/8/layout/hierarchy1"/>
    <dgm:cxn modelId="{6F0E9726-62C9-7748-88E0-E380FEC98DCC}" type="presParOf" srcId="{8F80BC12-6617-F04D-8FCC-903ACC9989A8}" destId="{D298C831-9BE9-044B-9410-7B2F8CCC15BE}" srcOrd="2" destOrd="0" presId="urn:microsoft.com/office/officeart/2005/8/layout/hierarchy1"/>
    <dgm:cxn modelId="{9EBC582B-56F2-2542-9387-706C67A7DDD6}" type="presParOf" srcId="{D298C831-9BE9-044B-9410-7B2F8CCC15BE}" destId="{E9189103-4D26-F349-BDB7-4A0D148E4222}" srcOrd="0" destOrd="0" presId="urn:microsoft.com/office/officeart/2005/8/layout/hierarchy1"/>
    <dgm:cxn modelId="{47AF11CA-7F7A-3F4D-8CD9-C374C8F75124}" type="presParOf" srcId="{E9189103-4D26-F349-BDB7-4A0D148E4222}" destId="{FA179997-970C-9246-A085-82A300023107}" srcOrd="0" destOrd="0" presId="urn:microsoft.com/office/officeart/2005/8/layout/hierarchy1"/>
    <dgm:cxn modelId="{C233B069-4A44-4F48-87A0-82D97774E107}" type="presParOf" srcId="{E9189103-4D26-F349-BDB7-4A0D148E4222}" destId="{53FE2579-8524-C141-B740-1661172C4D71}" srcOrd="1" destOrd="0" presId="urn:microsoft.com/office/officeart/2005/8/layout/hierarchy1"/>
    <dgm:cxn modelId="{CD206619-EC6E-B44C-9C35-7DB13576C731}" type="presParOf" srcId="{D298C831-9BE9-044B-9410-7B2F8CCC15BE}" destId="{069779E4-4E70-D846-862F-300031FB38B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85B512-6A08-4EF4-BDD0-106B948F0CD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4CF3C9F-A578-4C59-A1A1-E7ABD6BEA1A5}">
      <dgm:prSet/>
      <dgm:spPr/>
      <dgm:t>
        <a:bodyPr/>
        <a:lstStyle/>
        <a:p>
          <a:r>
            <a:rPr lang="de-AT"/>
            <a:t>Folgende fiktive Frage von SuS: </a:t>
          </a:r>
          <a:endParaRPr lang="en-US"/>
        </a:p>
      </dgm:t>
    </dgm:pt>
    <dgm:pt modelId="{B2A4721E-9FAD-4D20-B5D7-E97E874E07DD}" type="parTrans" cxnId="{CD217ABC-E494-44F2-98D0-994F29480564}">
      <dgm:prSet/>
      <dgm:spPr/>
      <dgm:t>
        <a:bodyPr/>
        <a:lstStyle/>
        <a:p>
          <a:endParaRPr lang="en-US"/>
        </a:p>
      </dgm:t>
    </dgm:pt>
    <dgm:pt modelId="{3E85A0B9-3748-4AFA-914F-93138E90C850}" type="sibTrans" cxnId="{CD217ABC-E494-44F2-98D0-994F29480564}">
      <dgm:prSet/>
      <dgm:spPr/>
      <dgm:t>
        <a:bodyPr/>
        <a:lstStyle/>
        <a:p>
          <a:endParaRPr lang="en-US"/>
        </a:p>
      </dgm:t>
    </dgm:pt>
    <dgm:pt modelId="{25EBCF09-75DB-455C-898E-A6DE0B6919D8}">
      <dgm:prSet/>
      <dgm:spPr/>
      <dgm:t>
        <a:bodyPr/>
        <a:lstStyle/>
        <a:p>
          <a:r>
            <a:rPr lang="de-AT"/>
            <a:t>„Wie kann es sein, dass Zölle zum Schutze der eigenen Wirtschaft eingeführt werden, aber es zugleich der eigenen Wirtschaft schaden kann“. </a:t>
          </a:r>
          <a:endParaRPr lang="en-US"/>
        </a:p>
      </dgm:t>
    </dgm:pt>
    <dgm:pt modelId="{B87ABFA8-C1C2-4200-A16D-945C991B903E}" type="parTrans" cxnId="{49C1C078-9851-44FC-882D-427DF80DA6CF}">
      <dgm:prSet/>
      <dgm:spPr/>
      <dgm:t>
        <a:bodyPr/>
        <a:lstStyle/>
        <a:p>
          <a:endParaRPr lang="en-US"/>
        </a:p>
      </dgm:t>
    </dgm:pt>
    <dgm:pt modelId="{CEFEB1E9-5919-40B8-B0DE-F2A8808F4454}" type="sibTrans" cxnId="{49C1C078-9851-44FC-882D-427DF80DA6CF}">
      <dgm:prSet/>
      <dgm:spPr/>
      <dgm:t>
        <a:bodyPr/>
        <a:lstStyle/>
        <a:p>
          <a:endParaRPr lang="en-US"/>
        </a:p>
      </dgm:t>
    </dgm:pt>
    <dgm:pt modelId="{F34353FD-3951-8A4A-8881-DF44DF0F2698}" type="pres">
      <dgm:prSet presAssocID="{CD85B512-6A08-4EF4-BDD0-106B948F0C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FF3646-EFE0-F94C-AFA9-6B8B12311DB7}" type="pres">
      <dgm:prSet presAssocID="{54CF3C9F-A578-4C59-A1A1-E7ABD6BEA1A5}" presName="hierRoot1" presStyleCnt="0"/>
      <dgm:spPr/>
    </dgm:pt>
    <dgm:pt modelId="{82C417DA-C90F-F54E-991E-02481C516FE9}" type="pres">
      <dgm:prSet presAssocID="{54CF3C9F-A578-4C59-A1A1-E7ABD6BEA1A5}" presName="composite" presStyleCnt="0"/>
      <dgm:spPr/>
    </dgm:pt>
    <dgm:pt modelId="{1BE71B0A-7568-1349-BB41-0362B5170C11}" type="pres">
      <dgm:prSet presAssocID="{54CF3C9F-A578-4C59-A1A1-E7ABD6BEA1A5}" presName="background" presStyleLbl="node0" presStyleIdx="0" presStyleCnt="2"/>
      <dgm:spPr/>
    </dgm:pt>
    <dgm:pt modelId="{11043F79-AD85-F34F-9A10-D376796296E0}" type="pres">
      <dgm:prSet presAssocID="{54CF3C9F-A578-4C59-A1A1-E7ABD6BEA1A5}" presName="text" presStyleLbl="fgAcc0" presStyleIdx="0" presStyleCnt="2">
        <dgm:presLayoutVars>
          <dgm:chPref val="3"/>
        </dgm:presLayoutVars>
      </dgm:prSet>
      <dgm:spPr/>
    </dgm:pt>
    <dgm:pt modelId="{FC8D5B3C-D3A7-204F-A962-8FF9C4430756}" type="pres">
      <dgm:prSet presAssocID="{54CF3C9F-A578-4C59-A1A1-E7ABD6BEA1A5}" presName="hierChild2" presStyleCnt="0"/>
      <dgm:spPr/>
    </dgm:pt>
    <dgm:pt modelId="{7F35B533-8114-6A41-BDD6-D3ABAD922429}" type="pres">
      <dgm:prSet presAssocID="{25EBCF09-75DB-455C-898E-A6DE0B6919D8}" presName="hierRoot1" presStyleCnt="0"/>
      <dgm:spPr/>
    </dgm:pt>
    <dgm:pt modelId="{DB1C0256-9CC1-F24E-ACBC-982A2ABCBBEE}" type="pres">
      <dgm:prSet presAssocID="{25EBCF09-75DB-455C-898E-A6DE0B6919D8}" presName="composite" presStyleCnt="0"/>
      <dgm:spPr/>
    </dgm:pt>
    <dgm:pt modelId="{37199CD9-5D15-0441-B2E2-20C8359C586B}" type="pres">
      <dgm:prSet presAssocID="{25EBCF09-75DB-455C-898E-A6DE0B6919D8}" presName="background" presStyleLbl="node0" presStyleIdx="1" presStyleCnt="2"/>
      <dgm:spPr/>
    </dgm:pt>
    <dgm:pt modelId="{D8348FCF-D990-A44D-A971-1530C09ACBBD}" type="pres">
      <dgm:prSet presAssocID="{25EBCF09-75DB-455C-898E-A6DE0B6919D8}" presName="text" presStyleLbl="fgAcc0" presStyleIdx="1" presStyleCnt="2">
        <dgm:presLayoutVars>
          <dgm:chPref val="3"/>
        </dgm:presLayoutVars>
      </dgm:prSet>
      <dgm:spPr/>
    </dgm:pt>
    <dgm:pt modelId="{098B8065-8DAD-3144-A898-D7790E9481D4}" type="pres">
      <dgm:prSet presAssocID="{25EBCF09-75DB-455C-898E-A6DE0B6919D8}" presName="hierChild2" presStyleCnt="0"/>
      <dgm:spPr/>
    </dgm:pt>
  </dgm:ptLst>
  <dgm:cxnLst>
    <dgm:cxn modelId="{49C1C078-9851-44FC-882D-427DF80DA6CF}" srcId="{CD85B512-6A08-4EF4-BDD0-106B948F0CD5}" destId="{25EBCF09-75DB-455C-898E-A6DE0B6919D8}" srcOrd="1" destOrd="0" parTransId="{B87ABFA8-C1C2-4200-A16D-945C991B903E}" sibTransId="{CEFEB1E9-5919-40B8-B0DE-F2A8808F4454}"/>
    <dgm:cxn modelId="{4190AC7B-9C6D-E043-8ECD-6C312A6A52A4}" type="presOf" srcId="{CD85B512-6A08-4EF4-BDD0-106B948F0CD5}" destId="{F34353FD-3951-8A4A-8881-DF44DF0F2698}" srcOrd="0" destOrd="0" presId="urn:microsoft.com/office/officeart/2005/8/layout/hierarchy1"/>
    <dgm:cxn modelId="{CD217ABC-E494-44F2-98D0-994F29480564}" srcId="{CD85B512-6A08-4EF4-BDD0-106B948F0CD5}" destId="{54CF3C9F-A578-4C59-A1A1-E7ABD6BEA1A5}" srcOrd="0" destOrd="0" parTransId="{B2A4721E-9FAD-4D20-B5D7-E97E874E07DD}" sibTransId="{3E85A0B9-3748-4AFA-914F-93138E90C850}"/>
    <dgm:cxn modelId="{840F52D2-6FE3-3D4E-A329-B96559023984}" type="presOf" srcId="{54CF3C9F-A578-4C59-A1A1-E7ABD6BEA1A5}" destId="{11043F79-AD85-F34F-9A10-D376796296E0}" srcOrd="0" destOrd="0" presId="urn:microsoft.com/office/officeart/2005/8/layout/hierarchy1"/>
    <dgm:cxn modelId="{4CF589EC-3673-9444-B22F-C3E179B4E0E7}" type="presOf" srcId="{25EBCF09-75DB-455C-898E-A6DE0B6919D8}" destId="{D8348FCF-D990-A44D-A971-1530C09ACBBD}" srcOrd="0" destOrd="0" presId="urn:microsoft.com/office/officeart/2005/8/layout/hierarchy1"/>
    <dgm:cxn modelId="{90A888E9-A398-AF4C-8FF5-17D9AE59DC95}" type="presParOf" srcId="{F34353FD-3951-8A4A-8881-DF44DF0F2698}" destId="{06FF3646-EFE0-F94C-AFA9-6B8B12311DB7}" srcOrd="0" destOrd="0" presId="urn:microsoft.com/office/officeart/2005/8/layout/hierarchy1"/>
    <dgm:cxn modelId="{E4039259-5940-9944-AFF0-917A6089D593}" type="presParOf" srcId="{06FF3646-EFE0-F94C-AFA9-6B8B12311DB7}" destId="{82C417DA-C90F-F54E-991E-02481C516FE9}" srcOrd="0" destOrd="0" presId="urn:microsoft.com/office/officeart/2005/8/layout/hierarchy1"/>
    <dgm:cxn modelId="{C185BD20-A06E-9440-9666-6148BE96D758}" type="presParOf" srcId="{82C417DA-C90F-F54E-991E-02481C516FE9}" destId="{1BE71B0A-7568-1349-BB41-0362B5170C11}" srcOrd="0" destOrd="0" presId="urn:microsoft.com/office/officeart/2005/8/layout/hierarchy1"/>
    <dgm:cxn modelId="{E61BA4A0-00FF-8743-BC3B-36743A8E5D8D}" type="presParOf" srcId="{82C417DA-C90F-F54E-991E-02481C516FE9}" destId="{11043F79-AD85-F34F-9A10-D376796296E0}" srcOrd="1" destOrd="0" presId="urn:microsoft.com/office/officeart/2005/8/layout/hierarchy1"/>
    <dgm:cxn modelId="{B0BE779E-58DB-E442-8CC6-2C9F3937CD9B}" type="presParOf" srcId="{06FF3646-EFE0-F94C-AFA9-6B8B12311DB7}" destId="{FC8D5B3C-D3A7-204F-A962-8FF9C4430756}" srcOrd="1" destOrd="0" presId="urn:microsoft.com/office/officeart/2005/8/layout/hierarchy1"/>
    <dgm:cxn modelId="{B505B4AC-80F2-6344-9158-EDA12F004303}" type="presParOf" srcId="{F34353FD-3951-8A4A-8881-DF44DF0F2698}" destId="{7F35B533-8114-6A41-BDD6-D3ABAD922429}" srcOrd="1" destOrd="0" presId="urn:microsoft.com/office/officeart/2005/8/layout/hierarchy1"/>
    <dgm:cxn modelId="{03CCB568-8A79-3D45-B076-5147B245BF08}" type="presParOf" srcId="{7F35B533-8114-6A41-BDD6-D3ABAD922429}" destId="{DB1C0256-9CC1-F24E-ACBC-982A2ABCBBEE}" srcOrd="0" destOrd="0" presId="urn:microsoft.com/office/officeart/2005/8/layout/hierarchy1"/>
    <dgm:cxn modelId="{1CFD95D7-420E-484A-8A6B-73978A08962A}" type="presParOf" srcId="{DB1C0256-9CC1-F24E-ACBC-982A2ABCBBEE}" destId="{37199CD9-5D15-0441-B2E2-20C8359C586B}" srcOrd="0" destOrd="0" presId="urn:microsoft.com/office/officeart/2005/8/layout/hierarchy1"/>
    <dgm:cxn modelId="{B0545540-C660-DF49-967A-C3D485D807A5}" type="presParOf" srcId="{DB1C0256-9CC1-F24E-ACBC-982A2ABCBBEE}" destId="{D8348FCF-D990-A44D-A971-1530C09ACBBD}" srcOrd="1" destOrd="0" presId="urn:microsoft.com/office/officeart/2005/8/layout/hierarchy1"/>
    <dgm:cxn modelId="{3D373F9B-AD70-F244-9522-274FF959B7A8}" type="presParOf" srcId="{7F35B533-8114-6A41-BDD6-D3ABAD922429}" destId="{098B8065-8DAD-3144-A898-D7790E9481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75D173-5B5A-4D3A-AA67-71B6137A898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7270CA-6475-4EDA-B61C-8E5634C42E19}">
      <dgm:prSet/>
      <dgm:spPr/>
      <dgm:t>
        <a:bodyPr/>
        <a:lstStyle/>
        <a:p>
          <a:r>
            <a:rPr lang="de-AT" b="1" i="0"/>
            <a:t>Globaler Handelskonflikt:</a:t>
          </a:r>
          <a:r>
            <a:rPr lang="de-AT" b="0" i="0"/>
            <a:t> Reaktionen Chinas, Europas und anderer Länder könnten in eine Spirale von Strafmaßnahmen führen.</a:t>
          </a:r>
          <a:endParaRPr lang="en-US"/>
        </a:p>
      </dgm:t>
    </dgm:pt>
    <dgm:pt modelId="{0F0D149A-1913-4745-B356-E7645F905215}" type="parTrans" cxnId="{4064641F-4362-471E-9221-DCCA67118F9B}">
      <dgm:prSet/>
      <dgm:spPr/>
      <dgm:t>
        <a:bodyPr/>
        <a:lstStyle/>
        <a:p>
          <a:endParaRPr lang="en-US"/>
        </a:p>
      </dgm:t>
    </dgm:pt>
    <dgm:pt modelId="{04F726D4-766D-4000-9A17-18F79A83C9F4}" type="sibTrans" cxnId="{4064641F-4362-471E-9221-DCCA67118F9B}">
      <dgm:prSet/>
      <dgm:spPr/>
      <dgm:t>
        <a:bodyPr/>
        <a:lstStyle/>
        <a:p>
          <a:endParaRPr lang="en-US"/>
        </a:p>
      </dgm:t>
    </dgm:pt>
    <dgm:pt modelId="{5B40CC13-294E-49F5-BFED-84371D0E54CE}">
      <dgm:prSet/>
      <dgm:spPr/>
      <dgm:t>
        <a:bodyPr/>
        <a:lstStyle/>
        <a:p>
          <a:r>
            <a:rPr lang="de-AT" b="1" i="0"/>
            <a:t>Wachstumsbremse:</a:t>
          </a:r>
          <a:r>
            <a:rPr lang="de-AT" b="0" i="0"/>
            <a:t> Weniger Handel = weniger Wachstum, besonders für exportorientierte Volkswirtschaften wie Deutschland, Japan oder Südkorea.</a:t>
          </a:r>
          <a:endParaRPr lang="en-US"/>
        </a:p>
      </dgm:t>
    </dgm:pt>
    <dgm:pt modelId="{C4E8DB2B-4D5E-4F4D-A8FF-14927F987C12}" type="parTrans" cxnId="{060ECEA1-56F4-4D33-A685-41A4F3C643B2}">
      <dgm:prSet/>
      <dgm:spPr/>
      <dgm:t>
        <a:bodyPr/>
        <a:lstStyle/>
        <a:p>
          <a:endParaRPr lang="en-US"/>
        </a:p>
      </dgm:t>
    </dgm:pt>
    <dgm:pt modelId="{60BD65E0-BF77-4A15-9ED9-06940C39C01E}" type="sibTrans" cxnId="{060ECEA1-56F4-4D33-A685-41A4F3C643B2}">
      <dgm:prSet/>
      <dgm:spPr/>
      <dgm:t>
        <a:bodyPr/>
        <a:lstStyle/>
        <a:p>
          <a:endParaRPr lang="en-US"/>
        </a:p>
      </dgm:t>
    </dgm:pt>
    <dgm:pt modelId="{EC8472A7-125C-415F-8B1D-86C5D9A6BFF0}">
      <dgm:prSet/>
      <dgm:spPr/>
      <dgm:t>
        <a:bodyPr/>
        <a:lstStyle/>
        <a:p>
          <a:r>
            <a:rPr lang="de-AT" b="1" i="0"/>
            <a:t>Volatilität an den Märkten:</a:t>
          </a:r>
          <a:r>
            <a:rPr lang="de-AT" b="0" i="0"/>
            <a:t> Unsicherheit führt zu Kursverlusten, Kapitalflucht und Zurückhaltung bei Investitionen.</a:t>
          </a:r>
          <a:endParaRPr lang="en-US"/>
        </a:p>
      </dgm:t>
    </dgm:pt>
    <dgm:pt modelId="{E5F55BA5-5236-44A9-8132-D69614485526}" type="parTrans" cxnId="{D2C443E7-6D4B-48EC-9798-74E222AA1EA3}">
      <dgm:prSet/>
      <dgm:spPr/>
      <dgm:t>
        <a:bodyPr/>
        <a:lstStyle/>
        <a:p>
          <a:endParaRPr lang="en-US"/>
        </a:p>
      </dgm:t>
    </dgm:pt>
    <dgm:pt modelId="{F6CC011B-CC97-4FBE-A970-06507C9FF985}" type="sibTrans" cxnId="{D2C443E7-6D4B-48EC-9798-74E222AA1EA3}">
      <dgm:prSet/>
      <dgm:spPr/>
      <dgm:t>
        <a:bodyPr/>
        <a:lstStyle/>
        <a:p>
          <a:endParaRPr lang="en-US"/>
        </a:p>
      </dgm:t>
    </dgm:pt>
    <dgm:pt modelId="{C934B7FD-E2C1-423B-AA6B-42AF0BCAB198}">
      <dgm:prSet/>
      <dgm:spPr/>
      <dgm:t>
        <a:bodyPr/>
        <a:lstStyle/>
        <a:p>
          <a:r>
            <a:rPr lang="de-AT" b="1" i="0"/>
            <a:t>Belastung von Entwicklungsländern:</a:t>
          </a:r>
          <a:r>
            <a:rPr lang="de-AT" b="0" i="0"/>
            <a:t> Länder, die stark vom Export in die USA oder China abhängig sind, geraten unter Druck.</a:t>
          </a:r>
          <a:endParaRPr lang="en-US"/>
        </a:p>
      </dgm:t>
    </dgm:pt>
    <dgm:pt modelId="{7AE63A79-B53D-434F-841A-C456372B4BA7}" type="parTrans" cxnId="{78C29F96-A8CA-4C7C-AB33-BC4FD77A8EF0}">
      <dgm:prSet/>
      <dgm:spPr/>
      <dgm:t>
        <a:bodyPr/>
        <a:lstStyle/>
        <a:p>
          <a:endParaRPr lang="en-US"/>
        </a:p>
      </dgm:t>
    </dgm:pt>
    <dgm:pt modelId="{8454BBEB-B51A-45C8-87BE-4107E3909FED}" type="sibTrans" cxnId="{78C29F96-A8CA-4C7C-AB33-BC4FD77A8EF0}">
      <dgm:prSet/>
      <dgm:spPr/>
      <dgm:t>
        <a:bodyPr/>
        <a:lstStyle/>
        <a:p>
          <a:endParaRPr lang="en-US"/>
        </a:p>
      </dgm:t>
    </dgm:pt>
    <dgm:pt modelId="{419B44EE-49F5-49B3-B9C4-36F180773493}">
      <dgm:prSet/>
      <dgm:spPr/>
      <dgm:t>
        <a:bodyPr/>
        <a:lstStyle/>
        <a:p>
          <a:r>
            <a:rPr lang="de-AT" b="1" i="0"/>
            <a:t>Abkehr von globalen Lieferketten:</a:t>
          </a:r>
          <a:r>
            <a:rPr lang="de-AT" b="0" i="0"/>
            <a:t> Trend zu „Reshoring“ (Produktion zurück ins Inland), was ineffizienter sein kann.</a:t>
          </a:r>
          <a:endParaRPr lang="en-US"/>
        </a:p>
      </dgm:t>
    </dgm:pt>
    <dgm:pt modelId="{FA7C9AAD-E04B-467F-98DD-A513F9889BB4}" type="parTrans" cxnId="{34323E79-7DF7-4528-A106-D016BB0CF4BB}">
      <dgm:prSet/>
      <dgm:spPr/>
      <dgm:t>
        <a:bodyPr/>
        <a:lstStyle/>
        <a:p>
          <a:endParaRPr lang="en-US"/>
        </a:p>
      </dgm:t>
    </dgm:pt>
    <dgm:pt modelId="{71321D35-F320-426B-9DCE-EC9BE1C58527}" type="sibTrans" cxnId="{34323E79-7DF7-4528-A106-D016BB0CF4BB}">
      <dgm:prSet/>
      <dgm:spPr/>
      <dgm:t>
        <a:bodyPr/>
        <a:lstStyle/>
        <a:p>
          <a:endParaRPr lang="en-US"/>
        </a:p>
      </dgm:t>
    </dgm:pt>
    <dgm:pt modelId="{49AB736C-506B-463D-961E-867F50A16CDC}">
      <dgm:prSet/>
      <dgm:spPr/>
      <dgm:t>
        <a:bodyPr/>
        <a:lstStyle/>
        <a:p>
          <a:r>
            <a:rPr lang="de-AT" b="1" i="0"/>
            <a:t>Vertrauensverlust in multilaterale Handelsregeln (z. B. WTO):</a:t>
          </a:r>
          <a:r>
            <a:rPr lang="de-AT" b="0" i="0"/>
            <a:t> Regeln werden einseitig unterlaufen.</a:t>
          </a:r>
          <a:endParaRPr lang="en-US"/>
        </a:p>
      </dgm:t>
    </dgm:pt>
    <dgm:pt modelId="{580C4000-A690-4502-B035-BAD265EA5C65}" type="parTrans" cxnId="{B4A566A1-1044-4719-9240-7028B91D9FF2}">
      <dgm:prSet/>
      <dgm:spPr/>
      <dgm:t>
        <a:bodyPr/>
        <a:lstStyle/>
        <a:p>
          <a:endParaRPr lang="en-US"/>
        </a:p>
      </dgm:t>
    </dgm:pt>
    <dgm:pt modelId="{91EEA65D-86F7-411A-9DEF-A1752A8F8FE4}" type="sibTrans" cxnId="{B4A566A1-1044-4719-9240-7028B91D9FF2}">
      <dgm:prSet/>
      <dgm:spPr/>
      <dgm:t>
        <a:bodyPr/>
        <a:lstStyle/>
        <a:p>
          <a:endParaRPr lang="en-US"/>
        </a:p>
      </dgm:t>
    </dgm:pt>
    <dgm:pt modelId="{5DFD5CCD-A764-8547-A842-5321D0A20F58}" type="pres">
      <dgm:prSet presAssocID="{4975D173-5B5A-4D3A-AA67-71B6137A8982}" presName="diagram" presStyleCnt="0">
        <dgm:presLayoutVars>
          <dgm:dir/>
          <dgm:resizeHandles val="exact"/>
        </dgm:presLayoutVars>
      </dgm:prSet>
      <dgm:spPr/>
    </dgm:pt>
    <dgm:pt modelId="{940A9B8C-9805-0941-B554-08935B5FF261}" type="pres">
      <dgm:prSet presAssocID="{EC7270CA-6475-4EDA-B61C-8E5634C42E19}" presName="node" presStyleLbl="node1" presStyleIdx="0" presStyleCnt="6">
        <dgm:presLayoutVars>
          <dgm:bulletEnabled val="1"/>
        </dgm:presLayoutVars>
      </dgm:prSet>
      <dgm:spPr/>
    </dgm:pt>
    <dgm:pt modelId="{005DDD3B-7B00-8940-8627-32B00A61FF57}" type="pres">
      <dgm:prSet presAssocID="{04F726D4-766D-4000-9A17-18F79A83C9F4}" presName="sibTrans" presStyleCnt="0"/>
      <dgm:spPr/>
    </dgm:pt>
    <dgm:pt modelId="{F70BFE24-8AB9-6149-8B35-EBDD5F7A1EC3}" type="pres">
      <dgm:prSet presAssocID="{5B40CC13-294E-49F5-BFED-84371D0E54CE}" presName="node" presStyleLbl="node1" presStyleIdx="1" presStyleCnt="6">
        <dgm:presLayoutVars>
          <dgm:bulletEnabled val="1"/>
        </dgm:presLayoutVars>
      </dgm:prSet>
      <dgm:spPr/>
    </dgm:pt>
    <dgm:pt modelId="{08F9F45F-DA1A-0649-A074-145C5BEC952A}" type="pres">
      <dgm:prSet presAssocID="{60BD65E0-BF77-4A15-9ED9-06940C39C01E}" presName="sibTrans" presStyleCnt="0"/>
      <dgm:spPr/>
    </dgm:pt>
    <dgm:pt modelId="{302650EC-A18B-1B43-A599-FDE0E923AC76}" type="pres">
      <dgm:prSet presAssocID="{EC8472A7-125C-415F-8B1D-86C5D9A6BFF0}" presName="node" presStyleLbl="node1" presStyleIdx="2" presStyleCnt="6">
        <dgm:presLayoutVars>
          <dgm:bulletEnabled val="1"/>
        </dgm:presLayoutVars>
      </dgm:prSet>
      <dgm:spPr/>
    </dgm:pt>
    <dgm:pt modelId="{FAAECAA7-B0FE-844E-860D-5035671F13E6}" type="pres">
      <dgm:prSet presAssocID="{F6CC011B-CC97-4FBE-A970-06507C9FF985}" presName="sibTrans" presStyleCnt="0"/>
      <dgm:spPr/>
    </dgm:pt>
    <dgm:pt modelId="{A22CCA1D-4404-484E-9BF4-BAECD6D81EFB}" type="pres">
      <dgm:prSet presAssocID="{C934B7FD-E2C1-423B-AA6B-42AF0BCAB198}" presName="node" presStyleLbl="node1" presStyleIdx="3" presStyleCnt="6">
        <dgm:presLayoutVars>
          <dgm:bulletEnabled val="1"/>
        </dgm:presLayoutVars>
      </dgm:prSet>
      <dgm:spPr/>
    </dgm:pt>
    <dgm:pt modelId="{8E5A6185-1B0D-C441-9D4D-F318141524D9}" type="pres">
      <dgm:prSet presAssocID="{8454BBEB-B51A-45C8-87BE-4107E3909FED}" presName="sibTrans" presStyleCnt="0"/>
      <dgm:spPr/>
    </dgm:pt>
    <dgm:pt modelId="{BBF785EA-E82F-3243-8ED9-84A700095E4B}" type="pres">
      <dgm:prSet presAssocID="{419B44EE-49F5-49B3-B9C4-36F180773493}" presName="node" presStyleLbl="node1" presStyleIdx="4" presStyleCnt="6">
        <dgm:presLayoutVars>
          <dgm:bulletEnabled val="1"/>
        </dgm:presLayoutVars>
      </dgm:prSet>
      <dgm:spPr/>
    </dgm:pt>
    <dgm:pt modelId="{AFBAC5ED-7FD1-0F4B-9380-C8322F5C4FC8}" type="pres">
      <dgm:prSet presAssocID="{71321D35-F320-426B-9DCE-EC9BE1C58527}" presName="sibTrans" presStyleCnt="0"/>
      <dgm:spPr/>
    </dgm:pt>
    <dgm:pt modelId="{ED4D7C87-87EC-FB4E-9BB7-1DCE5FAC9747}" type="pres">
      <dgm:prSet presAssocID="{49AB736C-506B-463D-961E-867F50A16CDC}" presName="node" presStyleLbl="node1" presStyleIdx="5" presStyleCnt="6">
        <dgm:presLayoutVars>
          <dgm:bulletEnabled val="1"/>
        </dgm:presLayoutVars>
      </dgm:prSet>
      <dgm:spPr/>
    </dgm:pt>
  </dgm:ptLst>
  <dgm:cxnLst>
    <dgm:cxn modelId="{45113806-E702-E349-AFB5-DC52D4DFB102}" type="presOf" srcId="{5B40CC13-294E-49F5-BFED-84371D0E54CE}" destId="{F70BFE24-8AB9-6149-8B35-EBDD5F7A1EC3}" srcOrd="0" destOrd="0" presId="urn:microsoft.com/office/officeart/2005/8/layout/default"/>
    <dgm:cxn modelId="{4064641F-4362-471E-9221-DCCA67118F9B}" srcId="{4975D173-5B5A-4D3A-AA67-71B6137A8982}" destId="{EC7270CA-6475-4EDA-B61C-8E5634C42E19}" srcOrd="0" destOrd="0" parTransId="{0F0D149A-1913-4745-B356-E7645F905215}" sibTransId="{04F726D4-766D-4000-9A17-18F79A83C9F4}"/>
    <dgm:cxn modelId="{5B679235-E15E-5C4E-8807-6AB404B9087C}" type="presOf" srcId="{49AB736C-506B-463D-961E-867F50A16CDC}" destId="{ED4D7C87-87EC-FB4E-9BB7-1DCE5FAC9747}" srcOrd="0" destOrd="0" presId="urn:microsoft.com/office/officeart/2005/8/layout/default"/>
    <dgm:cxn modelId="{4CB90A40-7EDA-8B40-896F-8C99EE5041F0}" type="presOf" srcId="{C934B7FD-E2C1-423B-AA6B-42AF0BCAB198}" destId="{A22CCA1D-4404-484E-9BF4-BAECD6D81EFB}" srcOrd="0" destOrd="0" presId="urn:microsoft.com/office/officeart/2005/8/layout/default"/>
    <dgm:cxn modelId="{F9737D46-9B96-CE48-BD59-EF5B3EB25524}" type="presOf" srcId="{4975D173-5B5A-4D3A-AA67-71B6137A8982}" destId="{5DFD5CCD-A764-8547-A842-5321D0A20F58}" srcOrd="0" destOrd="0" presId="urn:microsoft.com/office/officeart/2005/8/layout/default"/>
    <dgm:cxn modelId="{B30A1F65-C4F8-E549-B0CB-6F2E12A5EB87}" type="presOf" srcId="{EC7270CA-6475-4EDA-B61C-8E5634C42E19}" destId="{940A9B8C-9805-0941-B554-08935B5FF261}" srcOrd="0" destOrd="0" presId="urn:microsoft.com/office/officeart/2005/8/layout/default"/>
    <dgm:cxn modelId="{34323E79-7DF7-4528-A106-D016BB0CF4BB}" srcId="{4975D173-5B5A-4D3A-AA67-71B6137A8982}" destId="{419B44EE-49F5-49B3-B9C4-36F180773493}" srcOrd="4" destOrd="0" parTransId="{FA7C9AAD-E04B-467F-98DD-A513F9889BB4}" sibTransId="{71321D35-F320-426B-9DCE-EC9BE1C58527}"/>
    <dgm:cxn modelId="{78C29F96-A8CA-4C7C-AB33-BC4FD77A8EF0}" srcId="{4975D173-5B5A-4D3A-AA67-71B6137A8982}" destId="{C934B7FD-E2C1-423B-AA6B-42AF0BCAB198}" srcOrd="3" destOrd="0" parTransId="{7AE63A79-B53D-434F-841A-C456372B4BA7}" sibTransId="{8454BBEB-B51A-45C8-87BE-4107E3909FED}"/>
    <dgm:cxn modelId="{B4A566A1-1044-4719-9240-7028B91D9FF2}" srcId="{4975D173-5B5A-4D3A-AA67-71B6137A8982}" destId="{49AB736C-506B-463D-961E-867F50A16CDC}" srcOrd="5" destOrd="0" parTransId="{580C4000-A690-4502-B035-BAD265EA5C65}" sibTransId="{91EEA65D-86F7-411A-9DEF-A1752A8F8FE4}"/>
    <dgm:cxn modelId="{060ECEA1-56F4-4D33-A685-41A4F3C643B2}" srcId="{4975D173-5B5A-4D3A-AA67-71B6137A8982}" destId="{5B40CC13-294E-49F5-BFED-84371D0E54CE}" srcOrd="1" destOrd="0" parTransId="{C4E8DB2B-4D5E-4F4D-A8FF-14927F987C12}" sibTransId="{60BD65E0-BF77-4A15-9ED9-06940C39C01E}"/>
    <dgm:cxn modelId="{0E491EC8-DDE4-8246-A4D8-3C7059C601E1}" type="presOf" srcId="{EC8472A7-125C-415F-8B1D-86C5D9A6BFF0}" destId="{302650EC-A18B-1B43-A599-FDE0E923AC76}" srcOrd="0" destOrd="0" presId="urn:microsoft.com/office/officeart/2005/8/layout/default"/>
    <dgm:cxn modelId="{5C9C92CB-9278-B845-8FBC-3CF279CB1287}" type="presOf" srcId="{419B44EE-49F5-49B3-B9C4-36F180773493}" destId="{BBF785EA-E82F-3243-8ED9-84A700095E4B}" srcOrd="0" destOrd="0" presId="urn:microsoft.com/office/officeart/2005/8/layout/default"/>
    <dgm:cxn modelId="{D2C443E7-6D4B-48EC-9798-74E222AA1EA3}" srcId="{4975D173-5B5A-4D3A-AA67-71B6137A8982}" destId="{EC8472A7-125C-415F-8B1D-86C5D9A6BFF0}" srcOrd="2" destOrd="0" parTransId="{E5F55BA5-5236-44A9-8132-D69614485526}" sibTransId="{F6CC011B-CC97-4FBE-A970-06507C9FF985}"/>
    <dgm:cxn modelId="{0FB15750-9A77-2B4C-860A-42BEBA2B8AA1}" type="presParOf" srcId="{5DFD5CCD-A764-8547-A842-5321D0A20F58}" destId="{940A9B8C-9805-0941-B554-08935B5FF261}" srcOrd="0" destOrd="0" presId="urn:microsoft.com/office/officeart/2005/8/layout/default"/>
    <dgm:cxn modelId="{FA449F92-15A0-5B43-892B-425DC2C04312}" type="presParOf" srcId="{5DFD5CCD-A764-8547-A842-5321D0A20F58}" destId="{005DDD3B-7B00-8940-8627-32B00A61FF57}" srcOrd="1" destOrd="0" presId="urn:microsoft.com/office/officeart/2005/8/layout/default"/>
    <dgm:cxn modelId="{B79DA435-38D9-6C4F-83C3-794D0E7396B2}" type="presParOf" srcId="{5DFD5CCD-A764-8547-A842-5321D0A20F58}" destId="{F70BFE24-8AB9-6149-8B35-EBDD5F7A1EC3}" srcOrd="2" destOrd="0" presId="urn:microsoft.com/office/officeart/2005/8/layout/default"/>
    <dgm:cxn modelId="{B535EAFB-689F-3C46-8349-668BB461315C}" type="presParOf" srcId="{5DFD5CCD-A764-8547-A842-5321D0A20F58}" destId="{08F9F45F-DA1A-0649-A074-145C5BEC952A}" srcOrd="3" destOrd="0" presId="urn:microsoft.com/office/officeart/2005/8/layout/default"/>
    <dgm:cxn modelId="{1B28D19E-15E6-6845-8303-714398C3288F}" type="presParOf" srcId="{5DFD5CCD-A764-8547-A842-5321D0A20F58}" destId="{302650EC-A18B-1B43-A599-FDE0E923AC76}" srcOrd="4" destOrd="0" presId="urn:microsoft.com/office/officeart/2005/8/layout/default"/>
    <dgm:cxn modelId="{A6049AA1-BBC7-9D46-BE67-01F673658EF4}" type="presParOf" srcId="{5DFD5CCD-A764-8547-A842-5321D0A20F58}" destId="{FAAECAA7-B0FE-844E-860D-5035671F13E6}" srcOrd="5" destOrd="0" presId="urn:microsoft.com/office/officeart/2005/8/layout/default"/>
    <dgm:cxn modelId="{0FCD76A2-BAD1-504D-A608-FC2554CEDBDA}" type="presParOf" srcId="{5DFD5CCD-A764-8547-A842-5321D0A20F58}" destId="{A22CCA1D-4404-484E-9BF4-BAECD6D81EFB}" srcOrd="6" destOrd="0" presId="urn:microsoft.com/office/officeart/2005/8/layout/default"/>
    <dgm:cxn modelId="{34DE4FF9-7DC4-D941-975C-E9CD3D62935E}" type="presParOf" srcId="{5DFD5CCD-A764-8547-A842-5321D0A20F58}" destId="{8E5A6185-1B0D-C441-9D4D-F318141524D9}" srcOrd="7" destOrd="0" presId="urn:microsoft.com/office/officeart/2005/8/layout/default"/>
    <dgm:cxn modelId="{2796361C-C7FE-2D48-A3B9-6489ADE6F7BD}" type="presParOf" srcId="{5DFD5CCD-A764-8547-A842-5321D0A20F58}" destId="{BBF785EA-E82F-3243-8ED9-84A700095E4B}" srcOrd="8" destOrd="0" presId="urn:microsoft.com/office/officeart/2005/8/layout/default"/>
    <dgm:cxn modelId="{16611B73-2AC5-B14A-8B38-CD4B0C3E44C2}" type="presParOf" srcId="{5DFD5CCD-A764-8547-A842-5321D0A20F58}" destId="{AFBAC5ED-7FD1-0F4B-9380-C8322F5C4FC8}" srcOrd="9" destOrd="0" presId="urn:microsoft.com/office/officeart/2005/8/layout/default"/>
    <dgm:cxn modelId="{C478C6CC-F19C-D542-9003-0EB58F34C0B3}" type="presParOf" srcId="{5DFD5CCD-A764-8547-A842-5321D0A20F58}" destId="{ED4D7C87-87EC-FB4E-9BB7-1DCE5FAC974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B5A2D-7BAC-CE4A-99C0-3273C820FB2E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130279-54AA-DA4A-9E13-4FBFCE15019C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400" kern="1200"/>
            <a:t>Ab 150 Euro Sachwert der Ware </a:t>
          </a:r>
          <a:endParaRPr lang="en-US" sz="4400" kern="1200"/>
        </a:p>
      </dsp:txBody>
      <dsp:txXfrm>
        <a:off x="608661" y="692298"/>
        <a:ext cx="4508047" cy="2799040"/>
      </dsp:txXfrm>
    </dsp:sp>
    <dsp:sp modelId="{713E9FF8-45A3-604F-8426-ED9356D8E33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5DA1A4-B881-704E-AD69-0FE8F94E22C1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4400" kern="1200"/>
            <a:t>Innerhalb europäischen Zollunion fällt kein Zoll an</a:t>
          </a:r>
          <a:endParaRPr lang="en-US" sz="4400" kern="1200"/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07E67-6762-E84A-BA41-25B3CA1B5DF0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EC7E3D-E200-E24E-BE0F-1ABDB4C0488C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Importzölle  </a:t>
          </a:r>
          <a:endParaRPr lang="en-US" sz="2700" kern="1200"/>
        </a:p>
      </dsp:txBody>
      <dsp:txXfrm>
        <a:off x="378614" y="886531"/>
        <a:ext cx="2810360" cy="1744948"/>
      </dsp:txXfrm>
    </dsp:sp>
    <dsp:sp modelId="{9E4D8404-E2F5-4843-84D0-296EF0613B9E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55A46-7D88-5244-963A-04DFBFCE5E9A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Exportzölle </a:t>
          </a:r>
          <a:endParaRPr lang="en-US" sz="2700" kern="1200"/>
        </a:p>
      </dsp:txBody>
      <dsp:txXfrm>
        <a:off x="3946203" y="886531"/>
        <a:ext cx="2810360" cy="1744948"/>
      </dsp:txXfrm>
    </dsp:sp>
    <dsp:sp modelId="{FA179997-970C-9246-A085-82A300023107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E2579-8524-C141-B740-1661172C4D71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Antidumpingzölle </a:t>
          </a:r>
          <a:endParaRPr lang="en-US" sz="2700" kern="1200"/>
        </a:p>
      </dsp:txBody>
      <dsp:txXfrm>
        <a:off x="7513791" y="886531"/>
        <a:ext cx="2810360" cy="1744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71B0A-7568-1349-BB41-0362B5170C11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043F79-AD85-F34F-9A10-D376796296E0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Folgende fiktive Frage von SuS: </a:t>
          </a:r>
          <a:endParaRPr lang="en-US" sz="2700" kern="1200"/>
        </a:p>
      </dsp:txBody>
      <dsp:txXfrm>
        <a:off x="696297" y="538547"/>
        <a:ext cx="4171627" cy="2590157"/>
      </dsp:txXfrm>
    </dsp:sp>
    <dsp:sp modelId="{37199CD9-5D15-0441-B2E2-20C8359C586B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348FCF-D990-A44D-A971-1530C09ACBBD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700" kern="1200"/>
            <a:t>„Wie kann es sein, dass Zölle zum Schutze der eigenen Wirtschaft eingeführt werden, aber es zugleich der eigenen Wirtschaft schaden kann“. </a:t>
          </a:r>
          <a:endParaRPr lang="en-US" sz="2700" kern="1200"/>
        </a:p>
      </dsp:txBody>
      <dsp:txXfrm>
        <a:off x="5991936" y="538547"/>
        <a:ext cx="4171627" cy="25901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A9B8C-9805-0941-B554-08935B5FF261}">
      <dsp:nvSpPr>
        <dsp:cNvPr id="0" name=""/>
        <dsp:cNvSpPr/>
      </dsp:nvSpPr>
      <dsp:spPr>
        <a:xfrm>
          <a:off x="485649" y="2993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Globaler Handelskonflikt:</a:t>
          </a:r>
          <a:r>
            <a:rPr lang="de-AT" sz="1500" b="0" i="0" kern="1200"/>
            <a:t> Reaktionen Chinas, Europas und anderer Länder könnten in eine Spirale von Strafmaßnahmen führen.</a:t>
          </a:r>
          <a:endParaRPr lang="en-US" sz="1500" kern="1200"/>
        </a:p>
      </dsp:txBody>
      <dsp:txXfrm>
        <a:off x="485649" y="2993"/>
        <a:ext cx="2829693" cy="1697815"/>
      </dsp:txXfrm>
    </dsp:sp>
    <dsp:sp modelId="{F70BFE24-8AB9-6149-8B35-EBDD5F7A1EC3}">
      <dsp:nvSpPr>
        <dsp:cNvPr id="0" name=""/>
        <dsp:cNvSpPr/>
      </dsp:nvSpPr>
      <dsp:spPr>
        <a:xfrm>
          <a:off x="3598312" y="2993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Wachstumsbremse:</a:t>
          </a:r>
          <a:r>
            <a:rPr lang="de-AT" sz="1500" b="0" i="0" kern="1200"/>
            <a:t> Weniger Handel = weniger Wachstum, besonders für exportorientierte Volkswirtschaften wie Deutschland, Japan oder Südkorea.</a:t>
          </a:r>
          <a:endParaRPr lang="en-US" sz="1500" kern="1200"/>
        </a:p>
      </dsp:txBody>
      <dsp:txXfrm>
        <a:off x="3598312" y="2993"/>
        <a:ext cx="2829693" cy="1697815"/>
      </dsp:txXfrm>
    </dsp:sp>
    <dsp:sp modelId="{302650EC-A18B-1B43-A599-FDE0E923AC76}">
      <dsp:nvSpPr>
        <dsp:cNvPr id="0" name=""/>
        <dsp:cNvSpPr/>
      </dsp:nvSpPr>
      <dsp:spPr>
        <a:xfrm>
          <a:off x="6710974" y="2993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Volatilität an den Märkten:</a:t>
          </a:r>
          <a:r>
            <a:rPr lang="de-AT" sz="1500" b="0" i="0" kern="1200"/>
            <a:t> Unsicherheit führt zu Kursverlusten, Kapitalflucht und Zurückhaltung bei Investitionen.</a:t>
          </a:r>
          <a:endParaRPr lang="en-US" sz="1500" kern="1200"/>
        </a:p>
      </dsp:txBody>
      <dsp:txXfrm>
        <a:off x="6710974" y="2993"/>
        <a:ext cx="2829693" cy="1697815"/>
      </dsp:txXfrm>
    </dsp:sp>
    <dsp:sp modelId="{A22CCA1D-4404-484E-9BF4-BAECD6D81EFB}">
      <dsp:nvSpPr>
        <dsp:cNvPr id="0" name=""/>
        <dsp:cNvSpPr/>
      </dsp:nvSpPr>
      <dsp:spPr>
        <a:xfrm>
          <a:off x="485649" y="1983778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Belastung von Entwicklungsländern:</a:t>
          </a:r>
          <a:r>
            <a:rPr lang="de-AT" sz="1500" b="0" i="0" kern="1200"/>
            <a:t> Länder, die stark vom Export in die USA oder China abhängig sind, geraten unter Druck.</a:t>
          </a:r>
          <a:endParaRPr lang="en-US" sz="1500" kern="1200"/>
        </a:p>
      </dsp:txBody>
      <dsp:txXfrm>
        <a:off x="485649" y="1983778"/>
        <a:ext cx="2829693" cy="1697815"/>
      </dsp:txXfrm>
    </dsp:sp>
    <dsp:sp modelId="{BBF785EA-E82F-3243-8ED9-84A700095E4B}">
      <dsp:nvSpPr>
        <dsp:cNvPr id="0" name=""/>
        <dsp:cNvSpPr/>
      </dsp:nvSpPr>
      <dsp:spPr>
        <a:xfrm>
          <a:off x="3598312" y="1983778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Abkehr von globalen Lieferketten:</a:t>
          </a:r>
          <a:r>
            <a:rPr lang="de-AT" sz="1500" b="0" i="0" kern="1200"/>
            <a:t> Trend zu „Reshoring“ (Produktion zurück ins Inland), was ineffizienter sein kann.</a:t>
          </a:r>
          <a:endParaRPr lang="en-US" sz="1500" kern="1200"/>
        </a:p>
      </dsp:txBody>
      <dsp:txXfrm>
        <a:off x="3598312" y="1983778"/>
        <a:ext cx="2829693" cy="1697815"/>
      </dsp:txXfrm>
    </dsp:sp>
    <dsp:sp modelId="{ED4D7C87-87EC-FB4E-9BB7-1DCE5FAC9747}">
      <dsp:nvSpPr>
        <dsp:cNvPr id="0" name=""/>
        <dsp:cNvSpPr/>
      </dsp:nvSpPr>
      <dsp:spPr>
        <a:xfrm>
          <a:off x="6710974" y="1983778"/>
          <a:ext cx="2829693" cy="16978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500" b="1" i="0" kern="1200"/>
            <a:t>Vertrauensverlust in multilaterale Handelsregeln (z. B. WTO):</a:t>
          </a:r>
          <a:r>
            <a:rPr lang="de-AT" sz="1500" b="0" i="0" kern="1200"/>
            <a:t> Regeln werden einseitig unterlaufen.</a:t>
          </a:r>
          <a:endParaRPr lang="en-US" sz="1500" kern="1200"/>
        </a:p>
      </dsp:txBody>
      <dsp:txXfrm>
        <a:off x="6710974" y="1983778"/>
        <a:ext cx="2829693" cy="1697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0C7541-3069-BCBF-F4C1-27FD00705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950F82-7A3B-925C-A546-4445EA723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F36C8-CCBD-B2BF-7F1C-4ACAB8F1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E60C39-E6FF-2785-3B20-7E4488174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3D3D46-8CB5-B4AE-8B1F-B44ADF80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95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B7B723-12C1-45BC-BC5A-F2035DE4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216E47-47F9-EE78-4AB3-1715FC42E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1EB6E0-2F4B-8D05-2DFE-ADE4BB45B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0711B8-7559-6993-4EA3-F3F9ACCB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25CFDD-C118-F8C8-D578-B1A242C1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997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6648F48-68D7-D360-191F-7EF7108054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669680-BE4F-0895-97A6-44681A0B8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80D21D-0E8B-1AF9-2D2A-C0DBBA84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6626E8-3841-4C78-9C95-C6AD5552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5A22BE-89D4-777E-CBC3-940D32D7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13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800D4F-FE6D-EA4B-1967-63EA0A591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72CFA2-26C7-8117-6815-AF6ADFEE2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0E7747-5D15-2B9D-A30F-379F1601C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62A1B9-1FDD-4C4B-8464-248D5C8A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A7977E-1BA3-2967-2519-35E8E6906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15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B9CD7-D788-81B5-BC86-4310204A2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4046C2-A483-FF1A-D3BE-330FB5B9B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2234ED-26B3-E635-F368-DFE856635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87B55D-EF5D-8A48-76B5-F99B7285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0A2A28-892E-F67D-D313-FABD6356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09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6D230-19B6-DD68-D359-9B8AAD062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8A99FC-F2B5-4B9E-6CA5-B32D60101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4DC6BF2-06D5-92A8-9B12-1BCEAEB2D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2C36B9-D59D-4A22-07AA-27B2BF263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55B539-AE04-0F8B-98EF-1E26C8932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503AA5-D433-5519-B316-FC0850CA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21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044311-5A3E-6FE2-AEA4-8E2FAEB7C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F8FA0D-1C25-9AF1-F973-9330DBB89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0C7240-6F0A-E556-533C-618C385F0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C85A89F-76DE-A047-31CA-F833CBD92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5FD36A3-61AB-A303-9DB6-804511EF9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78C9466-4EB2-B73E-9424-84745FA9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FDBAAD0-A986-A9DF-00A1-D15706190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38C72C3-9B13-21D5-3AE0-057BEC1A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47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E3106-7EF2-94A3-52D4-2734D7F48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530FD88-B3E6-5455-22C0-30E8E8BE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67FA90F-86F4-BEDC-C906-E2634AC0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957C37-D497-EDAE-E3EE-B5A3A866D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50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4D98D-9726-DF3A-E2F9-70FE2405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02658C-B893-7746-94D4-62310EED9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800B402-5816-689C-85C8-C31CAFB7C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191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539C0B-B0CD-31B6-AADE-989F7C60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AE5F27-7630-F3AD-FC5E-F9440B3C9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32F9A5-8A55-BCDA-1E21-25BFE495F7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047651-510E-F20E-37B5-07441E84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1ADE8F-E9AE-505A-C353-4687AEA5B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F538C7-EB80-1F2B-5C75-E846896E3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2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F54A0-5732-6B72-B510-5EEB7BFEB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79E1692-C697-E148-E7C9-1AB80AEDA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A6E1102-013A-E970-94C5-0FB8ACE3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14B0E9-6275-D520-C2A2-8A3AA9CE5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7B3395-5816-354C-64BB-0185FFBB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678D3C-F9E6-5B77-5084-A351477E3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43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B36969-A558-0A5C-19B1-6FF01F0D7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AE91C-A805-1C28-4B4C-112A21762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86D72A-E26F-E65A-60C5-8AABE765F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CE17B-A1C0-CA49-881E-BE98E314964E}" type="datetimeFigureOut">
              <a:rPr lang="de-DE" smtClean="0"/>
              <a:t>10.04.25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BDA95-DC15-7180-DAE3-F8FC3A64D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33E2E6-B2A9-DC0D-8264-B2FFF1F5AD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E8B7D0-AC45-384F-AA41-DEFCEECAEA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9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orf.at/stories/3389792/" TargetMode="External"/><Relationship Id="rId3" Type="http://schemas.openxmlformats.org/officeDocument/2006/relationships/hyperlink" Target="https://wirtschaftslexikon.gabler.de/definition/ausfuhrzoll-31621" TargetMode="External"/><Relationship Id="rId7" Type="http://schemas.openxmlformats.org/officeDocument/2006/relationships/hyperlink" Target="https://orf.at/stories/3389741/" TargetMode="External"/><Relationship Id="rId2" Type="http://schemas.openxmlformats.org/officeDocument/2006/relationships/hyperlink" Target="https://www.gabler-banklexikon.de/definition/zoll-62911/version-3480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rf.at/stories/3389579/" TargetMode="External"/><Relationship Id="rId5" Type="http://schemas.openxmlformats.org/officeDocument/2006/relationships/hyperlink" Target="https://www.planet-wissen.de/gesellschaft/wirtschaft/globaler_handel/globaler-handel-zoelle-100.html" TargetMode="External"/><Relationship Id="rId10" Type="http://schemas.openxmlformats.org/officeDocument/2006/relationships/hyperlink" Target="https://www.bmf.gv.at/themen/zoll/fuer-unternehmen/antidumping-antisubvention.html" TargetMode="External"/><Relationship Id="rId4" Type="http://schemas.openxmlformats.org/officeDocument/2006/relationships/hyperlink" Target="https://wirtschaftslexikon.gabler.de/definition/einfuhrzoll-34844/version-258337" TargetMode="External"/><Relationship Id="rId9" Type="http://schemas.openxmlformats.org/officeDocument/2006/relationships/hyperlink" Target="https://www.wirtschaftslexikon24.com/d/zollwirkungen/zollwirkungen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DE291C-240F-AF3C-6AB4-EC2F83966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de-AT" sz="4800">
                <a:solidFill>
                  <a:srgbClr val="FFFFFF"/>
                </a:solidFill>
              </a:rPr>
              <a:t>Zölle </a:t>
            </a:r>
            <a:endParaRPr lang="de-DE" sz="480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060F473-1E50-E60D-7F16-197727261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endParaRPr lang="de-AT" sz="2200"/>
          </a:p>
          <a:p>
            <a:pPr algn="l"/>
            <a:endParaRPr lang="de-AT" sz="2200"/>
          </a:p>
          <a:p>
            <a:pPr algn="l"/>
            <a:r>
              <a:rPr lang="de-AT" sz="2200"/>
              <a:t>„Regeln, schaden, schützen und verkomplizieren und das alles mit einem Schlag“</a:t>
            </a:r>
            <a:endParaRPr lang="de-DE" sz="2200"/>
          </a:p>
        </p:txBody>
      </p:sp>
    </p:spTree>
    <p:extLst>
      <p:ext uri="{BB962C8B-B14F-4D97-AF65-F5344CB8AC3E}">
        <p14:creationId xmlns:p14="http://schemas.microsoft.com/office/powerpoint/2010/main" val="3947955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49D3C87-62AB-BF21-413F-0B6F883C7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Protektionismus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5C901F-6D40-C5CE-B487-1136742FE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Freihandel wurde in Großbritannien angewandt </a:t>
            </a:r>
          </a:p>
          <a:p>
            <a:r>
              <a:rPr lang="de-DE" sz="2400"/>
              <a:t>USA und europäische Länder erhoben hohe Zölle, mit dem Ziel die eigene Wirtschaft zu fördern </a:t>
            </a:r>
          </a:p>
          <a:p>
            <a:r>
              <a:rPr lang="de-DE" sz="2400"/>
              <a:t>Zollwettlauf entstand – Weltwirtschaft kam 1930 fast zum Erliegen</a:t>
            </a:r>
          </a:p>
        </p:txBody>
      </p:sp>
    </p:spTree>
    <p:extLst>
      <p:ext uri="{BB962C8B-B14F-4D97-AF65-F5344CB8AC3E}">
        <p14:creationId xmlns:p14="http://schemas.microsoft.com/office/powerpoint/2010/main" val="2527379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2F1DCE-459A-E0A9-D343-208711F2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de-AT" sz="4800"/>
              <a:t>Schwellenkonzept „Zölle“ </a:t>
            </a:r>
            <a:endParaRPr lang="de-DE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1B7E4A3B-C2E4-5EC4-3F8F-052602A5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45649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025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FE1D86-BAC9-C168-0ED0-5F21BDF5D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AT" sz="5400"/>
              <a:t>Zolleffekte </a:t>
            </a:r>
            <a:endParaRPr lang="de-DE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555A19-3034-B715-A4AA-ABBE7625E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AT" sz="1500"/>
              <a:t>Einnahmeffekt</a:t>
            </a:r>
          </a:p>
          <a:p>
            <a:r>
              <a:rPr lang="de-AT" sz="1500"/>
              <a:t>Preiseeffekt</a:t>
            </a:r>
          </a:p>
          <a:p>
            <a:r>
              <a:rPr lang="de-AT" sz="1500"/>
              <a:t>Weltmarktpreiseffekt</a:t>
            </a:r>
          </a:p>
          <a:p>
            <a:r>
              <a:rPr lang="de-AT" sz="1500"/>
              <a:t>Wettbewerbseffekt</a:t>
            </a:r>
          </a:p>
          <a:p>
            <a:r>
              <a:rPr lang="de-AT" sz="1500"/>
              <a:t>Konsumeffekt</a:t>
            </a:r>
          </a:p>
          <a:p>
            <a:r>
              <a:rPr lang="de-AT" sz="1500"/>
              <a:t>Umverteilungseffekt</a:t>
            </a:r>
          </a:p>
          <a:p>
            <a:r>
              <a:rPr lang="de-AT" sz="1500"/>
              <a:t>Einkommenseffekt </a:t>
            </a:r>
          </a:p>
          <a:p>
            <a:r>
              <a:rPr lang="de-AT" sz="1500"/>
              <a:t>Handelseffekt </a:t>
            </a:r>
          </a:p>
          <a:p>
            <a:r>
              <a:rPr lang="de-AT" sz="1500"/>
              <a:t>Schutzeffekt </a:t>
            </a:r>
          </a:p>
          <a:p>
            <a:r>
              <a:rPr lang="de-AT" sz="1500"/>
              <a:t>Wechselkurseffekt</a:t>
            </a:r>
          </a:p>
          <a:p>
            <a:endParaRPr lang="de-DE" sz="1500"/>
          </a:p>
        </p:txBody>
      </p:sp>
    </p:spTree>
    <p:extLst>
      <p:ext uri="{BB962C8B-B14F-4D97-AF65-F5344CB8AC3E}">
        <p14:creationId xmlns:p14="http://schemas.microsoft.com/office/powerpoint/2010/main" val="716781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9B656A4-9F26-4645-6140-8A8F4FC27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Einnahmeeffekt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877DB9-A9C4-C5FE-39D7-D87CB2F0C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Der Staat erzielt Einnahmen durch die Zölle </a:t>
            </a:r>
          </a:p>
          <a:p>
            <a:r>
              <a:rPr lang="de-DE" sz="2400"/>
              <a:t>Größer je unelastischer die Importmengen reagieren </a:t>
            </a:r>
          </a:p>
        </p:txBody>
      </p:sp>
    </p:spTree>
    <p:extLst>
      <p:ext uri="{BB962C8B-B14F-4D97-AF65-F5344CB8AC3E}">
        <p14:creationId xmlns:p14="http://schemas.microsoft.com/office/powerpoint/2010/main" val="322454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D47F0E-C071-5756-158C-9883C6982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Preiseffekt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D34975-D461-8D9C-BA1B-3D49D09D0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Der Preis im Inland steigt für die Waren im Ausmaß des Zolles 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15001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BF911B-50A0-D553-7BB3-750477C1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Wettbewerbseffekt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DE070A-C2D7-D77F-BBEC-337F5DA1B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Zollschranken behindern Wettbewerb durch ausländische Anbieter</a:t>
            </a:r>
          </a:p>
          <a:p>
            <a:r>
              <a:rPr lang="de-DE" sz="2400"/>
              <a:t>Dies kann im Inland zu ineffizienten Produktionen führen und zu Monopolstellungen</a:t>
            </a:r>
          </a:p>
        </p:txBody>
      </p:sp>
    </p:spTree>
    <p:extLst>
      <p:ext uri="{BB962C8B-B14F-4D97-AF65-F5344CB8AC3E}">
        <p14:creationId xmlns:p14="http://schemas.microsoft.com/office/powerpoint/2010/main" val="191466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7655D5-92C4-0946-6CC9-638E8587B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Weltmarktpreiseffekt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E48816-F72A-EDB9-DE50-C831A92BF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Führt ein großes Land einen Importzoll kann der Importrückgang zu einem Preisrückgang des Gutes führen</a:t>
            </a:r>
          </a:p>
        </p:txBody>
      </p:sp>
    </p:spTree>
    <p:extLst>
      <p:ext uri="{BB962C8B-B14F-4D97-AF65-F5344CB8AC3E}">
        <p14:creationId xmlns:p14="http://schemas.microsoft.com/office/powerpoint/2010/main" val="518634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5064C6-9057-7CD3-16C3-95F72671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Schutzeffekt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E550C3-A979-A6F3-6122-40222DA80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Importzoll schützt die inländische Wirtschaft, da sich ausländischen Waren verteuern und somit die heimische Ware vor Konkurrenz geschützt wird.</a:t>
            </a:r>
          </a:p>
          <a:p>
            <a:r>
              <a:rPr lang="de-DE" sz="2400"/>
              <a:t>Es ermöglicht eine erhöhte heimische Produktion und eine höhere Beschäftigung </a:t>
            </a:r>
          </a:p>
        </p:txBody>
      </p:sp>
    </p:spTree>
    <p:extLst>
      <p:ext uri="{BB962C8B-B14F-4D97-AF65-F5344CB8AC3E}">
        <p14:creationId xmlns:p14="http://schemas.microsoft.com/office/powerpoint/2010/main" val="3177242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8E1D93-ABE7-0C33-7E0B-1D3F0FFF9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Konsumeffekt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846F53-AF34-D357-EA21-8791D76D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Importzölle verhindern, dass ausländische Produkte zu niedrigen Preisen auf den Markt gelangen und heimische Kunden müssen höhere Preise für die Güter bezahlen. </a:t>
            </a:r>
          </a:p>
        </p:txBody>
      </p:sp>
    </p:spTree>
    <p:extLst>
      <p:ext uri="{BB962C8B-B14F-4D97-AF65-F5344CB8AC3E}">
        <p14:creationId xmlns:p14="http://schemas.microsoft.com/office/powerpoint/2010/main" val="1140797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EF52CC-0DDD-5E54-21B9-EFFF16F44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Umverteilungseffekt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85680B-52BB-A807-9F6D-FE458ADAC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Die Gewinne der heimischen Anbieter steigen, weil sie mehr Umsätzen können, weil die ausländischen Waren, entweder zu teuer ist oder nicht auf den Markt gelangen </a:t>
            </a:r>
          </a:p>
        </p:txBody>
      </p:sp>
    </p:spTree>
    <p:extLst>
      <p:ext uri="{BB962C8B-B14F-4D97-AF65-F5344CB8AC3E}">
        <p14:creationId xmlns:p14="http://schemas.microsoft.com/office/powerpoint/2010/main" val="350295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7A86C59-F68E-D9E0-AB72-7A66163C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AT" sz="4800"/>
              <a:t>Definition 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4BE013-D35C-DAC2-655D-22609B845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de-AT" sz="2400" dirty="0"/>
              <a:t>Form von Abgaben auf Waren oder Güter, die beim Handel  über Landesgrenzen anfallen. </a:t>
            </a:r>
          </a:p>
          <a:p>
            <a:endParaRPr lang="de-AT" sz="24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8748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115AB6F-0E55-F7C7-5774-0C0C65E95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Einkommenseffekt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1F7F2D-98C4-6EAA-B763-22FE4D715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Ausländische Produkte verteuern sich – heimische Unternehmen können Produktion hochfahren-brauchen mehr Mitarbeiter und so steigt im Inland das gesamte Einkommen durch mehr Produktion und Beschäftigung </a:t>
            </a:r>
          </a:p>
        </p:txBody>
      </p:sp>
    </p:spTree>
    <p:extLst>
      <p:ext uri="{BB962C8B-B14F-4D97-AF65-F5344CB8AC3E}">
        <p14:creationId xmlns:p14="http://schemas.microsoft.com/office/powerpoint/2010/main" val="35586836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2299C7-6355-3F0E-D8F2-9A93A8731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Handelseffekt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1ACAD-7F9C-B0E4-F30B-76BEC57C2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Durch die Umleitung auf den Binnenhandel, wird der Vorteil der Arbeitsteilung verringert. </a:t>
            </a:r>
          </a:p>
          <a:p>
            <a:r>
              <a:rPr lang="de-DE" sz="2400"/>
              <a:t>Die Kosten für Güter steigen, da viele Produktionsschritte im Inland teurer sind. </a:t>
            </a:r>
          </a:p>
        </p:txBody>
      </p:sp>
    </p:spTree>
    <p:extLst>
      <p:ext uri="{BB962C8B-B14F-4D97-AF65-F5344CB8AC3E}">
        <p14:creationId xmlns:p14="http://schemas.microsoft.com/office/powerpoint/2010/main" val="298851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F32679-E375-FC10-E960-1DB08F9A6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Zahlungbilanzeffekt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506348-F7E7-0B9B-4699-EAF57A1AA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Ableitbar aus Handlungseffekt</a:t>
            </a:r>
          </a:p>
          <a:p>
            <a:r>
              <a:rPr lang="de-DE" sz="2400"/>
              <a:t>Rückgang Importwert führt zu einer Verbesserung der Zahlungsbilanz</a:t>
            </a:r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546407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523A5E-32DB-15DA-C78D-63A9E0E3A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Wechselkurseffekt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A0A421-EC13-C831-4D5E-B659BE592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Wird der Importwert durch Importzoll verringert so wertet sich die inländische Währung auf, bis sich die dadurch ausgelösten Exportrückgänge und die Anstiege der Importe wieder in einem Gleichgewicht befinden. </a:t>
            </a:r>
          </a:p>
        </p:txBody>
      </p:sp>
    </p:spTree>
    <p:extLst>
      <p:ext uri="{BB962C8B-B14F-4D97-AF65-F5344CB8AC3E}">
        <p14:creationId xmlns:p14="http://schemas.microsoft.com/office/powerpoint/2010/main" val="4232770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803CC-A5D8-7BB6-699A-6266A5F5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Aktuelle Situation „Handelkrieg USA“ 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257104-138B-89F6-8DE4-2E4DF63DA0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Zölle der  USA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51A6C2-EC43-A512-FDD1-5F5338ADD5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Ca. 10% Zölle auf alle Waren</a:t>
            </a:r>
          </a:p>
          <a:p>
            <a:r>
              <a:rPr lang="de-DE" dirty="0"/>
              <a:t>20% Zölle  auf Waren der EU</a:t>
            </a:r>
          </a:p>
          <a:p>
            <a:r>
              <a:rPr lang="de-DE" dirty="0"/>
              <a:t>34% (Stand 4.4) Zölle auf Waren aus China </a:t>
            </a:r>
          </a:p>
          <a:p>
            <a:r>
              <a:rPr lang="de-DE" dirty="0"/>
              <a:t>104% Stand (Stand 9.4) Zölle aus waren aus China 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D81720E-6862-154D-FF2D-E169EF966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Zölle andere Länder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05AFAEB-E78F-6B58-879A-63492ECFC52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/>
              <a:t>China erhebt die gleichen Zölle wie die USA </a:t>
            </a:r>
          </a:p>
          <a:p>
            <a:r>
              <a:rPr lang="de-DE" dirty="0"/>
              <a:t>EU diskutiert und überlegt noch </a:t>
            </a:r>
          </a:p>
        </p:txBody>
      </p:sp>
    </p:spTree>
    <p:extLst>
      <p:ext uri="{BB962C8B-B14F-4D97-AF65-F5344CB8AC3E}">
        <p14:creationId xmlns:p14="http://schemas.microsoft.com/office/powerpoint/2010/main" val="3352422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F6813B-DB70-12C6-63CD-3963F2359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Auswirkungen der neuen Zölle in den USA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42375FC-DBBF-19A4-827E-66B84D430C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Positiv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0CC80960-9421-ADA0-C2E8-38229075A7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AT" b="1" dirty="0"/>
              <a:t>Schutz der heimischen Industrie:</a:t>
            </a:r>
            <a:r>
              <a:rPr lang="de-AT" dirty="0"/>
              <a:t> Geringerer Wettbewerbsdruck durch ausländische Billigwaren.</a:t>
            </a:r>
          </a:p>
          <a:p>
            <a:endParaRPr lang="de-AT" dirty="0"/>
          </a:p>
          <a:p>
            <a:r>
              <a:rPr lang="de-AT" b="1" dirty="0"/>
              <a:t>Stärkung bestimmter Branchen:</a:t>
            </a:r>
            <a:r>
              <a:rPr lang="de-AT" dirty="0"/>
              <a:t> Besonders in der Stahl-, Automobil- und Landwirtschaftsbranche.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b="1" dirty="0"/>
              <a:t>Zoll-Einnahmen:</a:t>
            </a:r>
            <a:r>
              <a:rPr lang="de-AT" dirty="0"/>
              <a:t> Höhere Staatseinnahmen durch zusätzliche Abgaben.</a:t>
            </a:r>
          </a:p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6996ADC-0C35-F3B3-6B6B-5B31251EE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Negativ</a:t>
            </a: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B41DDD7B-9783-B39E-5851-C28C2DC574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Höhere Verbraucherpreise: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Importierte Produkte werden teurer (z. B. Elektronik, Autos, Kleidung).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Inflationärer Druck: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Unternehmen geben höhere Importkosten weiter.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Gegenmaßnahmen: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Vergeltungszölle anderer Länder treffen US-Exporteure, z. B. Sojabauern, Maschinenbau.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de-AT" b="0" i="0" u="none" strike="noStrike" dirty="0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Störungen in Lieferketten:</a:t>
            </a:r>
            <a:r>
              <a:rPr lang="de-AT" b="0" i="0" u="none" strike="noStrike" dirty="0">
                <a:solidFill>
                  <a:srgbClr val="000000"/>
                </a:solidFill>
                <a:effectLst/>
              </a:rPr>
              <a:t> Besonders bei global verzahnten Industrien (z. B. Autohersteller, Tech-Firmen).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73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FD653-FB7B-FF79-26B9-20694B89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Auswirkungen auf die EU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20E33C-E3B7-84BE-4E66-0C912B89CC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Positiv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E908FC-88BE-AE36-998D-CD0A98B70C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b="1" i="0" u="none" strike="noStrike" dirty="0">
                <a:solidFill>
                  <a:srgbClr val="000000"/>
                </a:solidFill>
                <a:effectLst/>
              </a:rPr>
              <a:t>Stärkung des Binnenmarkts  und alternativer Exportmärkte:</a:t>
            </a:r>
            <a:r>
              <a:rPr lang="de-AT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 Unternehmen suchen Alternativen, z. B. Asien oder Südamerika. 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2BD21A3-B527-9274-E968-4D057B24D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Negativ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332242-684F-1CFB-3945-014357B3A6B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b="1" dirty="0"/>
              <a:t>Wettbewerbsnachteil:</a:t>
            </a:r>
            <a:r>
              <a:rPr lang="de-AT" dirty="0"/>
              <a:t> Europäische Produkte verlieren durch US-Zölle an Attraktivität in den USA.</a:t>
            </a:r>
          </a:p>
          <a:p>
            <a:endParaRPr lang="de-AT" dirty="0"/>
          </a:p>
          <a:p>
            <a:r>
              <a:rPr lang="de-AT" b="1" dirty="0"/>
              <a:t>Exporteinbrüche:</a:t>
            </a:r>
            <a:r>
              <a:rPr lang="de-AT" dirty="0"/>
              <a:t> Besonders betroffen sind Branchen wie Maschinenbau, Automobil und Chemie.</a:t>
            </a:r>
          </a:p>
          <a:p>
            <a:endParaRPr lang="de-AT" dirty="0"/>
          </a:p>
          <a:p>
            <a:r>
              <a:rPr lang="de-AT" b="1" dirty="0"/>
              <a:t>Eskalation des Konflikts:</a:t>
            </a:r>
            <a:r>
              <a:rPr lang="de-AT" dirty="0"/>
              <a:t> Die EU könnte mit eigenen Strafzöllen antworten (z. B. auf US-Tech, Fast Food oder Luxusgüter), was den Konflikt eskaliert.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84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BECC14-6F60-7361-280B-689C21768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Auswirkungen auf die Weltwirtschaft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BB71C1-7499-5196-D1CC-8ED56F908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26F0D1-56F3-DD75-B252-CA067DB0FE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85DFF98-6FD8-C73B-B3B4-686F70A230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4387" y="1681163"/>
            <a:ext cx="5183188" cy="823912"/>
          </a:xfrm>
        </p:spPr>
        <p:txBody>
          <a:bodyPr/>
          <a:lstStyle/>
          <a:p>
            <a:r>
              <a:rPr lang="de-DE" dirty="0"/>
              <a:t>Negativ</a:t>
            </a:r>
          </a:p>
        </p:txBody>
      </p:sp>
      <p:graphicFrame>
        <p:nvGraphicFramePr>
          <p:cNvPr id="8" name="Inhaltsplatzhalter 5">
            <a:extLst>
              <a:ext uri="{FF2B5EF4-FFF2-40B4-BE49-F238E27FC236}">
                <a16:creationId xmlns:a16="http://schemas.microsoft.com/office/drawing/2014/main" id="{6CFF1730-5334-F956-D9A0-FCF325B07B7D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1329070" y="2505075"/>
          <a:ext cx="10026318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68558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C0538-0EFD-EE28-2D8C-BBC8D012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Quellen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5EC3BC-3784-FF47-C636-0F67C55A9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Gabler Banklexikon. (2018). Abgerufen am: 07.04.2025.  </a:t>
            </a:r>
            <a:r>
              <a:rPr lang="de-AT" sz="18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https://www.gabler-banklexikon.de/definition/zoll-62911/version-348087</a:t>
            </a:r>
            <a:r>
              <a:rPr lang="de-AT" dirty="0">
                <a:effectLst/>
              </a:rPr>
              <a:t> </a:t>
            </a:r>
          </a:p>
          <a:p>
            <a:r>
              <a:rPr lang="de-AT" sz="1800" dirty="0">
                <a:effectLst/>
              </a:rPr>
              <a:t>Werth, C. (2018). Ausfuhrzölle. Abgerufen am 07.04.2025 </a:t>
            </a:r>
            <a:r>
              <a:rPr lang="de-AT" sz="1800" dirty="0">
                <a:effectLst/>
                <a:hlinkClick r:id="rId3"/>
              </a:rPr>
              <a:t>https://wirtschaftslexikon.gabler.de/definition/ausfuhrzoll-31621</a:t>
            </a:r>
            <a:r>
              <a:rPr lang="de-AT" sz="1800" dirty="0">
                <a:effectLst/>
              </a:rPr>
              <a:t> </a:t>
            </a:r>
          </a:p>
          <a:p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Werth, C. (2018). Einf</a:t>
            </a:r>
            <a:r>
              <a:rPr lang="de-AT" sz="18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uhrzölle. Abgerufen am: 07.04.2025.</a:t>
            </a:r>
            <a:r>
              <a:rPr lang="de-AT" sz="1800" dirty="0">
                <a:solidFill>
                  <a:srgbClr val="0176C3"/>
                </a:solidFill>
                <a:latin typeface="Hind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solidFill>
                  <a:srgbClr val="0176C3"/>
                </a:solidFill>
                <a:latin typeface="Hind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https://wirtschaftslexikon.gabler.de/definition/einfuhrzoll-34844/version-258337</a:t>
            </a:r>
            <a:endParaRPr lang="de-AT" sz="1800" dirty="0">
              <a:solidFill>
                <a:srgbClr val="0176C3"/>
              </a:solidFill>
              <a:latin typeface="Hind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de-A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Günther, C. (2021). Was sind Zölle und warum gibt es sie? In: Planet Wissen. Abgerufen am: 07.04.2025 </a:t>
            </a:r>
            <a:r>
              <a:rPr lang="de-AT" sz="1800" u="sng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https://www.planet-wissen.de/gesellschaft/wirtschaft/globaler_handel/globaler-handel-zoelle-100.html</a:t>
            </a:r>
            <a:r>
              <a:rPr lang="de-A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ORF.at. (2025). Handelskrieg mit USA. Fachleute erwarten drastische Auswirkungen. Abgerufen am:  07.04.2025 </a:t>
            </a:r>
            <a:r>
              <a:rPr lang="de-AT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https://orf.at/stories/3389579/</a:t>
            </a:r>
            <a:r>
              <a:rPr lang="de-AT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ORF.at. (2025). Neue US-Zölle. Zehnprozentaufschlag auf fast alles in Kraft. Abgerufen am: 07.04.2025. </a:t>
            </a: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7"/>
              </a:rPr>
              <a:t>https://orf.at/stories/3389741/</a:t>
            </a: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ORF.at. (2025). Teuerungen. US-Konsumenten zahlen Rechnung für Zölle. Abgerufen am: 07.04.2025. </a:t>
            </a: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8"/>
              </a:rPr>
              <a:t>https://orf.at/stories/3389792/</a:t>
            </a:r>
            <a:r>
              <a:rPr lang="de-AT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ORF.at. (2025). Trumps Befreiungstag. Nervosität vor Präsentation neuer US-Zölle. Abgerufen am:  07.04.2025. https://orf.at/stories/3389416/ </a:t>
            </a:r>
          </a:p>
          <a:p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Wirtschaftslexikon24. (2025). Zollwirkungen. Abgerufen am: 09.04.2025. </a:t>
            </a:r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https://www.wirtschaftslexikon24.com/d/zollwirkungen/zollwirkungen.htm</a:t>
            </a:r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Bundesministerium Finanzen (2025). Antidumping und Antisubvention. Abgerufen am: 09.04.2025. </a:t>
            </a:r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https://www.bmf.gv.at/themen/zoll/fuer-unternehmen/antidumping-antisubvention.html</a:t>
            </a:r>
            <a:r>
              <a:rPr lang="de-AT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sz="18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sz="1800" dirty="0">
              <a:solidFill>
                <a:srgbClr val="0176C3"/>
              </a:solidFill>
              <a:latin typeface="Hind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1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e-AT" sz="1800" dirty="0">
              <a:solidFill>
                <a:srgbClr val="0176C3"/>
              </a:solidFill>
              <a:latin typeface="Hind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8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552ACB-CA44-C355-B2F1-EB7FE2AA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de-AT" sz="4000">
                <a:solidFill>
                  <a:srgbClr val="FFFFFF"/>
                </a:solidFill>
              </a:rPr>
              <a:t>Ab wann zahlt man Zoll </a:t>
            </a:r>
            <a:endParaRPr lang="de-DE" sz="4000">
              <a:solidFill>
                <a:srgbClr val="FFFFFF"/>
              </a:solidFill>
            </a:endParaRP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7B703230-86B9-89D3-8BDA-9014ABAC0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09376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706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99CC31-44CD-1F61-E261-B210F6D5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de-AT" sz="4800"/>
              <a:t>Zollarten </a:t>
            </a:r>
            <a:endParaRPr lang="de-DE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03BD152D-94E9-045A-C525-9FE4D6BB46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976735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56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BB6AEC-C902-8F23-5FEB-28EC7897A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latin typeface="+mj-lt"/>
                <a:ea typeface="+mj-ea"/>
                <a:cs typeface="+mj-cs"/>
              </a:rPr>
              <a:t>Einführzölle Definition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4E89DD-9F19-F0C6-AA45-D8989C7A9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latin typeface="+mn-lt"/>
                <a:ea typeface="+mn-ea"/>
                <a:cs typeface="+mn-cs"/>
              </a:rPr>
              <a:t>Abgaben, die für eingeführte Waren anfallen.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5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1DC35D-CBB0-7D2D-84A5-B8690B986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AT" sz="4800"/>
              <a:t>Ausfuhrzölle  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06F9AA-E8F7-7508-8FCF-9900E7600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de-DE" sz="2400"/>
              <a:t>Abgaben, die anfallen wenn Waren exportiert werden. (sehr selten)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18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7E69E1D-CB45-0A78-66B0-1C641674C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de-AT" sz="4800"/>
              <a:t>Antidumpingzölle </a:t>
            </a:r>
            <a:endParaRPr lang="de-DE" sz="48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B251E8-A42E-3163-CE8A-CFDF2C389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de-DE" sz="2400"/>
              <a:t>Zölle, die angewendet werden, wenn im Land durch die Einfuhr der billigen Waren, die eigenen Wirtschaftszweige geschwächt werden können.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3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058CB42-C8D9-2F5C-5A29-89F97176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AT" sz="5400"/>
              <a:t>Geschichte der Zölle </a:t>
            </a:r>
            <a:endParaRPr lang="de-DE" sz="54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0B03852-9834-9ADA-49EF-559B81CA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200"/>
              <a:t>1. Wegezoll: Im Altertum Gebühr für Benutzung der Wege </a:t>
            </a:r>
          </a:p>
          <a:p>
            <a:r>
              <a:rPr lang="de-DE" sz="2200"/>
              <a:t>2. Geleitzölle: Im Mittelalter als Schutz für Händler </a:t>
            </a:r>
          </a:p>
          <a:p>
            <a:r>
              <a:rPr lang="de-DE" sz="2200"/>
              <a:t>3. Einfuhrzölle: Ab 17. Jahrhundert brauchten die absolutistischen Herrscher Europas viel Geld für Militär und Lebenstil, mussten mit Zöllen die heimische Wirtschaft schützen. </a:t>
            </a:r>
          </a:p>
          <a:p>
            <a:r>
              <a:rPr lang="de-DE" sz="2200"/>
              <a:t>4.Deutscher Zollverein 1834 : Antwort auf Kleinstaaterei, über 300 Klein/Mittelstaaten in Deutschland. Zollfreier Binnenmarkt, um Preise zu senken</a:t>
            </a:r>
          </a:p>
          <a:p>
            <a:r>
              <a:rPr lang="de-DE" sz="2200"/>
              <a:t>5. Europäische Zollunion: Nach 2.WK setzte sich die Idee des Freihandels durch. Seit 1993 „Europäischer Binnenmarkt“. Handel von Waren ohne Beschränkungen </a:t>
            </a:r>
          </a:p>
        </p:txBody>
      </p:sp>
    </p:spTree>
    <p:extLst>
      <p:ext uri="{BB962C8B-B14F-4D97-AF65-F5344CB8AC3E}">
        <p14:creationId xmlns:p14="http://schemas.microsoft.com/office/powerpoint/2010/main" val="2740739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996371E-3D0A-143D-54F7-FE1868823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de-DE" sz="5400"/>
              <a:t>Freihandel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1E9B57-93BD-0A01-CA1E-E8ABC914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de-DE" sz="2400"/>
              <a:t>Adam Smith 1776 „Wohlstand der Nationen“ </a:t>
            </a:r>
          </a:p>
          <a:p>
            <a:r>
              <a:rPr lang="de-DE" sz="2400"/>
              <a:t>Jedes Land soll sich auf die Produkte konzentrieren, die es günstiger und schneller herstellen kann als andere. </a:t>
            </a:r>
          </a:p>
          <a:p>
            <a:r>
              <a:rPr lang="de-DE" sz="2400"/>
              <a:t>Damit der Wohlstand steigen kann müssen aber Zölle wegfallen- freier Handel </a:t>
            </a:r>
          </a:p>
          <a:p>
            <a:endParaRPr lang="de-DE" sz="2400"/>
          </a:p>
          <a:p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47735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1233</Words>
  <Application>Microsoft Office PowerPoint</Application>
  <PresentationFormat>Breitbild</PresentationFormat>
  <Paragraphs>127</Paragraphs>
  <Slides>28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29" baseType="lpstr">
      <vt:lpstr>Office</vt:lpstr>
      <vt:lpstr>Zölle </vt:lpstr>
      <vt:lpstr>Definition </vt:lpstr>
      <vt:lpstr>Ab wann zahlt man Zoll </vt:lpstr>
      <vt:lpstr>Zollarten </vt:lpstr>
      <vt:lpstr>Einführzölle Definition  </vt:lpstr>
      <vt:lpstr>Ausfuhrzölle  </vt:lpstr>
      <vt:lpstr>Antidumpingzölle </vt:lpstr>
      <vt:lpstr>Geschichte der Zölle </vt:lpstr>
      <vt:lpstr>Freihandel </vt:lpstr>
      <vt:lpstr>Protektionismus </vt:lpstr>
      <vt:lpstr>Schwellenkonzept „Zölle“ </vt:lpstr>
      <vt:lpstr>Zolleffekte </vt:lpstr>
      <vt:lpstr>Einnahmeeffekt</vt:lpstr>
      <vt:lpstr>Preiseffekt</vt:lpstr>
      <vt:lpstr>Wettbewerbseffekt</vt:lpstr>
      <vt:lpstr>Weltmarktpreiseffekt</vt:lpstr>
      <vt:lpstr>Schutzeffekt</vt:lpstr>
      <vt:lpstr>Konsumeffekt</vt:lpstr>
      <vt:lpstr>Umverteilungseffekt</vt:lpstr>
      <vt:lpstr>Einkommenseffekt </vt:lpstr>
      <vt:lpstr>Handelseffekt</vt:lpstr>
      <vt:lpstr>Zahlungbilanzeffekt</vt:lpstr>
      <vt:lpstr>Wechselkurseffekt</vt:lpstr>
      <vt:lpstr>Aktuelle Situation „Handelkrieg USA“ </vt:lpstr>
      <vt:lpstr>Auswirkungen der neuen Zölle in den USA</vt:lpstr>
      <vt:lpstr>Auswirkungen auf die EU </vt:lpstr>
      <vt:lpstr>Auswirkungen auf die Weltwirtschaft 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Zölle </dc:title>
  <dc:creator>Max Hauke</dc:creator>
  <cp:lastModifiedBy>Max Hauke</cp:lastModifiedBy>
  <cp:revision>4</cp:revision>
  <dcterms:created xsi:type="dcterms:W3CDTF">2025-04-07T08:25:25Z</dcterms:created>
  <dcterms:modified xsi:type="dcterms:W3CDTF">2025-04-10T11:33:07Z</dcterms:modified>
</cp:coreProperties>
</file>