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346" r:id="rId3"/>
    <p:sldId id="347" r:id="rId4"/>
    <p:sldId id="350" r:id="rId5"/>
    <p:sldId id="265" r:id="rId6"/>
    <p:sldId id="266" r:id="rId7"/>
    <p:sldId id="341" r:id="rId8"/>
    <p:sldId id="312" r:id="rId9"/>
    <p:sldId id="336" r:id="rId10"/>
    <p:sldId id="268" r:id="rId11"/>
    <p:sldId id="359" r:id="rId12"/>
    <p:sldId id="360" r:id="rId13"/>
    <p:sldId id="361" r:id="rId14"/>
    <p:sldId id="257" r:id="rId15"/>
    <p:sldId id="258" r:id="rId16"/>
    <p:sldId id="349" r:id="rId17"/>
    <p:sldId id="358" r:id="rId18"/>
    <p:sldId id="357" r:id="rId19"/>
    <p:sldId id="354" r:id="rId20"/>
    <p:sldId id="356" r:id="rId21"/>
    <p:sldId id="353" r:id="rId22"/>
    <p:sldId id="355" r:id="rId23"/>
    <p:sldId id="337" r:id="rId24"/>
  </p:sldIdLst>
  <p:sldSz cx="9144000" cy="6858000" type="screen4x3"/>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9801BD5-2F03-4E94-B9CB-5B5BBA355D59}" type="datetimeFigureOut">
              <a:rPr lang="de-AT" smtClean="0"/>
              <a:t>14.03.2018</a:t>
            </a:fld>
            <a:endParaRPr lang="de-AT"/>
          </a:p>
        </p:txBody>
      </p:sp>
      <p:sp>
        <p:nvSpPr>
          <p:cNvPr id="4" name="Fußzeilenplatzhalt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2DB79A4-E040-4A3B-A76F-6ED1D60F4BDC}" type="slidenum">
              <a:rPr lang="de-AT" smtClean="0"/>
              <a:t>‹Nr.›</a:t>
            </a:fld>
            <a:endParaRPr lang="de-AT"/>
          </a:p>
        </p:txBody>
      </p:sp>
    </p:spTree>
    <p:extLst>
      <p:ext uri="{BB962C8B-B14F-4D97-AF65-F5344CB8AC3E}">
        <p14:creationId xmlns:p14="http://schemas.microsoft.com/office/powerpoint/2010/main" val="102352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B0013DE-3F5C-4695-B7DD-21F7C48251D5}" type="datetimeFigureOut">
              <a:rPr lang="de-AT" smtClean="0"/>
              <a:t>14.03.2018</a:t>
            </a:fld>
            <a:endParaRPr lang="de-AT"/>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47F5E62-C59C-477A-91B0-5B43A083B7C1}" type="slidenum">
              <a:rPr lang="de-AT" smtClean="0"/>
              <a:t>‹Nr.›</a:t>
            </a:fld>
            <a:endParaRPr lang="de-AT"/>
          </a:p>
        </p:txBody>
      </p:sp>
    </p:spTree>
    <p:extLst>
      <p:ext uri="{BB962C8B-B14F-4D97-AF65-F5344CB8AC3E}">
        <p14:creationId xmlns:p14="http://schemas.microsoft.com/office/powerpoint/2010/main" val="75741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ln/>
        </p:spPr>
      </p:sp>
      <p:sp>
        <p:nvSpPr>
          <p:cNvPr id="68611"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de-AT" altLang="de-DE"/>
          </a:p>
        </p:txBody>
      </p:sp>
      <p:sp>
        <p:nvSpPr>
          <p:cNvPr id="68612" name="Foliennummernplatzhalt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40CF0C3-913A-4EB4-98A6-7187C5805832}" type="slidenum">
              <a:rPr lang="de-AT" altLang="de-DE" smtClean="0">
                <a:latin typeface="Times New Roman" pitchFamily="18" charset="0"/>
              </a:rPr>
              <a:pPr/>
              <a:t>7</a:t>
            </a:fld>
            <a:endParaRPr lang="de-AT" altLang="de-DE">
              <a:latin typeface="Times New Roman" pitchFamily="18" charset="0"/>
            </a:endParaRPr>
          </a:p>
        </p:txBody>
      </p:sp>
    </p:spTree>
    <p:extLst>
      <p:ext uri="{BB962C8B-B14F-4D97-AF65-F5344CB8AC3E}">
        <p14:creationId xmlns:p14="http://schemas.microsoft.com/office/powerpoint/2010/main" val="364367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de-AT" altLang="de-DE"/>
          </a:p>
        </p:txBody>
      </p:sp>
      <p:sp>
        <p:nvSpPr>
          <p:cNvPr id="74756" name="Foliennummernplatzhalt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36C71F8-93E7-4764-BB55-38A1D32948C5}" type="slidenum">
              <a:rPr lang="de-DE" altLang="de-DE" smtClean="0">
                <a:latin typeface="Times New Roman" pitchFamily="18" charset="0"/>
              </a:rPr>
              <a:pPr/>
              <a:t>8</a:t>
            </a:fld>
            <a:endParaRPr lang="de-DE" altLang="de-DE">
              <a:latin typeface="Times New Roman" pitchFamily="18" charset="0"/>
            </a:endParaRPr>
          </a:p>
        </p:txBody>
      </p:sp>
    </p:spTree>
    <p:extLst>
      <p:ext uri="{BB962C8B-B14F-4D97-AF65-F5344CB8AC3E}">
        <p14:creationId xmlns:p14="http://schemas.microsoft.com/office/powerpoint/2010/main" val="77840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ln/>
        </p:spPr>
      </p:sp>
      <p:sp>
        <p:nvSpPr>
          <p:cNvPr id="706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p>
        </p:txBody>
      </p:sp>
      <p:sp>
        <p:nvSpPr>
          <p:cNvPr id="706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3143C57-233B-47AE-9F18-846927653D70}" type="slidenum">
              <a:rPr lang="de-AT" altLang="de-DE" smtClean="0"/>
              <a:pPr>
                <a:spcBef>
                  <a:spcPct val="0"/>
                </a:spcBef>
              </a:pPr>
              <a:t>9</a:t>
            </a:fld>
            <a:endParaRPr lang="de-AT" altLang="de-DE"/>
          </a:p>
        </p:txBody>
      </p:sp>
    </p:spTree>
    <p:extLst>
      <p:ext uri="{BB962C8B-B14F-4D97-AF65-F5344CB8AC3E}">
        <p14:creationId xmlns:p14="http://schemas.microsoft.com/office/powerpoint/2010/main" val="133760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endParaRPr lang="de-AT"/>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5559F276-C05F-429C-AB6F-0FB638089ACE}" type="datetimeFigureOut">
              <a:rPr lang="de-AT" smtClean="0"/>
              <a:t>14.03.2018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56B084E-C214-4E7B-81E5-3F4EA20F5D4A}" type="slidenum">
              <a:rPr lang="de-AT" smtClean="0"/>
              <a:t>‹Nr.›</a:t>
            </a:fld>
            <a:endParaRPr lang="de-AT"/>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4950" y="87547"/>
            <a:ext cx="1220724" cy="792973"/>
          </a:xfrm>
          <a:prstGeom prst="rect">
            <a:avLst/>
          </a:prstGeom>
        </p:spPr>
      </p:pic>
    </p:spTree>
    <p:extLst>
      <p:ext uri="{BB962C8B-B14F-4D97-AF65-F5344CB8AC3E}">
        <p14:creationId xmlns:p14="http://schemas.microsoft.com/office/powerpoint/2010/main" val="206519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5559F276-C05F-429C-AB6F-0FB638089ACE}" type="datetimeFigureOut">
              <a:rPr lang="de-AT" smtClean="0"/>
              <a:t>14.03.2018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306021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28650" y="365125"/>
            <a:ext cx="5800725" cy="581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5559F276-C05F-429C-AB6F-0FB638089ACE}" type="datetimeFigureOut">
              <a:rPr lang="de-AT" smtClean="0"/>
              <a:t>14.03.2018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317912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5559F276-C05F-429C-AB6F-0FB638089ACE}" type="datetimeFigureOut">
              <a:rPr lang="de-AT" smtClean="0"/>
              <a:t>14.03.2018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164160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a:prstGeom prst="rect">
            <a:avLst/>
          </a:prstGeom>
        </p:spPr>
        <p:txBody>
          <a:bodyPr anchor="b"/>
          <a:lstStyle>
            <a:lvl1pPr>
              <a:defRPr sz="4500"/>
            </a:lvl1pPr>
          </a:lstStyle>
          <a:p>
            <a:r>
              <a:rPr lang="de-DE"/>
              <a:t>Titelmasterformat durch Klicken bearbeiten</a:t>
            </a:r>
            <a:endParaRPr lang="de-AT"/>
          </a:p>
        </p:txBody>
      </p:sp>
      <p:sp>
        <p:nvSpPr>
          <p:cNvPr id="3" name="Textplatzhalt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559F276-C05F-429C-AB6F-0FB638089ACE}" type="datetimeFigureOut">
              <a:rPr lang="de-AT" smtClean="0"/>
              <a:t>14.03.2018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234298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628650" y="1825625"/>
            <a:ext cx="38862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29150" y="1825625"/>
            <a:ext cx="38862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5559F276-C05F-429C-AB6F-0FB638089ACE}" type="datetimeFigureOut">
              <a:rPr lang="de-AT" smtClean="0"/>
              <a:t>14.03.2018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171014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a:prstGeom prst="rect">
            <a:avLst/>
          </a:prstGeom>
        </p:spPr>
        <p:txBody>
          <a:bodyPr/>
          <a:lstStyle/>
          <a:p>
            <a:r>
              <a:rPr lang="de-DE"/>
              <a:t>Titelmasterformat durch Klicken bearbeiten</a:t>
            </a:r>
            <a:endParaRPr lang="de-AT"/>
          </a:p>
        </p:txBody>
      </p:sp>
      <p:sp>
        <p:nvSpPr>
          <p:cNvPr id="3" name="Textplatzhalt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29842" y="2505075"/>
            <a:ext cx="3868340"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29150" y="2505075"/>
            <a:ext cx="3887391"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5559F276-C05F-429C-AB6F-0FB638089ACE}" type="datetimeFigureOut">
              <a:rPr lang="de-AT" smtClean="0"/>
              <a:t>14.03.2018</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147737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5559F276-C05F-429C-AB6F-0FB638089ACE}" type="datetimeFigureOut">
              <a:rPr lang="de-AT" smtClean="0"/>
              <a:t>14.03.2018</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195346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559F276-C05F-429C-AB6F-0FB638089ACE}" type="datetimeFigureOut">
              <a:rPr lang="de-AT" smtClean="0"/>
              <a:t>14.03.2018</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287006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a:prstGeom prst="rect">
            <a:avLst/>
          </a:prstGeom>
        </p:spPr>
        <p:txBody>
          <a:bodyPr anchor="b"/>
          <a:lstStyle>
            <a:lvl1pPr>
              <a:defRPr sz="2400"/>
            </a:lvl1pPr>
          </a:lstStyle>
          <a:p>
            <a:r>
              <a:rPr lang="de-DE"/>
              <a:t>Titelmasterformat durch Klicken bearbeiten</a:t>
            </a:r>
            <a:endParaRPr lang="de-AT"/>
          </a:p>
        </p:txBody>
      </p:sp>
      <p:sp>
        <p:nvSpPr>
          <p:cNvPr id="3" name="Inhaltsplatzhalt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fld id="{5559F276-C05F-429C-AB6F-0FB638089ACE}" type="datetimeFigureOut">
              <a:rPr lang="de-AT" smtClean="0"/>
              <a:t>14.03.2018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40564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a:prstGeom prst="rect">
            <a:avLst/>
          </a:prstGeom>
        </p:spPr>
        <p:txBody>
          <a:bodyPr anchor="b"/>
          <a:lstStyle>
            <a:lvl1pPr>
              <a:defRPr sz="2400"/>
            </a:lvl1pPr>
          </a:lstStyle>
          <a:p>
            <a:r>
              <a:rPr lang="de-DE"/>
              <a:t>Titelmasterformat durch Klicken bearbeiten</a:t>
            </a:r>
            <a:endParaRPr lang="de-AT"/>
          </a:p>
        </p:txBody>
      </p:sp>
      <p:sp>
        <p:nvSpPr>
          <p:cNvPr id="3" name="Bildplatzhalt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de-AT"/>
          </a:p>
        </p:txBody>
      </p:sp>
      <p:sp>
        <p:nvSpPr>
          <p:cNvPr id="4" name="Textplatzhalt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fld id="{5559F276-C05F-429C-AB6F-0FB638089ACE}" type="datetimeFigureOut">
              <a:rPr lang="de-AT" smtClean="0"/>
              <a:t>14.03.2018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56B084E-C214-4E7B-81E5-3F4EA20F5D4A}" type="slidenum">
              <a:rPr lang="de-AT" smtClean="0"/>
              <a:t>‹Nr.›</a:t>
            </a:fld>
            <a:endParaRPr lang="de-AT"/>
          </a:p>
        </p:txBody>
      </p:sp>
    </p:spTree>
    <p:extLst>
      <p:ext uri="{BB962C8B-B14F-4D97-AF65-F5344CB8AC3E}">
        <p14:creationId xmlns:p14="http://schemas.microsoft.com/office/powerpoint/2010/main" val="259929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59F276-C05F-429C-AB6F-0FB638089ACE}" type="datetimeFigureOut">
              <a:rPr lang="de-AT" smtClean="0"/>
              <a:t>14.03.2018</a:t>
            </a:fld>
            <a:endParaRPr lang="de-AT"/>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6B084E-C214-4E7B-81E5-3F4EA20F5D4A}" type="slidenum">
              <a:rPr lang="de-AT" smtClean="0"/>
              <a:t>‹Nr.›</a:t>
            </a:fld>
            <a:endParaRPr lang="de-AT"/>
          </a:p>
        </p:txBody>
      </p:sp>
      <p:pic>
        <p:nvPicPr>
          <p:cNvPr id="7" name="Grafik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2439" y="94581"/>
            <a:ext cx="1220724" cy="792973"/>
          </a:xfrm>
          <a:prstGeom prst="rect">
            <a:avLst/>
          </a:prstGeom>
        </p:spPr>
      </p:pic>
      <p:pic>
        <p:nvPicPr>
          <p:cNvPr id="2" name="Grafik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28950" y="6356350"/>
            <a:ext cx="2966247" cy="325628"/>
          </a:xfrm>
          <a:prstGeom prst="rect">
            <a:avLst/>
          </a:prstGeom>
        </p:spPr>
      </p:pic>
    </p:spTree>
    <p:extLst>
      <p:ext uri="{BB962C8B-B14F-4D97-AF65-F5344CB8AC3E}">
        <p14:creationId xmlns:p14="http://schemas.microsoft.com/office/powerpoint/2010/main" val="59147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6400" y="4005064"/>
            <a:ext cx="7344816" cy="1938992"/>
          </a:xfrm>
          <a:prstGeom prst="rect">
            <a:avLst/>
          </a:prstGeom>
          <a:noFill/>
        </p:spPr>
        <p:txBody>
          <a:bodyPr wrap="square" rtlCol="0">
            <a:spAutoFit/>
          </a:bodyPr>
          <a:lstStyle/>
          <a:p>
            <a:r>
              <a:rPr lang="de-AT"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Von der Wissensorientierung zur Kompetenzorientierung</a:t>
            </a:r>
          </a:p>
          <a:p>
            <a:endParaRPr lang="de-AT"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8" name="Picture 4" descr="http://www.marketing-blog.biz/blog/uploads/Problemloes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76470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04716"/>
            <a:ext cx="6480720" cy="564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65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F967A7B-795F-426E-8F5C-B8CA0AC1C750}"/>
              </a:ext>
            </a:extLst>
          </p:cNvPr>
          <p:cNvSpPr/>
          <p:nvPr/>
        </p:nvSpPr>
        <p:spPr>
          <a:xfrm>
            <a:off x="1187624" y="1859340"/>
            <a:ext cx="6624736" cy="2554545"/>
          </a:xfrm>
          <a:prstGeom prst="rect">
            <a:avLst/>
          </a:prstGeom>
        </p:spPr>
        <p:txBody>
          <a:bodyPr wrap="square">
            <a:spAutoFit/>
          </a:bodyPr>
          <a:lstStyle/>
          <a:p>
            <a:r>
              <a:rPr lang="de-AT" dirty="0"/>
              <a:t>„</a:t>
            </a:r>
            <a:r>
              <a:rPr lang="de-AT" sz="2000" b="1" i="1" dirty="0"/>
              <a:t>Basiskonzepte</a:t>
            </a:r>
            <a:r>
              <a:rPr lang="de-AT" sz="2000" i="1" dirty="0"/>
              <a:t> bündeln fachliche Zugänge, die darauf abzielen, eine unübersichtliche komplexe Welt für Schülerinnen und Schüler lesbar und verhandelbar zu machen. Durch die Brille der Basiskonzepte betrachtet, lernen Schüler/innen Sachverhalte in geographischer und ökonomischer Perspektive zu (de)konstruieren, zu strukturieren, zu problematisieren und hieraus reflektierte Handlungen zu entwickeln“ </a:t>
            </a:r>
            <a:r>
              <a:rPr lang="de-AT" sz="2000" dirty="0"/>
              <a:t>(BGBl. 217/2016: 60 f.).</a:t>
            </a:r>
          </a:p>
        </p:txBody>
      </p:sp>
    </p:spTree>
    <p:extLst>
      <p:ext uri="{BB962C8B-B14F-4D97-AF65-F5344CB8AC3E}">
        <p14:creationId xmlns:p14="http://schemas.microsoft.com/office/powerpoint/2010/main" val="109451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24E8B13-CF88-4516-8055-EDAD1032D057}"/>
              </a:ext>
            </a:extLst>
          </p:cNvPr>
          <p:cNvPicPr>
            <a:picLocks noChangeAspect="1"/>
          </p:cNvPicPr>
          <p:nvPr/>
        </p:nvPicPr>
        <p:blipFill>
          <a:blip r:embed="rId2"/>
          <a:stretch>
            <a:fillRect/>
          </a:stretch>
        </p:blipFill>
        <p:spPr>
          <a:xfrm>
            <a:off x="395536" y="1052736"/>
            <a:ext cx="8136904" cy="5301105"/>
          </a:xfrm>
          <a:prstGeom prst="rect">
            <a:avLst/>
          </a:prstGeom>
        </p:spPr>
      </p:pic>
    </p:spTree>
    <p:extLst>
      <p:ext uri="{BB962C8B-B14F-4D97-AF65-F5344CB8AC3E}">
        <p14:creationId xmlns:p14="http://schemas.microsoft.com/office/powerpoint/2010/main" val="129980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CBB43E0-F2EF-4CBA-BBE3-13EEAA01E7E1}"/>
              </a:ext>
            </a:extLst>
          </p:cNvPr>
          <p:cNvPicPr>
            <a:picLocks noChangeAspect="1"/>
          </p:cNvPicPr>
          <p:nvPr/>
        </p:nvPicPr>
        <p:blipFill>
          <a:blip r:embed="rId2"/>
          <a:stretch>
            <a:fillRect/>
          </a:stretch>
        </p:blipFill>
        <p:spPr>
          <a:xfrm>
            <a:off x="11833" y="188640"/>
            <a:ext cx="7740352" cy="5707244"/>
          </a:xfrm>
          <a:prstGeom prst="rect">
            <a:avLst/>
          </a:prstGeom>
        </p:spPr>
      </p:pic>
      <p:sp>
        <p:nvSpPr>
          <p:cNvPr id="5" name="Rechteck 4">
            <a:extLst>
              <a:ext uri="{FF2B5EF4-FFF2-40B4-BE49-F238E27FC236}">
                <a16:creationId xmlns:a16="http://schemas.microsoft.com/office/drawing/2014/main" id="{64CDD770-5B31-485A-96E6-588144E4BB8F}"/>
              </a:ext>
            </a:extLst>
          </p:cNvPr>
          <p:cNvSpPr/>
          <p:nvPr/>
        </p:nvSpPr>
        <p:spPr>
          <a:xfrm>
            <a:off x="3567795" y="5711218"/>
            <a:ext cx="4204613" cy="369332"/>
          </a:xfrm>
          <a:prstGeom prst="rect">
            <a:avLst/>
          </a:prstGeom>
        </p:spPr>
        <p:txBody>
          <a:bodyPr wrap="none">
            <a:spAutoFit/>
          </a:bodyPr>
          <a:lstStyle/>
          <a:p>
            <a:r>
              <a:rPr lang="de-AT" altLang="de-DE" dirty="0"/>
              <a:t>Zitiert nach Fridrich, C. 2016. GEOGRAZ, 59</a:t>
            </a:r>
          </a:p>
        </p:txBody>
      </p:sp>
    </p:spTree>
    <p:extLst>
      <p:ext uri="{BB962C8B-B14F-4D97-AF65-F5344CB8AC3E}">
        <p14:creationId xmlns:p14="http://schemas.microsoft.com/office/powerpoint/2010/main" val="5726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6226" y="764704"/>
            <a:ext cx="8711548" cy="492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46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64" y="980728"/>
            <a:ext cx="321193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80728"/>
            <a:ext cx="2952328" cy="513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645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nvPr>
        </p:nvGraphicFramePr>
        <p:xfrm>
          <a:off x="1022074" y="908720"/>
          <a:ext cx="7373752" cy="1531620"/>
        </p:xfrm>
        <a:graphic>
          <a:graphicData uri="http://schemas.openxmlformats.org/drawingml/2006/table">
            <a:tbl>
              <a:tblPr firstRow="1" bandRow="1">
                <a:tableStyleId>{5C22544A-7EE6-4342-B048-85BDC9FD1C3A}</a:tableStyleId>
              </a:tblPr>
              <a:tblGrid>
                <a:gridCol w="1843438">
                  <a:extLst>
                    <a:ext uri="{9D8B030D-6E8A-4147-A177-3AD203B41FA5}">
                      <a16:colId xmlns:a16="http://schemas.microsoft.com/office/drawing/2014/main" val="20000"/>
                    </a:ext>
                  </a:extLst>
                </a:gridCol>
                <a:gridCol w="1843438">
                  <a:extLst>
                    <a:ext uri="{9D8B030D-6E8A-4147-A177-3AD203B41FA5}">
                      <a16:colId xmlns:a16="http://schemas.microsoft.com/office/drawing/2014/main" val="20001"/>
                    </a:ext>
                  </a:extLst>
                </a:gridCol>
                <a:gridCol w="1843438">
                  <a:extLst>
                    <a:ext uri="{9D8B030D-6E8A-4147-A177-3AD203B41FA5}">
                      <a16:colId xmlns:a16="http://schemas.microsoft.com/office/drawing/2014/main" val="20002"/>
                    </a:ext>
                  </a:extLst>
                </a:gridCol>
                <a:gridCol w="1843438">
                  <a:extLst>
                    <a:ext uri="{9D8B030D-6E8A-4147-A177-3AD203B41FA5}">
                      <a16:colId xmlns:a16="http://schemas.microsoft.com/office/drawing/2014/main" val="20003"/>
                    </a:ext>
                  </a:extLst>
                </a:gridCol>
              </a:tblGrid>
              <a:tr h="370840">
                <a:tc>
                  <a:txBody>
                    <a:bodyPr/>
                    <a:lstStyle/>
                    <a:p>
                      <a:r>
                        <a:rPr lang="de-AT" dirty="0"/>
                        <a:t>Komplexe Probleme</a:t>
                      </a:r>
                    </a:p>
                  </a:txBody>
                  <a:tcPr/>
                </a:tc>
                <a:tc>
                  <a:txBody>
                    <a:bodyPr/>
                    <a:lstStyle/>
                    <a:p>
                      <a:r>
                        <a:rPr lang="de-AT" sz="1600" dirty="0"/>
                        <a:t>Komplexe Entscheidungs- fälle</a:t>
                      </a:r>
                    </a:p>
                  </a:txBody>
                  <a:tcPr/>
                </a:tc>
                <a:tc>
                  <a:txBody>
                    <a:bodyPr/>
                    <a:lstStyle/>
                    <a:p>
                      <a:r>
                        <a:rPr lang="de-AT" dirty="0"/>
                        <a:t>Komplexe Gestaltungs- aufgaben</a:t>
                      </a:r>
                    </a:p>
                  </a:txBody>
                  <a:tcPr/>
                </a:tc>
                <a:tc>
                  <a:txBody>
                    <a:bodyPr/>
                    <a:lstStyle/>
                    <a:p>
                      <a:r>
                        <a:rPr lang="de-AT" dirty="0"/>
                        <a:t>Komplexe</a:t>
                      </a:r>
                    </a:p>
                    <a:p>
                      <a:r>
                        <a:rPr lang="de-AT" dirty="0"/>
                        <a:t>Beurteilungs- aufgaben</a:t>
                      </a:r>
                    </a:p>
                    <a:p>
                      <a:endParaRPr lang="de-AT" dirty="0"/>
                    </a:p>
                  </a:txBody>
                  <a:tcPr/>
                </a:tc>
                <a:extLst>
                  <a:ext uri="{0D108BD9-81ED-4DB2-BD59-A6C34878D82A}">
                    <a16:rowId xmlns:a16="http://schemas.microsoft.com/office/drawing/2014/main" val="10000"/>
                  </a:ext>
                </a:extLst>
              </a:tr>
              <a:tr h="370840">
                <a:tc>
                  <a:txBody>
                    <a:bodyPr/>
                    <a:lstStyle/>
                    <a:p>
                      <a:r>
                        <a:rPr lang="de-AT" dirty="0"/>
                        <a:t>Regenwald</a:t>
                      </a:r>
                      <a:r>
                        <a:rPr lang="de-AT" baseline="0" dirty="0"/>
                        <a:t> - </a:t>
                      </a:r>
                      <a:r>
                        <a:rPr lang="de-AT" dirty="0"/>
                        <a:t> vielfältig und bedrohter Lebensraum?</a:t>
                      </a:r>
                    </a:p>
                  </a:txBody>
                  <a:tcPr/>
                </a:tc>
                <a:tc>
                  <a:txBody>
                    <a:bodyPr/>
                    <a:lstStyle/>
                    <a:p>
                      <a:r>
                        <a:rPr lang="de-AT" dirty="0"/>
                        <a:t>Wir fahren nach Wien – Bus oder Bahn?</a:t>
                      </a:r>
                    </a:p>
                  </a:txBody>
                  <a:tcPr/>
                </a:tc>
                <a:tc>
                  <a:txBody>
                    <a:bodyPr/>
                    <a:lstStyle/>
                    <a:p>
                      <a:r>
                        <a:rPr lang="de-AT" dirty="0"/>
                        <a:t>Unsere Klasse – ein erfolgreiches</a:t>
                      </a:r>
                      <a:r>
                        <a:rPr lang="de-AT" baseline="0" dirty="0"/>
                        <a:t> Unternehmen</a:t>
                      </a:r>
                      <a:endParaRPr lang="de-AT" dirty="0"/>
                    </a:p>
                  </a:txBody>
                  <a:tcPr/>
                </a:tc>
                <a:tc>
                  <a:txBody>
                    <a:bodyPr/>
                    <a:lstStyle/>
                    <a:p>
                      <a:r>
                        <a:rPr lang="de-AT" dirty="0"/>
                        <a:t>Die Europäische Union – ein Erfolgsstory</a:t>
                      </a:r>
                      <a:r>
                        <a:rPr lang="de-AT" baseline="0" dirty="0"/>
                        <a:t>?</a:t>
                      </a:r>
                      <a:endParaRPr lang="de-AT" dirty="0"/>
                    </a:p>
                  </a:txBody>
                  <a:tcPr/>
                </a:tc>
                <a:extLst>
                  <a:ext uri="{0D108BD9-81ED-4DB2-BD59-A6C34878D82A}">
                    <a16:rowId xmlns:a16="http://schemas.microsoft.com/office/drawing/2014/main" val="10001"/>
                  </a:ext>
                </a:extLst>
              </a:tr>
            </a:tbl>
          </a:graphicData>
        </a:graphic>
      </p:graphicFrame>
      <p:graphicFrame>
        <p:nvGraphicFramePr>
          <p:cNvPr id="3" name="Tabelle 2">
            <a:extLst>
              <a:ext uri="{FF2B5EF4-FFF2-40B4-BE49-F238E27FC236}">
                <a16:creationId xmlns:a16="http://schemas.microsoft.com/office/drawing/2014/main" id="{33A1A7B9-C2F6-4623-B2C6-F969FFA319A0}"/>
              </a:ext>
            </a:extLst>
          </p:cNvPr>
          <p:cNvGraphicFramePr>
            <a:graphicFrameLocks noGrp="1"/>
          </p:cNvGraphicFramePr>
          <p:nvPr>
            <p:extLst>
              <p:ext uri="{D42A27DB-BD31-4B8C-83A1-F6EECF244321}">
                <p14:modId xmlns:p14="http://schemas.microsoft.com/office/powerpoint/2010/main" val="661684181"/>
              </p:ext>
            </p:extLst>
          </p:nvPr>
        </p:nvGraphicFramePr>
        <p:xfrm>
          <a:off x="1000538" y="2996952"/>
          <a:ext cx="7416824" cy="3239244"/>
        </p:xfrm>
        <a:graphic>
          <a:graphicData uri="http://schemas.openxmlformats.org/drawingml/2006/table">
            <a:tbl>
              <a:tblPr firstRow="1" bandRow="1">
                <a:tableStyleId>{5C22544A-7EE6-4342-B048-85BDC9FD1C3A}</a:tableStyleId>
              </a:tblPr>
              <a:tblGrid>
                <a:gridCol w="1854206">
                  <a:extLst>
                    <a:ext uri="{9D8B030D-6E8A-4147-A177-3AD203B41FA5}">
                      <a16:colId xmlns:a16="http://schemas.microsoft.com/office/drawing/2014/main" val="20000"/>
                    </a:ext>
                  </a:extLst>
                </a:gridCol>
                <a:gridCol w="1854206">
                  <a:extLst>
                    <a:ext uri="{9D8B030D-6E8A-4147-A177-3AD203B41FA5}">
                      <a16:colId xmlns:a16="http://schemas.microsoft.com/office/drawing/2014/main" val="20001"/>
                    </a:ext>
                  </a:extLst>
                </a:gridCol>
                <a:gridCol w="1854206">
                  <a:extLst>
                    <a:ext uri="{9D8B030D-6E8A-4147-A177-3AD203B41FA5}">
                      <a16:colId xmlns:a16="http://schemas.microsoft.com/office/drawing/2014/main" val="20002"/>
                    </a:ext>
                  </a:extLst>
                </a:gridCol>
                <a:gridCol w="1854206">
                  <a:extLst>
                    <a:ext uri="{9D8B030D-6E8A-4147-A177-3AD203B41FA5}">
                      <a16:colId xmlns:a16="http://schemas.microsoft.com/office/drawing/2014/main" val="20003"/>
                    </a:ext>
                  </a:extLst>
                </a:gridCol>
              </a:tblGrid>
              <a:tr h="1296144">
                <a:tc>
                  <a:txBody>
                    <a:bodyPr/>
                    <a:lstStyle/>
                    <a:p>
                      <a:r>
                        <a:rPr lang="de-AT" dirty="0"/>
                        <a:t>Komplexe Probleme</a:t>
                      </a:r>
                    </a:p>
                  </a:txBody>
                  <a:tcPr/>
                </a:tc>
                <a:tc>
                  <a:txBody>
                    <a:bodyPr/>
                    <a:lstStyle/>
                    <a:p>
                      <a:r>
                        <a:rPr lang="de-AT" sz="1600" dirty="0"/>
                        <a:t>Komplexe Entscheidungs- fälle</a:t>
                      </a:r>
                    </a:p>
                  </a:txBody>
                  <a:tcPr/>
                </a:tc>
                <a:tc>
                  <a:txBody>
                    <a:bodyPr/>
                    <a:lstStyle/>
                    <a:p>
                      <a:r>
                        <a:rPr lang="de-AT" dirty="0"/>
                        <a:t>Komplexe Gestaltungs- aufgaben</a:t>
                      </a:r>
                    </a:p>
                  </a:txBody>
                  <a:tcPr/>
                </a:tc>
                <a:tc>
                  <a:txBody>
                    <a:bodyPr/>
                    <a:lstStyle/>
                    <a:p>
                      <a:r>
                        <a:rPr lang="de-AT" dirty="0"/>
                        <a:t>Komplexe</a:t>
                      </a:r>
                    </a:p>
                    <a:p>
                      <a:r>
                        <a:rPr lang="de-AT" dirty="0"/>
                        <a:t>Beurteilungs- aufgaben</a:t>
                      </a:r>
                    </a:p>
                    <a:p>
                      <a:endParaRPr lang="de-AT" dirty="0"/>
                    </a:p>
                  </a:txBody>
                  <a:tcPr/>
                </a:tc>
                <a:extLst>
                  <a:ext uri="{0D108BD9-81ED-4DB2-BD59-A6C34878D82A}">
                    <a16:rowId xmlns:a16="http://schemas.microsoft.com/office/drawing/2014/main" val="10000"/>
                  </a:ext>
                </a:extLst>
              </a:tr>
              <a:tr h="370840">
                <a:tc>
                  <a:txBody>
                    <a:bodyPr/>
                    <a:lstStyle/>
                    <a:p>
                      <a:endParaRPr lang="de-AT" dirty="0"/>
                    </a:p>
                    <a:p>
                      <a:r>
                        <a:rPr lang="de-AT" dirty="0"/>
                        <a:t>Walsertal – Lebensraum mit Zukunft?</a:t>
                      </a:r>
                    </a:p>
                    <a:p>
                      <a:endParaRPr lang="de-AT" dirty="0"/>
                    </a:p>
                    <a:p>
                      <a:endParaRPr lang="de-AT" dirty="0"/>
                    </a:p>
                    <a:p>
                      <a:r>
                        <a:rPr lang="de-AT" dirty="0"/>
                        <a:t>Mord </a:t>
                      </a:r>
                      <a:r>
                        <a:rPr lang="de-AT"/>
                        <a:t>mit Aussicht!</a:t>
                      </a:r>
                      <a:endParaRPr lang="de-AT" dirty="0"/>
                    </a:p>
                  </a:txBody>
                  <a:tcPr/>
                </a:tc>
                <a:tc>
                  <a:txBody>
                    <a:bodyPr/>
                    <a:lstStyle/>
                    <a:p>
                      <a:r>
                        <a:rPr lang="de-AT" dirty="0" err="1"/>
                        <a:t>FreeRiden</a:t>
                      </a:r>
                      <a:r>
                        <a:rPr lang="de-AT" dirty="0"/>
                        <a:t> ist  (immer) cool?</a:t>
                      </a:r>
                    </a:p>
                    <a:p>
                      <a:endParaRPr lang="de-AT" dirty="0"/>
                    </a:p>
                    <a:p>
                      <a:r>
                        <a:rPr lang="de-AT"/>
                        <a:t>Herausforderung Großglockner </a:t>
                      </a:r>
                      <a:r>
                        <a:rPr lang="de-AT" dirty="0"/>
                        <a:t>– ist das zu schaffen?</a:t>
                      </a:r>
                    </a:p>
                    <a:p>
                      <a:endParaRPr lang="de-AT" dirty="0" err="1"/>
                    </a:p>
                    <a:p>
                      <a:r>
                        <a:rPr lang="de-AT" dirty="0"/>
                        <a:t>Für und Wider Brenner-Basistunnel!</a:t>
                      </a:r>
                    </a:p>
                  </a:txBody>
                  <a:tcPr/>
                </a:tc>
                <a:tc>
                  <a:txBody>
                    <a:bodyPr/>
                    <a:lstStyle/>
                    <a:p>
                      <a:r>
                        <a:rPr lang="de-AT" dirty="0"/>
                        <a:t>Die Heimat / Landschaft mitgestalten – Anregungen zu einer bessern Lebensqualität!</a:t>
                      </a:r>
                    </a:p>
                    <a:p>
                      <a:endParaRPr lang="de-AT" dirty="0"/>
                    </a:p>
                    <a:p>
                      <a:endParaRPr lang="de-AT" dirty="0"/>
                    </a:p>
                  </a:txBody>
                  <a:tcPr/>
                </a:tc>
                <a:tc>
                  <a:txBody>
                    <a:bodyPr/>
                    <a:lstStyle/>
                    <a:p>
                      <a:r>
                        <a:rPr lang="de-AT" baseline="0" dirty="0"/>
                        <a:t>Der Bär ist los – Natur oder Kultur?</a:t>
                      </a:r>
                    </a:p>
                    <a:p>
                      <a:endParaRPr lang="de-AT"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de-AT" dirty="0"/>
                        <a:t>Area 47 – </a:t>
                      </a:r>
                      <a:r>
                        <a:rPr lang="de-AT" baseline="0" dirty="0"/>
                        <a:t> wir stellen die Sinnfrage!</a:t>
                      </a:r>
                    </a:p>
                    <a:p>
                      <a:endParaRPr lang="de-AT" baseline="0" dirty="0"/>
                    </a:p>
                    <a:p>
                      <a:endParaRPr lang="de-AT" baseline="0" dirty="0"/>
                    </a:p>
                    <a:p>
                      <a:endParaRPr lang="de-AT" baseline="0" dirty="0"/>
                    </a:p>
                    <a:p>
                      <a:endParaRPr lang="de-AT"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864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C2BD5E9-7CBF-4B77-BC17-09670AFA356B}"/>
              </a:ext>
            </a:extLst>
          </p:cNvPr>
          <p:cNvPicPr>
            <a:picLocks noChangeAspect="1"/>
          </p:cNvPicPr>
          <p:nvPr/>
        </p:nvPicPr>
        <p:blipFill rotWithShape="1">
          <a:blip r:embed="rId2"/>
          <a:srcRect l="15350" t="13601" r="31888" b="5200"/>
          <a:stretch/>
        </p:blipFill>
        <p:spPr>
          <a:xfrm>
            <a:off x="827584" y="332656"/>
            <a:ext cx="6897870" cy="5971290"/>
          </a:xfrm>
          <a:prstGeom prst="rect">
            <a:avLst/>
          </a:prstGeom>
        </p:spPr>
      </p:pic>
    </p:spTree>
    <p:extLst>
      <p:ext uri="{BB962C8B-B14F-4D97-AF65-F5344CB8AC3E}">
        <p14:creationId xmlns:p14="http://schemas.microsoft.com/office/powerpoint/2010/main" val="328221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755576" y="836713"/>
          <a:ext cx="7344816" cy="5616623"/>
        </p:xfrm>
        <a:graphic>
          <a:graphicData uri="http://schemas.openxmlformats.org/drawingml/2006/table">
            <a:tbl>
              <a:tblPr>
                <a:tableStyleId>{5C22544A-7EE6-4342-B048-85BDC9FD1C3A}</a:tableStyleId>
              </a:tblPr>
              <a:tblGrid>
                <a:gridCol w="7344816">
                  <a:extLst>
                    <a:ext uri="{9D8B030D-6E8A-4147-A177-3AD203B41FA5}">
                      <a16:colId xmlns:a16="http://schemas.microsoft.com/office/drawing/2014/main" val="20000"/>
                    </a:ext>
                  </a:extLst>
                </a:gridCol>
              </a:tblGrid>
              <a:tr h="1089627">
                <a:tc>
                  <a:txBody>
                    <a:bodyPr/>
                    <a:lstStyle/>
                    <a:p>
                      <a:pPr algn="ctr">
                        <a:spcAft>
                          <a:spcPts val="0"/>
                        </a:spcAft>
                      </a:pPr>
                      <a:r>
                        <a:rPr lang="de-DE" sz="1600" u="sng" dirty="0">
                          <a:effectLst/>
                        </a:rPr>
                        <a:t>Lernprozessanregende</a:t>
                      </a:r>
                      <a:r>
                        <a:rPr lang="de-DE" sz="1600" u="sng" baseline="0" dirty="0">
                          <a:effectLst/>
                        </a:rPr>
                        <a:t> </a:t>
                      </a:r>
                      <a:r>
                        <a:rPr lang="de-DE" sz="1600" u="sng" dirty="0">
                          <a:effectLst/>
                        </a:rPr>
                        <a:t>Aufgabenstellung</a:t>
                      </a:r>
                      <a:endParaRPr lang="de-AT" sz="1600" dirty="0">
                        <a:effectLst/>
                      </a:endParaRPr>
                    </a:p>
                    <a:p>
                      <a:pPr algn="ctr">
                        <a:spcAft>
                          <a:spcPts val="0"/>
                        </a:spcAft>
                      </a:pPr>
                      <a:r>
                        <a:rPr lang="de-DE" sz="1600" dirty="0">
                          <a:effectLst/>
                        </a:rPr>
                        <a:t> </a:t>
                      </a:r>
                      <a:endParaRPr lang="de-AT" sz="1600" dirty="0">
                        <a:effectLst/>
                      </a:endParaRPr>
                    </a:p>
                    <a:p>
                      <a:pPr algn="ctr">
                        <a:spcAft>
                          <a:spcPts val="0"/>
                        </a:spcAft>
                      </a:pPr>
                      <a:r>
                        <a:rPr lang="de-DE" sz="1600" dirty="0">
                          <a:effectLst/>
                        </a:rPr>
                        <a:t>Die Alpen– ein vielfältiger und  „gefährlicher“  Lebensraum?</a:t>
                      </a:r>
                      <a:endParaRPr lang="de-AT" sz="1600" dirty="0">
                        <a:effectLst/>
                        <a:latin typeface="Times New Roman"/>
                        <a:ea typeface="Times New Roman"/>
                      </a:endParaRPr>
                    </a:p>
                  </a:txBody>
                  <a:tcPr marL="44450" marR="44450" marT="0" marB="0"/>
                </a:tc>
                <a:extLst>
                  <a:ext uri="{0D108BD9-81ED-4DB2-BD59-A6C34878D82A}">
                    <a16:rowId xmlns:a16="http://schemas.microsoft.com/office/drawing/2014/main" val="10000"/>
                  </a:ext>
                </a:extLst>
              </a:tr>
              <a:tr h="2298993">
                <a:tc>
                  <a:txBody>
                    <a:bodyPr/>
                    <a:lstStyle/>
                    <a:p>
                      <a:pPr algn="ctr">
                        <a:spcAft>
                          <a:spcPts val="0"/>
                        </a:spcAft>
                        <a:tabLst>
                          <a:tab pos="2679700" algn="l"/>
                          <a:tab pos="3325495" algn="ctr"/>
                        </a:tabLst>
                      </a:pPr>
                      <a:r>
                        <a:rPr lang="de-DE" sz="1400" u="sng" dirty="0">
                          <a:effectLst/>
                        </a:rPr>
                        <a:t>Handlungsziel(e)</a:t>
                      </a:r>
                      <a:endParaRPr lang="de-AT" sz="1400" dirty="0">
                        <a:effectLst/>
                      </a:endParaRPr>
                    </a:p>
                    <a:p>
                      <a:pPr algn="just">
                        <a:spcAft>
                          <a:spcPts val="0"/>
                        </a:spcAft>
                        <a:tabLst>
                          <a:tab pos="2679700" algn="l"/>
                          <a:tab pos="3325495" algn="ctr"/>
                        </a:tabLst>
                      </a:pPr>
                      <a:r>
                        <a:rPr lang="de-DE" sz="1200" dirty="0">
                          <a:effectLst/>
                        </a:rPr>
                        <a:t> </a:t>
                      </a:r>
                      <a:endParaRPr lang="de-AT" sz="1400" dirty="0">
                        <a:effectLst/>
                      </a:endParaRPr>
                    </a:p>
                    <a:p>
                      <a:pPr>
                        <a:spcAft>
                          <a:spcPts val="0"/>
                        </a:spcAft>
                        <a:tabLst>
                          <a:tab pos="2679700" algn="l"/>
                          <a:tab pos="3325495" algn="ctr"/>
                        </a:tabLst>
                      </a:pPr>
                      <a:r>
                        <a:rPr lang="de-DE" sz="1400" dirty="0">
                          <a:effectLst/>
                        </a:rPr>
                        <a:t>• Ich kenne  die landschaftlichen Merkmale eines Hochgebirges und</a:t>
                      </a:r>
                      <a:r>
                        <a:rPr lang="de-DE" sz="1400" baseline="0" dirty="0">
                          <a:effectLst/>
                        </a:rPr>
                        <a:t> k</a:t>
                      </a:r>
                      <a:r>
                        <a:rPr lang="de-DE" sz="1400" dirty="0">
                          <a:effectLst/>
                        </a:rPr>
                        <a:t>ann die Alpen auf der Europa-Karte</a:t>
                      </a:r>
                      <a:br>
                        <a:rPr lang="de-DE" sz="1400" dirty="0">
                          <a:effectLst/>
                        </a:rPr>
                      </a:br>
                      <a:r>
                        <a:rPr lang="de-DE" sz="1400" dirty="0">
                          <a:effectLst/>
                        </a:rPr>
                        <a:t>  zeigen. F / O</a:t>
                      </a:r>
                      <a:endParaRPr lang="de-AT" sz="1400" dirty="0">
                        <a:effectLst/>
                      </a:endParaRPr>
                    </a:p>
                    <a:p>
                      <a:pPr>
                        <a:spcAft>
                          <a:spcPts val="0"/>
                        </a:spcAft>
                        <a:tabLst>
                          <a:tab pos="2679700" algn="l"/>
                          <a:tab pos="3325495" algn="ctr"/>
                        </a:tabLst>
                      </a:pPr>
                      <a:r>
                        <a:rPr lang="de-DE" sz="1400" dirty="0">
                          <a:effectLst/>
                        </a:rPr>
                        <a:t>• Ich kann typische</a:t>
                      </a:r>
                      <a:r>
                        <a:rPr lang="de-DE" sz="1400" baseline="0" dirty="0">
                          <a:effectLst/>
                        </a:rPr>
                        <a:t> </a:t>
                      </a:r>
                      <a:r>
                        <a:rPr lang="de-DE" sz="1400" dirty="0">
                          <a:effectLst/>
                        </a:rPr>
                        <a:t> Landschaftsformen der Alpen </a:t>
                      </a:r>
                      <a:r>
                        <a:rPr lang="de-AT" sz="1400" dirty="0">
                          <a:effectLst/>
                        </a:rPr>
                        <a:t>an Hand von Luftbildern und Karten erläutern. F/M</a:t>
                      </a:r>
                    </a:p>
                    <a:p>
                      <a:pPr>
                        <a:spcAft>
                          <a:spcPts val="0"/>
                        </a:spcAft>
                        <a:tabLst>
                          <a:tab pos="2679700" algn="l"/>
                          <a:tab pos="3325495" algn="ctr"/>
                        </a:tabLst>
                      </a:pPr>
                      <a:r>
                        <a:rPr lang="de-DE" sz="1400" i="1" dirty="0">
                          <a:effectLst/>
                        </a:rPr>
                        <a:t>• Ich bin in der Lage eine Wanderung</a:t>
                      </a:r>
                      <a:r>
                        <a:rPr lang="de-DE" sz="1400" i="1" baseline="0" dirty="0">
                          <a:effectLst/>
                        </a:rPr>
                        <a:t> </a:t>
                      </a:r>
                      <a:r>
                        <a:rPr lang="de-DE" sz="1400" i="1" dirty="0">
                          <a:effectLst/>
                        </a:rPr>
                        <a:t>zu planen und kann alpine Gefahren abschätzen. F</a:t>
                      </a:r>
                      <a:endParaRPr lang="de-AT" sz="1400" i="1" dirty="0">
                        <a:effectLst/>
                        <a:latin typeface="Times New Roman"/>
                        <a:ea typeface="Times New Roman"/>
                      </a:endParaRPr>
                    </a:p>
                  </a:txBody>
                  <a:tcPr marL="44450" marR="44450" marT="0" marB="0"/>
                </a:tc>
                <a:extLst>
                  <a:ext uri="{0D108BD9-81ED-4DB2-BD59-A6C34878D82A}">
                    <a16:rowId xmlns:a16="http://schemas.microsoft.com/office/drawing/2014/main" val="10001"/>
                  </a:ext>
                </a:extLst>
              </a:tr>
              <a:tr h="1228525">
                <a:tc>
                  <a:txBody>
                    <a:bodyPr/>
                    <a:lstStyle/>
                    <a:p>
                      <a:pPr algn="ctr">
                        <a:spcAft>
                          <a:spcPts val="0"/>
                        </a:spcAft>
                      </a:pPr>
                      <a:r>
                        <a:rPr lang="de-DE" sz="1200" u="sng" dirty="0">
                          <a:effectLst/>
                        </a:rPr>
                        <a:t>Lehrplaneinbettung</a:t>
                      </a:r>
                      <a:endParaRPr lang="de-AT" sz="1000" dirty="0">
                        <a:effectLst/>
                      </a:endParaRPr>
                    </a:p>
                    <a:p>
                      <a:pPr algn="ctr">
                        <a:spcAft>
                          <a:spcPts val="0"/>
                        </a:spcAft>
                      </a:pPr>
                      <a:r>
                        <a:rPr lang="de-DE" sz="1200" u="none" strike="noStrike" dirty="0">
                          <a:effectLst/>
                        </a:rPr>
                        <a:t> </a:t>
                      </a:r>
                      <a:endParaRPr lang="de-AT" sz="1000" dirty="0">
                        <a:effectLst/>
                      </a:endParaRPr>
                    </a:p>
                    <a:p>
                      <a:pPr algn="ctr">
                        <a:spcAft>
                          <a:spcPts val="0"/>
                        </a:spcAft>
                      </a:pPr>
                      <a:r>
                        <a:rPr lang="de-DE" sz="1100" dirty="0">
                          <a:effectLst/>
                        </a:rPr>
                        <a:t>3. Klasse:</a:t>
                      </a:r>
                      <a:endParaRPr lang="de-AT" sz="1000" dirty="0">
                        <a:effectLst/>
                      </a:endParaRPr>
                    </a:p>
                    <a:p>
                      <a:pPr algn="ctr">
                        <a:spcAft>
                          <a:spcPts val="0"/>
                        </a:spcAft>
                      </a:pPr>
                      <a:r>
                        <a:rPr lang="de-DE" sz="1200" dirty="0">
                          <a:effectLst/>
                        </a:rPr>
                        <a:t>Lebensraum Österreich</a:t>
                      </a:r>
                      <a:r>
                        <a:rPr lang="de-DE" sz="1200" baseline="0" dirty="0">
                          <a:effectLst/>
                        </a:rPr>
                        <a:t> / Anhand von unterschiedlichen Karten, Luft- und Satellitenbildern die Eigenart österreichischer Landschaften erfassen</a:t>
                      </a:r>
                      <a:endParaRPr lang="de-AT" sz="1000" dirty="0">
                        <a:effectLst/>
                        <a:latin typeface="Times New Roman"/>
                        <a:ea typeface="Times New Roman"/>
                      </a:endParaRPr>
                    </a:p>
                  </a:txBody>
                  <a:tcPr marL="44450" marR="44450" marT="0" marB="0"/>
                </a:tc>
                <a:extLst>
                  <a:ext uri="{0D108BD9-81ED-4DB2-BD59-A6C34878D82A}">
                    <a16:rowId xmlns:a16="http://schemas.microsoft.com/office/drawing/2014/main" val="10002"/>
                  </a:ext>
                </a:extLst>
              </a:tr>
              <a:tr h="999478">
                <a:tc>
                  <a:txBody>
                    <a:bodyPr/>
                    <a:lstStyle/>
                    <a:p>
                      <a:pPr algn="ctr">
                        <a:spcAft>
                          <a:spcPts val="0"/>
                        </a:spcAft>
                      </a:pPr>
                      <a:r>
                        <a:rPr lang="de-DE" sz="1400" u="sng" dirty="0">
                          <a:effectLst/>
                        </a:rPr>
                        <a:t>Schlüsselwörter</a:t>
                      </a:r>
                      <a:endParaRPr lang="de-AT" sz="1400" dirty="0">
                        <a:effectLst/>
                      </a:endParaRPr>
                    </a:p>
                    <a:p>
                      <a:pPr algn="ctr">
                        <a:spcAft>
                          <a:spcPts val="0"/>
                        </a:spcAft>
                      </a:pPr>
                      <a:r>
                        <a:rPr lang="de-DE" sz="1400" u="sng" dirty="0">
                          <a:effectLst/>
                        </a:rPr>
                        <a:t> </a:t>
                      </a:r>
                      <a:endParaRPr lang="de-AT" sz="1400" dirty="0">
                        <a:effectLst/>
                      </a:endParaRPr>
                    </a:p>
                    <a:p>
                      <a:pPr algn="ctr">
                        <a:spcAft>
                          <a:spcPts val="0"/>
                        </a:spcAft>
                      </a:pPr>
                      <a:r>
                        <a:rPr lang="de-DE" sz="1200" b="1" dirty="0">
                          <a:effectLst/>
                        </a:rPr>
                        <a:t>Landschaft</a:t>
                      </a:r>
                      <a:r>
                        <a:rPr lang="de-DE" sz="1200" dirty="0">
                          <a:effectLst/>
                        </a:rPr>
                        <a:t>, </a:t>
                      </a:r>
                      <a:r>
                        <a:rPr lang="de-DE" sz="1200" b="1" dirty="0">
                          <a:effectLst/>
                        </a:rPr>
                        <a:t>Alpen</a:t>
                      </a:r>
                      <a:r>
                        <a:rPr lang="de-DE" sz="1200" dirty="0">
                          <a:effectLst/>
                        </a:rPr>
                        <a:t>, </a:t>
                      </a:r>
                      <a:r>
                        <a:rPr lang="de-DE" sz="1200" b="1" dirty="0">
                          <a:effectLst/>
                        </a:rPr>
                        <a:t>Luftbild, </a:t>
                      </a:r>
                      <a:r>
                        <a:rPr lang="de-DE" sz="1200" dirty="0">
                          <a:effectLst/>
                        </a:rPr>
                        <a:t>Sandsteinberge,</a:t>
                      </a:r>
                      <a:r>
                        <a:rPr lang="de-DE" sz="1200" baseline="0" dirty="0">
                          <a:effectLst/>
                        </a:rPr>
                        <a:t> </a:t>
                      </a:r>
                      <a:r>
                        <a:rPr lang="de-DE" sz="1200" dirty="0">
                          <a:effectLst/>
                        </a:rPr>
                        <a:t> Kalkalpen, Schieferalpen, Zentralalpen, </a:t>
                      </a:r>
                      <a:r>
                        <a:rPr lang="de-DE" sz="1200" b="1" dirty="0">
                          <a:effectLst/>
                        </a:rPr>
                        <a:t>Gletscher</a:t>
                      </a:r>
                      <a:endParaRPr lang="de-AT" sz="1000" b="1" dirty="0">
                        <a:effectLst/>
                        <a:latin typeface="Times New Roman"/>
                        <a:ea typeface="Times New Roman"/>
                      </a:endParaRPr>
                    </a:p>
                  </a:txBody>
                  <a:tcPr marL="44450" marR="4445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4077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AC672DC-D645-4A4F-B412-D48314095E1E}"/>
              </a:ext>
            </a:extLst>
          </p:cNvPr>
          <p:cNvPicPr>
            <a:picLocks noChangeAspect="1"/>
          </p:cNvPicPr>
          <p:nvPr/>
        </p:nvPicPr>
        <p:blipFill>
          <a:blip r:embed="rId2"/>
          <a:stretch>
            <a:fillRect/>
          </a:stretch>
        </p:blipFill>
        <p:spPr>
          <a:xfrm>
            <a:off x="899592" y="548680"/>
            <a:ext cx="6923951" cy="5520110"/>
          </a:xfrm>
          <a:prstGeom prst="rect">
            <a:avLst/>
          </a:prstGeom>
        </p:spPr>
      </p:pic>
      <p:pic>
        <p:nvPicPr>
          <p:cNvPr id="5" name="Grafik 4">
            <a:extLst>
              <a:ext uri="{FF2B5EF4-FFF2-40B4-BE49-F238E27FC236}">
                <a16:creationId xmlns:a16="http://schemas.microsoft.com/office/drawing/2014/main" id="{59C2F329-7677-4067-9B72-19A883A5DB72}"/>
              </a:ext>
            </a:extLst>
          </p:cNvPr>
          <p:cNvPicPr>
            <a:picLocks noChangeAspect="1"/>
          </p:cNvPicPr>
          <p:nvPr/>
        </p:nvPicPr>
        <p:blipFill>
          <a:blip r:embed="rId3"/>
          <a:stretch>
            <a:fillRect/>
          </a:stretch>
        </p:blipFill>
        <p:spPr>
          <a:xfrm>
            <a:off x="971600" y="6166320"/>
            <a:ext cx="3200400" cy="286000"/>
          </a:xfrm>
          <a:prstGeom prst="rect">
            <a:avLst/>
          </a:prstGeom>
        </p:spPr>
      </p:pic>
    </p:spTree>
    <p:extLst>
      <p:ext uri="{BB962C8B-B14F-4D97-AF65-F5344CB8AC3E}">
        <p14:creationId xmlns:p14="http://schemas.microsoft.com/office/powerpoint/2010/main" val="185154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264102" cy="52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29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4D3F69E-18CB-49C0-86AE-D4EAD102A9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283" b="11024"/>
          <a:stretch/>
        </p:blipFill>
        <p:spPr>
          <a:xfrm>
            <a:off x="0" y="1052736"/>
            <a:ext cx="9144000" cy="3456384"/>
          </a:xfrm>
          <a:prstGeom prst="rect">
            <a:avLst/>
          </a:prstGeom>
        </p:spPr>
      </p:pic>
      <p:sp>
        <p:nvSpPr>
          <p:cNvPr id="6" name="Textfeld 5">
            <a:extLst>
              <a:ext uri="{FF2B5EF4-FFF2-40B4-BE49-F238E27FC236}">
                <a16:creationId xmlns:a16="http://schemas.microsoft.com/office/drawing/2014/main" id="{FE5C0001-5CBB-496A-A3A4-D5750E4152E9}"/>
              </a:ext>
            </a:extLst>
          </p:cNvPr>
          <p:cNvSpPr txBox="1"/>
          <p:nvPr/>
        </p:nvSpPr>
        <p:spPr>
          <a:xfrm>
            <a:off x="323528" y="4725144"/>
            <a:ext cx="6768752" cy="461665"/>
          </a:xfrm>
          <a:prstGeom prst="rect">
            <a:avLst/>
          </a:prstGeom>
          <a:noFill/>
        </p:spPr>
        <p:txBody>
          <a:bodyPr wrap="square" rtlCol="0">
            <a:spAutoFit/>
          </a:bodyPr>
          <a:lstStyle/>
          <a:p>
            <a:r>
              <a:rPr lang="de-AT" sz="1200" dirty="0"/>
              <a:t>Abb.: Vier Blicke auf den Beispieluntersuchungsraum Shoppingmall / Foto: ECE/Christoph Kiel</a:t>
            </a:r>
          </a:p>
          <a:p>
            <a:r>
              <a:rPr lang="de-AT" sz="1200" dirty="0"/>
              <a:t>Praxis Geographie 2- 2017, S. 5</a:t>
            </a:r>
          </a:p>
        </p:txBody>
      </p:sp>
    </p:spTree>
    <p:extLst>
      <p:ext uri="{BB962C8B-B14F-4D97-AF65-F5344CB8AC3E}">
        <p14:creationId xmlns:p14="http://schemas.microsoft.com/office/powerpoint/2010/main" val="280342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1" y="1577974"/>
            <a:ext cx="9278484" cy="451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26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868D7DC0-8A2E-4DD6-A10E-7B5CF7B32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148" t="17241" r="25000" b="17241"/>
          <a:stretch>
            <a:fillRect/>
          </a:stretch>
        </p:blipFill>
        <p:spPr bwMode="auto">
          <a:xfrm>
            <a:off x="323850" y="620713"/>
            <a:ext cx="8348663"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E01178-F97D-45E8-A6F6-34E8EF1EEA72}"/>
              </a:ext>
            </a:extLst>
          </p:cNvPr>
          <p:cNvPicPr>
            <a:picLocks noChangeAspect="1"/>
          </p:cNvPicPr>
          <p:nvPr/>
        </p:nvPicPr>
        <p:blipFill>
          <a:blip r:embed="rId2"/>
          <a:stretch>
            <a:fillRect/>
          </a:stretch>
        </p:blipFill>
        <p:spPr>
          <a:xfrm>
            <a:off x="1027760" y="2492896"/>
            <a:ext cx="7361114" cy="1944215"/>
          </a:xfrm>
          <a:prstGeom prst="rect">
            <a:avLst/>
          </a:prstGeom>
        </p:spPr>
      </p:pic>
      <p:sp>
        <p:nvSpPr>
          <p:cNvPr id="5" name="Textfeld 4">
            <a:extLst>
              <a:ext uri="{FF2B5EF4-FFF2-40B4-BE49-F238E27FC236}">
                <a16:creationId xmlns:a16="http://schemas.microsoft.com/office/drawing/2014/main" id="{7B399F15-9227-412B-B005-EA42ADA45B7C}"/>
              </a:ext>
            </a:extLst>
          </p:cNvPr>
          <p:cNvSpPr txBox="1"/>
          <p:nvPr/>
        </p:nvSpPr>
        <p:spPr>
          <a:xfrm>
            <a:off x="4283968" y="4581128"/>
            <a:ext cx="4392488" cy="307777"/>
          </a:xfrm>
          <a:prstGeom prst="rect">
            <a:avLst/>
          </a:prstGeom>
          <a:noFill/>
        </p:spPr>
        <p:txBody>
          <a:bodyPr wrap="square" rtlCol="0">
            <a:spAutoFit/>
          </a:bodyPr>
          <a:lstStyle/>
          <a:p>
            <a:r>
              <a:rPr lang="de-AT" sz="1400" dirty="0"/>
              <a:t>Zitiert nach Fridrich, C. 2016, GEOGRAZ, 59</a:t>
            </a:r>
          </a:p>
        </p:txBody>
      </p:sp>
    </p:spTree>
    <p:extLst>
      <p:ext uri="{BB962C8B-B14F-4D97-AF65-F5344CB8AC3E}">
        <p14:creationId xmlns:p14="http://schemas.microsoft.com/office/powerpoint/2010/main" val="239081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6853831" cy="498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25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22337"/>
          </a:xfrm>
        </p:spPr>
        <p:txBody>
          <a:bodyPr/>
          <a:lstStyle/>
          <a:p>
            <a:pPr eaLnBrk="1" hangingPunct="1"/>
            <a:r>
              <a:rPr lang="de-DE" altLang="de-DE"/>
              <a:t>Begriffsbestimmung</a:t>
            </a:r>
          </a:p>
        </p:txBody>
      </p:sp>
      <p:sp>
        <p:nvSpPr>
          <p:cNvPr id="7171" name="Rectangle 4"/>
          <p:cNvSpPr>
            <a:spLocks noGrp="1" noChangeArrowheads="1"/>
          </p:cNvSpPr>
          <p:nvPr>
            <p:ph idx="1"/>
          </p:nvPr>
        </p:nvSpPr>
        <p:spPr>
          <a:xfrm>
            <a:off x="179387" y="908720"/>
            <a:ext cx="8785225" cy="5400675"/>
          </a:xfrm>
          <a:noFill/>
        </p:spPr>
        <p:txBody>
          <a:bodyPr/>
          <a:lstStyle/>
          <a:p>
            <a:pPr marL="271463" indent="-271463" eaLnBrk="1" hangingPunct="1">
              <a:lnSpc>
                <a:spcPct val="120000"/>
              </a:lnSpc>
            </a:pPr>
            <a:r>
              <a:rPr lang="de-DE" altLang="de-DE" sz="1600" b="1" dirty="0">
                <a:solidFill>
                  <a:srgbClr val="CC3300"/>
                </a:solidFill>
              </a:rPr>
              <a:t>„Lernergebnisse“</a:t>
            </a:r>
            <a:r>
              <a:rPr lang="de-DE" altLang="de-DE" sz="1600" dirty="0"/>
              <a:t> sind Aussagen darüber, was ein Lernender weiß, versteht und in der Lage ist zu tun, nachdem er einen Lernprozess abgeschlossen hat. Sie werden als Kenntnisse, Fertigkeiten und Kompetenzen definiert;</a:t>
            </a:r>
          </a:p>
          <a:p>
            <a:pPr marL="271463" indent="-271463" eaLnBrk="1" hangingPunct="1">
              <a:lnSpc>
                <a:spcPct val="120000"/>
              </a:lnSpc>
            </a:pPr>
            <a:r>
              <a:rPr lang="de-DE" altLang="de-DE" sz="1600" b="1" dirty="0">
                <a:solidFill>
                  <a:srgbClr val="CC3300"/>
                </a:solidFill>
              </a:rPr>
              <a:t>„Kenntnisse“</a:t>
            </a:r>
            <a:r>
              <a:rPr lang="de-DE" altLang="de-DE" sz="1600" dirty="0"/>
              <a:t> sind das Ergebnis der Verarbeitung von Information durch Lernen. Kenntnisse bezeichnen die Gesamtheit der Fakten, Grundsätze, Theorien und Praxis in einem Arbeits- oder Lernbereich. Im Europäischen Qualifikationsrahmen werden Kenntnisse als Theorie- und/oder Faktenwissen beschrieben;</a:t>
            </a:r>
          </a:p>
          <a:p>
            <a:pPr marL="271463" indent="-271463" eaLnBrk="1" hangingPunct="1">
              <a:lnSpc>
                <a:spcPct val="120000"/>
              </a:lnSpc>
            </a:pPr>
            <a:r>
              <a:rPr lang="de-DE" altLang="de-DE" sz="1600" b="1" dirty="0">
                <a:solidFill>
                  <a:srgbClr val="CC3300"/>
                </a:solidFill>
              </a:rPr>
              <a:t>„Fertigkeiten“</a:t>
            </a:r>
            <a:r>
              <a:rPr lang="de-DE" altLang="de-DE" sz="1600" dirty="0"/>
              <a:t> sind die Fähigkeit, Kenntnisse anzuwenden und Know-how einzusetzen, um Aufgaben auszuführen und Probleme zu lösen. Im Europäischen Qualifikationsrahmen werden Fertigkeiten als kognitive Fertigkeiten (logisches, intuitives und kreatives Denken) und praktische Fertigkeiten (Geschicklichkeit und Verwendung von Methoden, Materialien, Werkzeugen und Instrumenten) beschrieben;</a:t>
            </a:r>
          </a:p>
          <a:p>
            <a:pPr marL="271463" indent="-271463" eaLnBrk="1" hangingPunct="1">
              <a:lnSpc>
                <a:spcPct val="120000"/>
              </a:lnSpc>
            </a:pPr>
            <a:r>
              <a:rPr lang="de-DE" altLang="de-DE" sz="1600" b="1" dirty="0">
                <a:solidFill>
                  <a:srgbClr val="CC3300"/>
                </a:solidFill>
              </a:rPr>
              <a:t>„Kompetenz“</a:t>
            </a:r>
            <a:r>
              <a:rPr lang="de-DE" altLang="de-DE" sz="1600" dirty="0"/>
              <a:t> ist die nachgewiesene Fähigkeit, Kenntnisse, Fertigkeiten sowie persönliche, soziale und methodische Fähigkeiten in Arbeits- oder Lernsituationen und für die berufliche und/oder persönliche Entwicklung zu nutzen. Im Europäischen Qualifikationsrahmen wird Kompetenz im Sinne der Übernahme von Verantwortung und Selbstständigkeit beschrieben.</a:t>
            </a:r>
          </a:p>
          <a:p>
            <a:pPr marL="719138" lvl="1" indent="-268288" algn="r" eaLnBrk="1" hangingPunct="1">
              <a:lnSpc>
                <a:spcPct val="80000"/>
              </a:lnSpc>
              <a:spcBef>
                <a:spcPct val="65000"/>
              </a:spcBef>
              <a:buFontTx/>
              <a:buNone/>
            </a:pPr>
            <a:r>
              <a:rPr lang="de-DE" altLang="de-DE" sz="1100" b="1" dirty="0"/>
              <a:t>EMPFEHLUNG DES EUROPÄISCHEN PARLAMENTS UND DES RATES</a:t>
            </a:r>
          </a:p>
          <a:p>
            <a:pPr marL="719138" lvl="1" indent="-268288" algn="r" eaLnBrk="1" hangingPunct="1">
              <a:lnSpc>
                <a:spcPct val="80000"/>
              </a:lnSpc>
              <a:buFontTx/>
              <a:buNone/>
            </a:pPr>
            <a:r>
              <a:rPr lang="de-DE" altLang="de-DE" sz="1100" b="1" dirty="0"/>
              <a:t>vom 23. April 2008</a:t>
            </a:r>
            <a:endParaRPr lang="de-DE" altLang="de-DE" sz="2200" dirty="0"/>
          </a:p>
          <a:p>
            <a:pPr marL="271463" indent="-271463" eaLnBrk="1" hangingPunct="1">
              <a:lnSpc>
                <a:spcPct val="80000"/>
              </a:lnSpc>
            </a:pPr>
            <a:endParaRPr lang="de-DE" altLang="de-DE" sz="800" dirty="0"/>
          </a:p>
        </p:txBody>
      </p:sp>
    </p:spTree>
    <p:extLst>
      <p:ext uri="{BB962C8B-B14F-4D97-AF65-F5344CB8AC3E}">
        <p14:creationId xmlns:p14="http://schemas.microsoft.com/office/powerpoint/2010/main" val="362972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altLang="de-DE" sz="4000"/>
              <a:t>Kompetenz nach Weinert (2001)</a:t>
            </a:r>
          </a:p>
        </p:txBody>
      </p:sp>
      <p:sp>
        <p:nvSpPr>
          <p:cNvPr id="5123" name="Rectangle 3"/>
          <p:cNvSpPr>
            <a:spLocks noGrp="1" noChangeArrowheads="1"/>
          </p:cNvSpPr>
          <p:nvPr>
            <p:ph idx="1"/>
          </p:nvPr>
        </p:nvSpPr>
        <p:spPr>
          <a:xfrm>
            <a:off x="827088" y="1628775"/>
            <a:ext cx="7786687" cy="4525963"/>
          </a:xfrm>
        </p:spPr>
        <p:txBody>
          <a:bodyPr>
            <a:normAutofit/>
          </a:bodyPr>
          <a:lstStyle/>
          <a:p>
            <a:pPr marL="0" indent="0" eaLnBrk="1" hangingPunct="1">
              <a:lnSpc>
                <a:spcPct val="120000"/>
              </a:lnSpc>
              <a:spcBef>
                <a:spcPct val="40000"/>
              </a:spcBef>
              <a:spcAft>
                <a:spcPct val="40000"/>
              </a:spcAft>
              <a:buFontTx/>
              <a:buNone/>
            </a:pPr>
            <a:r>
              <a:rPr lang="de-DE" altLang="de-DE" sz="2400" dirty="0"/>
              <a:t>Kompetenzen sind</a:t>
            </a:r>
          </a:p>
          <a:p>
            <a:pPr marL="0" indent="0" eaLnBrk="1" hangingPunct="1">
              <a:lnSpc>
                <a:spcPct val="120000"/>
              </a:lnSpc>
              <a:spcBef>
                <a:spcPct val="40000"/>
              </a:spcBef>
              <a:spcAft>
                <a:spcPct val="40000"/>
              </a:spcAft>
              <a:buFontTx/>
              <a:buNone/>
            </a:pPr>
            <a:r>
              <a:rPr lang="de-DE" altLang="de-DE" sz="2400" i="1" dirty="0"/>
              <a:t>„die bei Individuen verfügbaren oder durch sie erlernbaren kognitiven </a:t>
            </a:r>
            <a:r>
              <a:rPr lang="de-DE" altLang="de-DE" sz="2400" i="1" dirty="0">
                <a:solidFill>
                  <a:srgbClr val="CC3300"/>
                </a:solidFill>
              </a:rPr>
              <a:t>Fähigkeiten</a:t>
            </a:r>
            <a:r>
              <a:rPr lang="de-DE" altLang="de-DE" sz="2400" i="1" dirty="0"/>
              <a:t> und </a:t>
            </a:r>
            <a:r>
              <a:rPr lang="de-DE" altLang="de-DE" sz="2400" i="1" dirty="0">
                <a:solidFill>
                  <a:srgbClr val="CC3300"/>
                </a:solidFill>
              </a:rPr>
              <a:t>Fertigkeiten</a:t>
            </a:r>
            <a:r>
              <a:rPr lang="de-DE" altLang="de-DE" sz="2400" i="1" dirty="0"/>
              <a:t>, um bestimmte Probleme zu lösen, sowie die damit verbundenen </a:t>
            </a:r>
            <a:r>
              <a:rPr lang="de-DE" altLang="de-DE" sz="2400" i="1" dirty="0">
                <a:solidFill>
                  <a:srgbClr val="CC3300"/>
                </a:solidFill>
              </a:rPr>
              <a:t>motivationalen</a:t>
            </a:r>
            <a:r>
              <a:rPr lang="de-DE" altLang="de-DE" sz="2400" i="1" dirty="0"/>
              <a:t>, </a:t>
            </a:r>
            <a:r>
              <a:rPr lang="de-DE" altLang="de-DE" sz="2400" b="1" i="1" dirty="0">
                <a:solidFill>
                  <a:srgbClr val="CC3300"/>
                </a:solidFill>
              </a:rPr>
              <a:t>volitionalen</a:t>
            </a:r>
            <a:r>
              <a:rPr lang="de-DE" altLang="de-DE" sz="2400" b="1" i="1" dirty="0"/>
              <a:t> und </a:t>
            </a:r>
            <a:r>
              <a:rPr lang="de-DE" altLang="de-DE" sz="2400" b="1" i="1" dirty="0">
                <a:solidFill>
                  <a:srgbClr val="CC3300"/>
                </a:solidFill>
              </a:rPr>
              <a:t>sozialen</a:t>
            </a:r>
            <a:r>
              <a:rPr lang="de-DE" altLang="de-DE" sz="2400" b="1" i="1" dirty="0"/>
              <a:t> </a:t>
            </a:r>
            <a:r>
              <a:rPr lang="de-DE" altLang="de-DE" sz="2400" b="1" i="1" dirty="0">
                <a:solidFill>
                  <a:srgbClr val="CC3300"/>
                </a:solidFill>
              </a:rPr>
              <a:t>Bereitschaften</a:t>
            </a:r>
            <a:r>
              <a:rPr lang="de-DE" altLang="de-DE" sz="2400" b="1" i="1" dirty="0"/>
              <a:t> </a:t>
            </a:r>
            <a:r>
              <a:rPr lang="de-DE" altLang="de-DE" sz="2400" i="1" dirty="0"/>
              <a:t>und Fähigkeiten, um die Problemlösungen in variablen Situationen erfolgreich und verantwortungsvoll nutzen zu können“. </a:t>
            </a:r>
            <a:r>
              <a:rPr lang="de-DE" altLang="de-DE" sz="2400" dirty="0"/>
              <a:t>(Weinert 2001</a:t>
            </a:r>
            <a:r>
              <a:rPr lang="de-DE" altLang="de-DE" sz="2400" i="1" dirty="0"/>
              <a:t>, S. 27 f.)</a:t>
            </a:r>
            <a:endParaRPr lang="de-DE" altLang="de-DE" sz="2000" dirty="0"/>
          </a:p>
        </p:txBody>
      </p:sp>
    </p:spTree>
    <p:extLst>
      <p:ext uri="{BB962C8B-B14F-4D97-AF65-F5344CB8AC3E}">
        <p14:creationId xmlns:p14="http://schemas.microsoft.com/office/powerpoint/2010/main" val="308300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altLang="de-DE"/>
              <a:t>Kompetenz nach Klieme</a:t>
            </a:r>
          </a:p>
        </p:txBody>
      </p:sp>
      <p:sp>
        <p:nvSpPr>
          <p:cNvPr id="6147" name="Rectangle 3"/>
          <p:cNvSpPr>
            <a:spLocks noGrp="1" noChangeArrowheads="1"/>
          </p:cNvSpPr>
          <p:nvPr>
            <p:ph idx="1"/>
          </p:nvPr>
        </p:nvSpPr>
        <p:spPr/>
        <p:txBody>
          <a:bodyPr/>
          <a:lstStyle/>
          <a:p>
            <a:pPr marL="0" indent="0" eaLnBrk="1" hangingPunct="1">
              <a:lnSpc>
                <a:spcPct val="120000"/>
              </a:lnSpc>
              <a:buFontTx/>
              <a:buNone/>
            </a:pPr>
            <a:r>
              <a:rPr lang="de-DE" altLang="de-DE" sz="2400" b="1" dirty="0">
                <a:solidFill>
                  <a:srgbClr val="FF0000"/>
                </a:solidFill>
              </a:rPr>
              <a:t>Individuelle Kompetenz umfasst netzartig zusammenwirkende Facetten</a:t>
            </a:r>
            <a:r>
              <a:rPr lang="de-DE" altLang="de-DE" sz="2400" dirty="0"/>
              <a:t> wie Wissen, Fähigkeit, Verstehen, Können, Handeln, Erfahrung und Motivation. Sie wird verstanden als Disposition, die eine Person befähigt, konkrete Anforderungssituationen eines bestimmten Typs zu bewältigen (vgl. </a:t>
            </a:r>
            <a:r>
              <a:rPr lang="de-DE" altLang="de-DE" sz="2400" dirty="0" err="1"/>
              <a:t>Klieme</a:t>
            </a:r>
            <a:r>
              <a:rPr lang="de-DE" altLang="de-DE" sz="2400" dirty="0"/>
              <a:t> et al., S. 72 f.), und äußert sich in der Performanz, also der tatsächlich erbrachten Leistung.</a:t>
            </a:r>
          </a:p>
        </p:txBody>
      </p:sp>
    </p:spTree>
    <p:extLst>
      <p:ext uri="{BB962C8B-B14F-4D97-AF65-F5344CB8AC3E}">
        <p14:creationId xmlns:p14="http://schemas.microsoft.com/office/powerpoint/2010/main" val="203097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192"/>
          <a:stretch/>
        </p:blipFill>
        <p:spPr bwMode="auto">
          <a:xfrm>
            <a:off x="236722" y="1502788"/>
            <a:ext cx="8703638" cy="179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98995"/>
            <a:ext cx="8715375" cy="89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feld 5"/>
          <p:cNvSpPr txBox="1">
            <a:spLocks noChangeArrowheads="1"/>
          </p:cNvSpPr>
          <p:nvPr/>
        </p:nvSpPr>
        <p:spPr bwMode="auto">
          <a:xfrm>
            <a:off x="251520" y="620688"/>
            <a:ext cx="7344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AT" altLang="de-DE" sz="2400" b="1" dirty="0">
                <a:solidFill>
                  <a:srgbClr val="FF0000"/>
                </a:solidFill>
              </a:rPr>
              <a:t>Kompetenz/Qualifikation/Basiskonzepte</a:t>
            </a:r>
          </a:p>
        </p:txBody>
      </p:sp>
    </p:spTree>
    <p:extLst>
      <p:ext uri="{BB962C8B-B14F-4D97-AF65-F5344CB8AC3E}">
        <p14:creationId xmlns:p14="http://schemas.microsoft.com/office/powerpoint/2010/main" val="23826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980728"/>
            <a:ext cx="7008779" cy="5256584"/>
          </a:xfrm>
          <a:prstGeom prst="rect">
            <a:avLst/>
          </a:prstGeom>
        </p:spPr>
      </p:pic>
    </p:spTree>
    <p:extLst>
      <p:ext uri="{BB962C8B-B14F-4D97-AF65-F5344CB8AC3E}">
        <p14:creationId xmlns:p14="http://schemas.microsoft.com/office/powerpoint/2010/main" val="85563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55576" y="260648"/>
            <a:ext cx="3831113" cy="584775"/>
          </a:xfrm>
          <a:prstGeom prst="rect">
            <a:avLst/>
          </a:prstGeom>
          <a:noFill/>
        </p:spPr>
        <p:txBody>
          <a:bodyPr wrap="none" lIns="91440" tIns="45720" rIns="91440" bIns="45720">
            <a:spAutoFit/>
          </a:bodyPr>
          <a:lstStyle/>
          <a:p>
            <a:pPr algn="ctr"/>
            <a:r>
              <a:rPr lang="de-AT"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Didaktische Leitlinien</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872871"/>
            <a:ext cx="6780245" cy="5085184"/>
          </a:xfrm>
          <a:prstGeom prst="rect">
            <a:avLst/>
          </a:prstGeom>
        </p:spPr>
      </p:pic>
    </p:spTree>
    <p:extLst>
      <p:ext uri="{BB962C8B-B14F-4D97-AF65-F5344CB8AC3E}">
        <p14:creationId xmlns:p14="http://schemas.microsoft.com/office/powerpoint/2010/main" val="1700227821"/>
      </p:ext>
    </p:extLst>
  </p:cSld>
  <p:clrMapOvr>
    <a:masterClrMapping/>
  </p:clrMapOvr>
</p:sld>
</file>

<file path=ppt/theme/theme1.xml><?xml version="1.0" encoding="utf-8"?>
<a:theme xmlns:a="http://schemas.openxmlformats.org/drawingml/2006/main" name="DesignP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PH" id="{E341176F-01BC-4E42-B436-97830FB8CE0E}" vid="{1171B93E-26DA-44E1-8AF5-1ED3E2A516AE}"/>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DesignPH</Template>
  <TotalTime>0</TotalTime>
  <Words>590</Words>
  <Application>Microsoft Office PowerPoint</Application>
  <PresentationFormat>Bildschirmpräsentation (4:3)</PresentationFormat>
  <Paragraphs>68</Paragraphs>
  <Slides>23</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Calibri Light</vt:lpstr>
      <vt:lpstr>Times New Roman</vt:lpstr>
      <vt:lpstr>Verdana</vt:lpstr>
      <vt:lpstr>DesignPH</vt:lpstr>
      <vt:lpstr>PowerPoint-Präsentation</vt:lpstr>
      <vt:lpstr>PowerPoint-Präsentation</vt:lpstr>
      <vt:lpstr>PowerPoint-Präsentation</vt:lpstr>
      <vt:lpstr>Begriffsbestimmung</vt:lpstr>
      <vt:lpstr>Kompetenz nach Weinert (2001)</vt:lpstr>
      <vt:lpstr>Kompetenz nach Klieme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o.klappacher@sbg.at</dc:creator>
  <cp:lastModifiedBy>oswald klappacher</cp:lastModifiedBy>
  <cp:revision>63</cp:revision>
  <dcterms:created xsi:type="dcterms:W3CDTF">2013-10-17T09:54:37Z</dcterms:created>
  <dcterms:modified xsi:type="dcterms:W3CDTF">2018-03-14T13:22:24Z</dcterms:modified>
</cp:coreProperties>
</file>