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9" r:id="rId4"/>
    <p:sldId id="270" r:id="rId5"/>
    <p:sldId id="271" r:id="rId6"/>
    <p:sldId id="267" r:id="rId7"/>
    <p:sldId id="266" r:id="rId8"/>
    <p:sldId id="276" r:id="rId9"/>
    <p:sldId id="277" r:id="rId10"/>
    <p:sldId id="282" r:id="rId11"/>
    <p:sldId id="278" r:id="rId12"/>
    <p:sldId id="280" r:id="rId13"/>
    <p:sldId id="272" r:id="rId14"/>
    <p:sldId id="284" r:id="rId15"/>
    <p:sldId id="274" r:id="rId16"/>
    <p:sldId id="283" r:id="rId17"/>
    <p:sldId id="275" r:id="rId18"/>
    <p:sldId id="281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60339-B0BC-46E8-BE70-C696A6F424A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875E8-0DF7-4A79-8DFE-1151EEFF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A37E7-17AE-305C-F9AB-CF85A6F35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8EE14-14F7-99E4-C658-BBFDC119E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BF20E-0E8F-67EC-21B7-2018DBA2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77E2-3621-4489-98D6-EA24621E8591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D6F25-E82C-B134-4AD1-134037F4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CB80A-6B81-5E54-39DC-24345191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6764-AD7F-556B-F161-FAE0B404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91E91-A23A-2AB2-0FFD-274F66316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71B5F-36BC-3811-28B5-97F7BB95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9B9-E253-492E-B0D5-0E681FA6C08E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D4996-19CE-B701-1438-EAB4B2B2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5455A-1C5A-9060-4712-5FB51A02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0D6D4-4566-8CD7-550D-CA3B3F814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B397A-9E7A-090F-F94C-953579C88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AECC5-7597-D096-5B02-75763980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95E-1EAE-4D3F-9E9C-7D3E66331E6D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06A6-91F7-6249-F6E4-048BBC67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E5188-C866-1BC7-29D9-AC0A334C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4069-BCED-A2E4-68E3-439ECE9F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DBD73-04A4-50F8-C15B-1D9E207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1EE48-3C86-997C-EAB1-C871CDB7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1A44-DC37-4216-9A4F-B9EF74055A8D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3D417-A752-BD05-E819-A4005797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E98DC-C8BE-922F-78DB-AC3B9AF6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05B0-84B0-2AD1-18BE-E7E421FE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45FE-B1EC-E68A-3376-E6D0A1335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3D6C1-0342-3B2A-5B42-72879E53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216A-F47A-4FA1-9BA5-08A43D6F1543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EB769-377F-0901-C58B-2F509D05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D423-E4D7-2111-8CCD-B4900305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FF23-343C-6CAC-5BD7-A0465848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91A6-1463-5CBB-D321-C91DFD78E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5A5F4-4902-592E-54ED-2E46722B1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913EE-854E-F810-D5B8-AF7EF1FA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051A-B645-4DC7-B8E4-A5CF3488BC2C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5B31-7AEE-FEB8-5E2F-C6310488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60337-8F34-512D-1589-51DA3D1D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2D0B-BB1B-FA9F-420C-F209E840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BD845-5904-8A85-F944-4FD68B140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48913-7125-A327-C562-B2562CB3C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EDBE4-7331-F1BE-34F3-2034CC7D0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9543C-069F-8D8A-BEC3-5DC7F7D55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5408D-DA2B-836A-98EC-AE84E2D49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EC5B-DF0E-4804-89D8-83AE3C07F410}" type="datetime1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0CE6E1-B74A-5747-A1E2-86AE53B2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6E760-92AB-85D4-1ADF-D8F86922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7508-1337-4510-AA6D-3F4266E7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A5776-6E71-3571-68B0-965CE42A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6875-5305-4D29-9056-21FC94433901}" type="datetime1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E34EA-B0DA-2954-D6E7-C00073C9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3D7FE-1E14-78B2-CE35-AF48367B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DD7FB-BBE2-7936-5B1A-FF9A669D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8D69-6800-4AF0-8D87-D0792E9E10B4}" type="datetime1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746EA-4811-31FF-9B51-FFE345D7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A2CA-7918-F636-5562-AD00C137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458A-EAAF-E217-842E-E152E069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F769D-FB1E-D04F-D6EB-0EC3B0D38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DE34C-5780-F3CC-14CD-7E970082A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1F23C-C40B-7146-BA20-E9B49039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FAE0-CFDE-4335-A3E0-12355A2FA098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A3505-572D-E33B-8C0B-D2B29678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B31F-3F5A-7145-5F15-F35CB3F4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4888-AA36-14DC-0250-9CDE0B67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16FA8-EE5B-FC52-560A-90FCF89B6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8C8AA-0A0E-2E82-1488-325AA59BA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446AB-E0C0-4993-C287-0F3A46C1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07AA-6AB3-422E-A913-49F20A355726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24085-DD73-7854-8DE2-CB6DE713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0B059-3C5A-747D-EAF4-6C8AB6A6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1DE96-9400-AC26-967B-1303CB66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1B684-ACEE-CD8F-651A-CA2606B5E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752A2-5FB4-4753-1E84-64FA0DF93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9DE606-9C71-4EF5-A756-CD9D778A5BC0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005A0-4CDF-F37C-5F14-D568F70EC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DC843-EB05-8688-551E-3D4B6D9A6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7EDC9-8BD9-49D3-B40D-EDA038CB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5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F973-6A32-BDDF-09E9-A8A479044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Classifying Deciduous and Coniferous Forests with Deep Learning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548BE-3070-34C1-2513-FACC04809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743" y="4177133"/>
            <a:ext cx="9144000" cy="1655762"/>
          </a:xfrm>
        </p:spPr>
        <p:txBody>
          <a:bodyPr/>
          <a:lstStyle/>
          <a:p>
            <a:r>
              <a:rPr lang="de-DE" dirty="0"/>
              <a:t>Project </a:t>
            </a:r>
            <a:r>
              <a:rPr lang="de-DE" dirty="0" err="1"/>
              <a:t>Acronym</a:t>
            </a:r>
            <a:r>
              <a:rPr lang="de-DE" dirty="0"/>
              <a:t>: </a:t>
            </a:r>
            <a:r>
              <a:rPr lang="de-DE" dirty="0" err="1"/>
              <a:t>DeepForest</a:t>
            </a:r>
            <a:endParaRPr lang="de-DE" dirty="0"/>
          </a:p>
          <a:p>
            <a:r>
              <a:rPr lang="de-DE" dirty="0" err="1"/>
              <a:t>Author</a:t>
            </a:r>
            <a:r>
              <a:rPr lang="de-DE" dirty="0"/>
              <a:t>: Florian Herbst</a:t>
            </a:r>
          </a:p>
          <a:p>
            <a:r>
              <a:rPr lang="de-DE" dirty="0"/>
              <a:t>06.05.2025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6E68D-E4CC-13B6-BE03-79355416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utomatisierung in der Pipeline- und Förderindustrie | Rockwell Automation">
            <a:extLst>
              <a:ext uri="{FF2B5EF4-FFF2-40B4-BE49-F238E27FC236}">
                <a16:creationId xmlns:a16="http://schemas.microsoft.com/office/drawing/2014/main" id="{0CA8B366-A7A1-DC20-28F2-5E44D44C6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C907B6-98FF-798C-7839-7B6845AF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>
                <a:ln w="127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Data Acquisition and Preprocessing Pipeline</a:t>
            </a:r>
            <a:endParaRPr lang="en-US" sz="4300" dirty="0">
              <a:ln w="1270">
                <a:solidFill>
                  <a:schemeClr val="bg1"/>
                </a:solidFill>
              </a:ln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F4111-E295-EFB6-8047-F15155DB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89FF-2712-B738-04D7-BB9A99FD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>
                <a:solidFill>
                  <a:schemeClr val="accent6">
                    <a:lumMod val="75000"/>
                  </a:schemeClr>
                </a:solidFill>
              </a:rPr>
              <a:t>Data Acquisition and Preprocessing Pipeline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0FC8-9F21-EF80-6B60-3AD39F6B6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3200" b="1" dirty="0" err="1"/>
              <a:t>Retrieve</a:t>
            </a:r>
            <a:r>
              <a:rPr lang="de-DE" sz="3200" b="1" dirty="0"/>
              <a:t> Data</a:t>
            </a:r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dirty="0"/>
              <a:t>Training-Data: Google Earth Engine Python API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marL="0" indent="0" algn="ctr">
              <a:buNone/>
            </a:pPr>
            <a:r>
              <a:rPr lang="de-DE" dirty="0"/>
              <a:t>Target-Data: Copernicus REST-API</a:t>
            </a:r>
          </a:p>
          <a:p>
            <a:pPr marL="0" indent="0" algn="ctr">
              <a:buNone/>
            </a:pPr>
            <a:endParaRPr lang="de-DE" dirty="0"/>
          </a:p>
          <a:p>
            <a:pPr marL="457200" lvl="1" indent="0" algn="ctr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AC0636-10D5-745E-B256-27FE5B68D99B}"/>
              </a:ext>
            </a:extLst>
          </p:cNvPr>
          <p:cNvCxnSpPr/>
          <p:nvPr/>
        </p:nvCxnSpPr>
        <p:spPr>
          <a:xfrm>
            <a:off x="6096000" y="3429000"/>
            <a:ext cx="0" cy="900000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rrow: Right 6">
            <a:extLst>
              <a:ext uri="{FF2B5EF4-FFF2-40B4-BE49-F238E27FC236}">
                <a16:creationId xmlns:a16="http://schemas.microsoft.com/office/drawing/2014/main" id="{F83EC5F9-1A94-A6D9-1E41-3E444027CAB5}"/>
              </a:ext>
            </a:extLst>
          </p:cNvPr>
          <p:cNvSpPr/>
          <p:nvPr/>
        </p:nvSpPr>
        <p:spPr>
          <a:xfrm rot="5400000">
            <a:off x="8688729" y="3566484"/>
            <a:ext cx="4705108" cy="6250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Pipeline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20B89A-4402-A1AC-65D4-3D085E06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89FF-2712-B738-04D7-BB9A99FD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>
                <a:solidFill>
                  <a:schemeClr val="accent6">
                    <a:lumMod val="75000"/>
                  </a:schemeClr>
                </a:solidFill>
              </a:rPr>
              <a:t>Data Acquisition and Preprocessing Pipeline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0FC8-9F21-EF80-6B60-3AD39F6B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9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b="1" dirty="0" err="1"/>
              <a:t>Preprocess</a:t>
            </a:r>
            <a:r>
              <a:rPr lang="de-DE" sz="3200" b="1" dirty="0"/>
              <a:t> Data</a:t>
            </a:r>
          </a:p>
          <a:p>
            <a:pPr marL="0" indent="0" algn="ctr">
              <a:buNone/>
            </a:pPr>
            <a:endParaRPr lang="de-DE" sz="3200" dirty="0"/>
          </a:p>
          <a:p>
            <a:pPr marL="0" indent="0" algn="ctr">
              <a:buNone/>
            </a:pPr>
            <a:r>
              <a:rPr lang="de-DE" dirty="0"/>
              <a:t>These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perfectly</a:t>
            </a:r>
            <a:r>
              <a:rPr lang="de-DE" dirty="0"/>
              <a:t> </a:t>
            </a:r>
            <a:r>
              <a:rPr lang="de-DE" dirty="0" err="1"/>
              <a:t>aligned</a:t>
            </a:r>
            <a:r>
              <a:rPr lang="de-DE" dirty="0"/>
              <a:t> and </a:t>
            </a:r>
            <a:r>
              <a:rPr lang="de-DE" dirty="0" err="1"/>
              <a:t>clipped</a:t>
            </a:r>
            <a:r>
              <a:rPr lang="de-DE" dirty="0"/>
              <a:t> </a:t>
            </a:r>
          </a:p>
          <a:p>
            <a:pPr algn="ctr"/>
            <a:endParaRPr lang="de-DE" sz="3200" dirty="0"/>
          </a:p>
          <a:p>
            <a:pPr lvl="1" algn="ctr"/>
            <a:r>
              <a:rPr lang="de-DE" sz="2800" dirty="0"/>
              <a:t>Band </a:t>
            </a:r>
            <a:r>
              <a:rPr lang="de-DE" sz="2800" dirty="0" err="1"/>
              <a:t>resampling</a:t>
            </a:r>
            <a:endParaRPr lang="de-DE" sz="2800" dirty="0"/>
          </a:p>
          <a:p>
            <a:pPr lvl="1" algn="ctr"/>
            <a:endParaRPr lang="de-DE" sz="2800" dirty="0"/>
          </a:p>
          <a:p>
            <a:pPr lvl="1" algn="ctr"/>
            <a:r>
              <a:rPr lang="de-DE" sz="2800" dirty="0" err="1"/>
              <a:t>Reprojecting</a:t>
            </a:r>
            <a:endParaRPr lang="de-DE" sz="2800" dirty="0"/>
          </a:p>
          <a:p>
            <a:pPr lvl="1" algn="ctr"/>
            <a:endParaRPr lang="de-DE" sz="2800" dirty="0"/>
          </a:p>
          <a:p>
            <a:pPr lvl="1" algn="ctr"/>
            <a:r>
              <a:rPr lang="de-DE" sz="2800" dirty="0"/>
              <a:t>Clipping</a:t>
            </a:r>
          </a:p>
          <a:p>
            <a:pPr marL="457200" lvl="1" indent="0" algn="ctr">
              <a:buNone/>
            </a:pPr>
            <a:endParaRPr lang="de-DE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0CF72CD-DE49-59DB-5C22-782B33D29E45}"/>
              </a:ext>
            </a:extLst>
          </p:cNvPr>
          <p:cNvSpPr/>
          <p:nvPr/>
        </p:nvSpPr>
        <p:spPr>
          <a:xfrm rot="5400000">
            <a:off x="8688729" y="3566484"/>
            <a:ext cx="4705108" cy="6250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80B33-9337-4A32-BB86-5057E4EB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0A77-648F-36A8-59A7-E5EF1AB9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>
                <a:solidFill>
                  <a:schemeClr val="accent6">
                    <a:lumMod val="75000"/>
                  </a:schemeClr>
                </a:solidFill>
              </a:rPr>
              <a:t>Data Acquisition and Preprocessing Pipeline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EB5AD-5651-01C2-87F2-D1D7CE5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3200" b="1" dirty="0" err="1"/>
              <a:t>Labeling</a:t>
            </a:r>
            <a:endParaRPr lang="de-DE" sz="3200" b="1" dirty="0"/>
          </a:p>
          <a:p>
            <a:pPr algn="ctr"/>
            <a:endParaRPr lang="de-DE" dirty="0"/>
          </a:p>
          <a:p>
            <a:pPr algn="ctr"/>
            <a:r>
              <a:rPr lang="de-DE" dirty="0"/>
              <a:t>TIFF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converted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NumPy</a:t>
            </a:r>
            <a:r>
              <a:rPr lang="de-DE" dirty="0"/>
              <a:t> Arrays</a:t>
            </a:r>
          </a:p>
          <a:p>
            <a:pPr algn="ctr"/>
            <a:endParaRPr lang="de-DE" dirty="0"/>
          </a:p>
          <a:p>
            <a:pPr algn="ctr"/>
            <a:r>
              <a:rPr lang="de-DE" dirty="0" err="1"/>
              <a:t>Tensorflow</a:t>
            </a:r>
            <a:r>
              <a:rPr lang="de-DE" dirty="0"/>
              <a:t> </a:t>
            </a:r>
            <a:r>
              <a:rPr lang="de-DE" dirty="0" err="1"/>
              <a:t>yields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arrays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Model </a:t>
            </a:r>
            <a:r>
              <a:rPr lang="de-DE" dirty="0" err="1"/>
              <a:t>trains</a:t>
            </a:r>
            <a:r>
              <a:rPr lang="de-DE" dirty="0"/>
              <a:t> and </a:t>
            </a:r>
            <a:r>
              <a:rPr lang="de-DE" dirty="0" err="1"/>
              <a:t>validates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arrays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CDE7906-3734-4722-8724-E839C21E3187}"/>
              </a:ext>
            </a:extLst>
          </p:cNvPr>
          <p:cNvSpPr/>
          <p:nvPr/>
        </p:nvSpPr>
        <p:spPr>
          <a:xfrm rot="5400000">
            <a:off x="8688729" y="3566484"/>
            <a:ext cx="4705108" cy="6250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E36B2-4FCF-FF38-D475-6FFE398C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7001-40DE-5BE6-157A-F42FC24D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3934A-CD0B-1485-AB85-6970D25C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alignment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images</a:t>
            </a:r>
            <a:endParaRPr lang="de-DE" dirty="0"/>
          </a:p>
          <a:p>
            <a:endParaRPr lang="de-DE" dirty="0"/>
          </a:p>
          <a:p>
            <a:r>
              <a:rPr lang="de-DE" dirty="0"/>
              <a:t>Pixel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accuracy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DE782-5FAF-F24C-EB38-6D27032C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3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347A-B69B-7312-37C1-5430E457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Model 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7C38A-DB0E-6151-9A85-9E37774A7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Fully </a:t>
            </a:r>
            <a:r>
              <a:rPr lang="de-DE" dirty="0" err="1"/>
              <a:t>connected</a:t>
            </a:r>
            <a:r>
              <a:rPr lang="de-DE" dirty="0"/>
              <a:t> Networks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handle </a:t>
            </a:r>
            <a:r>
              <a:rPr lang="de-DE" dirty="0" err="1"/>
              <a:t>one</a:t>
            </a:r>
            <a:r>
              <a:rPr lang="de-DE" dirty="0"/>
              <a:t> dimensional </a:t>
            </a:r>
            <a:r>
              <a:rPr lang="de-DE" dirty="0" err="1"/>
              <a:t>inputs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/>
              <a:t>Flatten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dimension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lost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Many,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!</a:t>
            </a:r>
          </a:p>
          <a:p>
            <a:pPr lvl="2">
              <a:lnSpc>
                <a:spcPct val="150000"/>
              </a:lnSpc>
            </a:pPr>
            <a:r>
              <a:rPr lang="de-DE" dirty="0"/>
              <a:t>Every </a:t>
            </a:r>
            <a:r>
              <a:rPr lang="de-DE" dirty="0" err="1"/>
              <a:t>pixel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neuron</a:t>
            </a:r>
            <a:r>
              <a:rPr lang="de-DE" dirty="0"/>
              <a:t> in all </a:t>
            </a:r>
            <a:r>
              <a:rPr lang="de-DE" dirty="0" err="1"/>
              <a:t>layers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26855-9732-0428-A514-304E9B9A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347A-B69B-7312-37C1-5430E457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Model 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7C38A-DB0E-6151-9A85-9E37774A7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Convolutional</a:t>
            </a:r>
            <a:r>
              <a:rPr lang="de-DE" dirty="0"/>
              <a:t> </a:t>
            </a:r>
            <a:r>
              <a:rPr lang="de-DE" dirty="0" err="1"/>
              <a:t>Neural</a:t>
            </a:r>
            <a:r>
              <a:rPr lang="de-DE" dirty="0"/>
              <a:t> Network</a:t>
            </a:r>
          </a:p>
          <a:p>
            <a:r>
              <a:rPr lang="de-DE" dirty="0" err="1"/>
              <a:t>Preserves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(</a:t>
            </a:r>
            <a:r>
              <a:rPr lang="de-DE" dirty="0" err="1"/>
              <a:t>Neighbourhood</a:t>
            </a:r>
            <a:r>
              <a:rPr lang="de-DE" dirty="0"/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8976A-9554-4153-D9C9-FAC3934F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87" y="2916847"/>
            <a:ext cx="8827626" cy="2508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187334-6E34-961F-E6FC-15CA7F12CDC0}"/>
              </a:ext>
            </a:extLst>
          </p:cNvPr>
          <p:cNvSpPr txBox="1"/>
          <p:nvPr/>
        </p:nvSpPr>
        <p:spPr>
          <a:xfrm>
            <a:off x="1682187" y="5616436"/>
            <a:ext cx="341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Image </a:t>
            </a:r>
            <a:r>
              <a:rPr lang="de-DE" dirty="0" err="1"/>
              <a:t>as</a:t>
            </a:r>
            <a:r>
              <a:rPr lang="de-DE" dirty="0"/>
              <a:t> 2D Array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pixel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40FB49-12B9-D4E4-76C5-E1325162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6C30-2F0F-9973-2200-66CD13DB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valuation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07D47A-05C5-E2B2-B51C-81302913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1" y="1741398"/>
            <a:ext cx="5532876" cy="430062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9BCF853-7827-5D0C-B943-6240A5240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552" y="1690688"/>
            <a:ext cx="3803248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Validation </a:t>
            </a:r>
            <a:r>
              <a:rPr lang="de-DE" dirty="0" err="1"/>
              <a:t>phase</a:t>
            </a:r>
            <a:endParaRPr lang="en-US" dirty="0"/>
          </a:p>
          <a:p>
            <a:endParaRPr lang="de-DE" dirty="0"/>
          </a:p>
          <a:p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phase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Overfitting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Confusion</a:t>
            </a:r>
            <a:r>
              <a:rPr lang="de-DE" dirty="0"/>
              <a:t> Matrix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Comparison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D41C786-3A6B-75D9-ACBD-F096C9D0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6C30-2F0F-9973-2200-66CD13DB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870F-0696-7BCA-FBAF-BE3CCA06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132" y="2010820"/>
            <a:ext cx="3783956" cy="4351338"/>
          </a:xfrm>
        </p:spPr>
        <p:txBody>
          <a:bodyPr>
            <a:normAutofit/>
          </a:bodyPr>
          <a:lstStyle/>
          <a:p>
            <a:r>
              <a:rPr lang="de-DE" dirty="0" err="1"/>
              <a:t>Confusion</a:t>
            </a:r>
            <a:r>
              <a:rPr lang="de-DE" dirty="0"/>
              <a:t> Matrix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Comparison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322FF-9F28-8908-597E-317E6E736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323146" cy="44273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F854-3033-34C8-AB09-13B0980A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ABD5-9F71-148A-8277-9BBF239D4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First Results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21C87B-6A43-DC29-7AEC-07ACB359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15" y="2218621"/>
            <a:ext cx="5484086" cy="2943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0A1B5F-D7BC-718E-A540-7C6D42C5C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9" y="2279412"/>
            <a:ext cx="5273041" cy="282208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9A30150-43FB-9F09-8A16-75F9345B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9CCA-39DB-635A-1849-6600D213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Why forest type classification?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577C5-BB93-C028-71CD-2B17ACC52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Healthy forests are extremely important for climate stability</a:t>
            </a:r>
          </a:p>
          <a:p>
            <a:endParaRPr lang="en-US" sz="3200" dirty="0"/>
          </a:p>
          <a:p>
            <a:r>
              <a:rPr lang="en-US" sz="3200" dirty="0"/>
              <a:t>In times of climate change and extreme calamities in forests, now more than ever, good forest stewardship</a:t>
            </a:r>
          </a:p>
          <a:p>
            <a:endParaRPr lang="en-US" sz="3200" dirty="0"/>
          </a:p>
          <a:p>
            <a:r>
              <a:rPr lang="en-US" sz="3200" dirty="0"/>
              <a:t>Sustainable Forest Management requires accurate information about forests to supports risk management and decision making. </a:t>
            </a:r>
          </a:p>
          <a:p>
            <a:pPr marL="0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		</a:t>
            </a:r>
            <a:r>
              <a:rPr lang="en-US" sz="3200" dirty="0"/>
              <a:t>The required information includes the forest type 			(deciduous or coniferous).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C766B-0477-A46A-AFB3-77BCDC1F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33F8-E3CE-8299-DD49-1182F3D3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E922-5100-8DC2-B797-7279C17B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preprocessing</a:t>
            </a:r>
            <a:r>
              <a:rPr lang="de-DE" dirty="0"/>
              <a:t> </a:t>
            </a:r>
            <a:r>
              <a:rPr lang="de-DE" dirty="0" err="1"/>
              <a:t>difficulties</a:t>
            </a:r>
            <a:r>
              <a:rPr lang="de-DE" dirty="0"/>
              <a:t>.</a:t>
            </a:r>
            <a:endParaRPr lang="en-US" dirty="0"/>
          </a:p>
          <a:p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taster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preprocessing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B9A34-9780-79B2-9998-8F4536BE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EEBD-B383-32B0-4AE5-232A8313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Why forest type classification?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51C2-5DE6-9D01-3DFF-DFE96C916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The </a:t>
            </a:r>
            <a:r>
              <a:rPr lang="de-DE" dirty="0" err="1"/>
              <a:t>forest</a:t>
            </a:r>
            <a:r>
              <a:rPr lang="de-DE" dirty="0"/>
              <a:t> type (dominant </a:t>
            </a:r>
            <a:r>
              <a:rPr lang="de-DE" dirty="0" err="1"/>
              <a:t>leaf</a:t>
            </a:r>
            <a:r>
              <a:rPr lang="de-DE" dirty="0"/>
              <a:t> type) </a:t>
            </a:r>
            <a:r>
              <a:rPr lang="de-DE" dirty="0" err="1"/>
              <a:t>informs</a:t>
            </a:r>
            <a:r>
              <a:rPr lang="de-DE" dirty="0"/>
              <a:t>: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Climate </a:t>
            </a:r>
            <a:r>
              <a:rPr lang="de-DE" dirty="0" err="1"/>
              <a:t>stability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/>
              <a:t>Habitat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species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/>
              <a:t>Divergent </a:t>
            </a:r>
            <a:r>
              <a:rPr lang="de-DE" dirty="0" err="1"/>
              <a:t>vulnerabilities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pathogens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/>
              <a:t>Different </a:t>
            </a:r>
            <a:r>
              <a:rPr lang="de-DE" dirty="0" err="1"/>
              <a:t>subsidies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owners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46AD-F4F3-DD16-59BC-49433807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9885-B577-E4F7-46BF-DCA14CBE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Why forest type classification?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CA46F-915A-9964-9153-434F4EA1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a system that can remotely classify deciduous and coniferous forests automatically, will be of great benefit for the forestry industry as well as government agencies.</a:t>
            </a:r>
          </a:p>
          <a:p>
            <a:endParaRPr lang="en-US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is to establish a small-scale, lightweight deep learning model, considering that this would be advantageous to efficiently leverage computing resources </a:t>
            </a:r>
          </a:p>
          <a:p>
            <a:endParaRPr lang="en-US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ensures, that a high repetition rate in classification is achievable and financially viable.</a:t>
            </a:r>
          </a:p>
          <a:p>
            <a:endParaRPr lang="en-US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B552E-DEFC-6F77-5492-7661D4F5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9345-4172-674B-A319-F5BF68D4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Research Question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F78DE-BE82-1AB4-BEF8-8A2D682F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not clear, whether a small-scale deep learning model can achieve classification of deciduous and coniferous forests with adequate accuracy. </a:t>
            </a:r>
          </a:p>
          <a:p>
            <a:endParaRPr lang="en-US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light weight deep learning models reliably classify deciduous and coniferous forests from medium resolution satellite imagery?</a:t>
            </a:r>
          </a:p>
          <a:p>
            <a:endParaRPr lang="en-US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378D6-02C7-F2DD-4254-B394941D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618D-D6FE-E87F-10E1-ECF52797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Main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Objectives</a:t>
            </a:r>
            <a:endParaRPr lang="en-US" dirty="0"/>
          </a:p>
        </p:txBody>
      </p:sp>
      <p:pic>
        <p:nvPicPr>
          <p:cNvPr id="4" name="Picture 2" descr="Figure 10.2: A neural network is a system of neurons and connections.">
            <a:extLst>
              <a:ext uri="{FF2B5EF4-FFF2-40B4-BE49-F238E27FC236}">
                <a16:creationId xmlns:a16="http://schemas.microsoft.com/office/drawing/2014/main" id="{138EF757-8CBB-4A34-F6B0-14D2C814F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03" y="2019034"/>
            <a:ext cx="5245994" cy="272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18DF815C-A03E-A594-8850-564F3357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208" y="5096385"/>
            <a:ext cx="1374710" cy="745774"/>
          </a:xfrm>
          <a:prstGeom prst="rect">
            <a:avLst/>
          </a:prstGeom>
        </p:spPr>
      </p:pic>
      <p:cxnSp>
        <p:nvCxnSpPr>
          <p:cNvPr id="6" name="Gerade Verbindung mit Pfeil 8">
            <a:extLst>
              <a:ext uri="{FF2B5EF4-FFF2-40B4-BE49-F238E27FC236}">
                <a16:creationId xmlns:a16="http://schemas.microsoft.com/office/drawing/2014/main" id="{687F8B6B-D9CF-1EF3-7147-3C3A96BE18CA}"/>
              </a:ext>
            </a:extLst>
          </p:cNvPr>
          <p:cNvCxnSpPr>
            <a:cxnSpLocks/>
          </p:cNvCxnSpPr>
          <p:nvPr/>
        </p:nvCxnSpPr>
        <p:spPr>
          <a:xfrm flipV="1">
            <a:off x="8198256" y="2504610"/>
            <a:ext cx="864000" cy="360000"/>
          </a:xfrm>
          <a:prstGeom prst="straightConnector1">
            <a:avLst/>
          </a:prstGeom>
          <a:ln w="60325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Gerade Verbindung mit Pfeil 9">
            <a:extLst>
              <a:ext uri="{FF2B5EF4-FFF2-40B4-BE49-F238E27FC236}">
                <a16:creationId xmlns:a16="http://schemas.microsoft.com/office/drawing/2014/main" id="{CFF2057E-F12B-4AF6-3CA8-271F57235C81}"/>
              </a:ext>
            </a:extLst>
          </p:cNvPr>
          <p:cNvCxnSpPr>
            <a:cxnSpLocks/>
          </p:cNvCxnSpPr>
          <p:nvPr/>
        </p:nvCxnSpPr>
        <p:spPr>
          <a:xfrm>
            <a:off x="8198256" y="3799641"/>
            <a:ext cx="864000" cy="360000"/>
          </a:xfrm>
          <a:prstGeom prst="straightConnector1">
            <a:avLst/>
          </a:prstGeom>
          <a:ln w="60325">
            <a:solidFill>
              <a:srgbClr val="3F48CC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feld 11">
            <a:extLst>
              <a:ext uri="{FF2B5EF4-FFF2-40B4-BE49-F238E27FC236}">
                <a16:creationId xmlns:a16="http://schemas.microsoft.com/office/drawing/2014/main" id="{4296FD80-A4C8-C5A5-CFD2-B693E9E18931}"/>
              </a:ext>
            </a:extLst>
          </p:cNvPr>
          <p:cNvSpPr txBox="1"/>
          <p:nvPr/>
        </p:nvSpPr>
        <p:spPr>
          <a:xfrm>
            <a:off x="9274464" y="2189251"/>
            <a:ext cx="150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accent6">
                    <a:lumMod val="75000"/>
                  </a:schemeClr>
                </a:solidFill>
              </a:rPr>
              <a:t>Deciduous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feld 12">
            <a:extLst>
              <a:ext uri="{FF2B5EF4-FFF2-40B4-BE49-F238E27FC236}">
                <a16:creationId xmlns:a16="http://schemas.microsoft.com/office/drawing/2014/main" id="{7B922769-19BF-3DA5-3031-0266EA1D683E}"/>
              </a:ext>
            </a:extLst>
          </p:cNvPr>
          <p:cNvSpPr txBox="1"/>
          <p:nvPr/>
        </p:nvSpPr>
        <p:spPr>
          <a:xfrm>
            <a:off x="9274464" y="4080249"/>
            <a:ext cx="150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3F48CC"/>
                </a:solidFill>
              </a:rPr>
              <a:t>Coniferous</a:t>
            </a:r>
            <a:endParaRPr lang="de-DE" sz="2000" b="1" dirty="0">
              <a:solidFill>
                <a:srgbClr val="3F48CC"/>
              </a:solidFill>
            </a:endParaRPr>
          </a:p>
        </p:txBody>
      </p:sp>
      <p:pic>
        <p:nvPicPr>
          <p:cNvPr id="10" name="Picture 2" descr="CSV Catalogue">
            <a:extLst>
              <a:ext uri="{FF2B5EF4-FFF2-40B4-BE49-F238E27FC236}">
                <a16:creationId xmlns:a16="http://schemas.microsoft.com/office/drawing/2014/main" id="{6F0EB2E6-0729-68FB-7FF0-3ED3B02B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1572035"/>
            <a:ext cx="1332685" cy="133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hoto-Gallery Icons - Free SVG &amp; PNG Photo-Gallery Images - Noun Project">
            <a:extLst>
              <a:ext uri="{FF2B5EF4-FFF2-40B4-BE49-F238E27FC236}">
                <a16:creationId xmlns:a16="http://schemas.microsoft.com/office/drawing/2014/main" id="{6C0A5380-019D-1CBF-689B-B48A62CE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2" y="270466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3">
            <a:extLst>
              <a:ext uri="{FF2B5EF4-FFF2-40B4-BE49-F238E27FC236}">
                <a16:creationId xmlns:a16="http://schemas.microsoft.com/office/drawing/2014/main" id="{49D486E2-943D-9D19-48DA-F04E332597F6}"/>
              </a:ext>
            </a:extLst>
          </p:cNvPr>
          <p:cNvSpPr txBox="1"/>
          <p:nvPr/>
        </p:nvSpPr>
        <p:spPr>
          <a:xfrm>
            <a:off x="786622" y="4388499"/>
            <a:ext cx="261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Labeled</a:t>
            </a:r>
            <a:r>
              <a:rPr lang="de-DE" sz="2000" b="1" dirty="0"/>
              <a:t> Sentinel 2 </a:t>
            </a:r>
            <a:r>
              <a:rPr lang="de-DE" sz="2000" b="1" dirty="0" err="1"/>
              <a:t>Imagery</a:t>
            </a:r>
            <a:endParaRPr lang="de-DE" sz="2000" b="1" dirty="0"/>
          </a:p>
        </p:txBody>
      </p:sp>
      <p:cxnSp>
        <p:nvCxnSpPr>
          <p:cNvPr id="13" name="Gerade Verbindung mit Pfeil 14">
            <a:extLst>
              <a:ext uri="{FF2B5EF4-FFF2-40B4-BE49-F238E27FC236}">
                <a16:creationId xmlns:a16="http://schemas.microsoft.com/office/drawing/2014/main" id="{86AE4EB3-D6E2-DF94-730E-B55D0EE669DA}"/>
              </a:ext>
            </a:extLst>
          </p:cNvPr>
          <p:cNvCxnSpPr>
            <a:cxnSpLocks/>
          </p:cNvCxnSpPr>
          <p:nvPr/>
        </p:nvCxnSpPr>
        <p:spPr>
          <a:xfrm>
            <a:off x="2608747" y="3443379"/>
            <a:ext cx="1116000" cy="0"/>
          </a:xfrm>
          <a:prstGeom prst="straightConnector1">
            <a:avLst/>
          </a:prstGeom>
          <a:ln w="60325">
            <a:solidFill>
              <a:srgbClr val="0A4392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feld 17">
            <a:extLst>
              <a:ext uri="{FF2B5EF4-FFF2-40B4-BE49-F238E27FC236}">
                <a16:creationId xmlns:a16="http://schemas.microsoft.com/office/drawing/2014/main" id="{0D8477A0-1427-896E-87FF-D959C6AB62CE}"/>
              </a:ext>
            </a:extLst>
          </p:cNvPr>
          <p:cNvSpPr txBox="1"/>
          <p:nvPr/>
        </p:nvSpPr>
        <p:spPr>
          <a:xfrm>
            <a:off x="5342082" y="1529006"/>
            <a:ext cx="150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CNN</a:t>
            </a:r>
          </a:p>
        </p:txBody>
      </p:sp>
      <p:pic>
        <p:nvPicPr>
          <p:cNvPr id="15" name="Grafik 19">
            <a:extLst>
              <a:ext uri="{FF2B5EF4-FFF2-40B4-BE49-F238E27FC236}">
                <a16:creationId xmlns:a16="http://schemas.microsoft.com/office/drawing/2014/main" id="{ACC09371-CB3B-8D82-E8E3-31BED8633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7" y="2744155"/>
            <a:ext cx="2100088" cy="1181300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E102A7E-D991-49C6-FB21-ED59C29C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618D-D6FE-E87F-10E1-ECF52797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Case Study Area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F684F-CD09-E62A-B138-CDD8E91EF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07" y="1556794"/>
            <a:ext cx="9379586" cy="4762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7C27A-3197-6315-6F32-68E84D834368}"/>
              </a:ext>
            </a:extLst>
          </p:cNvPr>
          <p:cNvSpPr txBox="1"/>
          <p:nvPr/>
        </p:nvSpPr>
        <p:spPr>
          <a:xfrm>
            <a:off x="1406207" y="3325357"/>
            <a:ext cx="210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Munich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51A80-722C-F52A-FF00-10086935DC51}"/>
              </a:ext>
            </a:extLst>
          </p:cNvPr>
          <p:cNvSpPr txBox="1"/>
          <p:nvPr/>
        </p:nvSpPr>
        <p:spPr>
          <a:xfrm>
            <a:off x="6014859" y="1977438"/>
            <a:ext cx="595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AOI Ebersberger Forst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A32497-6C24-4E18-5941-2E30E581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67BF-F353-D0B3-6EE8-BA096DDB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22C9C-5B5D-6595-ED04-68325C841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Training Data</a:t>
            </a:r>
          </a:p>
          <a:p>
            <a:r>
              <a:rPr lang="de-DE" dirty="0"/>
              <a:t>Sentinel-2 </a:t>
            </a:r>
            <a:r>
              <a:rPr lang="de-DE" dirty="0" err="1"/>
              <a:t>data</a:t>
            </a:r>
            <a:r>
              <a:rPr lang="de-DE" dirty="0"/>
              <a:t> (B2, B3, B4, B5, B8, B11)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Target Data</a:t>
            </a:r>
          </a:p>
          <a:p>
            <a:r>
              <a:rPr lang="en-US" dirty="0"/>
              <a:t>Dominant leaf type Copernicus Land Monitoring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292CD-5733-9739-C20D-9E594D08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F9AF-4420-0613-3443-A99ECB54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Software</a:t>
            </a:r>
            <a:endParaRPr lang="en-US" dirty="0"/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501391F9-F9CE-19BB-BF86-4150C75B4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901" y="5543722"/>
            <a:ext cx="1374710" cy="745774"/>
          </a:xfrm>
          <a:prstGeom prst="rect">
            <a:avLst/>
          </a:prstGeom>
        </p:spPr>
      </p:pic>
      <p:pic>
        <p:nvPicPr>
          <p:cNvPr id="1028" name="Picture 4" descr="Why Is The Python Programming Language So Popular?">
            <a:extLst>
              <a:ext uri="{FF2B5EF4-FFF2-40B4-BE49-F238E27FC236}">
                <a16:creationId xmlns:a16="http://schemas.microsoft.com/office/drawing/2014/main" id="{DDFC3E77-E6CE-8DAE-1BA0-A0A3145D7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82" y="809927"/>
            <a:ext cx="1049438" cy="10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Py – Wikipedia">
            <a:extLst>
              <a:ext uri="{FF2B5EF4-FFF2-40B4-BE49-F238E27FC236}">
                <a16:creationId xmlns:a16="http://schemas.microsoft.com/office/drawing/2014/main" id="{3B6B952B-28CA-D7AF-76B5-4AC52235F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17" y="3566129"/>
            <a:ext cx="2276355" cy="10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rstanding GDAL: A Comprehensive Guide - Geographic Book">
            <a:extLst>
              <a:ext uri="{FF2B5EF4-FFF2-40B4-BE49-F238E27FC236}">
                <a16:creationId xmlns:a16="http://schemas.microsoft.com/office/drawing/2014/main" id="{583409C6-737D-1D79-320F-8B25ECF1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8" y="4347670"/>
            <a:ext cx="2392102" cy="11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C: Add Logo for rasterio by jonasViehweger · Pull Request #2797 · rasterio /rasterio · GitHub">
            <a:extLst>
              <a:ext uri="{FF2B5EF4-FFF2-40B4-BE49-F238E27FC236}">
                <a16:creationId xmlns:a16="http://schemas.microsoft.com/office/drawing/2014/main" id="{79871472-6B9F-84E2-3993-F3AEA71CC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02" y="1871402"/>
            <a:ext cx="3200640" cy="90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12C7F40-FB82-BDA1-01B3-0F6CC183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54" y="1964147"/>
            <a:ext cx="4757384" cy="29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D28E66-8E58-C9BC-9AA3-12A8A2FC23FF}"/>
              </a:ext>
            </a:extLst>
          </p:cNvPr>
          <p:cNvSpPr txBox="1"/>
          <p:nvPr/>
        </p:nvSpPr>
        <p:spPr>
          <a:xfrm>
            <a:off x="4420940" y="4311215"/>
            <a:ext cx="3055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Google </a:t>
            </a:r>
            <a:r>
              <a:rPr lang="de-DE" sz="2200" b="1" dirty="0" err="1"/>
              <a:t>Colaboratory</a:t>
            </a:r>
            <a:endParaRPr lang="en-US" sz="2200" b="1" dirty="0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0A1B8F74-4FCD-648C-ADE1-44058F35E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84" y="1892461"/>
            <a:ext cx="1049438" cy="10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98CFE-A8D5-B81F-8498-1BECC8C8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EDC9-8BD9-49D3-B40D-EDA038CB0C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Widescreen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Verdana</vt:lpstr>
      <vt:lpstr>Wingdings</vt:lpstr>
      <vt:lpstr>Office Theme</vt:lpstr>
      <vt:lpstr>Classifying Deciduous and Coniferous Forests with Deep Learning</vt:lpstr>
      <vt:lpstr>Why forest type classification?</vt:lpstr>
      <vt:lpstr>Why forest type classification?</vt:lpstr>
      <vt:lpstr>Why forest type classification?</vt:lpstr>
      <vt:lpstr>Research Question</vt:lpstr>
      <vt:lpstr>Main Objectives</vt:lpstr>
      <vt:lpstr>Case Study Area</vt:lpstr>
      <vt:lpstr>Data</vt:lpstr>
      <vt:lpstr>Software</vt:lpstr>
      <vt:lpstr>Data Acquisition and Preprocessing Pipeline</vt:lpstr>
      <vt:lpstr>Data Acquisition and Preprocessing Pipeline</vt:lpstr>
      <vt:lpstr>Data Acquisition and Preprocessing Pipeline</vt:lpstr>
      <vt:lpstr>Data Acquisition and Preprocessing Pipeline</vt:lpstr>
      <vt:lpstr>Challenges</vt:lpstr>
      <vt:lpstr>Model Architecture</vt:lpstr>
      <vt:lpstr>Model Architecture</vt:lpstr>
      <vt:lpstr>Evaluation</vt:lpstr>
      <vt:lpstr>Evaluation</vt:lpstr>
      <vt:lpstr>First Results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Herbst Florian Georg</dc:creator>
  <cp:lastModifiedBy>Herbst Florian Georg</cp:lastModifiedBy>
  <cp:revision>15</cp:revision>
  <dcterms:created xsi:type="dcterms:W3CDTF">2025-04-29T06:57:34Z</dcterms:created>
  <dcterms:modified xsi:type="dcterms:W3CDTF">2025-05-05T20:28:16Z</dcterms:modified>
</cp:coreProperties>
</file>