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4" r:id="rId4"/>
    <p:sldId id="279" r:id="rId5"/>
    <p:sldId id="269" r:id="rId6"/>
    <p:sldId id="280" r:id="rId7"/>
    <p:sldId id="270" r:id="rId8"/>
    <p:sldId id="273" r:id="rId9"/>
    <p:sldId id="272" r:id="rId10"/>
    <p:sldId id="281" r:id="rId11"/>
    <p:sldId id="275" r:id="rId12"/>
    <p:sldId id="282" r:id="rId13"/>
    <p:sldId id="283" r:id="rId14"/>
    <p:sldId id="285" r:id="rId15"/>
    <p:sldId id="286" r:id="rId16"/>
    <p:sldId id="287" r:id="rId17"/>
    <p:sldId id="289" r:id="rId18"/>
    <p:sldId id="288" r:id="rId19"/>
    <p:sldId id="290" r:id="rId20"/>
    <p:sldId id="291" r:id="rId21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A67346"/>
    <a:srgbClr val="A2DAD3"/>
    <a:srgbClr val="3E8F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FF1319-660F-4250-8DF3-5A61BF723072}" v="2" dt="2025-05-06T05:13:12.5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97" d="100"/>
          <a:sy n="197" d="100"/>
        </p:scale>
        <p:origin x="702" y="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ug Hermann" userId="23eecc8b-47e4-4a8a-90cb-28d9ad89103a" providerId="ADAL" clId="{19FF1319-660F-4250-8DF3-5A61BF723072}"/>
    <pc:docChg chg="modSld modMainMaster">
      <pc:chgData name="Klug Hermann" userId="23eecc8b-47e4-4a8a-90cb-28d9ad89103a" providerId="ADAL" clId="{19FF1319-660F-4250-8DF3-5A61BF723072}" dt="2025-05-06T05:13:12.518" v="1"/>
      <pc:docMkLst>
        <pc:docMk/>
      </pc:docMkLst>
      <pc:sldChg chg="modTransition">
        <pc:chgData name="Klug Hermann" userId="23eecc8b-47e4-4a8a-90cb-28d9ad89103a" providerId="ADAL" clId="{19FF1319-660F-4250-8DF3-5A61BF723072}" dt="2025-05-06T05:13:12.518" v="1"/>
        <pc:sldMkLst>
          <pc:docMk/>
          <pc:sldMk cId="4161115342" sldId="256"/>
        </pc:sldMkLst>
      </pc:sldChg>
      <pc:sldChg chg="modTransition">
        <pc:chgData name="Klug Hermann" userId="23eecc8b-47e4-4a8a-90cb-28d9ad89103a" providerId="ADAL" clId="{19FF1319-660F-4250-8DF3-5A61BF723072}" dt="2025-05-06T05:13:12.518" v="1"/>
        <pc:sldMkLst>
          <pc:docMk/>
          <pc:sldMk cId="2199305574" sldId="264"/>
        </pc:sldMkLst>
      </pc:sldChg>
      <pc:sldChg chg="modTransition">
        <pc:chgData name="Klug Hermann" userId="23eecc8b-47e4-4a8a-90cb-28d9ad89103a" providerId="ADAL" clId="{19FF1319-660F-4250-8DF3-5A61BF723072}" dt="2025-05-06T05:13:12.518" v="1"/>
        <pc:sldMkLst>
          <pc:docMk/>
          <pc:sldMk cId="4134462804" sldId="265"/>
        </pc:sldMkLst>
      </pc:sldChg>
      <pc:sldChg chg="modTransition">
        <pc:chgData name="Klug Hermann" userId="23eecc8b-47e4-4a8a-90cb-28d9ad89103a" providerId="ADAL" clId="{19FF1319-660F-4250-8DF3-5A61BF723072}" dt="2025-05-06T05:13:12.518" v="1"/>
        <pc:sldMkLst>
          <pc:docMk/>
          <pc:sldMk cId="781575177" sldId="269"/>
        </pc:sldMkLst>
      </pc:sldChg>
      <pc:sldChg chg="modTransition">
        <pc:chgData name="Klug Hermann" userId="23eecc8b-47e4-4a8a-90cb-28d9ad89103a" providerId="ADAL" clId="{19FF1319-660F-4250-8DF3-5A61BF723072}" dt="2025-05-06T05:13:12.518" v="1"/>
        <pc:sldMkLst>
          <pc:docMk/>
          <pc:sldMk cId="1620643609" sldId="270"/>
        </pc:sldMkLst>
      </pc:sldChg>
      <pc:sldChg chg="modTransition">
        <pc:chgData name="Klug Hermann" userId="23eecc8b-47e4-4a8a-90cb-28d9ad89103a" providerId="ADAL" clId="{19FF1319-660F-4250-8DF3-5A61BF723072}" dt="2025-05-06T05:13:12.518" v="1"/>
        <pc:sldMkLst>
          <pc:docMk/>
          <pc:sldMk cId="710989284" sldId="272"/>
        </pc:sldMkLst>
      </pc:sldChg>
      <pc:sldChg chg="modTransition">
        <pc:chgData name="Klug Hermann" userId="23eecc8b-47e4-4a8a-90cb-28d9ad89103a" providerId="ADAL" clId="{19FF1319-660F-4250-8DF3-5A61BF723072}" dt="2025-05-06T05:13:12.518" v="1"/>
        <pc:sldMkLst>
          <pc:docMk/>
          <pc:sldMk cId="1909875516" sldId="273"/>
        </pc:sldMkLst>
      </pc:sldChg>
      <pc:sldChg chg="modTransition">
        <pc:chgData name="Klug Hermann" userId="23eecc8b-47e4-4a8a-90cb-28d9ad89103a" providerId="ADAL" clId="{19FF1319-660F-4250-8DF3-5A61BF723072}" dt="2025-05-06T05:13:12.518" v="1"/>
        <pc:sldMkLst>
          <pc:docMk/>
          <pc:sldMk cId="3870508206" sldId="275"/>
        </pc:sldMkLst>
      </pc:sldChg>
      <pc:sldChg chg="modTransition">
        <pc:chgData name="Klug Hermann" userId="23eecc8b-47e4-4a8a-90cb-28d9ad89103a" providerId="ADAL" clId="{19FF1319-660F-4250-8DF3-5A61BF723072}" dt="2025-05-06T05:13:12.518" v="1"/>
        <pc:sldMkLst>
          <pc:docMk/>
          <pc:sldMk cId="2620284975" sldId="279"/>
        </pc:sldMkLst>
      </pc:sldChg>
      <pc:sldChg chg="modTransition">
        <pc:chgData name="Klug Hermann" userId="23eecc8b-47e4-4a8a-90cb-28d9ad89103a" providerId="ADAL" clId="{19FF1319-660F-4250-8DF3-5A61BF723072}" dt="2025-05-06T05:13:12.518" v="1"/>
        <pc:sldMkLst>
          <pc:docMk/>
          <pc:sldMk cId="3010878578" sldId="280"/>
        </pc:sldMkLst>
      </pc:sldChg>
      <pc:sldChg chg="modTransition">
        <pc:chgData name="Klug Hermann" userId="23eecc8b-47e4-4a8a-90cb-28d9ad89103a" providerId="ADAL" clId="{19FF1319-660F-4250-8DF3-5A61BF723072}" dt="2025-05-06T05:13:12.518" v="1"/>
        <pc:sldMkLst>
          <pc:docMk/>
          <pc:sldMk cId="4106395809" sldId="281"/>
        </pc:sldMkLst>
      </pc:sldChg>
      <pc:sldChg chg="modTransition">
        <pc:chgData name="Klug Hermann" userId="23eecc8b-47e4-4a8a-90cb-28d9ad89103a" providerId="ADAL" clId="{19FF1319-660F-4250-8DF3-5A61BF723072}" dt="2025-05-06T05:13:12.518" v="1"/>
        <pc:sldMkLst>
          <pc:docMk/>
          <pc:sldMk cId="2355411075" sldId="282"/>
        </pc:sldMkLst>
      </pc:sldChg>
      <pc:sldChg chg="modTransition">
        <pc:chgData name="Klug Hermann" userId="23eecc8b-47e4-4a8a-90cb-28d9ad89103a" providerId="ADAL" clId="{19FF1319-660F-4250-8DF3-5A61BF723072}" dt="2025-05-06T05:13:12.518" v="1"/>
        <pc:sldMkLst>
          <pc:docMk/>
          <pc:sldMk cId="2386818776" sldId="283"/>
        </pc:sldMkLst>
      </pc:sldChg>
      <pc:sldChg chg="modTransition">
        <pc:chgData name="Klug Hermann" userId="23eecc8b-47e4-4a8a-90cb-28d9ad89103a" providerId="ADAL" clId="{19FF1319-660F-4250-8DF3-5A61BF723072}" dt="2025-05-06T05:13:12.518" v="1"/>
        <pc:sldMkLst>
          <pc:docMk/>
          <pc:sldMk cId="1833936252" sldId="285"/>
        </pc:sldMkLst>
      </pc:sldChg>
      <pc:sldChg chg="modTransition">
        <pc:chgData name="Klug Hermann" userId="23eecc8b-47e4-4a8a-90cb-28d9ad89103a" providerId="ADAL" clId="{19FF1319-660F-4250-8DF3-5A61BF723072}" dt="2025-05-06T05:13:12.518" v="1"/>
        <pc:sldMkLst>
          <pc:docMk/>
          <pc:sldMk cId="625020501" sldId="286"/>
        </pc:sldMkLst>
      </pc:sldChg>
      <pc:sldChg chg="modTransition">
        <pc:chgData name="Klug Hermann" userId="23eecc8b-47e4-4a8a-90cb-28d9ad89103a" providerId="ADAL" clId="{19FF1319-660F-4250-8DF3-5A61BF723072}" dt="2025-05-06T05:13:12.518" v="1"/>
        <pc:sldMkLst>
          <pc:docMk/>
          <pc:sldMk cId="3704759941" sldId="287"/>
        </pc:sldMkLst>
      </pc:sldChg>
      <pc:sldChg chg="modTransition">
        <pc:chgData name="Klug Hermann" userId="23eecc8b-47e4-4a8a-90cb-28d9ad89103a" providerId="ADAL" clId="{19FF1319-660F-4250-8DF3-5A61BF723072}" dt="2025-05-06T05:13:12.518" v="1"/>
        <pc:sldMkLst>
          <pc:docMk/>
          <pc:sldMk cId="3033477180" sldId="288"/>
        </pc:sldMkLst>
      </pc:sldChg>
      <pc:sldChg chg="modTransition">
        <pc:chgData name="Klug Hermann" userId="23eecc8b-47e4-4a8a-90cb-28d9ad89103a" providerId="ADAL" clId="{19FF1319-660F-4250-8DF3-5A61BF723072}" dt="2025-05-06T05:13:12.518" v="1"/>
        <pc:sldMkLst>
          <pc:docMk/>
          <pc:sldMk cId="677806976" sldId="289"/>
        </pc:sldMkLst>
      </pc:sldChg>
      <pc:sldChg chg="modTransition">
        <pc:chgData name="Klug Hermann" userId="23eecc8b-47e4-4a8a-90cb-28d9ad89103a" providerId="ADAL" clId="{19FF1319-660F-4250-8DF3-5A61BF723072}" dt="2025-05-06T05:13:12.518" v="1"/>
        <pc:sldMkLst>
          <pc:docMk/>
          <pc:sldMk cId="2424900369" sldId="290"/>
        </pc:sldMkLst>
      </pc:sldChg>
      <pc:sldChg chg="modTransition">
        <pc:chgData name="Klug Hermann" userId="23eecc8b-47e4-4a8a-90cb-28d9ad89103a" providerId="ADAL" clId="{19FF1319-660F-4250-8DF3-5A61BF723072}" dt="2025-05-06T05:13:12.518" v="1"/>
        <pc:sldMkLst>
          <pc:docMk/>
          <pc:sldMk cId="2087074915" sldId="291"/>
        </pc:sldMkLst>
      </pc:sldChg>
      <pc:sldMasterChg chg="modTransition modSldLayout">
        <pc:chgData name="Klug Hermann" userId="23eecc8b-47e4-4a8a-90cb-28d9ad89103a" providerId="ADAL" clId="{19FF1319-660F-4250-8DF3-5A61BF723072}" dt="2025-05-06T05:13:12.518" v="1"/>
        <pc:sldMasterMkLst>
          <pc:docMk/>
          <pc:sldMasterMk cId="2549467184" sldId="2147483660"/>
        </pc:sldMasterMkLst>
        <pc:sldLayoutChg chg="modTransition">
          <pc:chgData name="Klug Hermann" userId="23eecc8b-47e4-4a8a-90cb-28d9ad89103a" providerId="ADAL" clId="{19FF1319-660F-4250-8DF3-5A61BF723072}" dt="2025-05-06T05:13:12.518" v="1"/>
          <pc:sldLayoutMkLst>
            <pc:docMk/>
            <pc:sldMasterMk cId="2549467184" sldId="2147483660"/>
            <pc:sldLayoutMk cId="3581983631" sldId="2147483661"/>
          </pc:sldLayoutMkLst>
        </pc:sldLayoutChg>
        <pc:sldLayoutChg chg="modTransition">
          <pc:chgData name="Klug Hermann" userId="23eecc8b-47e4-4a8a-90cb-28d9ad89103a" providerId="ADAL" clId="{19FF1319-660F-4250-8DF3-5A61BF723072}" dt="2025-05-06T05:13:12.518" v="1"/>
          <pc:sldLayoutMkLst>
            <pc:docMk/>
            <pc:sldMasterMk cId="2549467184" sldId="2147483660"/>
            <pc:sldLayoutMk cId="1686385389" sldId="2147483662"/>
          </pc:sldLayoutMkLst>
        </pc:sldLayoutChg>
        <pc:sldLayoutChg chg="modTransition">
          <pc:chgData name="Klug Hermann" userId="23eecc8b-47e4-4a8a-90cb-28d9ad89103a" providerId="ADAL" clId="{19FF1319-660F-4250-8DF3-5A61BF723072}" dt="2025-05-06T05:13:12.518" v="1"/>
          <pc:sldLayoutMkLst>
            <pc:docMk/>
            <pc:sldMasterMk cId="2549467184" sldId="2147483660"/>
            <pc:sldLayoutMk cId="2018134646" sldId="2147483663"/>
          </pc:sldLayoutMkLst>
        </pc:sldLayoutChg>
        <pc:sldLayoutChg chg="modTransition">
          <pc:chgData name="Klug Hermann" userId="23eecc8b-47e4-4a8a-90cb-28d9ad89103a" providerId="ADAL" clId="{19FF1319-660F-4250-8DF3-5A61BF723072}" dt="2025-05-06T05:13:12.518" v="1"/>
          <pc:sldLayoutMkLst>
            <pc:docMk/>
            <pc:sldMasterMk cId="2549467184" sldId="2147483660"/>
            <pc:sldLayoutMk cId="3037581164" sldId="2147483664"/>
          </pc:sldLayoutMkLst>
        </pc:sldLayoutChg>
        <pc:sldLayoutChg chg="modTransition">
          <pc:chgData name="Klug Hermann" userId="23eecc8b-47e4-4a8a-90cb-28d9ad89103a" providerId="ADAL" clId="{19FF1319-660F-4250-8DF3-5A61BF723072}" dt="2025-05-06T05:13:12.518" v="1"/>
          <pc:sldLayoutMkLst>
            <pc:docMk/>
            <pc:sldMasterMk cId="2549467184" sldId="2147483660"/>
            <pc:sldLayoutMk cId="3836526839" sldId="2147483665"/>
          </pc:sldLayoutMkLst>
        </pc:sldLayoutChg>
        <pc:sldLayoutChg chg="modTransition">
          <pc:chgData name="Klug Hermann" userId="23eecc8b-47e4-4a8a-90cb-28d9ad89103a" providerId="ADAL" clId="{19FF1319-660F-4250-8DF3-5A61BF723072}" dt="2025-05-06T05:13:12.518" v="1"/>
          <pc:sldLayoutMkLst>
            <pc:docMk/>
            <pc:sldMasterMk cId="2549467184" sldId="2147483660"/>
            <pc:sldLayoutMk cId="3692293642" sldId="2147483666"/>
          </pc:sldLayoutMkLst>
        </pc:sldLayoutChg>
        <pc:sldLayoutChg chg="modTransition">
          <pc:chgData name="Klug Hermann" userId="23eecc8b-47e4-4a8a-90cb-28d9ad89103a" providerId="ADAL" clId="{19FF1319-660F-4250-8DF3-5A61BF723072}" dt="2025-05-06T05:13:12.518" v="1"/>
          <pc:sldLayoutMkLst>
            <pc:docMk/>
            <pc:sldMasterMk cId="2549467184" sldId="2147483660"/>
            <pc:sldLayoutMk cId="1367381578" sldId="2147483667"/>
          </pc:sldLayoutMkLst>
        </pc:sldLayoutChg>
        <pc:sldLayoutChg chg="modTransition">
          <pc:chgData name="Klug Hermann" userId="23eecc8b-47e4-4a8a-90cb-28d9ad89103a" providerId="ADAL" clId="{19FF1319-660F-4250-8DF3-5A61BF723072}" dt="2025-05-06T05:13:12.518" v="1"/>
          <pc:sldLayoutMkLst>
            <pc:docMk/>
            <pc:sldMasterMk cId="2549467184" sldId="2147483660"/>
            <pc:sldLayoutMk cId="2095417534" sldId="2147483668"/>
          </pc:sldLayoutMkLst>
        </pc:sldLayoutChg>
        <pc:sldLayoutChg chg="modTransition">
          <pc:chgData name="Klug Hermann" userId="23eecc8b-47e4-4a8a-90cb-28d9ad89103a" providerId="ADAL" clId="{19FF1319-660F-4250-8DF3-5A61BF723072}" dt="2025-05-06T05:13:12.518" v="1"/>
          <pc:sldLayoutMkLst>
            <pc:docMk/>
            <pc:sldMasterMk cId="2549467184" sldId="2147483660"/>
            <pc:sldLayoutMk cId="330709300" sldId="2147483669"/>
          </pc:sldLayoutMkLst>
        </pc:sldLayoutChg>
        <pc:sldLayoutChg chg="modTransition">
          <pc:chgData name="Klug Hermann" userId="23eecc8b-47e4-4a8a-90cb-28d9ad89103a" providerId="ADAL" clId="{19FF1319-660F-4250-8DF3-5A61BF723072}" dt="2025-05-06T05:13:12.518" v="1"/>
          <pc:sldLayoutMkLst>
            <pc:docMk/>
            <pc:sldMasterMk cId="2549467184" sldId="2147483660"/>
            <pc:sldLayoutMk cId="1504041889" sldId="2147483670"/>
          </pc:sldLayoutMkLst>
        </pc:sldLayoutChg>
        <pc:sldLayoutChg chg="modTransition">
          <pc:chgData name="Klug Hermann" userId="23eecc8b-47e4-4a8a-90cb-28d9ad89103a" providerId="ADAL" clId="{19FF1319-660F-4250-8DF3-5A61BF723072}" dt="2025-05-06T05:13:12.518" v="1"/>
          <pc:sldLayoutMkLst>
            <pc:docMk/>
            <pc:sldMasterMk cId="2549467184" sldId="2147483660"/>
            <pc:sldLayoutMk cId="178530071" sldId="2147483671"/>
          </pc:sldLayoutMkLst>
        </pc:sldLayoutChg>
        <pc:sldLayoutChg chg="modTransition">
          <pc:chgData name="Klug Hermann" userId="23eecc8b-47e4-4a8a-90cb-28d9ad89103a" providerId="ADAL" clId="{19FF1319-660F-4250-8DF3-5A61BF723072}" dt="2025-05-06T05:13:12.518" v="1"/>
          <pc:sldLayoutMkLst>
            <pc:docMk/>
            <pc:sldMasterMk cId="2549467184" sldId="2147483660"/>
            <pc:sldLayoutMk cId="1018427030" sldId="2147483672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1A56-2F34-4C8B-BE8B-ABFBA680564C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3B33-E40C-40AE-A05E-C7108904A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98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1A56-2F34-4C8B-BE8B-ABFBA680564C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3B33-E40C-40AE-A05E-C7108904A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4041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1A56-2F34-4C8B-BE8B-ABFBA680564C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3B33-E40C-40AE-A05E-C7108904A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30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7207628" y="3816739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1A56-2F34-4C8B-BE8B-ABFBA680564C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3B33-E40C-40AE-A05E-C7108904A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427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1A56-2F34-4C8B-BE8B-ABFBA680564C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3B33-E40C-40AE-A05E-C7108904A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385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1A56-2F34-4C8B-BE8B-ABFBA680564C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3B33-E40C-40AE-A05E-C7108904A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134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1A56-2F34-4C8B-BE8B-ABFBA680564C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3B33-E40C-40AE-A05E-C7108904A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581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1A56-2F34-4C8B-BE8B-ABFBA680564C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3B33-E40C-40AE-A05E-C7108904A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526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1A56-2F34-4C8B-BE8B-ABFBA680564C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3B33-E40C-40AE-A05E-C7108904A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293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1A56-2F34-4C8B-BE8B-ABFBA680564C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3B33-E40C-40AE-A05E-C7108904A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7381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1A56-2F34-4C8B-BE8B-ABFBA680564C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3B33-E40C-40AE-A05E-C7108904A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417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1A56-2F34-4C8B-BE8B-ABFBA680564C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3B33-E40C-40AE-A05E-C7108904A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709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71A56-2F34-4C8B-BE8B-ABFBA680564C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53B33-E40C-40AE-A05E-C7108904A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46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92659" y="613886"/>
            <a:ext cx="6103620" cy="4120515"/>
            <a:chOff x="3279" y="1289"/>
            <a:chExt cx="12816" cy="8652"/>
          </a:xfrm>
        </p:grpSpPr>
        <p:sp>
          <p:nvSpPr>
            <p:cNvPr id="5" name="菱形 4"/>
            <p:cNvSpPr/>
            <p:nvPr/>
          </p:nvSpPr>
          <p:spPr>
            <a:xfrm>
              <a:off x="3279" y="1289"/>
              <a:ext cx="12816" cy="8653"/>
            </a:xfrm>
            <a:prstGeom prst="diamond">
              <a:avLst/>
            </a:prstGeom>
            <a:solidFill>
              <a:schemeClr val="bg1">
                <a:alpha val="99000"/>
              </a:schemeClr>
            </a:solidFill>
            <a:ln w="12700">
              <a:solidFill>
                <a:srgbClr val="A673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6" name="菱形 5"/>
            <p:cNvSpPr/>
            <p:nvPr/>
          </p:nvSpPr>
          <p:spPr>
            <a:xfrm>
              <a:off x="3631" y="1508"/>
              <a:ext cx="12137" cy="8195"/>
            </a:xfrm>
            <a:prstGeom prst="diamond">
              <a:avLst/>
            </a:prstGeom>
            <a:solidFill>
              <a:schemeClr val="bg1">
                <a:alpha val="99000"/>
              </a:schemeClr>
            </a:solidFill>
            <a:ln w="12700">
              <a:solidFill>
                <a:srgbClr val="4192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179289" y="1515457"/>
            <a:ext cx="44129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A67346"/>
                </a:solidFill>
                <a:latin typeface="微软雅黑" charset="0"/>
                <a:ea typeface="微软雅黑" charset="0"/>
              </a:rPr>
              <a:t>The impact of </a:t>
            </a:r>
          </a:p>
          <a:p>
            <a:pPr algn="ctr"/>
            <a:r>
              <a:rPr lang="en-US" altLang="zh-CN" sz="2400" b="1" dirty="0">
                <a:solidFill>
                  <a:srgbClr val="A67346"/>
                </a:solidFill>
                <a:latin typeface="微软雅黑" charset="0"/>
                <a:ea typeface="微软雅黑" charset="0"/>
              </a:rPr>
              <a:t>digitalization and green technologies </a:t>
            </a:r>
          </a:p>
          <a:p>
            <a:pPr algn="ctr"/>
            <a:r>
              <a:rPr lang="en-US" altLang="zh-CN" sz="2400" b="1" dirty="0">
                <a:solidFill>
                  <a:srgbClr val="A67346"/>
                </a:solidFill>
                <a:latin typeface="微软雅黑" charset="0"/>
                <a:ea typeface="微软雅黑" charset="0"/>
              </a:rPr>
              <a:t>on wage gaps </a:t>
            </a:r>
          </a:p>
          <a:p>
            <a:pPr algn="ctr"/>
            <a:r>
              <a:rPr lang="en-US" altLang="zh-CN" sz="2400" b="1" dirty="0">
                <a:solidFill>
                  <a:srgbClr val="A67346"/>
                </a:solidFill>
                <a:latin typeface="微软雅黑" charset="0"/>
                <a:ea typeface="微软雅黑" charset="0"/>
              </a:rPr>
              <a:t>in Europe</a:t>
            </a:r>
          </a:p>
          <a:p>
            <a:pPr algn="ctr"/>
            <a:r>
              <a:rPr lang="en-US" altLang="zh-CN" sz="2400" b="1" dirty="0">
                <a:solidFill>
                  <a:srgbClr val="A67346"/>
                </a:solidFill>
                <a:latin typeface="微软雅黑" charset="0"/>
                <a:ea typeface="微软雅黑" charset="0"/>
              </a:rPr>
              <a:t> (Wage gap)</a:t>
            </a:r>
            <a:endParaRPr lang="zh-CN" altLang="en-US" sz="2400" b="1" dirty="0">
              <a:solidFill>
                <a:srgbClr val="A67346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00841" y="3775884"/>
            <a:ext cx="2287256" cy="570284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anchor="t">
            <a:spAutoFit/>
          </a:bodyPr>
          <a:lstStyle/>
          <a:p>
            <a:pPr lvl="0" algn="ctr" eaLnBrk="0" latinLnBrk="0" hangingPunct="0">
              <a:lnSpc>
                <a:spcPct val="150000"/>
              </a:lnSpc>
            </a:pPr>
            <a:r>
              <a:rPr lang="en-US" altLang="zh-CN" sz="1100" b="1" dirty="0">
                <a:solidFill>
                  <a:srgbClr val="A67346"/>
                </a:solidFill>
                <a:latin typeface="微软雅黑" charset="0"/>
                <a:ea typeface="微软雅黑" charset="0"/>
              </a:rPr>
              <a:t>yiqi.liu@stud.plus.ac.at</a:t>
            </a:r>
          </a:p>
          <a:p>
            <a:pPr lvl="0" algn="ctr" eaLnBrk="0" latinLnBrk="0" hangingPunct="0">
              <a:lnSpc>
                <a:spcPct val="150000"/>
              </a:lnSpc>
            </a:pPr>
            <a:r>
              <a:rPr lang="en-US" altLang="zh-CN" sz="1100" b="1" dirty="0">
                <a:solidFill>
                  <a:srgbClr val="A67346"/>
                </a:solidFill>
                <a:latin typeface="微软雅黑" charset="0"/>
                <a:ea typeface="微软雅黑" charset="0"/>
              </a:rPr>
              <a:t>2025/05/06</a:t>
            </a:r>
          </a:p>
        </p:txBody>
      </p:sp>
    </p:spTree>
    <p:extLst>
      <p:ext uri="{BB962C8B-B14F-4D97-AF65-F5344CB8AC3E}">
        <p14:creationId xmlns:p14="http://schemas.microsoft.com/office/powerpoint/2010/main" val="4161115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B835A-869A-B55E-4F12-1220DBF67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024E035-9F8A-EA59-F269-53D5A263EDDB}"/>
              </a:ext>
            </a:extLst>
          </p:cNvPr>
          <p:cNvSpPr txBox="1"/>
          <p:nvPr/>
        </p:nvSpPr>
        <p:spPr>
          <a:xfrm>
            <a:off x="205264" y="171450"/>
            <a:ext cx="3330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+mn-ea"/>
              </a:rPr>
              <a:t>4 Results: Wage gap</a:t>
            </a:r>
            <a:endParaRPr lang="zh-CN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FF6501D-83C5-19C5-3047-553BA53EA0E2}"/>
              </a:ext>
            </a:extLst>
          </p:cNvPr>
          <p:cNvSpPr/>
          <p:nvPr/>
        </p:nvSpPr>
        <p:spPr>
          <a:xfrm>
            <a:off x="-2381" y="177166"/>
            <a:ext cx="89535" cy="354806"/>
          </a:xfrm>
          <a:prstGeom prst="rect">
            <a:avLst/>
          </a:prstGeom>
          <a:solidFill>
            <a:srgbClr val="A67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10BC391-1561-022B-AA25-A3BE02FA6E96}"/>
              </a:ext>
            </a:extLst>
          </p:cNvPr>
          <p:cNvSpPr/>
          <p:nvPr/>
        </p:nvSpPr>
        <p:spPr>
          <a:xfrm>
            <a:off x="103346" y="177166"/>
            <a:ext cx="73343" cy="354806"/>
          </a:xfrm>
          <a:prstGeom prst="rect">
            <a:avLst/>
          </a:prstGeom>
          <a:solidFill>
            <a:srgbClr val="A67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D05C369E-83FB-EE32-F45E-DECCA9863C05}"/>
              </a:ext>
            </a:extLst>
          </p:cNvPr>
          <p:cNvSpPr txBox="1"/>
          <p:nvPr/>
        </p:nvSpPr>
        <p:spPr>
          <a:xfrm>
            <a:off x="498387" y="1037093"/>
            <a:ext cx="349850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750"/>
              </a:spcBef>
            </a:pPr>
            <a:r>
              <a:rPr lang="en-GB" altLang="zh-CN" sz="1400" b="1" dirty="0">
                <a:solidFill>
                  <a:srgbClr val="A2DAD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Numerical</a:t>
            </a:r>
            <a:endParaRPr lang="zh-CN" altLang="en-US" sz="1400" b="1" dirty="0">
              <a:solidFill>
                <a:srgbClr val="A2DAD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EE299C17-CC15-B567-BA4A-F63915D029C7}"/>
              </a:ext>
            </a:extLst>
          </p:cNvPr>
          <p:cNvSpPr txBox="1"/>
          <p:nvPr/>
        </p:nvSpPr>
        <p:spPr>
          <a:xfrm>
            <a:off x="498389" y="1287465"/>
            <a:ext cx="3585931" cy="2991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mean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of the wage gap in the study area is 5.24, the median is 4.91, and the 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standard deviation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is 2.10. It can be seen that the wage gap in Europe is mostly between 3 and 5. Among them, 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Belgium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has the smallest wage gap, only 3.38, while 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Kosovo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has the largest wage gap, 15.58. The overall income gap of European countries is small. 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4DF0292-BA87-A8FA-6C4C-EE9EB9C763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" t="8278" r="12615"/>
          <a:stretch/>
        </p:blipFill>
        <p:spPr bwMode="auto">
          <a:xfrm>
            <a:off x="4470014" y="1819209"/>
            <a:ext cx="3999452" cy="15050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6395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05264" y="171450"/>
            <a:ext cx="2261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+mn-ea"/>
              </a:rPr>
              <a:t>4 Wage gap</a:t>
            </a:r>
            <a:endParaRPr lang="zh-CN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2381" y="177166"/>
            <a:ext cx="89535" cy="354806"/>
          </a:xfrm>
          <a:prstGeom prst="rect">
            <a:avLst/>
          </a:prstGeom>
          <a:solidFill>
            <a:srgbClr val="A67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6" name="矩形 5"/>
          <p:cNvSpPr/>
          <p:nvPr/>
        </p:nvSpPr>
        <p:spPr>
          <a:xfrm>
            <a:off x="103346" y="177166"/>
            <a:ext cx="73343" cy="354806"/>
          </a:xfrm>
          <a:prstGeom prst="rect">
            <a:avLst/>
          </a:prstGeom>
          <a:solidFill>
            <a:srgbClr val="A67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40" name="文本框 39"/>
          <p:cNvSpPr txBox="1"/>
          <p:nvPr/>
        </p:nvSpPr>
        <p:spPr>
          <a:xfrm>
            <a:off x="437428" y="1006157"/>
            <a:ext cx="3072196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750"/>
              </a:spcBef>
            </a:pPr>
            <a:r>
              <a:rPr lang="en-US" altLang="zh-CN" sz="1400" b="1" dirty="0">
                <a:solidFill>
                  <a:srgbClr val="A2DAD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Spatial</a:t>
            </a:r>
            <a:endParaRPr lang="zh-CN" altLang="en-US" sz="1400" b="1" dirty="0">
              <a:solidFill>
                <a:srgbClr val="A2DAD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37429" y="1198983"/>
            <a:ext cx="2941497" cy="1883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 terms of space, the wage gap among European countries shows a pattern of “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low in the north and high in the south, low in the west and high in the east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9F5D27B-2409-CB6E-F014-06C948F53B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" t="21544" r="1276" b="19192"/>
          <a:stretch/>
        </p:blipFill>
        <p:spPr bwMode="auto">
          <a:xfrm>
            <a:off x="3664312" y="354569"/>
            <a:ext cx="5194300" cy="441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0508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3F9FF-A63C-8AB2-1756-E5426063D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4BA447E-5FB2-E661-4385-F99718012F24}"/>
              </a:ext>
            </a:extLst>
          </p:cNvPr>
          <p:cNvSpPr txBox="1"/>
          <p:nvPr/>
        </p:nvSpPr>
        <p:spPr>
          <a:xfrm>
            <a:off x="205264" y="171450"/>
            <a:ext cx="2261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+mn-ea"/>
              </a:rPr>
              <a:t>4 Wage gap</a:t>
            </a:r>
            <a:endParaRPr lang="zh-CN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575D864-84C7-7825-E3FE-673F43A9D99C}"/>
              </a:ext>
            </a:extLst>
          </p:cNvPr>
          <p:cNvSpPr/>
          <p:nvPr/>
        </p:nvSpPr>
        <p:spPr>
          <a:xfrm>
            <a:off x="-2381" y="177166"/>
            <a:ext cx="89535" cy="354806"/>
          </a:xfrm>
          <a:prstGeom prst="rect">
            <a:avLst/>
          </a:prstGeom>
          <a:solidFill>
            <a:srgbClr val="A67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E7E1D2F-4457-AC54-3DB5-F740A9C45715}"/>
              </a:ext>
            </a:extLst>
          </p:cNvPr>
          <p:cNvSpPr/>
          <p:nvPr/>
        </p:nvSpPr>
        <p:spPr>
          <a:xfrm>
            <a:off x="103346" y="177166"/>
            <a:ext cx="73343" cy="354806"/>
          </a:xfrm>
          <a:prstGeom prst="rect">
            <a:avLst/>
          </a:prstGeom>
          <a:solidFill>
            <a:srgbClr val="A67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05E221F3-2AC4-FC71-EB37-FC6161E9C280}"/>
              </a:ext>
            </a:extLst>
          </p:cNvPr>
          <p:cNvSpPr txBox="1"/>
          <p:nvPr/>
        </p:nvSpPr>
        <p:spPr>
          <a:xfrm>
            <a:off x="437428" y="1006157"/>
            <a:ext cx="3072196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750"/>
              </a:spcBef>
            </a:pPr>
            <a:r>
              <a:rPr lang="en-US" altLang="zh-CN" sz="1400" b="1" dirty="0">
                <a:solidFill>
                  <a:srgbClr val="A2DAD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Spatial autocorrelation analysis</a:t>
            </a:r>
            <a:endParaRPr lang="zh-CN" altLang="en-US" sz="1400" b="1" dirty="0">
              <a:solidFill>
                <a:srgbClr val="A2DAD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A594EDED-E8D0-242C-285D-DE8E5C0893E7}"/>
              </a:ext>
            </a:extLst>
          </p:cNvPr>
          <p:cNvSpPr txBox="1"/>
          <p:nvPr/>
        </p:nvSpPr>
        <p:spPr>
          <a:xfrm>
            <a:off x="437429" y="1198983"/>
            <a:ext cx="2941497" cy="3360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Moran ind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value of the wage gap was 0.096, the 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 score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was 2.48, and the 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value was 0.013 (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＜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0.05), indicating that the 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spatial autocorrelation was significant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which means that the spatial distribution of the wage gap is not random, but presents a 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spatial clustered distribution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73B14F6-4D6D-3B69-A13F-2B7A288FC4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9" t="11302" r="24439" b="40153"/>
          <a:stretch/>
        </p:blipFill>
        <p:spPr bwMode="auto">
          <a:xfrm>
            <a:off x="4540776" y="675957"/>
            <a:ext cx="3658615" cy="37915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5411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DF42E-FA08-4982-7491-7A6971C86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6E70433-7F10-753A-86B7-FD96CD17E96F}"/>
              </a:ext>
            </a:extLst>
          </p:cNvPr>
          <p:cNvSpPr txBox="1"/>
          <p:nvPr/>
        </p:nvSpPr>
        <p:spPr>
          <a:xfrm>
            <a:off x="205264" y="171450"/>
            <a:ext cx="2261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+mn-ea"/>
              </a:rPr>
              <a:t>4 Wage gap</a:t>
            </a:r>
            <a:endParaRPr lang="zh-CN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8545ABA-A4C5-9FC4-F553-51F46CE2D90A}"/>
              </a:ext>
            </a:extLst>
          </p:cNvPr>
          <p:cNvSpPr/>
          <p:nvPr/>
        </p:nvSpPr>
        <p:spPr>
          <a:xfrm>
            <a:off x="-2381" y="177166"/>
            <a:ext cx="89535" cy="354806"/>
          </a:xfrm>
          <a:prstGeom prst="rect">
            <a:avLst/>
          </a:prstGeom>
          <a:solidFill>
            <a:srgbClr val="A67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4546822-7D46-913B-5922-B451B321E7CB}"/>
              </a:ext>
            </a:extLst>
          </p:cNvPr>
          <p:cNvSpPr/>
          <p:nvPr/>
        </p:nvSpPr>
        <p:spPr>
          <a:xfrm>
            <a:off x="103346" y="177166"/>
            <a:ext cx="73343" cy="354806"/>
          </a:xfrm>
          <a:prstGeom prst="rect">
            <a:avLst/>
          </a:prstGeom>
          <a:solidFill>
            <a:srgbClr val="A67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923C6E79-ED7B-CE46-5411-327CD5DBC150}"/>
              </a:ext>
            </a:extLst>
          </p:cNvPr>
          <p:cNvSpPr txBox="1"/>
          <p:nvPr/>
        </p:nvSpPr>
        <p:spPr>
          <a:xfrm>
            <a:off x="437428" y="1006157"/>
            <a:ext cx="3072196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750"/>
              </a:spcBef>
            </a:pPr>
            <a:r>
              <a:rPr lang="en-US" altLang="zh-CN" sz="1400" b="1" dirty="0">
                <a:solidFill>
                  <a:srgbClr val="A2DAD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Clustering and outlier analysis</a:t>
            </a:r>
            <a:endParaRPr lang="zh-CN" altLang="en-US" sz="1400" b="1" dirty="0">
              <a:solidFill>
                <a:srgbClr val="A2DAD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5D2D65BD-0609-4FA6-DC92-EC9FFC9E09C3}"/>
              </a:ext>
            </a:extLst>
          </p:cNvPr>
          <p:cNvSpPr txBox="1"/>
          <p:nvPr/>
        </p:nvSpPr>
        <p:spPr>
          <a:xfrm>
            <a:off x="437429" y="1198983"/>
            <a:ext cx="3072195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en-US" altLang="zh-CN" dirty="0">
                <a:solidFill>
                  <a:srgbClr val="404040"/>
                </a:solidFill>
              </a:rPr>
              <a:t>Belgium, Netherlands, Luxembourg and Denmark are </a:t>
            </a:r>
            <a:r>
              <a:rPr lang="en-US" altLang="zh-CN" b="1" dirty="0">
                <a:solidFill>
                  <a:srgbClr val="404040"/>
                </a:solidFill>
              </a:rPr>
              <a:t>low-value clusters of wage gaps</a:t>
            </a:r>
            <a:r>
              <a:rPr lang="en-US" altLang="zh-CN" dirty="0">
                <a:solidFill>
                  <a:srgbClr val="404040"/>
                </a:solidFill>
              </a:rPr>
              <a:t>.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dirty="0">
                <a:solidFill>
                  <a:srgbClr val="404040"/>
                </a:solidFill>
              </a:rPr>
              <a:t>Romania, Bulgaria, North Macedonia, Albania, Kosovo, Montenegro and Greece are </a:t>
            </a:r>
            <a:r>
              <a:rPr lang="en-US" altLang="zh-CN" b="1" dirty="0">
                <a:solidFill>
                  <a:srgbClr val="404040"/>
                </a:solidFill>
              </a:rPr>
              <a:t>high-value clusters of wage gaps</a:t>
            </a:r>
            <a:r>
              <a:rPr lang="en-US" altLang="zh-CN" dirty="0">
                <a:solidFill>
                  <a:srgbClr val="404040"/>
                </a:solidFill>
              </a:rPr>
              <a:t>.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dirty="0">
                <a:solidFill>
                  <a:srgbClr val="404040"/>
                </a:solidFill>
              </a:rPr>
              <a:t>The United Kingdom is an</a:t>
            </a:r>
            <a:r>
              <a:rPr lang="en-US" altLang="zh-CN" b="1" dirty="0">
                <a:solidFill>
                  <a:srgbClr val="404040"/>
                </a:solidFill>
              </a:rPr>
              <a:t> abnormally high value in the low-value area</a:t>
            </a:r>
            <a:r>
              <a:rPr lang="en-US" altLang="zh-CN" dirty="0">
                <a:solidFill>
                  <a:srgbClr val="404040"/>
                </a:solidFill>
              </a:rPr>
              <a:t>.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dirty="0">
                <a:solidFill>
                  <a:srgbClr val="404040"/>
                </a:solidFill>
              </a:rPr>
              <a:t>El Salvador and Cyprus are </a:t>
            </a:r>
            <a:r>
              <a:rPr lang="en-US" altLang="zh-CN" b="1" dirty="0">
                <a:solidFill>
                  <a:srgbClr val="404040"/>
                </a:solidFill>
              </a:rPr>
              <a:t>abnormally low values in the high-value area</a:t>
            </a:r>
            <a:r>
              <a:rPr lang="en-US" altLang="zh-CN" dirty="0">
                <a:solidFill>
                  <a:srgbClr val="404040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404040"/>
                </a:solidFill>
              </a:rPr>
              <a:t>Wage gaps in Europe is </a:t>
            </a:r>
            <a:r>
              <a:rPr lang="en-US" altLang="zh-CN" b="1" dirty="0">
                <a:solidFill>
                  <a:srgbClr val="404040"/>
                </a:solidFill>
              </a:rPr>
              <a:t>clustered </a:t>
            </a:r>
            <a:r>
              <a:rPr lang="en-US" altLang="zh-CN" dirty="0">
                <a:solidFill>
                  <a:srgbClr val="404040"/>
                </a:solidFill>
              </a:rPr>
              <a:t>rather than randomly distributed.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D97D9C7-ADB9-CECA-5B99-31785C7728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" t="21040" r="3787" b="18806"/>
          <a:stretch/>
        </p:blipFill>
        <p:spPr bwMode="auto">
          <a:xfrm>
            <a:off x="3649431" y="354569"/>
            <a:ext cx="5057140" cy="4486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6818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BF996-54B7-EC6A-8B54-448D410E5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571E6E7-0153-703C-E272-898CB529C499}"/>
              </a:ext>
            </a:extLst>
          </p:cNvPr>
          <p:cNvSpPr txBox="1"/>
          <p:nvPr/>
        </p:nvSpPr>
        <p:spPr>
          <a:xfrm>
            <a:off x="205264" y="171450"/>
            <a:ext cx="341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+mn-ea"/>
              </a:rPr>
              <a:t>4 OLS - Digitalization Level</a:t>
            </a:r>
            <a:endParaRPr lang="zh-CN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8D9A683-7914-9341-B886-9A0646D0A2D7}"/>
              </a:ext>
            </a:extLst>
          </p:cNvPr>
          <p:cNvSpPr/>
          <p:nvPr/>
        </p:nvSpPr>
        <p:spPr>
          <a:xfrm>
            <a:off x="-2381" y="177166"/>
            <a:ext cx="89535" cy="354806"/>
          </a:xfrm>
          <a:prstGeom prst="rect">
            <a:avLst/>
          </a:prstGeom>
          <a:solidFill>
            <a:srgbClr val="A67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4CF532A-5E47-520A-6802-6A6830974214}"/>
              </a:ext>
            </a:extLst>
          </p:cNvPr>
          <p:cNvSpPr/>
          <p:nvPr/>
        </p:nvSpPr>
        <p:spPr>
          <a:xfrm>
            <a:off x="103346" y="177166"/>
            <a:ext cx="73343" cy="354806"/>
          </a:xfrm>
          <a:prstGeom prst="rect">
            <a:avLst/>
          </a:prstGeom>
          <a:solidFill>
            <a:srgbClr val="A67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04B63DA-AD7B-A499-933E-9A49CAC4BE2E}"/>
              </a:ext>
            </a:extLst>
          </p:cNvPr>
          <p:cNvSpPr txBox="1"/>
          <p:nvPr/>
        </p:nvSpPr>
        <p:spPr>
          <a:xfrm>
            <a:off x="437430" y="1198983"/>
            <a:ext cx="2989393" cy="234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proportion of households with broadband Internet access 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</a:t>
            </a: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proportion of enterprises providing ICT training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have a </a:t>
            </a: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significant 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impact on the wage gap. 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</a:t>
            </a: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coefficient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of two indicators is </a:t>
            </a: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negative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→ 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two factors have </a:t>
            </a: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negative impact 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 the wage gap.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C7061AC2-FE46-D954-1C91-4595D0C2AA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566518"/>
              </p:ext>
            </p:extLst>
          </p:nvPr>
        </p:nvGraphicFramePr>
        <p:xfrm>
          <a:off x="3775165" y="1466561"/>
          <a:ext cx="5183821" cy="2720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5956">
                  <a:extLst>
                    <a:ext uri="{9D8B030D-6E8A-4147-A177-3AD203B41FA5}">
                      <a16:colId xmlns:a16="http://schemas.microsoft.com/office/drawing/2014/main" val="4243425240"/>
                    </a:ext>
                  </a:extLst>
                </a:gridCol>
                <a:gridCol w="878750">
                  <a:extLst>
                    <a:ext uri="{9D8B030D-6E8A-4147-A177-3AD203B41FA5}">
                      <a16:colId xmlns:a16="http://schemas.microsoft.com/office/drawing/2014/main" val="1574239864"/>
                    </a:ext>
                  </a:extLst>
                </a:gridCol>
                <a:gridCol w="1230994">
                  <a:extLst>
                    <a:ext uri="{9D8B030D-6E8A-4147-A177-3AD203B41FA5}">
                      <a16:colId xmlns:a16="http://schemas.microsoft.com/office/drawing/2014/main" val="5924880"/>
                    </a:ext>
                  </a:extLst>
                </a:gridCol>
                <a:gridCol w="878750">
                  <a:extLst>
                    <a:ext uri="{9D8B030D-6E8A-4147-A177-3AD203B41FA5}">
                      <a16:colId xmlns:a16="http://schemas.microsoft.com/office/drawing/2014/main" val="187624084"/>
                    </a:ext>
                  </a:extLst>
                </a:gridCol>
                <a:gridCol w="879371">
                  <a:extLst>
                    <a:ext uri="{9D8B030D-6E8A-4147-A177-3AD203B41FA5}">
                      <a16:colId xmlns:a16="http://schemas.microsoft.com/office/drawing/2014/main" val="2578131184"/>
                    </a:ext>
                  </a:extLst>
                </a:gridCol>
              </a:tblGrid>
              <a:tr h="14945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>
                          <a:effectLst/>
                        </a:rPr>
                        <a:t>Variable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 dirty="0">
                          <a:effectLst/>
                        </a:rPr>
                        <a:t>Coefficient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>
                          <a:effectLst/>
                        </a:rPr>
                        <a:t>Standard Deviation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>
                          <a:effectLst/>
                        </a:rPr>
                        <a:t>Robust_Pr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>
                          <a:effectLst/>
                        </a:rPr>
                        <a:t>VIF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7657503"/>
                  </a:ext>
                </a:extLst>
              </a:tr>
              <a:tr h="44837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050" kern="100">
                          <a:effectLst/>
                        </a:rPr>
                        <a:t>proportion of companies employing ICT experts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 dirty="0">
                          <a:effectLst/>
                        </a:rPr>
                        <a:t>-0.021183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>
                          <a:effectLst/>
                        </a:rPr>
                        <a:t>-0.811108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>
                          <a:effectLst/>
                        </a:rPr>
                        <a:t>0.272317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>
                          <a:effectLst/>
                        </a:rPr>
                        <a:t>1.665574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1399442"/>
                  </a:ext>
                </a:extLst>
              </a:tr>
              <a:tr h="597837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050" kern="100" dirty="0">
                          <a:effectLst/>
                        </a:rPr>
                        <a:t>proportion of enterprise employees performing ICT functions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 dirty="0">
                          <a:effectLst/>
                        </a:rPr>
                        <a:t>0.018442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 dirty="0">
                          <a:effectLst/>
                        </a:rPr>
                        <a:t>0.014643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 dirty="0">
                          <a:effectLst/>
                        </a:rPr>
                        <a:t>0.113971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 dirty="0">
                          <a:effectLst/>
                        </a:rPr>
                        <a:t>1.444524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9229651"/>
                  </a:ext>
                </a:extLst>
              </a:tr>
              <a:tr h="597837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050" kern="100">
                          <a:effectLst/>
                        </a:rPr>
                        <a:t>proportion of households with broadband Internet access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>
                          <a:effectLst/>
                        </a:rPr>
                        <a:t>-0.064889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>
                          <a:effectLst/>
                        </a:rPr>
                        <a:t>0.030627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 dirty="0">
                          <a:effectLst/>
                        </a:rPr>
                        <a:t>0.003312*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>
                          <a:effectLst/>
                        </a:rPr>
                        <a:t>1.339672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1035008"/>
                  </a:ext>
                </a:extLst>
              </a:tr>
              <a:tr h="44837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050" kern="100">
                          <a:effectLst/>
                        </a:rPr>
                        <a:t>proportion of companies providing ICT training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>
                          <a:effectLst/>
                        </a:rPr>
                        <a:t>-0.056827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>
                          <a:effectLst/>
                        </a:rPr>
                        <a:t>0.025868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 dirty="0">
                          <a:effectLst/>
                        </a:rPr>
                        <a:t>0.005536*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 dirty="0">
                          <a:effectLst/>
                        </a:rPr>
                        <a:t>2.436815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4720248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6F95AACD-FFE1-79C4-60DD-1334193F4135}"/>
              </a:ext>
            </a:extLst>
          </p:cNvPr>
          <p:cNvSpPr txBox="1"/>
          <p:nvPr/>
        </p:nvSpPr>
        <p:spPr>
          <a:xfrm>
            <a:off x="5578949" y="1084217"/>
            <a:ext cx="15762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dirty="0"/>
              <a:t>Table 1 OLS results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3936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DDD89-AD80-CA24-6084-C8E44E17B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B7F11DB-B4C9-F1DE-CCF7-88F3672A9EA8}"/>
              </a:ext>
            </a:extLst>
          </p:cNvPr>
          <p:cNvSpPr txBox="1"/>
          <p:nvPr/>
        </p:nvSpPr>
        <p:spPr>
          <a:xfrm>
            <a:off x="205264" y="171450"/>
            <a:ext cx="478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+mn-ea"/>
              </a:rPr>
              <a:t>4 OLS – Green technology Level</a:t>
            </a:r>
            <a:endParaRPr lang="zh-CN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1667CDB-382C-6780-FAE0-68081443E978}"/>
              </a:ext>
            </a:extLst>
          </p:cNvPr>
          <p:cNvSpPr/>
          <p:nvPr/>
        </p:nvSpPr>
        <p:spPr>
          <a:xfrm>
            <a:off x="-2381" y="177166"/>
            <a:ext cx="89535" cy="354806"/>
          </a:xfrm>
          <a:prstGeom prst="rect">
            <a:avLst/>
          </a:prstGeom>
          <a:solidFill>
            <a:srgbClr val="A67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1DD0BA8-96AA-B38B-E17F-D940F86E6BB4}"/>
              </a:ext>
            </a:extLst>
          </p:cNvPr>
          <p:cNvSpPr/>
          <p:nvPr/>
        </p:nvSpPr>
        <p:spPr>
          <a:xfrm>
            <a:off x="103346" y="177166"/>
            <a:ext cx="73343" cy="354806"/>
          </a:xfrm>
          <a:prstGeom prst="rect">
            <a:avLst/>
          </a:prstGeom>
          <a:solidFill>
            <a:srgbClr val="A67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EF59241-56DA-64E8-2B93-F273F71A7D64}"/>
              </a:ext>
            </a:extLst>
          </p:cNvPr>
          <p:cNvSpPr txBox="1"/>
          <p:nvPr/>
        </p:nvSpPr>
        <p:spPr>
          <a:xfrm>
            <a:off x="437430" y="1198983"/>
            <a:ext cx="3085188" cy="3617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Employment in the environmental goods and services sector 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</a:t>
            </a: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national expenditure on environmental protection 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have a </a:t>
            </a: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significant 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impact on the wage gap.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coefficient of </a:t>
            </a: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national expenditure 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 environmental protection is negative.</a:t>
            </a:r>
          </a:p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→ 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has a </a:t>
            </a: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negative impact 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 the wage gap.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coefficient of </a:t>
            </a: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employment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in the environmental goods and services sector is positive.</a:t>
            </a:r>
          </a:p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→ 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has a </a:t>
            </a: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positive impact 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 the wage gap.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36B1B04D-DFEA-9E52-77F8-AE59B7BDA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551340"/>
              </p:ext>
            </p:extLst>
          </p:nvPr>
        </p:nvGraphicFramePr>
        <p:xfrm>
          <a:off x="3664086" y="1842022"/>
          <a:ext cx="5307965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7470">
                  <a:extLst>
                    <a:ext uri="{9D8B030D-6E8A-4147-A177-3AD203B41FA5}">
                      <a16:colId xmlns:a16="http://schemas.microsoft.com/office/drawing/2014/main" val="3988064739"/>
                    </a:ext>
                  </a:extLst>
                </a:gridCol>
                <a:gridCol w="899795">
                  <a:extLst>
                    <a:ext uri="{9D8B030D-6E8A-4147-A177-3AD203B41FA5}">
                      <a16:colId xmlns:a16="http://schemas.microsoft.com/office/drawing/2014/main" val="980537520"/>
                    </a:ext>
                  </a:extLst>
                </a:gridCol>
                <a:gridCol w="1260475">
                  <a:extLst>
                    <a:ext uri="{9D8B030D-6E8A-4147-A177-3AD203B41FA5}">
                      <a16:colId xmlns:a16="http://schemas.microsoft.com/office/drawing/2014/main" val="152453036"/>
                    </a:ext>
                  </a:extLst>
                </a:gridCol>
                <a:gridCol w="899795">
                  <a:extLst>
                    <a:ext uri="{9D8B030D-6E8A-4147-A177-3AD203B41FA5}">
                      <a16:colId xmlns:a16="http://schemas.microsoft.com/office/drawing/2014/main" val="446847693"/>
                    </a:ext>
                  </a:extLst>
                </a:gridCol>
                <a:gridCol w="900430">
                  <a:extLst>
                    <a:ext uri="{9D8B030D-6E8A-4147-A177-3AD203B41FA5}">
                      <a16:colId xmlns:a16="http://schemas.microsoft.com/office/drawing/2014/main" val="8900292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>
                          <a:effectLst/>
                        </a:rPr>
                        <a:t>Variable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>
                          <a:effectLst/>
                        </a:rPr>
                        <a:t>Coefficient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>
                          <a:effectLst/>
                        </a:rPr>
                        <a:t>Standard Deviation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>
                          <a:effectLst/>
                        </a:rPr>
                        <a:t>Robust_Pr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>
                          <a:effectLst/>
                        </a:rPr>
                        <a:t>VIF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91332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050" kern="100">
                          <a:effectLst/>
                        </a:rPr>
                        <a:t>national expenditure on environmental protection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>
                          <a:effectLst/>
                        </a:rPr>
                        <a:t>-0.000028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>
                          <a:effectLst/>
                        </a:rPr>
                        <a:t>0.000021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>
                          <a:effectLst/>
                        </a:rPr>
                        <a:t>0.026234*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>
                          <a:effectLst/>
                        </a:rPr>
                        <a:t>5.249031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2940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050" kern="100" dirty="0">
                          <a:effectLst/>
                        </a:rPr>
                        <a:t>environmental protection investments of general government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 dirty="0">
                          <a:effectLst/>
                        </a:rPr>
                        <a:t>-0.000056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 dirty="0">
                          <a:effectLst/>
                        </a:rPr>
                        <a:t>0.000198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 dirty="0">
                          <a:effectLst/>
                        </a:rPr>
                        <a:t>0.375582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 dirty="0">
                          <a:effectLst/>
                        </a:rPr>
                        <a:t>2.862375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988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050" kern="100">
                          <a:effectLst/>
                        </a:rPr>
                        <a:t>employment in the environmental goods and services sector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>
                          <a:effectLst/>
                        </a:rPr>
                        <a:t>0.000002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>
                          <a:effectLst/>
                        </a:rPr>
                        <a:t>0.000001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>
                          <a:effectLst/>
                        </a:rPr>
                        <a:t>0.00436*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>
                          <a:effectLst/>
                        </a:rPr>
                        <a:t>5.323579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56265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050" kern="100">
                          <a:effectLst/>
                        </a:rPr>
                        <a:t>resource productivity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>
                          <a:effectLst/>
                        </a:rPr>
                        <a:t>-0.097738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>
                          <a:effectLst/>
                        </a:rPr>
                        <a:t>0.087980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>
                          <a:effectLst/>
                        </a:rPr>
                        <a:t>0.244563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 dirty="0">
                          <a:effectLst/>
                        </a:rPr>
                        <a:t>1.177538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4831234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B2B7B047-D26B-10DF-880D-9E60FDFF9B6F}"/>
              </a:ext>
            </a:extLst>
          </p:cNvPr>
          <p:cNvSpPr txBox="1"/>
          <p:nvPr/>
        </p:nvSpPr>
        <p:spPr>
          <a:xfrm>
            <a:off x="5621383" y="1541940"/>
            <a:ext cx="234260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dirty="0"/>
              <a:t>Table 2 OLS results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5020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66DFE-9DA9-CB52-0D68-AE62C4EA5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D005714-D12B-825B-DBE3-92B3869CEA58}"/>
              </a:ext>
            </a:extLst>
          </p:cNvPr>
          <p:cNvSpPr txBox="1"/>
          <p:nvPr/>
        </p:nvSpPr>
        <p:spPr>
          <a:xfrm>
            <a:off x="205264" y="171450"/>
            <a:ext cx="373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+mn-ea"/>
              </a:rPr>
              <a:t>4 MGWR - Digitalization Level</a:t>
            </a:r>
            <a:endParaRPr lang="zh-CN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6A9D55C-9975-0636-A90C-7ED976751AB1}"/>
              </a:ext>
            </a:extLst>
          </p:cNvPr>
          <p:cNvSpPr/>
          <p:nvPr/>
        </p:nvSpPr>
        <p:spPr>
          <a:xfrm>
            <a:off x="-2381" y="177166"/>
            <a:ext cx="89535" cy="354806"/>
          </a:xfrm>
          <a:prstGeom prst="rect">
            <a:avLst/>
          </a:prstGeom>
          <a:solidFill>
            <a:srgbClr val="A67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716228E-57A6-81E7-E579-F140A84E71AD}"/>
              </a:ext>
            </a:extLst>
          </p:cNvPr>
          <p:cNvSpPr/>
          <p:nvPr/>
        </p:nvSpPr>
        <p:spPr>
          <a:xfrm>
            <a:off x="103346" y="177166"/>
            <a:ext cx="73343" cy="354806"/>
          </a:xfrm>
          <a:prstGeom prst="rect">
            <a:avLst/>
          </a:prstGeom>
          <a:solidFill>
            <a:srgbClr val="A67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229B7507-94FC-C093-9986-FDFDFD6B0CDE}"/>
              </a:ext>
            </a:extLst>
          </p:cNvPr>
          <p:cNvSpPr txBox="1"/>
          <p:nvPr/>
        </p:nvSpPr>
        <p:spPr>
          <a:xfrm>
            <a:off x="437429" y="1198983"/>
            <a:ext cx="3329028" cy="2729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proportion of households with broadband Internet access 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</a:t>
            </a:r>
            <a:r>
              <a:rPr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proportion of companies providing ICT training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had </a:t>
            </a:r>
            <a:r>
              <a:rPr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significant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impacts on wage gap, which were significant in 70% and 90% of the regions respectively. 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MGWR regression </a:t>
            </a:r>
            <a:r>
              <a:rPr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coefficients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of two indicators are </a:t>
            </a:r>
            <a:r>
              <a:rPr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negative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→ 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proportion of households with broadband Internet access have a </a:t>
            </a:r>
            <a:r>
              <a:rPr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negative impact 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 the wage gap.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219C3E87-28EB-34DE-CE96-99D825AB5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389248"/>
              </p:ext>
            </p:extLst>
          </p:nvPr>
        </p:nvGraphicFramePr>
        <p:xfrm>
          <a:off x="3910149" y="1426549"/>
          <a:ext cx="5099030" cy="2880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0967">
                  <a:extLst>
                    <a:ext uri="{9D8B030D-6E8A-4147-A177-3AD203B41FA5}">
                      <a16:colId xmlns:a16="http://schemas.microsoft.com/office/drawing/2014/main" val="2113603404"/>
                    </a:ext>
                  </a:extLst>
                </a:gridCol>
                <a:gridCol w="796936">
                  <a:extLst>
                    <a:ext uri="{9D8B030D-6E8A-4147-A177-3AD203B41FA5}">
                      <a16:colId xmlns:a16="http://schemas.microsoft.com/office/drawing/2014/main" val="3998016073"/>
                    </a:ext>
                  </a:extLst>
                </a:gridCol>
                <a:gridCol w="1174139">
                  <a:extLst>
                    <a:ext uri="{9D8B030D-6E8A-4147-A177-3AD203B41FA5}">
                      <a16:colId xmlns:a16="http://schemas.microsoft.com/office/drawing/2014/main" val="297372565"/>
                    </a:ext>
                  </a:extLst>
                </a:gridCol>
                <a:gridCol w="614536">
                  <a:extLst>
                    <a:ext uri="{9D8B030D-6E8A-4147-A177-3AD203B41FA5}">
                      <a16:colId xmlns:a16="http://schemas.microsoft.com/office/drawing/2014/main" val="3034144083"/>
                    </a:ext>
                  </a:extLst>
                </a:gridCol>
                <a:gridCol w="630911">
                  <a:extLst>
                    <a:ext uri="{9D8B030D-6E8A-4147-A177-3AD203B41FA5}">
                      <a16:colId xmlns:a16="http://schemas.microsoft.com/office/drawing/2014/main" val="777676493"/>
                    </a:ext>
                  </a:extLst>
                </a:gridCol>
                <a:gridCol w="571541">
                  <a:extLst>
                    <a:ext uri="{9D8B030D-6E8A-4147-A177-3AD203B41FA5}">
                      <a16:colId xmlns:a16="http://schemas.microsoft.com/office/drawing/2014/main" val="1818097438"/>
                    </a:ext>
                  </a:extLst>
                </a:gridCol>
              </a:tblGrid>
              <a:tr h="14191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>
                          <a:effectLst/>
                        </a:rPr>
                        <a:t>Variable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>
                          <a:effectLst/>
                        </a:rPr>
                        <a:t>Average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>
                          <a:effectLst/>
                        </a:rPr>
                        <a:t>Standard deviation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>
                          <a:effectLst/>
                        </a:rPr>
                        <a:t>Min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 dirty="0">
                          <a:effectLst/>
                        </a:rPr>
                        <a:t>Median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>
                          <a:effectLst/>
                        </a:rPr>
                        <a:t>Max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688053"/>
                  </a:ext>
                </a:extLst>
              </a:tr>
              <a:tr h="425736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050" kern="100">
                          <a:effectLst/>
                        </a:rPr>
                        <a:t>proportion of companies employing ICT experts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>
                          <a:effectLst/>
                        </a:rPr>
                        <a:t>-0.1228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>
                          <a:effectLst/>
                        </a:rPr>
                        <a:t>0.0122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>
                          <a:effectLst/>
                        </a:rPr>
                        <a:t>-0.1411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>
                          <a:effectLst/>
                        </a:rPr>
                        <a:t>-0.1237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>
                          <a:effectLst/>
                        </a:rPr>
                        <a:t>-0.1006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8941174"/>
                  </a:ext>
                </a:extLst>
              </a:tr>
              <a:tr h="56764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050" kern="100" dirty="0">
                          <a:effectLst/>
                        </a:rPr>
                        <a:t>proportion of enterprise employees performing ICT functions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>
                          <a:effectLst/>
                        </a:rPr>
                        <a:t>0.1078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 dirty="0">
                          <a:effectLst/>
                        </a:rPr>
                        <a:t>0.0499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 dirty="0">
                          <a:effectLst/>
                        </a:rPr>
                        <a:t>0.0443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 dirty="0">
                          <a:effectLst/>
                        </a:rPr>
                        <a:t>0.1011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>
                          <a:effectLst/>
                        </a:rPr>
                        <a:t>0.1968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3226312"/>
                  </a:ext>
                </a:extLst>
              </a:tr>
              <a:tr h="56764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050" kern="100">
                          <a:effectLst/>
                        </a:rPr>
                        <a:t>proportion of households with broadband Internet access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 dirty="0">
                          <a:effectLst/>
                        </a:rPr>
                        <a:t>-0.3421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>
                          <a:effectLst/>
                        </a:rPr>
                        <a:t>0.0532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>
                          <a:effectLst/>
                        </a:rPr>
                        <a:t>-0.4203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>
                          <a:effectLst/>
                        </a:rPr>
                        <a:t>-0.3590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>
                          <a:effectLst/>
                        </a:rPr>
                        <a:t>-0.2249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9454550"/>
                  </a:ext>
                </a:extLst>
              </a:tr>
              <a:tr h="425736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050" kern="100">
                          <a:effectLst/>
                        </a:rPr>
                        <a:t>proportion of companies providing ICT training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>
                          <a:effectLst/>
                        </a:rPr>
                        <a:t>-0.4862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>
                          <a:effectLst/>
                        </a:rPr>
                        <a:t>0.0488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>
                          <a:effectLst/>
                        </a:rPr>
                        <a:t>-0.5331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>
                          <a:effectLst/>
                        </a:rPr>
                        <a:t>-0.4998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kern="100" dirty="0">
                          <a:effectLst/>
                        </a:rPr>
                        <a:t>-0.3495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0834333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74329E54-0E95-339C-9092-7DD09EB1836C}"/>
              </a:ext>
            </a:extLst>
          </p:cNvPr>
          <p:cNvSpPr txBox="1"/>
          <p:nvPr/>
        </p:nvSpPr>
        <p:spPr>
          <a:xfrm>
            <a:off x="4990011" y="1084217"/>
            <a:ext cx="30175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Table 3 Coefficients of MGWR results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4759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B7144-1332-FE20-E2A8-8ECD2D714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7ABBE8E-984A-0B21-BF0B-90C612F88E1A}"/>
              </a:ext>
            </a:extLst>
          </p:cNvPr>
          <p:cNvSpPr txBox="1"/>
          <p:nvPr/>
        </p:nvSpPr>
        <p:spPr>
          <a:xfrm>
            <a:off x="205264" y="171450"/>
            <a:ext cx="373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+mn-ea"/>
              </a:rPr>
              <a:t>4 MGWR - Digitalization Level</a:t>
            </a:r>
            <a:endParaRPr lang="zh-CN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5F0429E-D461-953B-B22F-E4A38181265C}"/>
              </a:ext>
            </a:extLst>
          </p:cNvPr>
          <p:cNvSpPr/>
          <p:nvPr/>
        </p:nvSpPr>
        <p:spPr>
          <a:xfrm>
            <a:off x="-2381" y="177166"/>
            <a:ext cx="89535" cy="354806"/>
          </a:xfrm>
          <a:prstGeom prst="rect">
            <a:avLst/>
          </a:prstGeom>
          <a:solidFill>
            <a:srgbClr val="A67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3337F96-BA4B-5A6E-D8D9-7B71486DADF6}"/>
              </a:ext>
            </a:extLst>
          </p:cNvPr>
          <p:cNvSpPr/>
          <p:nvPr/>
        </p:nvSpPr>
        <p:spPr>
          <a:xfrm>
            <a:off x="103346" y="177166"/>
            <a:ext cx="73343" cy="354806"/>
          </a:xfrm>
          <a:prstGeom prst="rect">
            <a:avLst/>
          </a:prstGeom>
          <a:solidFill>
            <a:srgbClr val="A67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91A2D030-6A8E-6DBE-6826-1837BF36D3E3}"/>
              </a:ext>
            </a:extLst>
          </p:cNvPr>
          <p:cNvSpPr txBox="1"/>
          <p:nvPr/>
        </p:nvSpPr>
        <p:spPr>
          <a:xfrm>
            <a:off x="437428" y="709168"/>
            <a:ext cx="3072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750"/>
              </a:spcBef>
            </a:pPr>
            <a:r>
              <a:rPr lang="en-US" altLang="zh-CN" sz="1400" b="1" dirty="0">
                <a:solidFill>
                  <a:srgbClr val="A2DAD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proportion of households with broadband Internet access </a:t>
            </a:r>
            <a:endParaRPr lang="zh-CN" altLang="en-US" sz="1400" b="1" dirty="0">
              <a:solidFill>
                <a:srgbClr val="A2DAD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0FDBD1D-3C9D-2533-2243-CF7CAB669DE3}"/>
              </a:ext>
            </a:extLst>
          </p:cNvPr>
          <p:cNvSpPr txBox="1"/>
          <p:nvPr/>
        </p:nvSpPr>
        <p:spPr>
          <a:xfrm>
            <a:off x="437428" y="1180454"/>
            <a:ext cx="3555451" cy="3527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proportion of households with broadband Internet access has a significant negative effect on </a:t>
            </a:r>
            <a:r>
              <a:rPr lang="en-US" altLang="zh-CN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Northern, Central, and Eastern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European countries</a:t>
            </a:r>
          </a:p>
          <a:p>
            <a:pPr marL="228600" indent="-228600" algn="just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</a:t>
            </a:r>
            <a:r>
              <a:rPr lang="en-US" altLang="zh-CN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coefficient value decreases from west to east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indicating that </a:t>
            </a:r>
            <a:r>
              <a:rPr lang="en-US" altLang="zh-CN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negative impact increases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altLang="zh-CN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Reason: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proportion of households with broadband Internet access represents the level of digital infrastructure construction in society. 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popularization of broadband promotes equal access to information. 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increase in its value means that more residents can obtain information, educational resources and job opportunities through the Internet.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6E5674F-9E60-86DE-E202-72185A4E3F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19624" r="12900" b="18886"/>
          <a:stretch/>
        </p:blipFill>
        <p:spPr bwMode="auto">
          <a:xfrm>
            <a:off x="4312231" y="482745"/>
            <a:ext cx="4433529" cy="44479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7806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E9498-7FC2-1CFE-181E-3E7B87DD9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1DFA59A-B196-E82E-EB73-8D9DAA327777}"/>
              </a:ext>
            </a:extLst>
          </p:cNvPr>
          <p:cNvSpPr txBox="1"/>
          <p:nvPr/>
        </p:nvSpPr>
        <p:spPr>
          <a:xfrm>
            <a:off x="205264" y="171450"/>
            <a:ext cx="3800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+mn-ea"/>
              </a:rPr>
              <a:t>4 MGWR - Digitalization Level</a:t>
            </a:r>
            <a:endParaRPr lang="zh-CN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27783CF-2B64-7524-96BD-9CE774628A4F}"/>
              </a:ext>
            </a:extLst>
          </p:cNvPr>
          <p:cNvSpPr/>
          <p:nvPr/>
        </p:nvSpPr>
        <p:spPr>
          <a:xfrm>
            <a:off x="-2381" y="177166"/>
            <a:ext cx="89535" cy="354806"/>
          </a:xfrm>
          <a:prstGeom prst="rect">
            <a:avLst/>
          </a:prstGeom>
          <a:solidFill>
            <a:srgbClr val="A67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49CF4CF-0D3E-BC1C-842C-127B16B7B247}"/>
              </a:ext>
            </a:extLst>
          </p:cNvPr>
          <p:cNvSpPr/>
          <p:nvPr/>
        </p:nvSpPr>
        <p:spPr>
          <a:xfrm>
            <a:off x="103346" y="177166"/>
            <a:ext cx="73343" cy="354806"/>
          </a:xfrm>
          <a:prstGeom prst="rect">
            <a:avLst/>
          </a:prstGeom>
          <a:solidFill>
            <a:srgbClr val="A67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61CEA05C-0BD7-F858-B037-9B3B1C06CF5A}"/>
              </a:ext>
            </a:extLst>
          </p:cNvPr>
          <p:cNvSpPr txBox="1"/>
          <p:nvPr/>
        </p:nvSpPr>
        <p:spPr>
          <a:xfrm>
            <a:off x="437429" y="718852"/>
            <a:ext cx="307219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750"/>
              </a:spcBef>
            </a:pPr>
            <a:r>
              <a:rPr lang="en-US" altLang="zh-CN" sz="1400" b="1" dirty="0">
                <a:solidFill>
                  <a:srgbClr val="A2DAD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proportion of companies providing ICT training </a:t>
            </a:r>
            <a:endParaRPr lang="zh-CN" altLang="en-US" sz="1400" b="1" dirty="0">
              <a:solidFill>
                <a:srgbClr val="A2DAD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11CED25B-2B44-BF1C-C63A-5E265FA8AB57}"/>
              </a:ext>
            </a:extLst>
          </p:cNvPr>
          <p:cNvSpPr txBox="1"/>
          <p:nvPr/>
        </p:nvSpPr>
        <p:spPr>
          <a:xfrm>
            <a:off x="437429" y="1198983"/>
            <a:ext cx="360334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en-US" altLang="zh-CN" dirty="0">
                <a:solidFill>
                  <a:srgbClr val="404040"/>
                </a:solidFill>
              </a:rPr>
              <a:t>The proportion of companies providing ICT training is significant for </a:t>
            </a:r>
            <a:r>
              <a:rPr lang="en-US" altLang="zh-CN" b="1" dirty="0">
                <a:solidFill>
                  <a:srgbClr val="404040"/>
                </a:solidFill>
              </a:rPr>
              <a:t>all countries except Spain, Portugal and France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dirty="0">
                <a:solidFill>
                  <a:srgbClr val="404040"/>
                </a:solidFill>
              </a:rPr>
              <a:t>The </a:t>
            </a:r>
            <a:r>
              <a:rPr lang="en-US" altLang="zh-CN" b="1" dirty="0">
                <a:solidFill>
                  <a:srgbClr val="404040"/>
                </a:solidFill>
              </a:rPr>
              <a:t>coefficient</a:t>
            </a:r>
            <a:r>
              <a:rPr lang="en-US" altLang="zh-CN" dirty="0">
                <a:solidFill>
                  <a:srgbClr val="404040"/>
                </a:solidFill>
              </a:rPr>
              <a:t> is also </a:t>
            </a:r>
            <a:r>
              <a:rPr lang="en-US" altLang="zh-CN" b="1" dirty="0">
                <a:solidFill>
                  <a:srgbClr val="404040"/>
                </a:solidFill>
              </a:rPr>
              <a:t>negative</a:t>
            </a:r>
            <a:r>
              <a:rPr lang="en-US" altLang="zh-CN" dirty="0">
                <a:solidFill>
                  <a:srgbClr val="404040"/>
                </a:solidFill>
              </a:rPr>
              <a:t>, indicating that the increase in the proportion of companies providing ICT training narrows the wage gap. 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dirty="0">
                <a:solidFill>
                  <a:srgbClr val="404040"/>
                </a:solidFill>
              </a:rPr>
              <a:t>The impact of the proportion of companies providing ICT training on the wage gap is </a:t>
            </a:r>
            <a:r>
              <a:rPr lang="en-US" altLang="zh-CN" b="1" dirty="0">
                <a:solidFill>
                  <a:srgbClr val="404040"/>
                </a:solidFill>
              </a:rPr>
              <a:t>more significant in northwestern Europe than in southeastern Europe</a:t>
            </a:r>
            <a:r>
              <a:rPr lang="en-US" altLang="zh-CN" dirty="0">
                <a:solidFill>
                  <a:srgbClr val="404040"/>
                </a:solidFill>
              </a:rPr>
              <a:t>. </a:t>
            </a:r>
          </a:p>
          <a:p>
            <a:r>
              <a:rPr lang="en-US" altLang="zh-CN" b="1" dirty="0">
                <a:solidFill>
                  <a:srgbClr val="404040"/>
                </a:solidFill>
              </a:rPr>
              <a:t>Reason: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404040"/>
                </a:solidFill>
              </a:rPr>
              <a:t>Western Europe and Northern Europe have more </a:t>
            </a:r>
            <a:r>
              <a:rPr lang="en-US" altLang="zh-CN" b="1" dirty="0">
                <a:solidFill>
                  <a:srgbClr val="404040"/>
                </a:solidFill>
              </a:rPr>
              <a:t>high-tech companies and high-level labor that need ICT skill</a:t>
            </a:r>
            <a:r>
              <a:rPr lang="en-US" altLang="zh-CN" dirty="0">
                <a:solidFill>
                  <a:srgbClr val="404040"/>
                </a:solidFill>
              </a:rPr>
              <a:t>s, so the increase in the proportion of companies providing ICT training has a greater impact on narrowing the wage gap in these countries.</a:t>
            </a:r>
            <a:endParaRPr lang="zh-CN" altLang="zh-CN" dirty="0">
              <a:solidFill>
                <a:srgbClr val="40404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F84B323-D0CA-00AB-9B7B-BEC117A0C4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19410" r="12084" b="18249"/>
          <a:stretch/>
        </p:blipFill>
        <p:spPr bwMode="auto">
          <a:xfrm>
            <a:off x="4298286" y="423114"/>
            <a:ext cx="4479955" cy="45146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3477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50BE4-0BF2-15E4-F4C9-2E7ACBD6F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3D89025-10E2-EC8C-ABB1-D3C7D7AAE566}"/>
              </a:ext>
            </a:extLst>
          </p:cNvPr>
          <p:cNvSpPr txBox="1"/>
          <p:nvPr/>
        </p:nvSpPr>
        <p:spPr>
          <a:xfrm>
            <a:off x="205264" y="171450"/>
            <a:ext cx="2261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+mn-ea"/>
              </a:rPr>
              <a:t>5 D</a:t>
            </a:r>
            <a:r>
              <a:rPr lang="en-US" altLang="zh-CN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+mn-ea"/>
              </a:rPr>
              <a:t>iscussion</a:t>
            </a:r>
            <a:endParaRPr lang="zh-CN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70C3F69-B8DE-647A-A4A9-8231DB500F6B}"/>
              </a:ext>
            </a:extLst>
          </p:cNvPr>
          <p:cNvSpPr/>
          <p:nvPr/>
        </p:nvSpPr>
        <p:spPr>
          <a:xfrm>
            <a:off x="-2381" y="177166"/>
            <a:ext cx="89535" cy="354806"/>
          </a:xfrm>
          <a:prstGeom prst="rect">
            <a:avLst/>
          </a:prstGeom>
          <a:solidFill>
            <a:srgbClr val="A67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B56AF02-F7BF-7502-AB3E-09979366D844}"/>
              </a:ext>
            </a:extLst>
          </p:cNvPr>
          <p:cNvSpPr/>
          <p:nvPr/>
        </p:nvSpPr>
        <p:spPr>
          <a:xfrm>
            <a:off x="103346" y="177166"/>
            <a:ext cx="73343" cy="354806"/>
          </a:xfrm>
          <a:prstGeom prst="rect">
            <a:avLst/>
          </a:prstGeom>
          <a:solidFill>
            <a:srgbClr val="A67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4AADC886-34EA-4ECA-1054-5657E8D47242}"/>
              </a:ext>
            </a:extLst>
          </p:cNvPr>
          <p:cNvSpPr txBox="1"/>
          <p:nvPr/>
        </p:nvSpPr>
        <p:spPr>
          <a:xfrm>
            <a:off x="768355" y="1291559"/>
            <a:ext cx="7500434" cy="2560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wage gap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shows obvious 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spatial differences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Generally speaking, it is lower in the North and West and higher in the South and East.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improvement in the level of digital technology and green technology will have a 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negative impact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 wage gap, and the extent of this impact varies in different regions.</a:t>
            </a:r>
          </a:p>
          <a:p>
            <a:pPr algn="just">
              <a:lnSpc>
                <a:spcPct val="200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4900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05264" y="171450"/>
            <a:ext cx="2261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+mn-ea"/>
              </a:rPr>
              <a:t>1 Introduction</a:t>
            </a:r>
          </a:p>
        </p:txBody>
      </p:sp>
      <p:sp>
        <p:nvSpPr>
          <p:cNvPr id="5" name="矩形 4"/>
          <p:cNvSpPr/>
          <p:nvPr/>
        </p:nvSpPr>
        <p:spPr>
          <a:xfrm>
            <a:off x="-2381" y="177166"/>
            <a:ext cx="89535" cy="354806"/>
          </a:xfrm>
          <a:prstGeom prst="rect">
            <a:avLst/>
          </a:prstGeom>
          <a:solidFill>
            <a:srgbClr val="A67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6" name="矩形 5"/>
          <p:cNvSpPr/>
          <p:nvPr/>
        </p:nvSpPr>
        <p:spPr>
          <a:xfrm>
            <a:off x="103346" y="177166"/>
            <a:ext cx="73343" cy="354806"/>
          </a:xfrm>
          <a:prstGeom prst="rect">
            <a:avLst/>
          </a:prstGeom>
          <a:solidFill>
            <a:srgbClr val="A67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2725358" y="695610"/>
            <a:ext cx="5570415" cy="596087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600"/>
          </a:p>
        </p:txBody>
      </p:sp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890370" y="3248190"/>
            <a:ext cx="1834988" cy="573462"/>
          </a:xfrm>
          <a:prstGeom prst="rect">
            <a:avLst/>
          </a:prstGeom>
          <a:solidFill>
            <a:srgbClr val="A2DAD3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349" dirty="0"/>
          </a:p>
        </p:txBody>
      </p:sp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2725358" y="1577475"/>
            <a:ext cx="5534714" cy="562873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49"/>
          </a:p>
        </p:txBody>
      </p:sp>
      <p:sp>
        <p:nvSpPr>
          <p:cNvPr id="13" name="矩形 9"/>
          <p:cNvSpPr>
            <a:spLocks noChangeArrowheads="1"/>
          </p:cNvSpPr>
          <p:nvPr/>
        </p:nvSpPr>
        <p:spPr bwMode="auto">
          <a:xfrm>
            <a:off x="2725358" y="3255026"/>
            <a:ext cx="5534714" cy="562872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49"/>
          </a:p>
        </p:txBody>
      </p:sp>
      <p:sp>
        <p:nvSpPr>
          <p:cNvPr id="16" name="矩形 12"/>
          <p:cNvSpPr>
            <a:spLocks noChangeArrowheads="1"/>
          </p:cNvSpPr>
          <p:nvPr/>
        </p:nvSpPr>
        <p:spPr bwMode="auto">
          <a:xfrm>
            <a:off x="2725358" y="2406946"/>
            <a:ext cx="5534714" cy="561682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49"/>
          </a:p>
        </p:txBody>
      </p:sp>
      <p:sp>
        <p:nvSpPr>
          <p:cNvPr id="19" name="TextBox 16"/>
          <p:cNvSpPr>
            <a:spLocks noChangeArrowheads="1"/>
          </p:cNvSpPr>
          <p:nvPr/>
        </p:nvSpPr>
        <p:spPr bwMode="auto">
          <a:xfrm>
            <a:off x="1063864" y="2329382"/>
            <a:ext cx="1661494" cy="34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49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Background</a:t>
            </a:r>
            <a:endParaRPr lang="zh-CN" altLang="en-US" sz="1574" dirty="0"/>
          </a:p>
        </p:txBody>
      </p:sp>
      <p:sp>
        <p:nvSpPr>
          <p:cNvPr id="20" name="TextBox 17"/>
          <p:cNvSpPr>
            <a:spLocks noChangeArrowheads="1"/>
          </p:cNvSpPr>
          <p:nvPr/>
        </p:nvSpPr>
        <p:spPr bwMode="auto">
          <a:xfrm>
            <a:off x="2761059" y="747431"/>
            <a:ext cx="543188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Digital economy 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has become a key driver of global economic growth and transformation.</a:t>
            </a:r>
            <a:endParaRPr lang="zh-CN" altLang="en-US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Box 19"/>
          <p:cNvSpPr>
            <a:spLocks noChangeArrowheads="1"/>
          </p:cNvSpPr>
          <p:nvPr/>
        </p:nvSpPr>
        <p:spPr bwMode="auto">
          <a:xfrm>
            <a:off x="2725358" y="1612689"/>
            <a:ext cx="548807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Innovation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in green technology improved ecological efficiency and achieve common progress in the economy, society and nature</a:t>
            </a:r>
            <a:endParaRPr lang="zh-CN" altLang="en-US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xtBox 21"/>
          <p:cNvSpPr>
            <a:spLocks noChangeArrowheads="1"/>
          </p:cNvSpPr>
          <p:nvPr/>
        </p:nvSpPr>
        <p:spPr bwMode="auto">
          <a:xfrm>
            <a:off x="2860423" y="3277547"/>
            <a:ext cx="526458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How digitalization and green technology levels </a:t>
            </a:r>
            <a:r>
              <a:rPr lang="en-US" altLang="zh-CN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impact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wage gaps in Europe</a:t>
            </a:r>
          </a:p>
        </p:txBody>
      </p:sp>
      <p:sp>
        <p:nvSpPr>
          <p:cNvPr id="26" name="TextBox 23"/>
          <p:cNvSpPr>
            <a:spLocks noChangeArrowheads="1"/>
          </p:cNvSpPr>
          <p:nvPr/>
        </p:nvSpPr>
        <p:spPr bwMode="auto">
          <a:xfrm>
            <a:off x="2725358" y="2475567"/>
            <a:ext cx="5739662" cy="5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Industrial structure and labor market 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was impacted  and further narrowed or widened the wage gap within the region</a:t>
            </a:r>
            <a:endParaRPr lang="zh-CN" altLang="en-US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矩形 5">
            <a:extLst>
              <a:ext uri="{FF2B5EF4-FFF2-40B4-BE49-F238E27FC236}">
                <a16:creationId xmlns:a16="http://schemas.microsoft.com/office/drawing/2014/main" id="{D7FD5436-9752-3833-A539-34A4B318F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370" y="706920"/>
            <a:ext cx="1834988" cy="2261707"/>
          </a:xfrm>
          <a:prstGeom prst="rect">
            <a:avLst/>
          </a:prstGeom>
          <a:solidFill>
            <a:srgbClr val="A2DAD3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49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7E4E8B5-4885-681E-3D1F-EEB8C831C243}"/>
              </a:ext>
            </a:extLst>
          </p:cNvPr>
          <p:cNvSpPr txBox="1"/>
          <p:nvPr/>
        </p:nvSpPr>
        <p:spPr>
          <a:xfrm>
            <a:off x="929373" y="3354491"/>
            <a:ext cx="1760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Research Question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6DEB78C-A188-9A2E-342F-7D50E81E4E46}"/>
              </a:ext>
            </a:extLst>
          </p:cNvPr>
          <p:cNvSpPr txBox="1"/>
          <p:nvPr/>
        </p:nvSpPr>
        <p:spPr>
          <a:xfrm>
            <a:off x="1145249" y="1649709"/>
            <a:ext cx="1498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Background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1" name="矩形 5">
            <a:extLst>
              <a:ext uri="{FF2B5EF4-FFF2-40B4-BE49-F238E27FC236}">
                <a16:creationId xmlns:a16="http://schemas.microsoft.com/office/drawing/2014/main" id="{3EC4A678-F107-7AD0-EDEB-1BB34DB71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370" y="3957000"/>
            <a:ext cx="1834988" cy="573462"/>
          </a:xfrm>
          <a:prstGeom prst="rect">
            <a:avLst/>
          </a:prstGeom>
          <a:solidFill>
            <a:srgbClr val="A2DAD3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349" dirty="0"/>
          </a:p>
        </p:txBody>
      </p:sp>
      <p:sp>
        <p:nvSpPr>
          <p:cNvPr id="12" name="矩形 9">
            <a:extLst>
              <a:ext uri="{FF2B5EF4-FFF2-40B4-BE49-F238E27FC236}">
                <a16:creationId xmlns:a16="http://schemas.microsoft.com/office/drawing/2014/main" id="{B0635C01-B577-616A-3B4C-96499C5A6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5358" y="3963836"/>
            <a:ext cx="5534714" cy="562872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49"/>
          </a:p>
        </p:txBody>
      </p:sp>
      <p:sp>
        <p:nvSpPr>
          <p:cNvPr id="14" name="TextBox 21">
            <a:extLst>
              <a:ext uri="{FF2B5EF4-FFF2-40B4-BE49-F238E27FC236}">
                <a16:creationId xmlns:a16="http://schemas.microsoft.com/office/drawing/2014/main" id="{A327BE3F-93A2-9802-8FE6-76EA69B31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0423" y="3986357"/>
            <a:ext cx="526458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Both digitalization and green technology will have an impact on wage gaps, but the impact on different regions differs</a:t>
            </a:r>
            <a:endParaRPr lang="zh-CN" altLang="en-US" sz="13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F16ECA1-6201-31EC-7345-AFFB36741BD9}"/>
              </a:ext>
            </a:extLst>
          </p:cNvPr>
          <p:cNvSpPr txBox="1"/>
          <p:nvPr/>
        </p:nvSpPr>
        <p:spPr>
          <a:xfrm>
            <a:off x="929373" y="4063301"/>
            <a:ext cx="1760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1600" dirty="0">
                <a:solidFill>
                  <a:schemeClr val="bg1"/>
                </a:solidFill>
              </a:rPr>
              <a:t>Hypothesis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35E8DAA-48E1-8506-4CD2-36431B85133D}"/>
              </a:ext>
            </a:extLst>
          </p:cNvPr>
          <p:cNvSpPr txBox="1"/>
          <p:nvPr/>
        </p:nvSpPr>
        <p:spPr>
          <a:xfrm>
            <a:off x="890370" y="4633009"/>
            <a:ext cx="73697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700" dirty="0" err="1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Cunyi</a:t>
            </a:r>
            <a:r>
              <a:rPr lang="en-US" altLang="zh-CN" sz="7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 Yang, C.Z., Khaldoon </a:t>
            </a:r>
            <a:r>
              <a:rPr lang="en-US" altLang="zh-CN" sz="700" dirty="0" err="1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Albitar</a:t>
            </a:r>
            <a:r>
              <a:rPr lang="en-US" altLang="zh-CN" sz="7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700" i="1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ESG ratings and green innovation: A U-shaped journey towards sustainable development.</a:t>
            </a:r>
            <a:r>
              <a:rPr lang="en-US" altLang="zh-CN" sz="7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 Business strategy and the </a:t>
            </a:r>
            <a:r>
              <a:rPr lang="en-US" altLang="zh-CN" sz="700" dirty="0" err="1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environmet</a:t>
            </a:r>
            <a:r>
              <a:rPr lang="en-US" altLang="zh-CN" sz="7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, 2024. 33: p. 4108–4129.</a:t>
            </a:r>
            <a:endParaRPr lang="zh-CN" altLang="zh-CN" sz="700" dirty="0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Hao Zhang, F.J.J.-X.Y., </a:t>
            </a:r>
            <a:r>
              <a:rPr lang="en-US" altLang="zh-CN" sz="700" i="1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Striking a balance between supply chain resilience and supply chain vulnerability in the cross-border e commerce supply chain.</a:t>
            </a:r>
            <a:r>
              <a:rPr lang="en-US" altLang="zh-CN" sz="7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 International Journal of Logistics Research and Applications, 2023. 26:3: p. 320-344.</a:t>
            </a:r>
            <a:endParaRPr lang="zh-CN" altLang="zh-CN" sz="700" dirty="0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462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0D667-8BC7-B153-3497-6024202B7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A8E6588-B493-1C67-B0DF-A1E03679053E}"/>
              </a:ext>
            </a:extLst>
          </p:cNvPr>
          <p:cNvSpPr txBox="1"/>
          <p:nvPr/>
        </p:nvSpPr>
        <p:spPr>
          <a:xfrm>
            <a:off x="205264" y="171450"/>
            <a:ext cx="2261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+mn-ea"/>
              </a:rPr>
              <a:t>5 </a:t>
            </a:r>
            <a:r>
              <a:rPr lang="en-US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+mn-ea"/>
              </a:rPr>
              <a:t>Outlook</a:t>
            </a:r>
            <a:endParaRPr lang="zh-CN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8275C14-5B26-41F8-6515-04D7A65F683D}"/>
              </a:ext>
            </a:extLst>
          </p:cNvPr>
          <p:cNvSpPr/>
          <p:nvPr/>
        </p:nvSpPr>
        <p:spPr>
          <a:xfrm>
            <a:off x="-2381" y="177166"/>
            <a:ext cx="89535" cy="354806"/>
          </a:xfrm>
          <a:prstGeom prst="rect">
            <a:avLst/>
          </a:prstGeom>
          <a:solidFill>
            <a:srgbClr val="A67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10994F1-8D0E-DBF6-BB23-1659CACAB1D0}"/>
              </a:ext>
            </a:extLst>
          </p:cNvPr>
          <p:cNvSpPr/>
          <p:nvPr/>
        </p:nvSpPr>
        <p:spPr>
          <a:xfrm>
            <a:off x="103346" y="177166"/>
            <a:ext cx="73343" cy="354806"/>
          </a:xfrm>
          <a:prstGeom prst="rect">
            <a:avLst/>
          </a:prstGeom>
          <a:solidFill>
            <a:srgbClr val="A67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C4773BBC-0796-1083-AD22-031F77FD07FE}"/>
              </a:ext>
            </a:extLst>
          </p:cNvPr>
          <p:cNvSpPr txBox="1"/>
          <p:nvPr/>
        </p:nvSpPr>
        <p:spPr>
          <a:xfrm>
            <a:off x="821783" y="984860"/>
            <a:ext cx="7500434" cy="3729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Remaining work: 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Continue to complete the impact of green technology level on wage gap with MGWR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Organize experimental results in writing to prepare for writing papers</a:t>
            </a:r>
          </a:p>
          <a:p>
            <a:pPr algn="just">
              <a:lnSpc>
                <a:spcPct val="200000"/>
              </a:lnSpc>
            </a:pP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Problems: 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Lack of comparison between OLS and MGWR regression results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explanation for the spatial differences in impact is not sufficient</a:t>
            </a:r>
          </a:p>
          <a:p>
            <a:pPr algn="just">
              <a:lnSpc>
                <a:spcPct val="200000"/>
              </a:lnSpc>
            </a:pPr>
            <a:r>
              <a:rPr lang="en-GB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Solutions: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Compare the coefficients of OLS and MGWR regression and analyze the relationship and differences between their results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Obtain explanations for spatial heterogeneity by reading the literature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7074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05264" y="171450"/>
            <a:ext cx="2261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+mn-ea"/>
              </a:rPr>
              <a:t>1 Introduction</a:t>
            </a:r>
          </a:p>
        </p:txBody>
      </p:sp>
      <p:sp>
        <p:nvSpPr>
          <p:cNvPr id="5" name="矩形 4"/>
          <p:cNvSpPr/>
          <p:nvPr/>
        </p:nvSpPr>
        <p:spPr>
          <a:xfrm>
            <a:off x="-2381" y="177166"/>
            <a:ext cx="89535" cy="354806"/>
          </a:xfrm>
          <a:prstGeom prst="rect">
            <a:avLst/>
          </a:prstGeom>
          <a:solidFill>
            <a:srgbClr val="A67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6" name="矩形 5"/>
          <p:cNvSpPr/>
          <p:nvPr/>
        </p:nvSpPr>
        <p:spPr>
          <a:xfrm>
            <a:off x="103346" y="177166"/>
            <a:ext cx="73343" cy="354806"/>
          </a:xfrm>
          <a:prstGeom prst="rect">
            <a:avLst/>
          </a:prstGeom>
          <a:solidFill>
            <a:srgbClr val="A67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7" name="TextBox 44"/>
          <p:cNvSpPr txBox="1"/>
          <p:nvPr/>
        </p:nvSpPr>
        <p:spPr>
          <a:xfrm>
            <a:off x="6570300" y="3466609"/>
            <a:ext cx="1905796" cy="680524"/>
          </a:xfrm>
          <a:prstGeom prst="rect">
            <a:avLst/>
          </a:prstGeom>
          <a:noFill/>
        </p:spPr>
        <p:txBody>
          <a:bodyPr wrap="square" lIns="80979" tIns="40490" rIns="80979" bIns="4049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provide a reference for the </a:t>
            </a:r>
            <a:r>
              <a:rPr lang="en-US" altLang="zh-CN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decision-making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of governments and enterprises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11"/>
          <p:cNvSpPr>
            <a:spLocks/>
          </p:cNvSpPr>
          <p:nvPr/>
        </p:nvSpPr>
        <p:spPr bwMode="auto">
          <a:xfrm>
            <a:off x="4562653" y="1378591"/>
            <a:ext cx="1373897" cy="1372730"/>
          </a:xfrm>
          <a:custGeom>
            <a:avLst/>
            <a:gdLst>
              <a:gd name="T0" fmla="*/ 0 w 972"/>
              <a:gd name="T1" fmla="*/ 972 h 972"/>
              <a:gd name="T2" fmla="*/ 0 w 972"/>
              <a:gd name="T3" fmla="*/ 486 h 972"/>
              <a:gd name="T4" fmla="*/ 486 w 972"/>
              <a:gd name="T5" fmla="*/ 0 h 972"/>
              <a:gd name="T6" fmla="*/ 972 w 972"/>
              <a:gd name="T7" fmla="*/ 486 h 972"/>
              <a:gd name="T8" fmla="*/ 486 w 972"/>
              <a:gd name="T9" fmla="*/ 972 h 972"/>
              <a:gd name="T10" fmla="*/ 0 w 972"/>
              <a:gd name="T11" fmla="*/ 972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rgbClr val="A2DAD3"/>
          </a:solidFill>
          <a:ln>
            <a:noFill/>
          </a:ln>
        </p:spPr>
        <p:txBody>
          <a:bodyPr vert="horz" wrap="square" lIns="80979" tIns="40490" rIns="80979" bIns="4049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12"/>
          <p:cNvSpPr>
            <a:spLocks/>
          </p:cNvSpPr>
          <p:nvPr/>
        </p:nvSpPr>
        <p:spPr bwMode="auto">
          <a:xfrm>
            <a:off x="4661684" y="1474717"/>
            <a:ext cx="1168256" cy="1168877"/>
          </a:xfrm>
          <a:custGeom>
            <a:avLst/>
            <a:gdLst>
              <a:gd name="T0" fmla="*/ 846 w 916"/>
              <a:gd name="T1" fmla="*/ 458 h 917"/>
              <a:gd name="T2" fmla="*/ 910 w 916"/>
              <a:gd name="T3" fmla="*/ 394 h 917"/>
              <a:gd name="T4" fmla="*/ 835 w 916"/>
              <a:gd name="T5" fmla="*/ 369 h 917"/>
              <a:gd name="T6" fmla="*/ 884 w 916"/>
              <a:gd name="T7" fmla="*/ 292 h 917"/>
              <a:gd name="T8" fmla="*/ 805 w 916"/>
              <a:gd name="T9" fmla="*/ 285 h 917"/>
              <a:gd name="T10" fmla="*/ 834 w 916"/>
              <a:gd name="T11" fmla="*/ 199 h 917"/>
              <a:gd name="T12" fmla="*/ 755 w 916"/>
              <a:gd name="T13" fmla="*/ 210 h 917"/>
              <a:gd name="T14" fmla="*/ 764 w 916"/>
              <a:gd name="T15" fmla="*/ 119 h 917"/>
              <a:gd name="T16" fmla="*/ 690 w 916"/>
              <a:gd name="T17" fmla="*/ 148 h 917"/>
              <a:gd name="T18" fmla="*/ 677 w 916"/>
              <a:gd name="T19" fmla="*/ 58 h 917"/>
              <a:gd name="T20" fmla="*/ 612 w 916"/>
              <a:gd name="T21" fmla="*/ 103 h 917"/>
              <a:gd name="T22" fmla="*/ 579 w 916"/>
              <a:gd name="T23" fmla="*/ 19 h 917"/>
              <a:gd name="T24" fmla="*/ 526 w 916"/>
              <a:gd name="T25" fmla="*/ 77 h 917"/>
              <a:gd name="T26" fmla="*/ 474 w 916"/>
              <a:gd name="T27" fmla="*/ 3 h 917"/>
              <a:gd name="T28" fmla="*/ 436 w 916"/>
              <a:gd name="T29" fmla="*/ 72 h 917"/>
              <a:gd name="T30" fmla="*/ 369 w 916"/>
              <a:gd name="T31" fmla="*/ 12 h 917"/>
              <a:gd name="T32" fmla="*/ 348 w 916"/>
              <a:gd name="T33" fmla="*/ 88 h 917"/>
              <a:gd name="T34" fmla="*/ 268 w 916"/>
              <a:gd name="T35" fmla="*/ 44 h 917"/>
              <a:gd name="T36" fmla="*/ 266 w 916"/>
              <a:gd name="T37" fmla="*/ 123 h 917"/>
              <a:gd name="T38" fmla="*/ 178 w 916"/>
              <a:gd name="T39" fmla="*/ 100 h 917"/>
              <a:gd name="T40" fmla="*/ 194 w 916"/>
              <a:gd name="T41" fmla="*/ 177 h 917"/>
              <a:gd name="T42" fmla="*/ 103 w 916"/>
              <a:gd name="T43" fmla="*/ 174 h 917"/>
              <a:gd name="T44" fmla="*/ 136 w 916"/>
              <a:gd name="T45" fmla="*/ 246 h 917"/>
              <a:gd name="T46" fmla="*/ 47 w 916"/>
              <a:gd name="T47" fmla="*/ 264 h 917"/>
              <a:gd name="T48" fmla="*/ 96 w 916"/>
              <a:gd name="T49" fmla="*/ 326 h 917"/>
              <a:gd name="T50" fmla="*/ 13 w 916"/>
              <a:gd name="T51" fmla="*/ 364 h 917"/>
              <a:gd name="T52" fmla="*/ 75 w 916"/>
              <a:gd name="T53" fmla="*/ 414 h 917"/>
              <a:gd name="T54" fmla="*/ 3 w 916"/>
              <a:gd name="T55" fmla="*/ 470 h 917"/>
              <a:gd name="T56" fmla="*/ 75 w 916"/>
              <a:gd name="T57" fmla="*/ 503 h 917"/>
              <a:gd name="T58" fmla="*/ 18 w 916"/>
              <a:gd name="T59" fmla="*/ 574 h 917"/>
              <a:gd name="T60" fmla="*/ 96 w 916"/>
              <a:gd name="T61" fmla="*/ 591 h 917"/>
              <a:gd name="T62" fmla="*/ 57 w 916"/>
              <a:gd name="T63" fmla="*/ 673 h 917"/>
              <a:gd name="T64" fmla="*/ 136 w 916"/>
              <a:gd name="T65" fmla="*/ 671 h 917"/>
              <a:gd name="T66" fmla="*/ 117 w 916"/>
              <a:gd name="T67" fmla="*/ 760 h 917"/>
              <a:gd name="T68" fmla="*/ 194 w 916"/>
              <a:gd name="T69" fmla="*/ 740 h 917"/>
              <a:gd name="T70" fmla="*/ 196 w 916"/>
              <a:gd name="T71" fmla="*/ 831 h 917"/>
              <a:gd name="T72" fmla="*/ 266 w 916"/>
              <a:gd name="T73" fmla="*/ 793 h 917"/>
              <a:gd name="T74" fmla="*/ 289 w 916"/>
              <a:gd name="T75" fmla="*/ 881 h 917"/>
              <a:gd name="T76" fmla="*/ 348 w 916"/>
              <a:gd name="T77" fmla="*/ 829 h 917"/>
              <a:gd name="T78" fmla="*/ 391 w 916"/>
              <a:gd name="T79" fmla="*/ 909 h 917"/>
              <a:gd name="T80" fmla="*/ 437 w 916"/>
              <a:gd name="T81" fmla="*/ 845 h 917"/>
              <a:gd name="T82" fmla="*/ 497 w 916"/>
              <a:gd name="T83" fmla="*/ 913 h 917"/>
              <a:gd name="T84" fmla="*/ 526 w 916"/>
              <a:gd name="T85" fmla="*/ 839 h 917"/>
              <a:gd name="T86" fmla="*/ 601 w 916"/>
              <a:gd name="T87" fmla="*/ 892 h 917"/>
              <a:gd name="T88" fmla="*/ 612 w 916"/>
              <a:gd name="T89" fmla="*/ 814 h 917"/>
              <a:gd name="T90" fmla="*/ 697 w 916"/>
              <a:gd name="T91" fmla="*/ 847 h 917"/>
              <a:gd name="T92" fmla="*/ 690 w 916"/>
              <a:gd name="T93" fmla="*/ 769 h 917"/>
              <a:gd name="T94" fmla="*/ 780 w 916"/>
              <a:gd name="T95" fmla="*/ 782 h 917"/>
              <a:gd name="T96" fmla="*/ 755 w 916"/>
              <a:gd name="T97" fmla="*/ 707 h 917"/>
              <a:gd name="T98" fmla="*/ 846 w 916"/>
              <a:gd name="T99" fmla="*/ 699 h 917"/>
              <a:gd name="T100" fmla="*/ 805 w 916"/>
              <a:gd name="T101" fmla="*/ 632 h 917"/>
              <a:gd name="T102" fmla="*/ 891 w 916"/>
              <a:gd name="T103" fmla="*/ 604 h 917"/>
              <a:gd name="T104" fmla="*/ 835 w 916"/>
              <a:gd name="T105" fmla="*/ 548 h 917"/>
              <a:gd name="T106" fmla="*/ 913 w 916"/>
              <a:gd name="T107" fmla="*/ 50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txBody>
          <a:bodyPr vert="horz" wrap="square" lIns="80979" tIns="40490" rIns="80979" bIns="4049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4809735" y="1622641"/>
            <a:ext cx="872154" cy="87195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9000000" scaled="0"/>
          </a:gradFill>
          <a:ln>
            <a:noFill/>
          </a:ln>
        </p:spPr>
        <p:txBody>
          <a:bodyPr vert="horz" wrap="square" lIns="80979" tIns="40490" rIns="80979" bIns="4049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108"/>
          <p:cNvSpPr>
            <a:spLocks/>
          </p:cNvSpPr>
          <p:nvPr/>
        </p:nvSpPr>
        <p:spPr bwMode="auto">
          <a:xfrm rot="16200000">
            <a:off x="2711301" y="958916"/>
            <a:ext cx="1791645" cy="1793168"/>
          </a:xfrm>
          <a:custGeom>
            <a:avLst/>
            <a:gdLst>
              <a:gd name="T0" fmla="*/ 0 w 972"/>
              <a:gd name="T1" fmla="*/ 972 h 972"/>
              <a:gd name="T2" fmla="*/ 0 w 972"/>
              <a:gd name="T3" fmla="*/ 486 h 972"/>
              <a:gd name="T4" fmla="*/ 486 w 972"/>
              <a:gd name="T5" fmla="*/ 0 h 972"/>
              <a:gd name="T6" fmla="*/ 972 w 972"/>
              <a:gd name="T7" fmla="*/ 486 h 972"/>
              <a:gd name="T8" fmla="*/ 486 w 972"/>
              <a:gd name="T9" fmla="*/ 972 h 972"/>
              <a:gd name="T10" fmla="*/ 0 w 972"/>
              <a:gd name="T11" fmla="*/ 972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rgbClr val="A2DAD3"/>
          </a:solidFill>
          <a:ln>
            <a:noFill/>
          </a:ln>
        </p:spPr>
        <p:txBody>
          <a:bodyPr vert="horz" wrap="square" lIns="80979" tIns="40490" rIns="80979" bIns="4049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109"/>
          <p:cNvSpPr>
            <a:spLocks/>
          </p:cNvSpPr>
          <p:nvPr/>
        </p:nvSpPr>
        <p:spPr bwMode="auto">
          <a:xfrm rot="16200000">
            <a:off x="2837809" y="1097003"/>
            <a:ext cx="1523476" cy="1526879"/>
          </a:xfrm>
          <a:custGeom>
            <a:avLst/>
            <a:gdLst>
              <a:gd name="T0" fmla="*/ 846 w 916"/>
              <a:gd name="T1" fmla="*/ 458 h 917"/>
              <a:gd name="T2" fmla="*/ 910 w 916"/>
              <a:gd name="T3" fmla="*/ 394 h 917"/>
              <a:gd name="T4" fmla="*/ 835 w 916"/>
              <a:gd name="T5" fmla="*/ 369 h 917"/>
              <a:gd name="T6" fmla="*/ 884 w 916"/>
              <a:gd name="T7" fmla="*/ 292 h 917"/>
              <a:gd name="T8" fmla="*/ 805 w 916"/>
              <a:gd name="T9" fmla="*/ 285 h 917"/>
              <a:gd name="T10" fmla="*/ 834 w 916"/>
              <a:gd name="T11" fmla="*/ 199 h 917"/>
              <a:gd name="T12" fmla="*/ 755 w 916"/>
              <a:gd name="T13" fmla="*/ 210 h 917"/>
              <a:gd name="T14" fmla="*/ 764 w 916"/>
              <a:gd name="T15" fmla="*/ 119 h 917"/>
              <a:gd name="T16" fmla="*/ 690 w 916"/>
              <a:gd name="T17" fmla="*/ 148 h 917"/>
              <a:gd name="T18" fmla="*/ 677 w 916"/>
              <a:gd name="T19" fmla="*/ 58 h 917"/>
              <a:gd name="T20" fmla="*/ 612 w 916"/>
              <a:gd name="T21" fmla="*/ 103 h 917"/>
              <a:gd name="T22" fmla="*/ 579 w 916"/>
              <a:gd name="T23" fmla="*/ 19 h 917"/>
              <a:gd name="T24" fmla="*/ 526 w 916"/>
              <a:gd name="T25" fmla="*/ 77 h 917"/>
              <a:gd name="T26" fmla="*/ 474 w 916"/>
              <a:gd name="T27" fmla="*/ 3 h 917"/>
              <a:gd name="T28" fmla="*/ 436 w 916"/>
              <a:gd name="T29" fmla="*/ 72 h 917"/>
              <a:gd name="T30" fmla="*/ 369 w 916"/>
              <a:gd name="T31" fmla="*/ 12 h 917"/>
              <a:gd name="T32" fmla="*/ 348 w 916"/>
              <a:gd name="T33" fmla="*/ 88 h 917"/>
              <a:gd name="T34" fmla="*/ 268 w 916"/>
              <a:gd name="T35" fmla="*/ 44 h 917"/>
              <a:gd name="T36" fmla="*/ 266 w 916"/>
              <a:gd name="T37" fmla="*/ 123 h 917"/>
              <a:gd name="T38" fmla="*/ 178 w 916"/>
              <a:gd name="T39" fmla="*/ 100 h 917"/>
              <a:gd name="T40" fmla="*/ 194 w 916"/>
              <a:gd name="T41" fmla="*/ 177 h 917"/>
              <a:gd name="T42" fmla="*/ 103 w 916"/>
              <a:gd name="T43" fmla="*/ 174 h 917"/>
              <a:gd name="T44" fmla="*/ 136 w 916"/>
              <a:gd name="T45" fmla="*/ 246 h 917"/>
              <a:gd name="T46" fmla="*/ 47 w 916"/>
              <a:gd name="T47" fmla="*/ 264 h 917"/>
              <a:gd name="T48" fmla="*/ 96 w 916"/>
              <a:gd name="T49" fmla="*/ 326 h 917"/>
              <a:gd name="T50" fmla="*/ 13 w 916"/>
              <a:gd name="T51" fmla="*/ 364 h 917"/>
              <a:gd name="T52" fmla="*/ 75 w 916"/>
              <a:gd name="T53" fmla="*/ 414 h 917"/>
              <a:gd name="T54" fmla="*/ 3 w 916"/>
              <a:gd name="T55" fmla="*/ 470 h 917"/>
              <a:gd name="T56" fmla="*/ 75 w 916"/>
              <a:gd name="T57" fmla="*/ 503 h 917"/>
              <a:gd name="T58" fmla="*/ 18 w 916"/>
              <a:gd name="T59" fmla="*/ 574 h 917"/>
              <a:gd name="T60" fmla="*/ 96 w 916"/>
              <a:gd name="T61" fmla="*/ 591 h 917"/>
              <a:gd name="T62" fmla="*/ 57 w 916"/>
              <a:gd name="T63" fmla="*/ 673 h 917"/>
              <a:gd name="T64" fmla="*/ 136 w 916"/>
              <a:gd name="T65" fmla="*/ 671 h 917"/>
              <a:gd name="T66" fmla="*/ 117 w 916"/>
              <a:gd name="T67" fmla="*/ 760 h 917"/>
              <a:gd name="T68" fmla="*/ 194 w 916"/>
              <a:gd name="T69" fmla="*/ 740 h 917"/>
              <a:gd name="T70" fmla="*/ 196 w 916"/>
              <a:gd name="T71" fmla="*/ 831 h 917"/>
              <a:gd name="T72" fmla="*/ 266 w 916"/>
              <a:gd name="T73" fmla="*/ 793 h 917"/>
              <a:gd name="T74" fmla="*/ 289 w 916"/>
              <a:gd name="T75" fmla="*/ 881 h 917"/>
              <a:gd name="T76" fmla="*/ 348 w 916"/>
              <a:gd name="T77" fmla="*/ 829 h 917"/>
              <a:gd name="T78" fmla="*/ 391 w 916"/>
              <a:gd name="T79" fmla="*/ 909 h 917"/>
              <a:gd name="T80" fmla="*/ 437 w 916"/>
              <a:gd name="T81" fmla="*/ 845 h 917"/>
              <a:gd name="T82" fmla="*/ 497 w 916"/>
              <a:gd name="T83" fmla="*/ 913 h 917"/>
              <a:gd name="T84" fmla="*/ 526 w 916"/>
              <a:gd name="T85" fmla="*/ 839 h 917"/>
              <a:gd name="T86" fmla="*/ 601 w 916"/>
              <a:gd name="T87" fmla="*/ 892 h 917"/>
              <a:gd name="T88" fmla="*/ 612 w 916"/>
              <a:gd name="T89" fmla="*/ 814 h 917"/>
              <a:gd name="T90" fmla="*/ 697 w 916"/>
              <a:gd name="T91" fmla="*/ 847 h 917"/>
              <a:gd name="T92" fmla="*/ 690 w 916"/>
              <a:gd name="T93" fmla="*/ 769 h 917"/>
              <a:gd name="T94" fmla="*/ 780 w 916"/>
              <a:gd name="T95" fmla="*/ 782 h 917"/>
              <a:gd name="T96" fmla="*/ 755 w 916"/>
              <a:gd name="T97" fmla="*/ 707 h 917"/>
              <a:gd name="T98" fmla="*/ 846 w 916"/>
              <a:gd name="T99" fmla="*/ 699 h 917"/>
              <a:gd name="T100" fmla="*/ 805 w 916"/>
              <a:gd name="T101" fmla="*/ 632 h 917"/>
              <a:gd name="T102" fmla="*/ 891 w 916"/>
              <a:gd name="T103" fmla="*/ 604 h 917"/>
              <a:gd name="T104" fmla="*/ 835 w 916"/>
              <a:gd name="T105" fmla="*/ 548 h 917"/>
              <a:gd name="T106" fmla="*/ 913 w 916"/>
              <a:gd name="T107" fmla="*/ 50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txBody>
          <a:bodyPr vert="horz" wrap="square" lIns="80979" tIns="40490" rIns="80979" bIns="4049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Oval 110"/>
          <p:cNvSpPr>
            <a:spLocks noChangeArrowheads="1"/>
          </p:cNvSpPr>
          <p:nvPr/>
        </p:nvSpPr>
        <p:spPr bwMode="auto">
          <a:xfrm rot="16200000">
            <a:off x="3030173" y="1290936"/>
            <a:ext cx="1137342" cy="113901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9000000" scaled="0"/>
          </a:gradFill>
          <a:ln>
            <a:noFill/>
          </a:ln>
        </p:spPr>
        <p:txBody>
          <a:bodyPr vert="horz" wrap="square" lIns="80979" tIns="40490" rIns="80979" bIns="4049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120"/>
          <p:cNvSpPr>
            <a:spLocks/>
          </p:cNvSpPr>
          <p:nvPr/>
        </p:nvSpPr>
        <p:spPr bwMode="auto">
          <a:xfrm flipV="1">
            <a:off x="4562654" y="2811769"/>
            <a:ext cx="2065992" cy="2064237"/>
          </a:xfrm>
          <a:custGeom>
            <a:avLst/>
            <a:gdLst>
              <a:gd name="T0" fmla="*/ 0 w 972"/>
              <a:gd name="T1" fmla="*/ 972 h 972"/>
              <a:gd name="T2" fmla="*/ 0 w 972"/>
              <a:gd name="T3" fmla="*/ 486 h 972"/>
              <a:gd name="T4" fmla="*/ 486 w 972"/>
              <a:gd name="T5" fmla="*/ 0 h 972"/>
              <a:gd name="T6" fmla="*/ 972 w 972"/>
              <a:gd name="T7" fmla="*/ 486 h 972"/>
              <a:gd name="T8" fmla="*/ 486 w 972"/>
              <a:gd name="T9" fmla="*/ 972 h 972"/>
              <a:gd name="T10" fmla="*/ 0 w 972"/>
              <a:gd name="T11" fmla="*/ 972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rgbClr val="A2DAD3"/>
          </a:solidFill>
          <a:ln>
            <a:noFill/>
          </a:ln>
        </p:spPr>
        <p:txBody>
          <a:bodyPr vert="horz" wrap="square" lIns="80979" tIns="40490" rIns="80979" bIns="4049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Freeform 121"/>
          <p:cNvSpPr>
            <a:spLocks/>
          </p:cNvSpPr>
          <p:nvPr/>
        </p:nvSpPr>
        <p:spPr bwMode="auto">
          <a:xfrm flipV="1">
            <a:off x="4711571" y="2973763"/>
            <a:ext cx="1756759" cy="1757694"/>
          </a:xfrm>
          <a:custGeom>
            <a:avLst/>
            <a:gdLst>
              <a:gd name="T0" fmla="*/ 846 w 916"/>
              <a:gd name="T1" fmla="*/ 458 h 917"/>
              <a:gd name="T2" fmla="*/ 910 w 916"/>
              <a:gd name="T3" fmla="*/ 394 h 917"/>
              <a:gd name="T4" fmla="*/ 835 w 916"/>
              <a:gd name="T5" fmla="*/ 369 h 917"/>
              <a:gd name="T6" fmla="*/ 884 w 916"/>
              <a:gd name="T7" fmla="*/ 292 h 917"/>
              <a:gd name="T8" fmla="*/ 805 w 916"/>
              <a:gd name="T9" fmla="*/ 285 h 917"/>
              <a:gd name="T10" fmla="*/ 834 w 916"/>
              <a:gd name="T11" fmla="*/ 199 h 917"/>
              <a:gd name="T12" fmla="*/ 755 w 916"/>
              <a:gd name="T13" fmla="*/ 210 h 917"/>
              <a:gd name="T14" fmla="*/ 764 w 916"/>
              <a:gd name="T15" fmla="*/ 119 h 917"/>
              <a:gd name="T16" fmla="*/ 690 w 916"/>
              <a:gd name="T17" fmla="*/ 148 h 917"/>
              <a:gd name="T18" fmla="*/ 677 w 916"/>
              <a:gd name="T19" fmla="*/ 58 h 917"/>
              <a:gd name="T20" fmla="*/ 612 w 916"/>
              <a:gd name="T21" fmla="*/ 103 h 917"/>
              <a:gd name="T22" fmla="*/ 579 w 916"/>
              <a:gd name="T23" fmla="*/ 19 h 917"/>
              <a:gd name="T24" fmla="*/ 526 w 916"/>
              <a:gd name="T25" fmla="*/ 77 h 917"/>
              <a:gd name="T26" fmla="*/ 474 w 916"/>
              <a:gd name="T27" fmla="*/ 3 h 917"/>
              <a:gd name="T28" fmla="*/ 436 w 916"/>
              <a:gd name="T29" fmla="*/ 72 h 917"/>
              <a:gd name="T30" fmla="*/ 369 w 916"/>
              <a:gd name="T31" fmla="*/ 12 h 917"/>
              <a:gd name="T32" fmla="*/ 348 w 916"/>
              <a:gd name="T33" fmla="*/ 88 h 917"/>
              <a:gd name="T34" fmla="*/ 268 w 916"/>
              <a:gd name="T35" fmla="*/ 44 h 917"/>
              <a:gd name="T36" fmla="*/ 266 w 916"/>
              <a:gd name="T37" fmla="*/ 123 h 917"/>
              <a:gd name="T38" fmla="*/ 178 w 916"/>
              <a:gd name="T39" fmla="*/ 100 h 917"/>
              <a:gd name="T40" fmla="*/ 194 w 916"/>
              <a:gd name="T41" fmla="*/ 177 h 917"/>
              <a:gd name="T42" fmla="*/ 103 w 916"/>
              <a:gd name="T43" fmla="*/ 174 h 917"/>
              <a:gd name="T44" fmla="*/ 136 w 916"/>
              <a:gd name="T45" fmla="*/ 246 h 917"/>
              <a:gd name="T46" fmla="*/ 47 w 916"/>
              <a:gd name="T47" fmla="*/ 264 h 917"/>
              <a:gd name="T48" fmla="*/ 96 w 916"/>
              <a:gd name="T49" fmla="*/ 326 h 917"/>
              <a:gd name="T50" fmla="*/ 13 w 916"/>
              <a:gd name="T51" fmla="*/ 364 h 917"/>
              <a:gd name="T52" fmla="*/ 75 w 916"/>
              <a:gd name="T53" fmla="*/ 414 h 917"/>
              <a:gd name="T54" fmla="*/ 3 w 916"/>
              <a:gd name="T55" fmla="*/ 470 h 917"/>
              <a:gd name="T56" fmla="*/ 75 w 916"/>
              <a:gd name="T57" fmla="*/ 503 h 917"/>
              <a:gd name="T58" fmla="*/ 18 w 916"/>
              <a:gd name="T59" fmla="*/ 574 h 917"/>
              <a:gd name="T60" fmla="*/ 96 w 916"/>
              <a:gd name="T61" fmla="*/ 591 h 917"/>
              <a:gd name="T62" fmla="*/ 57 w 916"/>
              <a:gd name="T63" fmla="*/ 673 h 917"/>
              <a:gd name="T64" fmla="*/ 136 w 916"/>
              <a:gd name="T65" fmla="*/ 671 h 917"/>
              <a:gd name="T66" fmla="*/ 117 w 916"/>
              <a:gd name="T67" fmla="*/ 760 h 917"/>
              <a:gd name="T68" fmla="*/ 194 w 916"/>
              <a:gd name="T69" fmla="*/ 740 h 917"/>
              <a:gd name="T70" fmla="*/ 196 w 916"/>
              <a:gd name="T71" fmla="*/ 831 h 917"/>
              <a:gd name="T72" fmla="*/ 266 w 916"/>
              <a:gd name="T73" fmla="*/ 793 h 917"/>
              <a:gd name="T74" fmla="*/ 289 w 916"/>
              <a:gd name="T75" fmla="*/ 881 h 917"/>
              <a:gd name="T76" fmla="*/ 348 w 916"/>
              <a:gd name="T77" fmla="*/ 829 h 917"/>
              <a:gd name="T78" fmla="*/ 391 w 916"/>
              <a:gd name="T79" fmla="*/ 909 h 917"/>
              <a:gd name="T80" fmla="*/ 437 w 916"/>
              <a:gd name="T81" fmla="*/ 845 h 917"/>
              <a:gd name="T82" fmla="*/ 497 w 916"/>
              <a:gd name="T83" fmla="*/ 913 h 917"/>
              <a:gd name="T84" fmla="*/ 526 w 916"/>
              <a:gd name="T85" fmla="*/ 839 h 917"/>
              <a:gd name="T86" fmla="*/ 601 w 916"/>
              <a:gd name="T87" fmla="*/ 892 h 917"/>
              <a:gd name="T88" fmla="*/ 612 w 916"/>
              <a:gd name="T89" fmla="*/ 814 h 917"/>
              <a:gd name="T90" fmla="*/ 697 w 916"/>
              <a:gd name="T91" fmla="*/ 847 h 917"/>
              <a:gd name="T92" fmla="*/ 690 w 916"/>
              <a:gd name="T93" fmla="*/ 769 h 917"/>
              <a:gd name="T94" fmla="*/ 780 w 916"/>
              <a:gd name="T95" fmla="*/ 782 h 917"/>
              <a:gd name="T96" fmla="*/ 755 w 916"/>
              <a:gd name="T97" fmla="*/ 707 h 917"/>
              <a:gd name="T98" fmla="*/ 846 w 916"/>
              <a:gd name="T99" fmla="*/ 699 h 917"/>
              <a:gd name="T100" fmla="*/ 805 w 916"/>
              <a:gd name="T101" fmla="*/ 632 h 917"/>
              <a:gd name="T102" fmla="*/ 891 w 916"/>
              <a:gd name="T103" fmla="*/ 604 h 917"/>
              <a:gd name="T104" fmla="*/ 835 w 916"/>
              <a:gd name="T105" fmla="*/ 548 h 917"/>
              <a:gd name="T106" fmla="*/ 913 w 916"/>
              <a:gd name="T107" fmla="*/ 50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txBody>
          <a:bodyPr vert="horz" wrap="square" lIns="80979" tIns="40490" rIns="80979" bIns="4049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Oval 122"/>
          <p:cNvSpPr>
            <a:spLocks noChangeArrowheads="1"/>
          </p:cNvSpPr>
          <p:nvPr/>
        </p:nvSpPr>
        <p:spPr bwMode="auto">
          <a:xfrm flipV="1">
            <a:off x="4934202" y="3197822"/>
            <a:ext cx="1311498" cy="1311193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9000000" scaled="0"/>
          </a:gradFill>
          <a:ln>
            <a:noFill/>
          </a:ln>
        </p:spPr>
        <p:txBody>
          <a:bodyPr vert="horz" wrap="square" lIns="80979" tIns="40490" rIns="80979" bIns="4049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Freeform 124"/>
          <p:cNvSpPr>
            <a:spLocks/>
          </p:cNvSpPr>
          <p:nvPr/>
        </p:nvSpPr>
        <p:spPr bwMode="auto">
          <a:xfrm rot="5400000" flipV="1">
            <a:off x="2969328" y="2811118"/>
            <a:ext cx="1533728" cy="1535032"/>
          </a:xfrm>
          <a:custGeom>
            <a:avLst/>
            <a:gdLst>
              <a:gd name="T0" fmla="*/ 0 w 972"/>
              <a:gd name="T1" fmla="*/ 972 h 972"/>
              <a:gd name="T2" fmla="*/ 0 w 972"/>
              <a:gd name="T3" fmla="*/ 486 h 972"/>
              <a:gd name="T4" fmla="*/ 486 w 972"/>
              <a:gd name="T5" fmla="*/ 0 h 972"/>
              <a:gd name="T6" fmla="*/ 972 w 972"/>
              <a:gd name="T7" fmla="*/ 486 h 972"/>
              <a:gd name="T8" fmla="*/ 486 w 972"/>
              <a:gd name="T9" fmla="*/ 972 h 972"/>
              <a:gd name="T10" fmla="*/ 0 w 972"/>
              <a:gd name="T11" fmla="*/ 972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rgbClr val="A2DAD3"/>
          </a:solidFill>
          <a:ln>
            <a:noFill/>
          </a:ln>
        </p:spPr>
        <p:txBody>
          <a:bodyPr vert="horz" wrap="square" lIns="80979" tIns="40490" rIns="80979" bIns="4049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Freeform 125"/>
          <p:cNvSpPr>
            <a:spLocks/>
          </p:cNvSpPr>
          <p:nvPr/>
        </p:nvSpPr>
        <p:spPr bwMode="auto">
          <a:xfrm rot="5400000" flipV="1">
            <a:off x="3077624" y="2920864"/>
            <a:ext cx="1304163" cy="1307077"/>
          </a:xfrm>
          <a:custGeom>
            <a:avLst/>
            <a:gdLst>
              <a:gd name="T0" fmla="*/ 846 w 916"/>
              <a:gd name="T1" fmla="*/ 458 h 917"/>
              <a:gd name="T2" fmla="*/ 910 w 916"/>
              <a:gd name="T3" fmla="*/ 394 h 917"/>
              <a:gd name="T4" fmla="*/ 835 w 916"/>
              <a:gd name="T5" fmla="*/ 369 h 917"/>
              <a:gd name="T6" fmla="*/ 884 w 916"/>
              <a:gd name="T7" fmla="*/ 292 h 917"/>
              <a:gd name="T8" fmla="*/ 805 w 916"/>
              <a:gd name="T9" fmla="*/ 285 h 917"/>
              <a:gd name="T10" fmla="*/ 834 w 916"/>
              <a:gd name="T11" fmla="*/ 199 h 917"/>
              <a:gd name="T12" fmla="*/ 755 w 916"/>
              <a:gd name="T13" fmla="*/ 210 h 917"/>
              <a:gd name="T14" fmla="*/ 764 w 916"/>
              <a:gd name="T15" fmla="*/ 119 h 917"/>
              <a:gd name="T16" fmla="*/ 690 w 916"/>
              <a:gd name="T17" fmla="*/ 148 h 917"/>
              <a:gd name="T18" fmla="*/ 677 w 916"/>
              <a:gd name="T19" fmla="*/ 58 h 917"/>
              <a:gd name="T20" fmla="*/ 612 w 916"/>
              <a:gd name="T21" fmla="*/ 103 h 917"/>
              <a:gd name="T22" fmla="*/ 579 w 916"/>
              <a:gd name="T23" fmla="*/ 19 h 917"/>
              <a:gd name="T24" fmla="*/ 526 w 916"/>
              <a:gd name="T25" fmla="*/ 77 h 917"/>
              <a:gd name="T26" fmla="*/ 474 w 916"/>
              <a:gd name="T27" fmla="*/ 3 h 917"/>
              <a:gd name="T28" fmla="*/ 436 w 916"/>
              <a:gd name="T29" fmla="*/ 72 h 917"/>
              <a:gd name="T30" fmla="*/ 369 w 916"/>
              <a:gd name="T31" fmla="*/ 12 h 917"/>
              <a:gd name="T32" fmla="*/ 348 w 916"/>
              <a:gd name="T33" fmla="*/ 88 h 917"/>
              <a:gd name="T34" fmla="*/ 268 w 916"/>
              <a:gd name="T35" fmla="*/ 44 h 917"/>
              <a:gd name="T36" fmla="*/ 266 w 916"/>
              <a:gd name="T37" fmla="*/ 123 h 917"/>
              <a:gd name="T38" fmla="*/ 178 w 916"/>
              <a:gd name="T39" fmla="*/ 100 h 917"/>
              <a:gd name="T40" fmla="*/ 194 w 916"/>
              <a:gd name="T41" fmla="*/ 177 h 917"/>
              <a:gd name="T42" fmla="*/ 103 w 916"/>
              <a:gd name="T43" fmla="*/ 174 h 917"/>
              <a:gd name="T44" fmla="*/ 136 w 916"/>
              <a:gd name="T45" fmla="*/ 246 h 917"/>
              <a:gd name="T46" fmla="*/ 47 w 916"/>
              <a:gd name="T47" fmla="*/ 264 h 917"/>
              <a:gd name="T48" fmla="*/ 96 w 916"/>
              <a:gd name="T49" fmla="*/ 326 h 917"/>
              <a:gd name="T50" fmla="*/ 13 w 916"/>
              <a:gd name="T51" fmla="*/ 364 h 917"/>
              <a:gd name="T52" fmla="*/ 75 w 916"/>
              <a:gd name="T53" fmla="*/ 414 h 917"/>
              <a:gd name="T54" fmla="*/ 3 w 916"/>
              <a:gd name="T55" fmla="*/ 470 h 917"/>
              <a:gd name="T56" fmla="*/ 75 w 916"/>
              <a:gd name="T57" fmla="*/ 503 h 917"/>
              <a:gd name="T58" fmla="*/ 18 w 916"/>
              <a:gd name="T59" fmla="*/ 574 h 917"/>
              <a:gd name="T60" fmla="*/ 96 w 916"/>
              <a:gd name="T61" fmla="*/ 591 h 917"/>
              <a:gd name="T62" fmla="*/ 57 w 916"/>
              <a:gd name="T63" fmla="*/ 673 h 917"/>
              <a:gd name="T64" fmla="*/ 136 w 916"/>
              <a:gd name="T65" fmla="*/ 671 h 917"/>
              <a:gd name="T66" fmla="*/ 117 w 916"/>
              <a:gd name="T67" fmla="*/ 760 h 917"/>
              <a:gd name="T68" fmla="*/ 194 w 916"/>
              <a:gd name="T69" fmla="*/ 740 h 917"/>
              <a:gd name="T70" fmla="*/ 196 w 916"/>
              <a:gd name="T71" fmla="*/ 831 h 917"/>
              <a:gd name="T72" fmla="*/ 266 w 916"/>
              <a:gd name="T73" fmla="*/ 793 h 917"/>
              <a:gd name="T74" fmla="*/ 289 w 916"/>
              <a:gd name="T75" fmla="*/ 881 h 917"/>
              <a:gd name="T76" fmla="*/ 348 w 916"/>
              <a:gd name="T77" fmla="*/ 829 h 917"/>
              <a:gd name="T78" fmla="*/ 391 w 916"/>
              <a:gd name="T79" fmla="*/ 909 h 917"/>
              <a:gd name="T80" fmla="*/ 437 w 916"/>
              <a:gd name="T81" fmla="*/ 845 h 917"/>
              <a:gd name="T82" fmla="*/ 497 w 916"/>
              <a:gd name="T83" fmla="*/ 913 h 917"/>
              <a:gd name="T84" fmla="*/ 526 w 916"/>
              <a:gd name="T85" fmla="*/ 839 h 917"/>
              <a:gd name="T86" fmla="*/ 601 w 916"/>
              <a:gd name="T87" fmla="*/ 892 h 917"/>
              <a:gd name="T88" fmla="*/ 612 w 916"/>
              <a:gd name="T89" fmla="*/ 814 h 917"/>
              <a:gd name="T90" fmla="*/ 697 w 916"/>
              <a:gd name="T91" fmla="*/ 847 h 917"/>
              <a:gd name="T92" fmla="*/ 690 w 916"/>
              <a:gd name="T93" fmla="*/ 769 h 917"/>
              <a:gd name="T94" fmla="*/ 780 w 916"/>
              <a:gd name="T95" fmla="*/ 782 h 917"/>
              <a:gd name="T96" fmla="*/ 755 w 916"/>
              <a:gd name="T97" fmla="*/ 707 h 917"/>
              <a:gd name="T98" fmla="*/ 846 w 916"/>
              <a:gd name="T99" fmla="*/ 699 h 917"/>
              <a:gd name="T100" fmla="*/ 805 w 916"/>
              <a:gd name="T101" fmla="*/ 632 h 917"/>
              <a:gd name="T102" fmla="*/ 891 w 916"/>
              <a:gd name="T103" fmla="*/ 604 h 917"/>
              <a:gd name="T104" fmla="*/ 835 w 916"/>
              <a:gd name="T105" fmla="*/ 548 h 917"/>
              <a:gd name="T106" fmla="*/ 913 w 916"/>
              <a:gd name="T107" fmla="*/ 50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txBody>
          <a:bodyPr vert="horz" wrap="square" lIns="80979" tIns="40490" rIns="80979" bIns="4049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Oval 126"/>
          <p:cNvSpPr>
            <a:spLocks noChangeArrowheads="1"/>
          </p:cNvSpPr>
          <p:nvPr/>
        </p:nvSpPr>
        <p:spPr bwMode="auto">
          <a:xfrm rot="5400000" flipV="1">
            <a:off x="3242296" y="3086882"/>
            <a:ext cx="973615" cy="97504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9000000" scaled="0"/>
          </a:gradFill>
          <a:ln>
            <a:noFill/>
          </a:ln>
        </p:spPr>
        <p:txBody>
          <a:bodyPr vert="horz" wrap="square" lIns="80979" tIns="40490" rIns="80979" bIns="4049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 flipV="1">
            <a:off x="2404195" y="1433042"/>
            <a:ext cx="441167" cy="279887"/>
          </a:xfrm>
          <a:prstGeom prst="line">
            <a:avLst/>
          </a:prstGeom>
          <a:ln>
            <a:solidFill>
              <a:srgbClr val="A2DA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1"/>
          <p:cNvCxnSpPr/>
          <p:nvPr/>
        </p:nvCxnSpPr>
        <p:spPr>
          <a:xfrm flipH="1">
            <a:off x="797797" y="1433042"/>
            <a:ext cx="1606399" cy="0"/>
          </a:xfrm>
          <a:prstGeom prst="line">
            <a:avLst/>
          </a:prstGeom>
          <a:ln>
            <a:solidFill>
              <a:srgbClr val="A2DAD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27"/>
          <p:cNvCxnSpPr/>
          <p:nvPr/>
        </p:nvCxnSpPr>
        <p:spPr>
          <a:xfrm flipH="1">
            <a:off x="2527508" y="3466608"/>
            <a:ext cx="441167" cy="279887"/>
          </a:xfrm>
          <a:prstGeom prst="line">
            <a:avLst/>
          </a:prstGeom>
          <a:ln>
            <a:solidFill>
              <a:srgbClr val="A2DA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28"/>
          <p:cNvCxnSpPr/>
          <p:nvPr/>
        </p:nvCxnSpPr>
        <p:spPr>
          <a:xfrm flipH="1">
            <a:off x="1096424" y="3746495"/>
            <a:ext cx="1431085" cy="0"/>
          </a:xfrm>
          <a:prstGeom prst="line">
            <a:avLst/>
          </a:prstGeom>
          <a:ln>
            <a:solidFill>
              <a:srgbClr val="A2DAD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34"/>
          <p:cNvCxnSpPr/>
          <p:nvPr/>
        </p:nvCxnSpPr>
        <p:spPr>
          <a:xfrm flipV="1">
            <a:off x="5829939" y="1418274"/>
            <a:ext cx="441167" cy="279887"/>
          </a:xfrm>
          <a:prstGeom prst="line">
            <a:avLst/>
          </a:prstGeom>
          <a:ln>
            <a:solidFill>
              <a:srgbClr val="A2DA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35"/>
          <p:cNvCxnSpPr/>
          <p:nvPr/>
        </p:nvCxnSpPr>
        <p:spPr>
          <a:xfrm>
            <a:off x="6271107" y="1418274"/>
            <a:ext cx="1385582" cy="0"/>
          </a:xfrm>
          <a:prstGeom prst="line">
            <a:avLst/>
          </a:prstGeom>
          <a:ln>
            <a:solidFill>
              <a:srgbClr val="A2DAD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63"/>
          <p:cNvSpPr txBox="1"/>
          <p:nvPr/>
        </p:nvSpPr>
        <p:spPr>
          <a:xfrm>
            <a:off x="755576" y="1038257"/>
            <a:ext cx="1423500" cy="358770"/>
          </a:xfrm>
          <a:prstGeom prst="rect">
            <a:avLst/>
          </a:prstGeom>
          <a:noFill/>
        </p:spPr>
        <p:txBody>
          <a:bodyPr wrap="none" lIns="80979" tIns="40490" rIns="80979" bIns="40490" rtlCol="0">
            <a:spAutoFit/>
          </a:bodyPr>
          <a:lstStyle/>
          <a:p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OBJECTIVE</a:t>
            </a:r>
            <a:endParaRPr lang="id-ID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64"/>
          <p:cNvSpPr txBox="1"/>
          <p:nvPr/>
        </p:nvSpPr>
        <p:spPr>
          <a:xfrm>
            <a:off x="755576" y="1478926"/>
            <a:ext cx="1845604" cy="472775"/>
          </a:xfrm>
          <a:prstGeom prst="rect">
            <a:avLst/>
          </a:prstGeom>
          <a:noFill/>
        </p:spPr>
        <p:txBody>
          <a:bodyPr wrap="square" lIns="80979" tIns="40490" rIns="80979" bIns="404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quantify the wage gap 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between European countries</a:t>
            </a:r>
            <a:endParaRPr lang="en-US" sz="9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65"/>
          <p:cNvSpPr txBox="1"/>
          <p:nvPr/>
        </p:nvSpPr>
        <p:spPr>
          <a:xfrm>
            <a:off x="1037479" y="3361293"/>
            <a:ext cx="650853" cy="358770"/>
          </a:xfrm>
          <a:prstGeom prst="rect">
            <a:avLst/>
          </a:prstGeom>
          <a:noFill/>
        </p:spPr>
        <p:txBody>
          <a:bodyPr wrap="none" lIns="80979" tIns="40490" rIns="80979" bIns="40490" rtlCol="0">
            <a:spAutoFit/>
          </a:bodyPr>
          <a:lstStyle/>
          <a:p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AIM</a:t>
            </a:r>
            <a:endParaRPr lang="id-ID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66"/>
          <p:cNvSpPr txBox="1"/>
          <p:nvPr/>
        </p:nvSpPr>
        <p:spPr>
          <a:xfrm>
            <a:off x="6615267" y="1033381"/>
            <a:ext cx="1423500" cy="358770"/>
          </a:xfrm>
          <a:prstGeom prst="rect">
            <a:avLst/>
          </a:prstGeom>
          <a:noFill/>
        </p:spPr>
        <p:txBody>
          <a:bodyPr wrap="none" lIns="80979" tIns="40490" rIns="80979" bIns="40490" rtlCol="0">
            <a:spAutoFit/>
          </a:bodyPr>
          <a:lstStyle/>
          <a:p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OBJECTIVE</a:t>
            </a:r>
            <a:endParaRPr lang="id-ID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67"/>
          <p:cNvSpPr txBox="1"/>
          <p:nvPr/>
        </p:nvSpPr>
        <p:spPr>
          <a:xfrm>
            <a:off x="7819320" y="3062301"/>
            <a:ext cx="650853" cy="358770"/>
          </a:xfrm>
          <a:prstGeom prst="rect">
            <a:avLst/>
          </a:prstGeom>
          <a:noFill/>
        </p:spPr>
        <p:txBody>
          <a:bodyPr wrap="none" lIns="80979" tIns="40490" rIns="80979" bIns="40490" rtlCol="0">
            <a:spAutoFit/>
          </a:bodyPr>
          <a:lstStyle/>
          <a:p>
            <a:pPr algn="r"/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AIM</a:t>
            </a:r>
            <a:endParaRPr lang="id-ID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68"/>
          <p:cNvSpPr txBox="1"/>
          <p:nvPr/>
        </p:nvSpPr>
        <p:spPr>
          <a:xfrm>
            <a:off x="1059015" y="3774721"/>
            <a:ext cx="1662111" cy="472775"/>
          </a:xfrm>
          <a:prstGeom prst="rect">
            <a:avLst/>
          </a:prstGeom>
          <a:noFill/>
        </p:spPr>
        <p:txBody>
          <a:bodyPr wrap="square" lIns="80979" tIns="40490" rIns="80979" bIns="404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provide researchers with a </a:t>
            </a:r>
            <a:r>
              <a:rPr lang="en-US" altLang="zh-CN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new perspective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69"/>
          <p:cNvSpPr txBox="1"/>
          <p:nvPr/>
        </p:nvSpPr>
        <p:spPr>
          <a:xfrm>
            <a:off x="5928971" y="1445200"/>
            <a:ext cx="1779049" cy="1096023"/>
          </a:xfrm>
          <a:prstGeom prst="rect">
            <a:avLst/>
          </a:prstGeom>
          <a:noFill/>
          <a:ln>
            <a:noFill/>
          </a:ln>
        </p:spPr>
        <p:txBody>
          <a:bodyPr wrap="square" lIns="80979" tIns="40490" rIns="80979" bIns="4049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use </a:t>
            </a:r>
            <a:r>
              <a:rPr lang="en-US" altLang="zh-CN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OLS and MGWR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to explore the </a:t>
            </a:r>
            <a:r>
              <a:rPr lang="en-US" altLang="zh-CN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impact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of digitalization and green technology levels on the wage gap in Europe</a:t>
            </a:r>
          </a:p>
        </p:txBody>
      </p:sp>
      <p:cxnSp>
        <p:nvCxnSpPr>
          <p:cNvPr id="33" name="Straight Connector 47"/>
          <p:cNvCxnSpPr/>
          <p:nvPr/>
        </p:nvCxnSpPr>
        <p:spPr>
          <a:xfrm>
            <a:off x="6359062" y="3245668"/>
            <a:ext cx="462583" cy="179723"/>
          </a:xfrm>
          <a:prstGeom prst="line">
            <a:avLst/>
          </a:prstGeom>
          <a:ln>
            <a:solidFill>
              <a:srgbClr val="A2DA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48"/>
          <p:cNvCxnSpPr/>
          <p:nvPr/>
        </p:nvCxnSpPr>
        <p:spPr>
          <a:xfrm>
            <a:off x="6821645" y="3425391"/>
            <a:ext cx="1654450" cy="0"/>
          </a:xfrm>
          <a:prstGeom prst="line">
            <a:avLst/>
          </a:prstGeom>
          <a:ln>
            <a:solidFill>
              <a:srgbClr val="A2DAD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20"/>
          <p:cNvGrpSpPr/>
          <p:nvPr/>
        </p:nvGrpSpPr>
        <p:grpSpPr>
          <a:xfrm>
            <a:off x="3397410" y="1698160"/>
            <a:ext cx="354400" cy="377732"/>
            <a:chOff x="7938" y="-1587"/>
            <a:chExt cx="1450975" cy="1547812"/>
          </a:xfrm>
          <a:solidFill>
            <a:srgbClr val="A2DAD3"/>
          </a:solidFill>
        </p:grpSpPr>
        <p:sp>
          <p:nvSpPr>
            <p:cNvPr id="36" name="Freeform 5"/>
            <p:cNvSpPr>
              <a:spLocks noEditPoints="1"/>
            </p:cNvSpPr>
            <p:nvPr/>
          </p:nvSpPr>
          <p:spPr bwMode="auto">
            <a:xfrm>
              <a:off x="7938" y="-1587"/>
              <a:ext cx="1450975" cy="1547812"/>
            </a:xfrm>
            <a:custGeom>
              <a:avLst/>
              <a:gdLst>
                <a:gd name="T0" fmla="*/ 358 w 384"/>
                <a:gd name="T1" fmla="*/ 0 h 410"/>
                <a:gd name="T2" fmla="*/ 26 w 384"/>
                <a:gd name="T3" fmla="*/ 0 h 410"/>
                <a:gd name="T4" fmla="*/ 0 w 384"/>
                <a:gd name="T5" fmla="*/ 26 h 410"/>
                <a:gd name="T6" fmla="*/ 0 w 384"/>
                <a:gd name="T7" fmla="*/ 358 h 410"/>
                <a:gd name="T8" fmla="*/ 26 w 384"/>
                <a:gd name="T9" fmla="*/ 384 h 410"/>
                <a:gd name="T10" fmla="*/ 51 w 384"/>
                <a:gd name="T11" fmla="*/ 384 h 410"/>
                <a:gd name="T12" fmla="*/ 77 w 384"/>
                <a:gd name="T13" fmla="*/ 410 h 410"/>
                <a:gd name="T14" fmla="*/ 102 w 384"/>
                <a:gd name="T15" fmla="*/ 384 h 410"/>
                <a:gd name="T16" fmla="*/ 282 w 384"/>
                <a:gd name="T17" fmla="*/ 384 h 410"/>
                <a:gd name="T18" fmla="*/ 307 w 384"/>
                <a:gd name="T19" fmla="*/ 410 h 410"/>
                <a:gd name="T20" fmla="*/ 333 w 384"/>
                <a:gd name="T21" fmla="*/ 384 h 410"/>
                <a:gd name="T22" fmla="*/ 358 w 384"/>
                <a:gd name="T23" fmla="*/ 384 h 410"/>
                <a:gd name="T24" fmla="*/ 384 w 384"/>
                <a:gd name="T25" fmla="*/ 358 h 410"/>
                <a:gd name="T26" fmla="*/ 384 w 384"/>
                <a:gd name="T27" fmla="*/ 26 h 410"/>
                <a:gd name="T28" fmla="*/ 358 w 384"/>
                <a:gd name="T29" fmla="*/ 0 h 410"/>
                <a:gd name="T30" fmla="*/ 333 w 384"/>
                <a:gd name="T31" fmla="*/ 333 h 410"/>
                <a:gd name="T32" fmla="*/ 51 w 384"/>
                <a:gd name="T33" fmla="*/ 333 h 410"/>
                <a:gd name="T34" fmla="*/ 51 w 384"/>
                <a:gd name="T35" fmla="*/ 205 h 410"/>
                <a:gd name="T36" fmla="*/ 333 w 384"/>
                <a:gd name="T37" fmla="*/ 205 h 410"/>
                <a:gd name="T38" fmla="*/ 333 w 384"/>
                <a:gd name="T39" fmla="*/ 333 h 410"/>
                <a:gd name="T40" fmla="*/ 333 w 384"/>
                <a:gd name="T41" fmla="*/ 179 h 410"/>
                <a:gd name="T42" fmla="*/ 51 w 384"/>
                <a:gd name="T43" fmla="*/ 179 h 410"/>
                <a:gd name="T44" fmla="*/ 51 w 384"/>
                <a:gd name="T45" fmla="*/ 51 h 410"/>
                <a:gd name="T46" fmla="*/ 333 w 384"/>
                <a:gd name="T47" fmla="*/ 51 h 410"/>
                <a:gd name="T48" fmla="*/ 333 w 384"/>
                <a:gd name="T49" fmla="*/ 179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4" h="410">
                  <a:moveTo>
                    <a:pt x="358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72"/>
                    <a:pt x="12" y="384"/>
                    <a:pt x="26" y="384"/>
                  </a:cubicBezTo>
                  <a:cubicBezTo>
                    <a:pt x="51" y="384"/>
                    <a:pt x="51" y="384"/>
                    <a:pt x="51" y="384"/>
                  </a:cubicBezTo>
                  <a:cubicBezTo>
                    <a:pt x="51" y="398"/>
                    <a:pt x="63" y="410"/>
                    <a:pt x="77" y="410"/>
                  </a:cubicBezTo>
                  <a:cubicBezTo>
                    <a:pt x="91" y="410"/>
                    <a:pt x="102" y="398"/>
                    <a:pt x="102" y="384"/>
                  </a:cubicBezTo>
                  <a:cubicBezTo>
                    <a:pt x="282" y="384"/>
                    <a:pt x="282" y="384"/>
                    <a:pt x="282" y="384"/>
                  </a:cubicBezTo>
                  <a:cubicBezTo>
                    <a:pt x="282" y="398"/>
                    <a:pt x="293" y="410"/>
                    <a:pt x="307" y="410"/>
                  </a:cubicBezTo>
                  <a:cubicBezTo>
                    <a:pt x="321" y="410"/>
                    <a:pt x="333" y="398"/>
                    <a:pt x="333" y="384"/>
                  </a:cubicBezTo>
                  <a:cubicBezTo>
                    <a:pt x="358" y="384"/>
                    <a:pt x="358" y="384"/>
                    <a:pt x="358" y="384"/>
                  </a:cubicBezTo>
                  <a:cubicBezTo>
                    <a:pt x="372" y="384"/>
                    <a:pt x="384" y="372"/>
                    <a:pt x="384" y="358"/>
                  </a:cubicBezTo>
                  <a:cubicBezTo>
                    <a:pt x="384" y="26"/>
                    <a:pt x="384" y="26"/>
                    <a:pt x="384" y="26"/>
                  </a:cubicBezTo>
                  <a:cubicBezTo>
                    <a:pt x="384" y="12"/>
                    <a:pt x="372" y="0"/>
                    <a:pt x="358" y="0"/>
                  </a:cubicBezTo>
                  <a:close/>
                  <a:moveTo>
                    <a:pt x="333" y="333"/>
                  </a:moveTo>
                  <a:cubicBezTo>
                    <a:pt x="51" y="333"/>
                    <a:pt x="51" y="333"/>
                    <a:pt x="51" y="333"/>
                  </a:cubicBezTo>
                  <a:cubicBezTo>
                    <a:pt x="51" y="205"/>
                    <a:pt x="51" y="205"/>
                    <a:pt x="51" y="205"/>
                  </a:cubicBezTo>
                  <a:cubicBezTo>
                    <a:pt x="333" y="205"/>
                    <a:pt x="333" y="205"/>
                    <a:pt x="333" y="205"/>
                  </a:cubicBezTo>
                  <a:lnTo>
                    <a:pt x="333" y="333"/>
                  </a:lnTo>
                  <a:close/>
                  <a:moveTo>
                    <a:pt x="333" y="179"/>
                  </a:moveTo>
                  <a:cubicBezTo>
                    <a:pt x="51" y="179"/>
                    <a:pt x="51" y="179"/>
                    <a:pt x="51" y="179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333" y="51"/>
                    <a:pt x="333" y="51"/>
                    <a:pt x="333" y="51"/>
                  </a:cubicBezTo>
                  <a:lnTo>
                    <a:pt x="333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6"/>
            <p:cNvSpPr>
              <a:spLocks noEditPoints="1"/>
            </p:cNvSpPr>
            <p:nvPr/>
          </p:nvSpPr>
          <p:spPr bwMode="auto">
            <a:xfrm>
              <a:off x="300038" y="866775"/>
              <a:ext cx="868363" cy="290512"/>
            </a:xfrm>
            <a:custGeom>
              <a:avLst/>
              <a:gdLst>
                <a:gd name="T0" fmla="*/ 547 w 547"/>
                <a:gd name="T1" fmla="*/ 0 h 183"/>
                <a:gd name="T2" fmla="*/ 0 w 547"/>
                <a:gd name="T3" fmla="*/ 0 h 183"/>
                <a:gd name="T4" fmla="*/ 0 w 547"/>
                <a:gd name="T5" fmla="*/ 183 h 183"/>
                <a:gd name="T6" fmla="*/ 547 w 547"/>
                <a:gd name="T7" fmla="*/ 183 h 183"/>
                <a:gd name="T8" fmla="*/ 547 w 547"/>
                <a:gd name="T9" fmla="*/ 0 h 183"/>
                <a:gd name="T10" fmla="*/ 364 w 547"/>
                <a:gd name="T11" fmla="*/ 124 h 183"/>
                <a:gd name="T12" fmla="*/ 183 w 547"/>
                <a:gd name="T13" fmla="*/ 124 h 183"/>
                <a:gd name="T14" fmla="*/ 183 w 547"/>
                <a:gd name="T15" fmla="*/ 62 h 183"/>
                <a:gd name="T16" fmla="*/ 364 w 547"/>
                <a:gd name="T17" fmla="*/ 62 h 183"/>
                <a:gd name="T18" fmla="*/ 364 w 547"/>
                <a:gd name="T19" fmla="*/ 12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7" h="183">
                  <a:moveTo>
                    <a:pt x="547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547" y="183"/>
                  </a:lnTo>
                  <a:lnTo>
                    <a:pt x="547" y="0"/>
                  </a:lnTo>
                  <a:close/>
                  <a:moveTo>
                    <a:pt x="364" y="124"/>
                  </a:moveTo>
                  <a:lnTo>
                    <a:pt x="183" y="124"/>
                  </a:lnTo>
                  <a:lnTo>
                    <a:pt x="183" y="62"/>
                  </a:lnTo>
                  <a:lnTo>
                    <a:pt x="364" y="62"/>
                  </a:lnTo>
                  <a:lnTo>
                    <a:pt x="364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7"/>
            <p:cNvSpPr>
              <a:spLocks noEditPoints="1"/>
            </p:cNvSpPr>
            <p:nvPr/>
          </p:nvSpPr>
          <p:spPr bwMode="auto">
            <a:xfrm>
              <a:off x="300038" y="288925"/>
              <a:ext cx="868363" cy="290512"/>
            </a:xfrm>
            <a:custGeom>
              <a:avLst/>
              <a:gdLst>
                <a:gd name="T0" fmla="*/ 547 w 547"/>
                <a:gd name="T1" fmla="*/ 0 h 183"/>
                <a:gd name="T2" fmla="*/ 0 w 547"/>
                <a:gd name="T3" fmla="*/ 0 h 183"/>
                <a:gd name="T4" fmla="*/ 0 w 547"/>
                <a:gd name="T5" fmla="*/ 183 h 183"/>
                <a:gd name="T6" fmla="*/ 547 w 547"/>
                <a:gd name="T7" fmla="*/ 183 h 183"/>
                <a:gd name="T8" fmla="*/ 547 w 547"/>
                <a:gd name="T9" fmla="*/ 0 h 183"/>
                <a:gd name="T10" fmla="*/ 364 w 547"/>
                <a:gd name="T11" fmla="*/ 121 h 183"/>
                <a:gd name="T12" fmla="*/ 183 w 547"/>
                <a:gd name="T13" fmla="*/ 121 h 183"/>
                <a:gd name="T14" fmla="*/ 183 w 547"/>
                <a:gd name="T15" fmla="*/ 59 h 183"/>
                <a:gd name="T16" fmla="*/ 364 w 547"/>
                <a:gd name="T17" fmla="*/ 59 h 183"/>
                <a:gd name="T18" fmla="*/ 364 w 547"/>
                <a:gd name="T19" fmla="*/ 12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7" h="183">
                  <a:moveTo>
                    <a:pt x="547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547" y="183"/>
                  </a:lnTo>
                  <a:lnTo>
                    <a:pt x="547" y="0"/>
                  </a:lnTo>
                  <a:close/>
                  <a:moveTo>
                    <a:pt x="364" y="121"/>
                  </a:moveTo>
                  <a:lnTo>
                    <a:pt x="183" y="121"/>
                  </a:lnTo>
                  <a:lnTo>
                    <a:pt x="183" y="59"/>
                  </a:lnTo>
                  <a:lnTo>
                    <a:pt x="364" y="59"/>
                  </a:lnTo>
                  <a:lnTo>
                    <a:pt x="364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Freeform 11"/>
          <p:cNvSpPr>
            <a:spLocks noEditPoints="1"/>
          </p:cNvSpPr>
          <p:nvPr/>
        </p:nvSpPr>
        <p:spPr bwMode="auto">
          <a:xfrm>
            <a:off x="5088995" y="1898101"/>
            <a:ext cx="313633" cy="356863"/>
          </a:xfrm>
          <a:custGeom>
            <a:avLst/>
            <a:gdLst>
              <a:gd name="T0" fmla="*/ 240 w 280"/>
              <a:gd name="T1" fmla="*/ 0 h 320"/>
              <a:gd name="T2" fmla="*/ 40 w 280"/>
              <a:gd name="T3" fmla="*/ 0 h 320"/>
              <a:gd name="T4" fmla="*/ 0 w 280"/>
              <a:gd name="T5" fmla="*/ 40 h 320"/>
              <a:gd name="T6" fmla="*/ 0 w 280"/>
              <a:gd name="T7" fmla="*/ 200 h 320"/>
              <a:gd name="T8" fmla="*/ 0 w 280"/>
              <a:gd name="T9" fmla="*/ 210 h 320"/>
              <a:gd name="T10" fmla="*/ 10 w 280"/>
              <a:gd name="T11" fmla="*/ 220 h 320"/>
              <a:gd name="T12" fmla="*/ 20 w 280"/>
              <a:gd name="T13" fmla="*/ 220 h 320"/>
              <a:gd name="T14" fmla="*/ 20 w 280"/>
              <a:gd name="T15" fmla="*/ 270 h 320"/>
              <a:gd name="T16" fmla="*/ 30 w 280"/>
              <a:gd name="T17" fmla="*/ 280 h 320"/>
              <a:gd name="T18" fmla="*/ 40 w 280"/>
              <a:gd name="T19" fmla="*/ 280 h 320"/>
              <a:gd name="T20" fmla="*/ 40 w 280"/>
              <a:gd name="T21" fmla="*/ 300 h 320"/>
              <a:gd name="T22" fmla="*/ 60 w 280"/>
              <a:gd name="T23" fmla="*/ 320 h 320"/>
              <a:gd name="T24" fmla="*/ 80 w 280"/>
              <a:gd name="T25" fmla="*/ 320 h 320"/>
              <a:gd name="T26" fmla="*/ 100 w 280"/>
              <a:gd name="T27" fmla="*/ 300 h 320"/>
              <a:gd name="T28" fmla="*/ 100 w 280"/>
              <a:gd name="T29" fmla="*/ 280 h 320"/>
              <a:gd name="T30" fmla="*/ 180 w 280"/>
              <a:gd name="T31" fmla="*/ 280 h 320"/>
              <a:gd name="T32" fmla="*/ 180 w 280"/>
              <a:gd name="T33" fmla="*/ 300 h 320"/>
              <a:gd name="T34" fmla="*/ 200 w 280"/>
              <a:gd name="T35" fmla="*/ 320 h 320"/>
              <a:gd name="T36" fmla="*/ 220 w 280"/>
              <a:gd name="T37" fmla="*/ 320 h 320"/>
              <a:gd name="T38" fmla="*/ 240 w 280"/>
              <a:gd name="T39" fmla="*/ 300 h 320"/>
              <a:gd name="T40" fmla="*/ 240 w 280"/>
              <a:gd name="T41" fmla="*/ 280 h 320"/>
              <a:gd name="T42" fmla="*/ 250 w 280"/>
              <a:gd name="T43" fmla="*/ 280 h 320"/>
              <a:gd name="T44" fmla="*/ 260 w 280"/>
              <a:gd name="T45" fmla="*/ 270 h 320"/>
              <a:gd name="T46" fmla="*/ 260 w 280"/>
              <a:gd name="T47" fmla="*/ 220 h 320"/>
              <a:gd name="T48" fmla="*/ 270 w 280"/>
              <a:gd name="T49" fmla="*/ 220 h 320"/>
              <a:gd name="T50" fmla="*/ 280 w 280"/>
              <a:gd name="T51" fmla="*/ 210 h 320"/>
              <a:gd name="T52" fmla="*/ 280 w 280"/>
              <a:gd name="T53" fmla="*/ 200 h 320"/>
              <a:gd name="T54" fmla="*/ 280 w 280"/>
              <a:gd name="T55" fmla="*/ 40 h 320"/>
              <a:gd name="T56" fmla="*/ 240 w 280"/>
              <a:gd name="T57" fmla="*/ 0 h 320"/>
              <a:gd name="T58" fmla="*/ 200 w 280"/>
              <a:gd name="T59" fmla="*/ 80 h 320"/>
              <a:gd name="T60" fmla="*/ 220 w 280"/>
              <a:gd name="T61" fmla="*/ 100 h 320"/>
              <a:gd name="T62" fmla="*/ 220 w 280"/>
              <a:gd name="T63" fmla="*/ 140 h 320"/>
              <a:gd name="T64" fmla="*/ 60 w 280"/>
              <a:gd name="T65" fmla="*/ 140 h 320"/>
              <a:gd name="T66" fmla="*/ 60 w 280"/>
              <a:gd name="T67" fmla="*/ 100 h 320"/>
              <a:gd name="T68" fmla="*/ 80 w 280"/>
              <a:gd name="T69" fmla="*/ 80 h 320"/>
              <a:gd name="T70" fmla="*/ 200 w 280"/>
              <a:gd name="T71" fmla="*/ 80 h 320"/>
              <a:gd name="T72" fmla="*/ 80 w 280"/>
              <a:gd name="T73" fmla="*/ 240 h 320"/>
              <a:gd name="T74" fmla="*/ 60 w 280"/>
              <a:gd name="T75" fmla="*/ 240 h 320"/>
              <a:gd name="T76" fmla="*/ 40 w 280"/>
              <a:gd name="T77" fmla="*/ 220 h 320"/>
              <a:gd name="T78" fmla="*/ 60 w 280"/>
              <a:gd name="T79" fmla="*/ 200 h 320"/>
              <a:gd name="T80" fmla="*/ 80 w 280"/>
              <a:gd name="T81" fmla="*/ 200 h 320"/>
              <a:gd name="T82" fmla="*/ 100 w 280"/>
              <a:gd name="T83" fmla="*/ 220 h 320"/>
              <a:gd name="T84" fmla="*/ 80 w 280"/>
              <a:gd name="T85" fmla="*/ 240 h 320"/>
              <a:gd name="T86" fmla="*/ 220 w 280"/>
              <a:gd name="T87" fmla="*/ 240 h 320"/>
              <a:gd name="T88" fmla="*/ 200 w 280"/>
              <a:gd name="T89" fmla="*/ 240 h 320"/>
              <a:gd name="T90" fmla="*/ 180 w 280"/>
              <a:gd name="T91" fmla="*/ 220 h 320"/>
              <a:gd name="T92" fmla="*/ 200 w 280"/>
              <a:gd name="T93" fmla="*/ 200 h 320"/>
              <a:gd name="T94" fmla="*/ 220 w 280"/>
              <a:gd name="T95" fmla="*/ 200 h 320"/>
              <a:gd name="T96" fmla="*/ 240 w 280"/>
              <a:gd name="T97" fmla="*/ 220 h 320"/>
              <a:gd name="T98" fmla="*/ 220 w 280"/>
              <a:gd name="T99" fmla="*/ 24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80" h="320">
                <a:moveTo>
                  <a:pt x="240" y="0"/>
                </a:move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18"/>
                  <a:pt x="0" y="40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10"/>
                  <a:pt x="0" y="210"/>
                  <a:pt x="0" y="210"/>
                </a:cubicBezTo>
                <a:cubicBezTo>
                  <a:pt x="0" y="216"/>
                  <a:pt x="4" y="220"/>
                  <a:pt x="10" y="220"/>
                </a:cubicBezTo>
                <a:cubicBezTo>
                  <a:pt x="20" y="220"/>
                  <a:pt x="20" y="220"/>
                  <a:pt x="20" y="220"/>
                </a:cubicBezTo>
                <a:cubicBezTo>
                  <a:pt x="20" y="270"/>
                  <a:pt x="20" y="270"/>
                  <a:pt x="20" y="270"/>
                </a:cubicBezTo>
                <a:cubicBezTo>
                  <a:pt x="20" y="276"/>
                  <a:pt x="24" y="280"/>
                  <a:pt x="30" y="280"/>
                </a:cubicBezTo>
                <a:cubicBezTo>
                  <a:pt x="40" y="280"/>
                  <a:pt x="40" y="280"/>
                  <a:pt x="40" y="280"/>
                </a:cubicBezTo>
                <a:cubicBezTo>
                  <a:pt x="40" y="300"/>
                  <a:pt x="40" y="300"/>
                  <a:pt x="40" y="300"/>
                </a:cubicBezTo>
                <a:cubicBezTo>
                  <a:pt x="40" y="311"/>
                  <a:pt x="49" y="320"/>
                  <a:pt x="60" y="320"/>
                </a:cubicBezTo>
                <a:cubicBezTo>
                  <a:pt x="80" y="320"/>
                  <a:pt x="80" y="320"/>
                  <a:pt x="80" y="320"/>
                </a:cubicBezTo>
                <a:cubicBezTo>
                  <a:pt x="91" y="320"/>
                  <a:pt x="100" y="311"/>
                  <a:pt x="100" y="300"/>
                </a:cubicBezTo>
                <a:cubicBezTo>
                  <a:pt x="100" y="280"/>
                  <a:pt x="100" y="280"/>
                  <a:pt x="100" y="280"/>
                </a:cubicBezTo>
                <a:cubicBezTo>
                  <a:pt x="180" y="280"/>
                  <a:pt x="180" y="280"/>
                  <a:pt x="180" y="280"/>
                </a:cubicBezTo>
                <a:cubicBezTo>
                  <a:pt x="180" y="300"/>
                  <a:pt x="180" y="300"/>
                  <a:pt x="180" y="300"/>
                </a:cubicBezTo>
                <a:cubicBezTo>
                  <a:pt x="180" y="311"/>
                  <a:pt x="189" y="320"/>
                  <a:pt x="200" y="320"/>
                </a:cubicBezTo>
                <a:cubicBezTo>
                  <a:pt x="220" y="320"/>
                  <a:pt x="220" y="320"/>
                  <a:pt x="220" y="320"/>
                </a:cubicBezTo>
                <a:cubicBezTo>
                  <a:pt x="231" y="320"/>
                  <a:pt x="240" y="311"/>
                  <a:pt x="240" y="300"/>
                </a:cubicBezTo>
                <a:cubicBezTo>
                  <a:pt x="240" y="280"/>
                  <a:pt x="240" y="280"/>
                  <a:pt x="240" y="280"/>
                </a:cubicBezTo>
                <a:cubicBezTo>
                  <a:pt x="250" y="280"/>
                  <a:pt x="250" y="280"/>
                  <a:pt x="250" y="280"/>
                </a:cubicBezTo>
                <a:cubicBezTo>
                  <a:pt x="256" y="280"/>
                  <a:pt x="260" y="276"/>
                  <a:pt x="260" y="270"/>
                </a:cubicBezTo>
                <a:cubicBezTo>
                  <a:pt x="260" y="220"/>
                  <a:pt x="260" y="220"/>
                  <a:pt x="260" y="220"/>
                </a:cubicBezTo>
                <a:cubicBezTo>
                  <a:pt x="270" y="220"/>
                  <a:pt x="270" y="220"/>
                  <a:pt x="270" y="220"/>
                </a:cubicBezTo>
                <a:cubicBezTo>
                  <a:pt x="276" y="220"/>
                  <a:pt x="280" y="216"/>
                  <a:pt x="280" y="210"/>
                </a:cubicBezTo>
                <a:cubicBezTo>
                  <a:pt x="280" y="200"/>
                  <a:pt x="280" y="200"/>
                  <a:pt x="280" y="200"/>
                </a:cubicBezTo>
                <a:cubicBezTo>
                  <a:pt x="280" y="40"/>
                  <a:pt x="280" y="40"/>
                  <a:pt x="280" y="40"/>
                </a:cubicBezTo>
                <a:cubicBezTo>
                  <a:pt x="280" y="18"/>
                  <a:pt x="262" y="0"/>
                  <a:pt x="240" y="0"/>
                </a:cubicBezTo>
                <a:close/>
                <a:moveTo>
                  <a:pt x="200" y="80"/>
                </a:moveTo>
                <a:cubicBezTo>
                  <a:pt x="211" y="80"/>
                  <a:pt x="220" y="89"/>
                  <a:pt x="220" y="10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60" y="140"/>
                  <a:pt x="60" y="140"/>
                  <a:pt x="60" y="14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0" y="89"/>
                  <a:pt x="69" y="80"/>
                  <a:pt x="80" y="80"/>
                </a:cubicBezTo>
                <a:lnTo>
                  <a:pt x="200" y="80"/>
                </a:lnTo>
                <a:close/>
                <a:moveTo>
                  <a:pt x="80" y="240"/>
                </a:moveTo>
                <a:cubicBezTo>
                  <a:pt x="60" y="240"/>
                  <a:pt x="60" y="240"/>
                  <a:pt x="60" y="240"/>
                </a:cubicBezTo>
                <a:cubicBezTo>
                  <a:pt x="49" y="240"/>
                  <a:pt x="40" y="231"/>
                  <a:pt x="40" y="220"/>
                </a:cubicBezTo>
                <a:cubicBezTo>
                  <a:pt x="40" y="209"/>
                  <a:pt x="49" y="200"/>
                  <a:pt x="60" y="200"/>
                </a:cubicBezTo>
                <a:cubicBezTo>
                  <a:pt x="80" y="200"/>
                  <a:pt x="80" y="200"/>
                  <a:pt x="80" y="200"/>
                </a:cubicBezTo>
                <a:cubicBezTo>
                  <a:pt x="91" y="200"/>
                  <a:pt x="100" y="209"/>
                  <a:pt x="100" y="220"/>
                </a:cubicBezTo>
                <a:cubicBezTo>
                  <a:pt x="100" y="231"/>
                  <a:pt x="91" y="240"/>
                  <a:pt x="80" y="240"/>
                </a:cubicBezTo>
                <a:close/>
                <a:moveTo>
                  <a:pt x="220" y="240"/>
                </a:moveTo>
                <a:cubicBezTo>
                  <a:pt x="200" y="240"/>
                  <a:pt x="200" y="240"/>
                  <a:pt x="200" y="240"/>
                </a:cubicBezTo>
                <a:cubicBezTo>
                  <a:pt x="189" y="240"/>
                  <a:pt x="180" y="231"/>
                  <a:pt x="180" y="220"/>
                </a:cubicBezTo>
                <a:cubicBezTo>
                  <a:pt x="180" y="209"/>
                  <a:pt x="189" y="200"/>
                  <a:pt x="200" y="200"/>
                </a:cubicBezTo>
                <a:cubicBezTo>
                  <a:pt x="220" y="200"/>
                  <a:pt x="220" y="200"/>
                  <a:pt x="220" y="200"/>
                </a:cubicBezTo>
                <a:cubicBezTo>
                  <a:pt x="231" y="200"/>
                  <a:pt x="240" y="209"/>
                  <a:pt x="240" y="220"/>
                </a:cubicBezTo>
                <a:cubicBezTo>
                  <a:pt x="240" y="231"/>
                  <a:pt x="231" y="240"/>
                  <a:pt x="220" y="240"/>
                </a:cubicBezTo>
                <a:close/>
              </a:path>
            </a:pathLst>
          </a:custGeom>
          <a:solidFill>
            <a:srgbClr val="A2DAD3"/>
          </a:solidFill>
          <a:ln>
            <a:noFill/>
          </a:ln>
        </p:spPr>
        <p:txBody>
          <a:bodyPr vert="horz" wrap="square" lIns="80979" tIns="40490" rIns="80979" bIns="4049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" name="Group 59"/>
          <p:cNvGrpSpPr/>
          <p:nvPr/>
        </p:nvGrpSpPr>
        <p:grpSpPr>
          <a:xfrm>
            <a:off x="5361697" y="3679442"/>
            <a:ext cx="456508" cy="475633"/>
            <a:chOff x="-251803" y="2267153"/>
            <a:chExt cx="2078037" cy="2166938"/>
          </a:xfrm>
          <a:solidFill>
            <a:srgbClr val="A2DAD3"/>
          </a:solidFill>
        </p:grpSpPr>
        <p:sp>
          <p:nvSpPr>
            <p:cNvPr id="41" name="Freeform 22"/>
            <p:cNvSpPr>
              <a:spLocks/>
            </p:cNvSpPr>
            <p:nvPr/>
          </p:nvSpPr>
          <p:spPr bwMode="auto">
            <a:xfrm>
              <a:off x="57759" y="2267153"/>
              <a:ext cx="1768475" cy="1522413"/>
            </a:xfrm>
            <a:custGeom>
              <a:avLst/>
              <a:gdLst>
                <a:gd name="T0" fmla="*/ 432 w 469"/>
                <a:gd name="T1" fmla="*/ 0 h 404"/>
                <a:gd name="T2" fmla="*/ 0 w 469"/>
                <a:gd name="T3" fmla="*/ 0 h 404"/>
                <a:gd name="T4" fmla="*/ 147 w 469"/>
                <a:gd name="T5" fmla="*/ 73 h 404"/>
                <a:gd name="T6" fmla="*/ 395 w 469"/>
                <a:gd name="T7" fmla="*/ 73 h 404"/>
                <a:gd name="T8" fmla="*/ 395 w 469"/>
                <a:gd name="T9" fmla="*/ 110 h 404"/>
                <a:gd name="T10" fmla="*/ 220 w 469"/>
                <a:gd name="T11" fmla="*/ 110 h 404"/>
                <a:gd name="T12" fmla="*/ 269 w 469"/>
                <a:gd name="T13" fmla="*/ 134 h 404"/>
                <a:gd name="T14" fmla="*/ 314 w 469"/>
                <a:gd name="T15" fmla="*/ 184 h 404"/>
                <a:gd name="T16" fmla="*/ 395 w 469"/>
                <a:gd name="T17" fmla="*/ 184 h 404"/>
                <a:gd name="T18" fmla="*/ 395 w 469"/>
                <a:gd name="T19" fmla="*/ 220 h 404"/>
                <a:gd name="T20" fmla="*/ 322 w 469"/>
                <a:gd name="T21" fmla="*/ 220 h 404"/>
                <a:gd name="T22" fmla="*/ 322 w 469"/>
                <a:gd name="T23" fmla="*/ 404 h 404"/>
                <a:gd name="T24" fmla="*/ 432 w 469"/>
                <a:gd name="T25" fmla="*/ 404 h 404"/>
                <a:gd name="T26" fmla="*/ 469 w 469"/>
                <a:gd name="T27" fmla="*/ 367 h 404"/>
                <a:gd name="T28" fmla="*/ 469 w 469"/>
                <a:gd name="T29" fmla="*/ 37 h 404"/>
                <a:gd name="T30" fmla="*/ 432 w 469"/>
                <a:gd name="T31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9" h="404">
                  <a:moveTo>
                    <a:pt x="4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7" y="73"/>
                    <a:pt x="147" y="73"/>
                    <a:pt x="147" y="73"/>
                  </a:cubicBezTo>
                  <a:cubicBezTo>
                    <a:pt x="395" y="73"/>
                    <a:pt x="395" y="73"/>
                    <a:pt x="395" y="73"/>
                  </a:cubicBezTo>
                  <a:cubicBezTo>
                    <a:pt x="395" y="110"/>
                    <a:pt x="395" y="110"/>
                    <a:pt x="395" y="110"/>
                  </a:cubicBezTo>
                  <a:cubicBezTo>
                    <a:pt x="220" y="110"/>
                    <a:pt x="220" y="110"/>
                    <a:pt x="220" y="110"/>
                  </a:cubicBezTo>
                  <a:cubicBezTo>
                    <a:pt x="269" y="134"/>
                    <a:pt x="269" y="134"/>
                    <a:pt x="269" y="134"/>
                  </a:cubicBezTo>
                  <a:cubicBezTo>
                    <a:pt x="288" y="144"/>
                    <a:pt x="304" y="163"/>
                    <a:pt x="314" y="184"/>
                  </a:cubicBezTo>
                  <a:cubicBezTo>
                    <a:pt x="395" y="184"/>
                    <a:pt x="395" y="184"/>
                    <a:pt x="395" y="184"/>
                  </a:cubicBezTo>
                  <a:cubicBezTo>
                    <a:pt x="395" y="220"/>
                    <a:pt x="395" y="220"/>
                    <a:pt x="395" y="220"/>
                  </a:cubicBezTo>
                  <a:cubicBezTo>
                    <a:pt x="322" y="220"/>
                    <a:pt x="322" y="220"/>
                    <a:pt x="322" y="220"/>
                  </a:cubicBezTo>
                  <a:cubicBezTo>
                    <a:pt x="322" y="404"/>
                    <a:pt x="322" y="404"/>
                    <a:pt x="322" y="404"/>
                  </a:cubicBezTo>
                  <a:cubicBezTo>
                    <a:pt x="432" y="404"/>
                    <a:pt x="432" y="404"/>
                    <a:pt x="432" y="404"/>
                  </a:cubicBezTo>
                  <a:cubicBezTo>
                    <a:pt x="452" y="404"/>
                    <a:pt x="469" y="387"/>
                    <a:pt x="469" y="367"/>
                  </a:cubicBezTo>
                  <a:cubicBezTo>
                    <a:pt x="469" y="37"/>
                    <a:pt x="469" y="37"/>
                    <a:pt x="469" y="37"/>
                  </a:cubicBezTo>
                  <a:cubicBezTo>
                    <a:pt x="469" y="17"/>
                    <a:pt x="452" y="0"/>
                    <a:pt x="4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23"/>
            <p:cNvSpPr>
              <a:spLocks noEditPoints="1"/>
            </p:cNvSpPr>
            <p:nvPr/>
          </p:nvSpPr>
          <p:spPr bwMode="auto">
            <a:xfrm>
              <a:off x="-251803" y="2314778"/>
              <a:ext cx="1384300" cy="2119313"/>
            </a:xfrm>
            <a:custGeom>
              <a:avLst/>
              <a:gdLst>
                <a:gd name="T0" fmla="*/ 334 w 367"/>
                <a:gd name="T1" fmla="*/ 154 h 562"/>
                <a:gd name="T2" fmla="*/ 33 w 367"/>
                <a:gd name="T3" fmla="*/ 3 h 562"/>
                <a:gd name="T4" fmla="*/ 20 w 367"/>
                <a:gd name="T5" fmla="*/ 0 h 562"/>
                <a:gd name="T6" fmla="*/ 0 w 367"/>
                <a:gd name="T7" fmla="*/ 24 h 562"/>
                <a:gd name="T8" fmla="*/ 0 w 367"/>
                <a:gd name="T9" fmla="*/ 354 h 562"/>
                <a:gd name="T10" fmla="*/ 33 w 367"/>
                <a:gd name="T11" fmla="*/ 407 h 562"/>
                <a:gd name="T12" fmla="*/ 334 w 367"/>
                <a:gd name="T13" fmla="*/ 558 h 562"/>
                <a:gd name="T14" fmla="*/ 348 w 367"/>
                <a:gd name="T15" fmla="*/ 562 h 562"/>
                <a:gd name="T16" fmla="*/ 367 w 367"/>
                <a:gd name="T17" fmla="*/ 538 h 562"/>
                <a:gd name="T18" fmla="*/ 367 w 367"/>
                <a:gd name="T19" fmla="*/ 207 h 562"/>
                <a:gd name="T20" fmla="*/ 334 w 367"/>
                <a:gd name="T21" fmla="*/ 154 h 562"/>
                <a:gd name="T22" fmla="*/ 257 w 367"/>
                <a:gd name="T23" fmla="*/ 391 h 562"/>
                <a:gd name="T24" fmla="*/ 220 w 367"/>
                <a:gd name="T25" fmla="*/ 336 h 562"/>
                <a:gd name="T26" fmla="*/ 257 w 367"/>
                <a:gd name="T27" fmla="*/ 281 h 562"/>
                <a:gd name="T28" fmla="*/ 294 w 367"/>
                <a:gd name="T29" fmla="*/ 336 h 562"/>
                <a:gd name="T30" fmla="*/ 257 w 367"/>
                <a:gd name="T31" fmla="*/ 391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7" h="562">
                  <a:moveTo>
                    <a:pt x="334" y="154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28" y="1"/>
                    <a:pt x="24" y="0"/>
                    <a:pt x="20" y="0"/>
                  </a:cubicBezTo>
                  <a:cubicBezTo>
                    <a:pt x="8" y="0"/>
                    <a:pt x="0" y="9"/>
                    <a:pt x="0" y="24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0" y="374"/>
                    <a:pt x="15" y="398"/>
                    <a:pt x="33" y="407"/>
                  </a:cubicBezTo>
                  <a:cubicBezTo>
                    <a:pt x="334" y="558"/>
                    <a:pt x="334" y="558"/>
                    <a:pt x="334" y="558"/>
                  </a:cubicBezTo>
                  <a:cubicBezTo>
                    <a:pt x="339" y="560"/>
                    <a:pt x="344" y="562"/>
                    <a:pt x="348" y="562"/>
                  </a:cubicBezTo>
                  <a:cubicBezTo>
                    <a:pt x="359" y="562"/>
                    <a:pt x="367" y="553"/>
                    <a:pt x="367" y="538"/>
                  </a:cubicBezTo>
                  <a:cubicBezTo>
                    <a:pt x="367" y="207"/>
                    <a:pt x="367" y="207"/>
                    <a:pt x="367" y="207"/>
                  </a:cubicBezTo>
                  <a:cubicBezTo>
                    <a:pt x="367" y="187"/>
                    <a:pt x="352" y="163"/>
                    <a:pt x="334" y="154"/>
                  </a:cubicBezTo>
                  <a:close/>
                  <a:moveTo>
                    <a:pt x="257" y="391"/>
                  </a:moveTo>
                  <a:cubicBezTo>
                    <a:pt x="237" y="391"/>
                    <a:pt x="220" y="366"/>
                    <a:pt x="220" y="336"/>
                  </a:cubicBezTo>
                  <a:cubicBezTo>
                    <a:pt x="220" y="305"/>
                    <a:pt x="237" y="281"/>
                    <a:pt x="257" y="281"/>
                  </a:cubicBezTo>
                  <a:cubicBezTo>
                    <a:pt x="277" y="281"/>
                    <a:pt x="294" y="305"/>
                    <a:pt x="294" y="336"/>
                  </a:cubicBezTo>
                  <a:cubicBezTo>
                    <a:pt x="294" y="366"/>
                    <a:pt x="277" y="391"/>
                    <a:pt x="257" y="3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Group 97"/>
          <p:cNvGrpSpPr/>
          <p:nvPr/>
        </p:nvGrpSpPr>
        <p:grpSpPr>
          <a:xfrm>
            <a:off x="3551949" y="3470577"/>
            <a:ext cx="368484" cy="259595"/>
            <a:chOff x="3175" y="1588"/>
            <a:chExt cx="1184276" cy="835025"/>
          </a:xfrm>
          <a:solidFill>
            <a:srgbClr val="A2DAD3"/>
          </a:solidFill>
        </p:grpSpPr>
        <p:sp>
          <p:nvSpPr>
            <p:cNvPr id="44" name="Freeform 27"/>
            <p:cNvSpPr>
              <a:spLocks/>
            </p:cNvSpPr>
            <p:nvPr/>
          </p:nvSpPr>
          <p:spPr bwMode="auto">
            <a:xfrm>
              <a:off x="3175" y="1588"/>
              <a:ext cx="833438" cy="835025"/>
            </a:xfrm>
            <a:custGeom>
              <a:avLst/>
              <a:gdLst>
                <a:gd name="T0" fmla="*/ 200 w 220"/>
                <a:gd name="T1" fmla="*/ 0 h 220"/>
                <a:gd name="T2" fmla="*/ 20 w 220"/>
                <a:gd name="T3" fmla="*/ 0 h 220"/>
                <a:gd name="T4" fmla="*/ 0 w 220"/>
                <a:gd name="T5" fmla="*/ 20 h 220"/>
                <a:gd name="T6" fmla="*/ 0 w 220"/>
                <a:gd name="T7" fmla="*/ 200 h 220"/>
                <a:gd name="T8" fmla="*/ 20 w 220"/>
                <a:gd name="T9" fmla="*/ 220 h 220"/>
                <a:gd name="T10" fmla="*/ 200 w 220"/>
                <a:gd name="T11" fmla="*/ 220 h 220"/>
                <a:gd name="T12" fmla="*/ 220 w 220"/>
                <a:gd name="T13" fmla="*/ 200 h 220"/>
                <a:gd name="T14" fmla="*/ 220 w 220"/>
                <a:gd name="T15" fmla="*/ 20 h 220"/>
                <a:gd name="T16" fmla="*/ 200 w 220"/>
                <a:gd name="T1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0" h="220">
                  <a:moveTo>
                    <a:pt x="20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11"/>
                    <a:pt x="9" y="220"/>
                    <a:pt x="20" y="220"/>
                  </a:cubicBezTo>
                  <a:cubicBezTo>
                    <a:pt x="200" y="220"/>
                    <a:pt x="200" y="220"/>
                    <a:pt x="200" y="220"/>
                  </a:cubicBezTo>
                  <a:cubicBezTo>
                    <a:pt x="211" y="220"/>
                    <a:pt x="220" y="211"/>
                    <a:pt x="220" y="200"/>
                  </a:cubicBezTo>
                  <a:cubicBezTo>
                    <a:pt x="220" y="20"/>
                    <a:pt x="220" y="20"/>
                    <a:pt x="220" y="20"/>
                  </a:cubicBezTo>
                  <a:cubicBezTo>
                    <a:pt x="220" y="9"/>
                    <a:pt x="211" y="0"/>
                    <a:pt x="2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28"/>
            <p:cNvSpPr>
              <a:spLocks/>
            </p:cNvSpPr>
            <p:nvPr/>
          </p:nvSpPr>
          <p:spPr bwMode="auto">
            <a:xfrm>
              <a:off x="884238" y="111126"/>
              <a:ext cx="303213" cy="612775"/>
            </a:xfrm>
            <a:custGeom>
              <a:avLst/>
              <a:gdLst>
                <a:gd name="T0" fmla="*/ 63 w 80"/>
                <a:gd name="T1" fmla="*/ 5 h 161"/>
                <a:gd name="T2" fmla="*/ 26 w 80"/>
                <a:gd name="T3" fmla="*/ 28 h 161"/>
                <a:gd name="T4" fmla="*/ 0 w 80"/>
                <a:gd name="T5" fmla="*/ 43 h 161"/>
                <a:gd name="T6" fmla="*/ 0 w 80"/>
                <a:gd name="T7" fmla="*/ 118 h 161"/>
                <a:gd name="T8" fmla="*/ 26 w 80"/>
                <a:gd name="T9" fmla="*/ 134 h 161"/>
                <a:gd name="T10" fmla="*/ 63 w 80"/>
                <a:gd name="T11" fmla="*/ 156 h 161"/>
                <a:gd name="T12" fmla="*/ 80 w 80"/>
                <a:gd name="T13" fmla="*/ 146 h 161"/>
                <a:gd name="T14" fmla="*/ 80 w 80"/>
                <a:gd name="T15" fmla="*/ 15 h 161"/>
                <a:gd name="T16" fmla="*/ 63 w 80"/>
                <a:gd name="T17" fmla="*/ 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161">
                  <a:moveTo>
                    <a:pt x="63" y="5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18" y="32"/>
                    <a:pt x="8" y="38"/>
                    <a:pt x="0" y="4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8" y="123"/>
                    <a:pt x="18" y="129"/>
                    <a:pt x="26" y="134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72" y="161"/>
                    <a:pt x="80" y="157"/>
                    <a:pt x="80" y="146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4"/>
                    <a:pt x="72" y="0"/>
                    <a:pt x="6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9305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05264" y="171450"/>
            <a:ext cx="2261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+mn-ea"/>
              </a:rPr>
              <a:t>2 Indicators</a:t>
            </a:r>
          </a:p>
        </p:txBody>
      </p:sp>
      <p:sp>
        <p:nvSpPr>
          <p:cNvPr id="5" name="矩形 4"/>
          <p:cNvSpPr/>
          <p:nvPr/>
        </p:nvSpPr>
        <p:spPr>
          <a:xfrm>
            <a:off x="-2381" y="177166"/>
            <a:ext cx="89535" cy="354806"/>
          </a:xfrm>
          <a:prstGeom prst="rect">
            <a:avLst/>
          </a:prstGeom>
          <a:solidFill>
            <a:srgbClr val="A67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6" name="矩形 5"/>
          <p:cNvSpPr/>
          <p:nvPr/>
        </p:nvSpPr>
        <p:spPr>
          <a:xfrm>
            <a:off x="103346" y="177166"/>
            <a:ext cx="73343" cy="354806"/>
          </a:xfrm>
          <a:prstGeom prst="rect">
            <a:avLst/>
          </a:prstGeom>
          <a:solidFill>
            <a:srgbClr val="A67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 flipH="1">
            <a:off x="550258" y="1417399"/>
            <a:ext cx="45719" cy="3047549"/>
          </a:xfrm>
          <a:prstGeom prst="rect">
            <a:avLst/>
          </a:prstGeom>
          <a:solidFill>
            <a:srgbClr val="A2DAD3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kern="0"/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755576" y="1417399"/>
            <a:ext cx="2887266" cy="2833874"/>
            <a:chOff x="0" y="0"/>
            <a:chExt cx="3850501" cy="1525386"/>
          </a:xfrm>
        </p:grpSpPr>
        <p:sp>
          <p:nvSpPr>
            <p:cNvPr id="20" name="文本框 44"/>
            <p:cNvSpPr txBox="1">
              <a:spLocks noChangeArrowheads="1"/>
            </p:cNvSpPr>
            <p:nvPr/>
          </p:nvSpPr>
          <p:spPr bwMode="auto">
            <a:xfrm>
              <a:off x="0" y="0"/>
              <a:ext cx="2674843" cy="182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en-GB" altLang="zh-CN" sz="1600" b="1" kern="0" dirty="0">
                  <a:latin typeface="微软雅黑" pitchFamily="34" charset="-122"/>
                  <a:ea typeface="微软雅黑" pitchFamily="34" charset="-122"/>
                </a:rPr>
                <a:t>wage gap</a:t>
              </a:r>
            </a:p>
          </p:txBody>
        </p:sp>
        <p:sp>
          <p:nvSpPr>
            <p:cNvPr id="21" name="文本框 14"/>
            <p:cNvSpPr txBox="1">
              <a:spLocks noChangeArrowheads="1"/>
            </p:cNvSpPr>
            <p:nvPr/>
          </p:nvSpPr>
          <p:spPr bwMode="auto">
            <a:xfrm>
              <a:off x="0" y="282887"/>
              <a:ext cx="3850501" cy="1242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just">
                <a:defRPr/>
              </a:pPr>
              <a:r>
                <a:rPr lang="en-GB" altLang="zh-CN" sz="1600" b="1" kern="0" dirty="0">
                  <a:latin typeface="微软雅黑" pitchFamily="34" charset="-122"/>
                  <a:ea typeface="微软雅黑" pitchFamily="34" charset="-122"/>
                </a:rPr>
                <a:t> S80/S20</a:t>
              </a:r>
              <a:endParaRPr lang="zh-CN" altLang="en-US" sz="1600" b="1" kern="0" dirty="0">
                <a:latin typeface="微软雅黑" pitchFamily="34" charset="-122"/>
                <a:ea typeface="微软雅黑" pitchFamily="34" charset="-122"/>
              </a:endParaRPr>
            </a:p>
            <a:p>
              <a:pPr algn="just">
                <a:defRPr/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the ratio of total income received by the 20 % of the population with the highest income (the top quintile) to that received by the 20 % of the poorest population in 2023.</a:t>
              </a:r>
            </a:p>
            <a:p>
              <a:pPr algn="just">
                <a:defRPr/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(Eurostat)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1" name="图片 30">
            <a:extLst>
              <a:ext uri="{FF2B5EF4-FFF2-40B4-BE49-F238E27FC236}">
                <a16:creationId xmlns:a16="http://schemas.microsoft.com/office/drawing/2014/main" id="{D5B089F0-D824-EF92-973C-BEB3C1E4B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319" y="1417399"/>
            <a:ext cx="4741028" cy="304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84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05264" y="171450"/>
            <a:ext cx="2261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+mn-ea"/>
              </a:rPr>
              <a:t>2 Indicators</a:t>
            </a:r>
          </a:p>
        </p:txBody>
      </p:sp>
      <p:sp>
        <p:nvSpPr>
          <p:cNvPr id="5" name="矩形 4"/>
          <p:cNvSpPr/>
          <p:nvPr/>
        </p:nvSpPr>
        <p:spPr>
          <a:xfrm>
            <a:off x="-2381" y="177166"/>
            <a:ext cx="89535" cy="354806"/>
          </a:xfrm>
          <a:prstGeom prst="rect">
            <a:avLst/>
          </a:prstGeom>
          <a:solidFill>
            <a:srgbClr val="A67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6" name="矩形 5"/>
          <p:cNvSpPr/>
          <p:nvPr/>
        </p:nvSpPr>
        <p:spPr>
          <a:xfrm>
            <a:off x="103346" y="177166"/>
            <a:ext cx="73343" cy="354806"/>
          </a:xfrm>
          <a:prstGeom prst="rect">
            <a:avLst/>
          </a:prstGeom>
          <a:solidFill>
            <a:srgbClr val="A67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7" name="TextBox 2"/>
          <p:cNvSpPr txBox="1"/>
          <p:nvPr/>
        </p:nvSpPr>
        <p:spPr>
          <a:xfrm>
            <a:off x="1151814" y="1576005"/>
            <a:ext cx="298088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 algn="l" defTabSz="914400">
              <a:defRPr/>
            </a:pPr>
            <a:r>
              <a:rPr lang="en-GB" altLang="zh-CN" kern="0" dirty="0">
                <a:solidFill>
                  <a:schemeClr val="tx1"/>
                </a:solidFill>
              </a:rPr>
              <a:t>digital level indicator</a:t>
            </a:r>
          </a:p>
          <a:p>
            <a:pPr lvl="0" algn="l" defTabSz="914400">
              <a:defRPr/>
            </a:pPr>
            <a:r>
              <a:rPr lang="en-GB" altLang="zh-CN" b="0" kern="0" dirty="0">
                <a:solidFill>
                  <a:schemeClr val="tx1"/>
                </a:solidFill>
              </a:rPr>
              <a:t>(Eurostat)</a:t>
            </a:r>
          </a:p>
          <a:p>
            <a:pPr lvl="0" algn="l" defTabSz="914400">
              <a:defRPr/>
            </a:pP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042988" y="2272381"/>
            <a:ext cx="3503612" cy="1309688"/>
            <a:chOff x="1042988" y="2273002"/>
            <a:chExt cx="3503612" cy="1309688"/>
          </a:xfrm>
          <a:solidFill>
            <a:srgbClr val="A2DAD3"/>
          </a:solidFill>
        </p:grpSpPr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042988" y="2273002"/>
              <a:ext cx="3503612" cy="1309688"/>
            </a:xfrm>
            <a:custGeom>
              <a:avLst/>
              <a:gdLst>
                <a:gd name="T0" fmla="*/ 987 w 9385"/>
                <a:gd name="T1" fmla="*/ 1974 h 3491"/>
                <a:gd name="T2" fmla="*/ 6935 w 9385"/>
                <a:gd name="T3" fmla="*/ 1974 h 3491"/>
                <a:gd name="T4" fmla="*/ 9212 w 9385"/>
                <a:gd name="T5" fmla="*/ 3194 h 3491"/>
                <a:gd name="T6" fmla="*/ 9385 w 9385"/>
                <a:gd name="T7" fmla="*/ 3491 h 3491"/>
                <a:gd name="T8" fmla="*/ 9385 w 9385"/>
                <a:gd name="T9" fmla="*/ 2623 h 3491"/>
                <a:gd name="T10" fmla="*/ 6386 w 9385"/>
                <a:gd name="T11" fmla="*/ 0 h 3491"/>
                <a:gd name="T12" fmla="*/ 987 w 9385"/>
                <a:gd name="T13" fmla="*/ 0 h 3491"/>
                <a:gd name="T14" fmla="*/ 0 w 9385"/>
                <a:gd name="T15" fmla="*/ 987 h 3491"/>
                <a:gd name="T16" fmla="*/ 0 w 9385"/>
                <a:gd name="T17" fmla="*/ 987 h 3491"/>
                <a:gd name="T18" fmla="*/ 987 w 9385"/>
                <a:gd name="T19" fmla="*/ 1974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987" y="1974"/>
                  </a:moveTo>
                  <a:lnTo>
                    <a:pt x="6935" y="1974"/>
                  </a:lnTo>
                  <a:cubicBezTo>
                    <a:pt x="8046" y="1974"/>
                    <a:pt x="8807" y="2498"/>
                    <a:pt x="9212" y="3194"/>
                  </a:cubicBezTo>
                  <a:lnTo>
                    <a:pt x="9385" y="3491"/>
                  </a:lnTo>
                  <a:lnTo>
                    <a:pt x="9385" y="2623"/>
                  </a:lnTo>
                  <a:cubicBezTo>
                    <a:pt x="9385" y="1089"/>
                    <a:pt x="8339" y="0"/>
                    <a:pt x="6386" y="0"/>
                  </a:cubicBezTo>
                  <a:lnTo>
                    <a:pt x="987" y="0"/>
                  </a:lnTo>
                  <a:cubicBezTo>
                    <a:pt x="444" y="0"/>
                    <a:pt x="0" y="444"/>
                    <a:pt x="0" y="987"/>
                  </a:cubicBezTo>
                  <a:lnTo>
                    <a:pt x="0" y="987"/>
                  </a:lnTo>
                  <a:cubicBezTo>
                    <a:pt x="0" y="1530"/>
                    <a:pt x="444" y="1974"/>
                    <a:pt x="987" y="19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TextBox 6"/>
            <p:cNvSpPr txBox="1"/>
            <p:nvPr/>
          </p:nvSpPr>
          <p:spPr>
            <a:xfrm>
              <a:off x="1749987" y="2455515"/>
              <a:ext cx="2373522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percentage of </a:t>
              </a:r>
              <a:r>
                <a:rPr kumimoji="0" lang="en-US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enterprise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 employed </a:t>
              </a:r>
              <a:r>
                <a:rPr kumimoji="0" lang="en-US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ICT specialists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151814" y="2393960"/>
              <a:ext cx="627095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01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042988" y="3331244"/>
            <a:ext cx="3503612" cy="1309688"/>
            <a:chOff x="1042988" y="3331865"/>
            <a:chExt cx="3503612" cy="1309688"/>
          </a:xfrm>
          <a:solidFill>
            <a:srgbClr val="A2DAD3"/>
          </a:solidFill>
        </p:grpSpPr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1042988" y="3331865"/>
              <a:ext cx="3503612" cy="1309688"/>
            </a:xfrm>
            <a:custGeom>
              <a:avLst/>
              <a:gdLst>
                <a:gd name="T0" fmla="*/ 987 w 9385"/>
                <a:gd name="T1" fmla="*/ 1973 h 3491"/>
                <a:gd name="T2" fmla="*/ 6935 w 9385"/>
                <a:gd name="T3" fmla="*/ 1973 h 3491"/>
                <a:gd name="T4" fmla="*/ 9212 w 9385"/>
                <a:gd name="T5" fmla="*/ 3193 h 3491"/>
                <a:gd name="T6" fmla="*/ 9385 w 9385"/>
                <a:gd name="T7" fmla="*/ 3491 h 3491"/>
                <a:gd name="T8" fmla="*/ 9385 w 9385"/>
                <a:gd name="T9" fmla="*/ 2623 h 3491"/>
                <a:gd name="T10" fmla="*/ 6386 w 9385"/>
                <a:gd name="T11" fmla="*/ 0 h 3491"/>
                <a:gd name="T12" fmla="*/ 987 w 9385"/>
                <a:gd name="T13" fmla="*/ 0 h 3491"/>
                <a:gd name="T14" fmla="*/ 0 w 9385"/>
                <a:gd name="T15" fmla="*/ 986 h 3491"/>
                <a:gd name="T16" fmla="*/ 0 w 9385"/>
                <a:gd name="T17" fmla="*/ 986 h 3491"/>
                <a:gd name="T18" fmla="*/ 987 w 9385"/>
                <a:gd name="T19" fmla="*/ 1973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987" y="1973"/>
                  </a:moveTo>
                  <a:lnTo>
                    <a:pt x="6935" y="1973"/>
                  </a:lnTo>
                  <a:cubicBezTo>
                    <a:pt x="8046" y="1973"/>
                    <a:pt x="8807" y="2497"/>
                    <a:pt x="9212" y="3193"/>
                  </a:cubicBezTo>
                  <a:lnTo>
                    <a:pt x="9385" y="3491"/>
                  </a:lnTo>
                  <a:lnTo>
                    <a:pt x="9385" y="2623"/>
                  </a:lnTo>
                  <a:cubicBezTo>
                    <a:pt x="9385" y="1089"/>
                    <a:pt x="8339" y="0"/>
                    <a:pt x="6386" y="0"/>
                  </a:cubicBezTo>
                  <a:lnTo>
                    <a:pt x="987" y="0"/>
                  </a:lnTo>
                  <a:cubicBezTo>
                    <a:pt x="444" y="0"/>
                    <a:pt x="0" y="444"/>
                    <a:pt x="0" y="986"/>
                  </a:cubicBezTo>
                  <a:lnTo>
                    <a:pt x="0" y="986"/>
                  </a:lnTo>
                  <a:cubicBezTo>
                    <a:pt x="0" y="1529"/>
                    <a:pt x="444" y="1973"/>
                    <a:pt x="987" y="19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10"/>
            <p:cNvSpPr txBox="1"/>
            <p:nvPr/>
          </p:nvSpPr>
          <p:spPr>
            <a:xfrm>
              <a:off x="1749987" y="3445916"/>
              <a:ext cx="2088231" cy="55399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9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percentage of </a:t>
              </a:r>
              <a:r>
                <a:rPr kumimoji="0" lang="en-US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enterprises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 that </a:t>
              </a:r>
              <a:r>
                <a:rPr kumimoji="0" lang="en-US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ICT functions 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are performed by own </a:t>
              </a:r>
              <a:r>
                <a:rPr kumimoji="0" lang="en-US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employees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151814" y="3445916"/>
              <a:ext cx="627095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02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635500" y="1719931"/>
            <a:ext cx="3503612" cy="1309688"/>
            <a:chOff x="4635500" y="1720552"/>
            <a:chExt cx="3503612" cy="1309688"/>
          </a:xfrm>
          <a:solidFill>
            <a:srgbClr val="A2DAD3"/>
          </a:solidFill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4635500" y="1720552"/>
              <a:ext cx="3503612" cy="1309688"/>
            </a:xfrm>
            <a:custGeom>
              <a:avLst/>
              <a:gdLst>
                <a:gd name="T0" fmla="*/ 8398 w 9385"/>
                <a:gd name="T1" fmla="*/ 1974 h 3491"/>
                <a:gd name="T2" fmla="*/ 2450 w 9385"/>
                <a:gd name="T3" fmla="*/ 1974 h 3491"/>
                <a:gd name="T4" fmla="*/ 173 w 9385"/>
                <a:gd name="T5" fmla="*/ 3194 h 3491"/>
                <a:gd name="T6" fmla="*/ 0 w 9385"/>
                <a:gd name="T7" fmla="*/ 3491 h 3491"/>
                <a:gd name="T8" fmla="*/ 0 w 9385"/>
                <a:gd name="T9" fmla="*/ 2623 h 3491"/>
                <a:gd name="T10" fmla="*/ 2999 w 9385"/>
                <a:gd name="T11" fmla="*/ 0 h 3491"/>
                <a:gd name="T12" fmla="*/ 8398 w 9385"/>
                <a:gd name="T13" fmla="*/ 0 h 3491"/>
                <a:gd name="T14" fmla="*/ 9385 w 9385"/>
                <a:gd name="T15" fmla="*/ 987 h 3491"/>
                <a:gd name="T16" fmla="*/ 9385 w 9385"/>
                <a:gd name="T17" fmla="*/ 987 h 3491"/>
                <a:gd name="T18" fmla="*/ 8398 w 9385"/>
                <a:gd name="T19" fmla="*/ 1974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8398" y="1974"/>
                  </a:moveTo>
                  <a:lnTo>
                    <a:pt x="2450" y="1974"/>
                  </a:lnTo>
                  <a:cubicBezTo>
                    <a:pt x="1339" y="1974"/>
                    <a:pt x="578" y="2498"/>
                    <a:pt x="173" y="3194"/>
                  </a:cubicBezTo>
                  <a:lnTo>
                    <a:pt x="0" y="3491"/>
                  </a:lnTo>
                  <a:lnTo>
                    <a:pt x="0" y="2623"/>
                  </a:lnTo>
                  <a:cubicBezTo>
                    <a:pt x="0" y="1089"/>
                    <a:pt x="1046" y="0"/>
                    <a:pt x="2999" y="0"/>
                  </a:cubicBezTo>
                  <a:lnTo>
                    <a:pt x="8398" y="0"/>
                  </a:lnTo>
                  <a:cubicBezTo>
                    <a:pt x="8941" y="0"/>
                    <a:pt x="9385" y="444"/>
                    <a:pt x="9385" y="987"/>
                  </a:cubicBezTo>
                  <a:lnTo>
                    <a:pt x="9385" y="987"/>
                  </a:lnTo>
                  <a:cubicBezTo>
                    <a:pt x="9385" y="1530"/>
                    <a:pt x="8941" y="1974"/>
                    <a:pt x="8398" y="19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4"/>
            <p:cNvSpPr txBox="1"/>
            <p:nvPr/>
          </p:nvSpPr>
          <p:spPr>
            <a:xfrm>
              <a:off x="5780228" y="1889055"/>
              <a:ext cx="2088231" cy="55399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9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percentage of </a:t>
              </a:r>
              <a:r>
                <a:rPr kumimoji="0" lang="en-US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household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 that </a:t>
              </a:r>
              <a:r>
                <a:rPr kumimoji="0" lang="en-US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internet connection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 type is broadband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5159007" y="1847542"/>
              <a:ext cx="627095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03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635500" y="2780381"/>
            <a:ext cx="3720375" cy="1309688"/>
            <a:chOff x="4635500" y="2781002"/>
            <a:chExt cx="3720375" cy="1309688"/>
          </a:xfrm>
          <a:solidFill>
            <a:srgbClr val="A2DAD3"/>
          </a:solidFill>
        </p:grpSpPr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4635500" y="2781002"/>
              <a:ext cx="3503612" cy="1309688"/>
            </a:xfrm>
            <a:custGeom>
              <a:avLst/>
              <a:gdLst>
                <a:gd name="T0" fmla="*/ 8398 w 9385"/>
                <a:gd name="T1" fmla="*/ 1973 h 3491"/>
                <a:gd name="T2" fmla="*/ 2450 w 9385"/>
                <a:gd name="T3" fmla="*/ 1973 h 3491"/>
                <a:gd name="T4" fmla="*/ 173 w 9385"/>
                <a:gd name="T5" fmla="*/ 3194 h 3491"/>
                <a:gd name="T6" fmla="*/ 0 w 9385"/>
                <a:gd name="T7" fmla="*/ 3491 h 3491"/>
                <a:gd name="T8" fmla="*/ 0 w 9385"/>
                <a:gd name="T9" fmla="*/ 2623 h 3491"/>
                <a:gd name="T10" fmla="*/ 2999 w 9385"/>
                <a:gd name="T11" fmla="*/ 0 h 3491"/>
                <a:gd name="T12" fmla="*/ 8398 w 9385"/>
                <a:gd name="T13" fmla="*/ 0 h 3491"/>
                <a:gd name="T14" fmla="*/ 9385 w 9385"/>
                <a:gd name="T15" fmla="*/ 987 h 3491"/>
                <a:gd name="T16" fmla="*/ 9385 w 9385"/>
                <a:gd name="T17" fmla="*/ 987 h 3491"/>
                <a:gd name="T18" fmla="*/ 8398 w 9385"/>
                <a:gd name="T19" fmla="*/ 1973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8398" y="1973"/>
                  </a:moveTo>
                  <a:lnTo>
                    <a:pt x="2450" y="1973"/>
                  </a:lnTo>
                  <a:cubicBezTo>
                    <a:pt x="1339" y="1973"/>
                    <a:pt x="578" y="2497"/>
                    <a:pt x="173" y="3194"/>
                  </a:cubicBezTo>
                  <a:lnTo>
                    <a:pt x="0" y="3491"/>
                  </a:lnTo>
                  <a:lnTo>
                    <a:pt x="0" y="2623"/>
                  </a:lnTo>
                  <a:cubicBezTo>
                    <a:pt x="0" y="1089"/>
                    <a:pt x="1046" y="0"/>
                    <a:pt x="2999" y="0"/>
                  </a:cubicBezTo>
                  <a:lnTo>
                    <a:pt x="8398" y="0"/>
                  </a:lnTo>
                  <a:cubicBezTo>
                    <a:pt x="8941" y="0"/>
                    <a:pt x="9385" y="444"/>
                    <a:pt x="9385" y="987"/>
                  </a:cubicBezTo>
                  <a:lnTo>
                    <a:pt x="9385" y="987"/>
                  </a:lnTo>
                  <a:cubicBezTo>
                    <a:pt x="9385" y="1529"/>
                    <a:pt x="8941" y="1973"/>
                    <a:pt x="8398" y="19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TextBox 18"/>
            <p:cNvSpPr txBox="1"/>
            <p:nvPr/>
          </p:nvSpPr>
          <p:spPr>
            <a:xfrm>
              <a:off x="5780228" y="2917180"/>
              <a:ext cx="2575647" cy="55399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9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percentage of </a:t>
              </a:r>
              <a:r>
                <a:rPr kumimoji="0" lang="en-US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enterprise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 provided </a:t>
              </a:r>
              <a:r>
                <a:rPr kumimoji="0" lang="en-US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training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 to their personnel to develop their </a:t>
              </a:r>
              <a:r>
                <a:rPr kumimoji="0" lang="en-US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ICT skills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5159007" y="2899082"/>
              <a:ext cx="627095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04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D232CBB8-CEDF-EA69-D536-BC816EBA62BB}"/>
              </a:ext>
            </a:extLst>
          </p:cNvPr>
          <p:cNvSpPr txBox="1"/>
          <p:nvPr/>
        </p:nvSpPr>
        <p:spPr>
          <a:xfrm>
            <a:off x="1042988" y="4778697"/>
            <a:ext cx="72222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altLang="zh-CN" sz="700" dirty="0" err="1">
                <a:cs typeface="Times New Roman" panose="02020603050405020304" pitchFamily="18" charset="0"/>
              </a:rPr>
              <a:t>Kexian</a:t>
            </a:r>
            <a:r>
              <a:rPr lang="en-GB" altLang="zh-CN" sz="700" dirty="0">
                <a:cs typeface="Times New Roman" panose="02020603050405020304" pitchFamily="18" charset="0"/>
              </a:rPr>
              <a:t> Zhang, Hongmei Li . </a:t>
            </a:r>
            <a:r>
              <a:rPr lang="en-US" altLang="zh-CN" sz="7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Spatial differences and convergence analysis of the development level of digital economy in urban agglomerations[J]. Economic Geography, 2022, 42(09): 120-128.</a:t>
            </a:r>
          </a:p>
        </p:txBody>
      </p:sp>
    </p:spTree>
    <p:extLst>
      <p:ext uri="{BB962C8B-B14F-4D97-AF65-F5344CB8AC3E}">
        <p14:creationId xmlns:p14="http://schemas.microsoft.com/office/powerpoint/2010/main" val="781575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7EF95-574F-F7C3-36C6-5EF6374AE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E1FEC2A-A02E-EC3F-C31A-318162BD4739}"/>
              </a:ext>
            </a:extLst>
          </p:cNvPr>
          <p:cNvSpPr txBox="1"/>
          <p:nvPr/>
        </p:nvSpPr>
        <p:spPr>
          <a:xfrm>
            <a:off x="205264" y="171450"/>
            <a:ext cx="2261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+mn-ea"/>
              </a:rPr>
              <a:t>2 Indicators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D7962E0-FA80-F1F2-11B9-0D98407F8AD5}"/>
              </a:ext>
            </a:extLst>
          </p:cNvPr>
          <p:cNvSpPr/>
          <p:nvPr/>
        </p:nvSpPr>
        <p:spPr>
          <a:xfrm>
            <a:off x="-2381" y="177166"/>
            <a:ext cx="89535" cy="354806"/>
          </a:xfrm>
          <a:prstGeom prst="rect">
            <a:avLst/>
          </a:prstGeom>
          <a:solidFill>
            <a:srgbClr val="A67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9DA0A5A-6C80-C009-0B8C-DCCE0CE9E6CA}"/>
              </a:ext>
            </a:extLst>
          </p:cNvPr>
          <p:cNvSpPr/>
          <p:nvPr/>
        </p:nvSpPr>
        <p:spPr>
          <a:xfrm>
            <a:off x="103346" y="177166"/>
            <a:ext cx="73343" cy="354806"/>
          </a:xfrm>
          <a:prstGeom prst="rect">
            <a:avLst/>
          </a:prstGeom>
          <a:solidFill>
            <a:srgbClr val="A67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0319897D-9372-F102-2795-95F8E0FF61B5}"/>
              </a:ext>
            </a:extLst>
          </p:cNvPr>
          <p:cNvSpPr txBox="1"/>
          <p:nvPr/>
        </p:nvSpPr>
        <p:spPr>
          <a:xfrm>
            <a:off x="1151814" y="1240040"/>
            <a:ext cx="377336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 algn="l" defTabSz="914400">
              <a:defRPr/>
            </a:pPr>
            <a:r>
              <a:rPr lang="en-US" altLang="zh-CN" kern="0" dirty="0">
                <a:solidFill>
                  <a:schemeClr val="tx1"/>
                </a:solidFill>
              </a:rPr>
              <a:t>adoption level of green technology</a:t>
            </a:r>
          </a:p>
          <a:p>
            <a:pPr lvl="0" algn="l" defTabSz="914400">
              <a:defRPr/>
            </a:pPr>
            <a:r>
              <a:rPr lang="en-GB" altLang="zh-CN" b="0" kern="0" dirty="0">
                <a:solidFill>
                  <a:schemeClr val="tx1"/>
                </a:solidFill>
              </a:rPr>
              <a:t>(Eurostat)</a:t>
            </a:r>
          </a:p>
          <a:p>
            <a:pPr lvl="0" algn="l" defTabSz="914400">
              <a:defRPr/>
            </a:pP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7788A1CF-E915-852A-EF7E-F908FB3ED065}"/>
              </a:ext>
            </a:extLst>
          </p:cNvPr>
          <p:cNvGrpSpPr/>
          <p:nvPr/>
        </p:nvGrpSpPr>
        <p:grpSpPr>
          <a:xfrm>
            <a:off x="1042988" y="2272381"/>
            <a:ext cx="3503612" cy="1309688"/>
            <a:chOff x="1042988" y="2273002"/>
            <a:chExt cx="3503612" cy="1309688"/>
          </a:xfrm>
          <a:solidFill>
            <a:srgbClr val="A2DAD3"/>
          </a:solidFill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2AC31614-629E-21EC-CE9F-2A0D4811E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988" y="2273002"/>
              <a:ext cx="3503612" cy="1309688"/>
            </a:xfrm>
            <a:custGeom>
              <a:avLst/>
              <a:gdLst>
                <a:gd name="T0" fmla="*/ 987 w 9385"/>
                <a:gd name="T1" fmla="*/ 1974 h 3491"/>
                <a:gd name="T2" fmla="*/ 6935 w 9385"/>
                <a:gd name="T3" fmla="*/ 1974 h 3491"/>
                <a:gd name="T4" fmla="*/ 9212 w 9385"/>
                <a:gd name="T5" fmla="*/ 3194 h 3491"/>
                <a:gd name="T6" fmla="*/ 9385 w 9385"/>
                <a:gd name="T7" fmla="*/ 3491 h 3491"/>
                <a:gd name="T8" fmla="*/ 9385 w 9385"/>
                <a:gd name="T9" fmla="*/ 2623 h 3491"/>
                <a:gd name="T10" fmla="*/ 6386 w 9385"/>
                <a:gd name="T11" fmla="*/ 0 h 3491"/>
                <a:gd name="T12" fmla="*/ 987 w 9385"/>
                <a:gd name="T13" fmla="*/ 0 h 3491"/>
                <a:gd name="T14" fmla="*/ 0 w 9385"/>
                <a:gd name="T15" fmla="*/ 987 h 3491"/>
                <a:gd name="T16" fmla="*/ 0 w 9385"/>
                <a:gd name="T17" fmla="*/ 987 h 3491"/>
                <a:gd name="T18" fmla="*/ 987 w 9385"/>
                <a:gd name="T19" fmla="*/ 1974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987" y="1974"/>
                  </a:moveTo>
                  <a:lnTo>
                    <a:pt x="6935" y="1974"/>
                  </a:lnTo>
                  <a:cubicBezTo>
                    <a:pt x="8046" y="1974"/>
                    <a:pt x="8807" y="2498"/>
                    <a:pt x="9212" y="3194"/>
                  </a:cubicBezTo>
                  <a:lnTo>
                    <a:pt x="9385" y="3491"/>
                  </a:lnTo>
                  <a:lnTo>
                    <a:pt x="9385" y="2623"/>
                  </a:lnTo>
                  <a:cubicBezTo>
                    <a:pt x="9385" y="1089"/>
                    <a:pt x="8339" y="0"/>
                    <a:pt x="6386" y="0"/>
                  </a:cubicBezTo>
                  <a:lnTo>
                    <a:pt x="987" y="0"/>
                  </a:lnTo>
                  <a:cubicBezTo>
                    <a:pt x="444" y="0"/>
                    <a:pt x="0" y="444"/>
                    <a:pt x="0" y="987"/>
                  </a:cubicBezTo>
                  <a:lnTo>
                    <a:pt x="0" y="987"/>
                  </a:lnTo>
                  <a:cubicBezTo>
                    <a:pt x="0" y="1530"/>
                    <a:pt x="444" y="1974"/>
                    <a:pt x="987" y="19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268C72C8-128A-9D77-67F2-6E529AA4F897}"/>
                </a:ext>
              </a:extLst>
            </p:cNvPr>
            <p:cNvSpPr txBox="1"/>
            <p:nvPr/>
          </p:nvSpPr>
          <p:spPr>
            <a:xfrm>
              <a:off x="1749987" y="2455515"/>
              <a:ext cx="1759567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national expenditure </a:t>
              </a:r>
              <a:r>
                <a:rPr kumimoji="0" lang="fr-FR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on environmental protection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23EB47E-4A78-1438-2037-67F708627566}"/>
                </a:ext>
              </a:extLst>
            </p:cNvPr>
            <p:cNvSpPr/>
            <p:nvPr/>
          </p:nvSpPr>
          <p:spPr>
            <a:xfrm>
              <a:off x="1151814" y="2393960"/>
              <a:ext cx="627095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01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6868FA7-DCF8-2C19-E7F2-0247727B1E2F}"/>
              </a:ext>
            </a:extLst>
          </p:cNvPr>
          <p:cNvGrpSpPr/>
          <p:nvPr/>
        </p:nvGrpSpPr>
        <p:grpSpPr>
          <a:xfrm>
            <a:off x="1042988" y="3331244"/>
            <a:ext cx="3503612" cy="1309688"/>
            <a:chOff x="1042988" y="3331865"/>
            <a:chExt cx="3503612" cy="1309688"/>
          </a:xfrm>
          <a:solidFill>
            <a:srgbClr val="A2DAD3"/>
          </a:solidFill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A0E4462-DDB5-E6A3-723D-AAFC5F215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988" y="3331865"/>
              <a:ext cx="3503612" cy="1309688"/>
            </a:xfrm>
            <a:custGeom>
              <a:avLst/>
              <a:gdLst>
                <a:gd name="T0" fmla="*/ 987 w 9385"/>
                <a:gd name="T1" fmla="*/ 1973 h 3491"/>
                <a:gd name="T2" fmla="*/ 6935 w 9385"/>
                <a:gd name="T3" fmla="*/ 1973 h 3491"/>
                <a:gd name="T4" fmla="*/ 9212 w 9385"/>
                <a:gd name="T5" fmla="*/ 3193 h 3491"/>
                <a:gd name="T6" fmla="*/ 9385 w 9385"/>
                <a:gd name="T7" fmla="*/ 3491 h 3491"/>
                <a:gd name="T8" fmla="*/ 9385 w 9385"/>
                <a:gd name="T9" fmla="*/ 2623 h 3491"/>
                <a:gd name="T10" fmla="*/ 6386 w 9385"/>
                <a:gd name="T11" fmla="*/ 0 h 3491"/>
                <a:gd name="T12" fmla="*/ 987 w 9385"/>
                <a:gd name="T13" fmla="*/ 0 h 3491"/>
                <a:gd name="T14" fmla="*/ 0 w 9385"/>
                <a:gd name="T15" fmla="*/ 986 h 3491"/>
                <a:gd name="T16" fmla="*/ 0 w 9385"/>
                <a:gd name="T17" fmla="*/ 986 h 3491"/>
                <a:gd name="T18" fmla="*/ 987 w 9385"/>
                <a:gd name="T19" fmla="*/ 1973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987" y="1973"/>
                  </a:moveTo>
                  <a:lnTo>
                    <a:pt x="6935" y="1973"/>
                  </a:lnTo>
                  <a:cubicBezTo>
                    <a:pt x="8046" y="1973"/>
                    <a:pt x="8807" y="2497"/>
                    <a:pt x="9212" y="3193"/>
                  </a:cubicBezTo>
                  <a:lnTo>
                    <a:pt x="9385" y="3491"/>
                  </a:lnTo>
                  <a:lnTo>
                    <a:pt x="9385" y="2623"/>
                  </a:lnTo>
                  <a:cubicBezTo>
                    <a:pt x="9385" y="1089"/>
                    <a:pt x="8339" y="0"/>
                    <a:pt x="6386" y="0"/>
                  </a:cubicBezTo>
                  <a:lnTo>
                    <a:pt x="987" y="0"/>
                  </a:lnTo>
                  <a:cubicBezTo>
                    <a:pt x="444" y="0"/>
                    <a:pt x="0" y="444"/>
                    <a:pt x="0" y="986"/>
                  </a:cubicBezTo>
                  <a:lnTo>
                    <a:pt x="0" y="986"/>
                  </a:lnTo>
                  <a:cubicBezTo>
                    <a:pt x="0" y="1529"/>
                    <a:pt x="444" y="1973"/>
                    <a:pt x="987" y="19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ACBAA2AA-549C-FD26-2995-A0542CD6921D}"/>
                </a:ext>
              </a:extLst>
            </p:cNvPr>
            <p:cNvSpPr txBox="1"/>
            <p:nvPr/>
          </p:nvSpPr>
          <p:spPr>
            <a:xfrm>
              <a:off x="1750678" y="3522860"/>
              <a:ext cx="2590545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9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environmental protection </a:t>
              </a:r>
              <a:r>
                <a:rPr kumimoji="0" lang="en-US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investments 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of general government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7F39485B-F952-19F9-AB47-24BCF2C9F847}"/>
                </a:ext>
              </a:extLst>
            </p:cNvPr>
            <p:cNvSpPr/>
            <p:nvPr/>
          </p:nvSpPr>
          <p:spPr>
            <a:xfrm>
              <a:off x="1151814" y="3445916"/>
              <a:ext cx="627095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02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A5F8A778-36AA-DB16-260D-CFEDE4F3B30C}"/>
              </a:ext>
            </a:extLst>
          </p:cNvPr>
          <p:cNvGrpSpPr/>
          <p:nvPr/>
        </p:nvGrpSpPr>
        <p:grpSpPr>
          <a:xfrm>
            <a:off x="4635500" y="1719931"/>
            <a:ext cx="3503612" cy="1309688"/>
            <a:chOff x="4635500" y="1720552"/>
            <a:chExt cx="3503612" cy="1309688"/>
          </a:xfrm>
          <a:solidFill>
            <a:srgbClr val="A2DAD3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391FCDF9-FBEA-F17C-83B5-61D763B59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500" y="1720552"/>
              <a:ext cx="3503612" cy="1309688"/>
            </a:xfrm>
            <a:custGeom>
              <a:avLst/>
              <a:gdLst>
                <a:gd name="T0" fmla="*/ 8398 w 9385"/>
                <a:gd name="T1" fmla="*/ 1974 h 3491"/>
                <a:gd name="T2" fmla="*/ 2450 w 9385"/>
                <a:gd name="T3" fmla="*/ 1974 h 3491"/>
                <a:gd name="T4" fmla="*/ 173 w 9385"/>
                <a:gd name="T5" fmla="*/ 3194 h 3491"/>
                <a:gd name="T6" fmla="*/ 0 w 9385"/>
                <a:gd name="T7" fmla="*/ 3491 h 3491"/>
                <a:gd name="T8" fmla="*/ 0 w 9385"/>
                <a:gd name="T9" fmla="*/ 2623 h 3491"/>
                <a:gd name="T10" fmla="*/ 2999 w 9385"/>
                <a:gd name="T11" fmla="*/ 0 h 3491"/>
                <a:gd name="T12" fmla="*/ 8398 w 9385"/>
                <a:gd name="T13" fmla="*/ 0 h 3491"/>
                <a:gd name="T14" fmla="*/ 9385 w 9385"/>
                <a:gd name="T15" fmla="*/ 987 h 3491"/>
                <a:gd name="T16" fmla="*/ 9385 w 9385"/>
                <a:gd name="T17" fmla="*/ 987 h 3491"/>
                <a:gd name="T18" fmla="*/ 8398 w 9385"/>
                <a:gd name="T19" fmla="*/ 1974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8398" y="1974"/>
                  </a:moveTo>
                  <a:lnTo>
                    <a:pt x="2450" y="1974"/>
                  </a:lnTo>
                  <a:cubicBezTo>
                    <a:pt x="1339" y="1974"/>
                    <a:pt x="578" y="2498"/>
                    <a:pt x="173" y="3194"/>
                  </a:cubicBezTo>
                  <a:lnTo>
                    <a:pt x="0" y="3491"/>
                  </a:lnTo>
                  <a:lnTo>
                    <a:pt x="0" y="2623"/>
                  </a:lnTo>
                  <a:cubicBezTo>
                    <a:pt x="0" y="1089"/>
                    <a:pt x="1046" y="0"/>
                    <a:pt x="2999" y="0"/>
                  </a:cubicBezTo>
                  <a:lnTo>
                    <a:pt x="8398" y="0"/>
                  </a:lnTo>
                  <a:cubicBezTo>
                    <a:pt x="8941" y="0"/>
                    <a:pt x="9385" y="444"/>
                    <a:pt x="9385" y="987"/>
                  </a:cubicBezTo>
                  <a:lnTo>
                    <a:pt x="9385" y="987"/>
                  </a:lnTo>
                  <a:cubicBezTo>
                    <a:pt x="9385" y="1530"/>
                    <a:pt x="8941" y="1974"/>
                    <a:pt x="8398" y="19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4">
              <a:extLst>
                <a:ext uri="{FF2B5EF4-FFF2-40B4-BE49-F238E27FC236}">
                  <a16:creationId xmlns:a16="http://schemas.microsoft.com/office/drawing/2014/main" id="{4E8CC2CB-07EE-F38D-8A63-E54BA34DB34C}"/>
                </a:ext>
              </a:extLst>
            </p:cNvPr>
            <p:cNvSpPr txBox="1"/>
            <p:nvPr/>
          </p:nvSpPr>
          <p:spPr>
            <a:xfrm>
              <a:off x="5780228" y="1889055"/>
              <a:ext cx="2320784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9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employment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 in the environmental goods and services sector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56EA25E-F8F7-0987-E9A1-A891B841E224}"/>
                </a:ext>
              </a:extLst>
            </p:cNvPr>
            <p:cNvSpPr/>
            <p:nvPr/>
          </p:nvSpPr>
          <p:spPr>
            <a:xfrm>
              <a:off x="5159007" y="1847542"/>
              <a:ext cx="627095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03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E334510D-4FF8-EE53-E4A3-824E4D51F057}"/>
              </a:ext>
            </a:extLst>
          </p:cNvPr>
          <p:cNvGrpSpPr/>
          <p:nvPr/>
        </p:nvGrpSpPr>
        <p:grpSpPr>
          <a:xfrm>
            <a:off x="4635500" y="2780381"/>
            <a:ext cx="3503612" cy="1309688"/>
            <a:chOff x="4635500" y="2781002"/>
            <a:chExt cx="3503612" cy="1309688"/>
          </a:xfrm>
          <a:solidFill>
            <a:srgbClr val="A2DAD3"/>
          </a:solidFill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027DABA9-DAD5-417B-46E8-0BE6CD055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500" y="2781002"/>
              <a:ext cx="3503612" cy="1309688"/>
            </a:xfrm>
            <a:custGeom>
              <a:avLst/>
              <a:gdLst>
                <a:gd name="T0" fmla="*/ 8398 w 9385"/>
                <a:gd name="T1" fmla="*/ 1973 h 3491"/>
                <a:gd name="T2" fmla="*/ 2450 w 9385"/>
                <a:gd name="T3" fmla="*/ 1973 h 3491"/>
                <a:gd name="T4" fmla="*/ 173 w 9385"/>
                <a:gd name="T5" fmla="*/ 3194 h 3491"/>
                <a:gd name="T6" fmla="*/ 0 w 9385"/>
                <a:gd name="T7" fmla="*/ 3491 h 3491"/>
                <a:gd name="T8" fmla="*/ 0 w 9385"/>
                <a:gd name="T9" fmla="*/ 2623 h 3491"/>
                <a:gd name="T10" fmla="*/ 2999 w 9385"/>
                <a:gd name="T11" fmla="*/ 0 h 3491"/>
                <a:gd name="T12" fmla="*/ 8398 w 9385"/>
                <a:gd name="T13" fmla="*/ 0 h 3491"/>
                <a:gd name="T14" fmla="*/ 9385 w 9385"/>
                <a:gd name="T15" fmla="*/ 987 h 3491"/>
                <a:gd name="T16" fmla="*/ 9385 w 9385"/>
                <a:gd name="T17" fmla="*/ 987 h 3491"/>
                <a:gd name="T18" fmla="*/ 8398 w 9385"/>
                <a:gd name="T19" fmla="*/ 1973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8398" y="1973"/>
                  </a:moveTo>
                  <a:lnTo>
                    <a:pt x="2450" y="1973"/>
                  </a:lnTo>
                  <a:cubicBezTo>
                    <a:pt x="1339" y="1973"/>
                    <a:pt x="578" y="2497"/>
                    <a:pt x="173" y="3194"/>
                  </a:cubicBezTo>
                  <a:lnTo>
                    <a:pt x="0" y="3491"/>
                  </a:lnTo>
                  <a:lnTo>
                    <a:pt x="0" y="2623"/>
                  </a:lnTo>
                  <a:cubicBezTo>
                    <a:pt x="0" y="1089"/>
                    <a:pt x="1046" y="0"/>
                    <a:pt x="2999" y="0"/>
                  </a:cubicBezTo>
                  <a:lnTo>
                    <a:pt x="8398" y="0"/>
                  </a:lnTo>
                  <a:cubicBezTo>
                    <a:pt x="8941" y="0"/>
                    <a:pt x="9385" y="444"/>
                    <a:pt x="9385" y="987"/>
                  </a:cubicBezTo>
                  <a:lnTo>
                    <a:pt x="9385" y="987"/>
                  </a:lnTo>
                  <a:cubicBezTo>
                    <a:pt x="9385" y="1529"/>
                    <a:pt x="8941" y="1973"/>
                    <a:pt x="8398" y="19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TextBox 18">
              <a:extLst>
                <a:ext uri="{FF2B5EF4-FFF2-40B4-BE49-F238E27FC236}">
                  <a16:creationId xmlns:a16="http://schemas.microsoft.com/office/drawing/2014/main" id="{22BBA184-7E0D-24A1-1B31-96E0B63A98EE}"/>
                </a:ext>
              </a:extLst>
            </p:cNvPr>
            <p:cNvSpPr txBox="1"/>
            <p:nvPr/>
          </p:nvSpPr>
          <p:spPr>
            <a:xfrm>
              <a:off x="5780227" y="2969175"/>
              <a:ext cx="2088231" cy="24622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9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resource </a:t>
              </a:r>
              <a:r>
                <a:rPr kumimoji="0" lang="en-GB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productivity</a:t>
              </a:r>
              <a:endPara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10BA6FE3-B6BF-3C70-0D40-40C15E5FDF04}"/>
                </a:ext>
              </a:extLst>
            </p:cNvPr>
            <p:cNvSpPr/>
            <p:nvPr/>
          </p:nvSpPr>
          <p:spPr>
            <a:xfrm>
              <a:off x="5159007" y="2899082"/>
              <a:ext cx="627095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04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E6953B6A-8224-4FDF-F93C-0BB7AC9E39A5}"/>
              </a:ext>
            </a:extLst>
          </p:cNvPr>
          <p:cNvSpPr txBox="1"/>
          <p:nvPr/>
        </p:nvSpPr>
        <p:spPr>
          <a:xfrm>
            <a:off x="1240323" y="4777085"/>
            <a:ext cx="736970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700" dirty="0" err="1">
                <a:cs typeface="Times New Roman" panose="02020603050405020304" pitchFamily="18" charset="0"/>
              </a:rPr>
              <a:t>Yinghao</a:t>
            </a:r>
            <a:r>
              <a:rPr lang="en-US" altLang="zh-CN" sz="700" dirty="0">
                <a:cs typeface="Times New Roman" panose="02020603050405020304" pitchFamily="18" charset="0"/>
              </a:rPr>
              <a:t> Zhang, </a:t>
            </a:r>
            <a:r>
              <a:rPr lang="en-US" altLang="zh-CN" sz="700" dirty="0" err="1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Mingfeng</a:t>
            </a:r>
            <a:r>
              <a:rPr lang="en-US" altLang="zh-CN" sz="700" dirty="0">
                <a:cs typeface="Times New Roman" panose="02020603050405020304" pitchFamily="18" charset="0"/>
              </a:rPr>
              <a:t> Wang, </a:t>
            </a:r>
            <a:r>
              <a:rPr lang="en-US" altLang="zh-CN" sz="700" dirty="0" err="1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Luming</a:t>
            </a:r>
            <a:r>
              <a:rPr lang="en-US" altLang="zh-CN" sz="700" dirty="0">
                <a:cs typeface="Times New Roman" panose="02020603050405020304" pitchFamily="18" charset="0"/>
              </a:rPr>
              <a:t> Cui , </a:t>
            </a:r>
            <a:r>
              <a:rPr lang="en-US" altLang="zh-CN" sz="7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et al. The impact of digital economy level on green total factor productivity in Chinese cities[J]. Economic Geography, 2022, 42(09): 33-42.</a:t>
            </a:r>
          </a:p>
        </p:txBody>
      </p:sp>
    </p:spTree>
    <p:extLst>
      <p:ext uri="{BB962C8B-B14F-4D97-AF65-F5344CB8AC3E}">
        <p14:creationId xmlns:p14="http://schemas.microsoft.com/office/powerpoint/2010/main" val="3010878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05264" y="171450"/>
            <a:ext cx="2261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+mn-ea"/>
              </a:rPr>
              <a:t>3 Methods</a:t>
            </a:r>
            <a:endParaRPr lang="zh-CN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2381" y="177166"/>
            <a:ext cx="89535" cy="354806"/>
          </a:xfrm>
          <a:prstGeom prst="rect">
            <a:avLst/>
          </a:prstGeom>
          <a:solidFill>
            <a:srgbClr val="A67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6" name="矩形 5"/>
          <p:cNvSpPr/>
          <p:nvPr/>
        </p:nvSpPr>
        <p:spPr>
          <a:xfrm>
            <a:off x="103346" y="177166"/>
            <a:ext cx="73343" cy="354806"/>
          </a:xfrm>
          <a:prstGeom prst="rect">
            <a:avLst/>
          </a:prstGeom>
          <a:solidFill>
            <a:srgbClr val="A67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7" name="矩形 21"/>
          <p:cNvSpPr>
            <a:spLocks noChangeArrowheads="1"/>
          </p:cNvSpPr>
          <p:nvPr/>
        </p:nvSpPr>
        <p:spPr bwMode="auto">
          <a:xfrm>
            <a:off x="4106578" y="1114589"/>
            <a:ext cx="4028297" cy="51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1200" dirty="0">
                <a:latin typeface="Adobe 黑体 Std R" pitchFamily="34" charset="-122"/>
                <a:ea typeface="Adobe 黑体 Std R" pitchFamily="34" charset="-122"/>
                <a:sym typeface="Adobe 黑体 Std R" pitchFamily="34" charset="-122"/>
              </a:rPr>
              <a:t>Construct a digitalization and green technology indicator system</a:t>
            </a:r>
            <a:endParaRPr lang="zh-CN" altLang="en-US" sz="1200" dirty="0">
              <a:latin typeface="Adobe 黑体 Std R" pitchFamily="34" charset="-122"/>
              <a:ea typeface="Adobe 黑体 Std R" pitchFamily="34" charset="-122"/>
              <a:sym typeface="Adobe 黑体 Std R" pitchFamily="34" charset="-122"/>
            </a:endParaRPr>
          </a:p>
        </p:txBody>
      </p:sp>
      <p:sp>
        <p:nvSpPr>
          <p:cNvPr id="8" name="椭圆 15"/>
          <p:cNvSpPr>
            <a:spLocks noChangeArrowheads="1"/>
          </p:cNvSpPr>
          <p:nvPr/>
        </p:nvSpPr>
        <p:spPr bwMode="auto">
          <a:xfrm>
            <a:off x="2638243" y="1139579"/>
            <a:ext cx="1193410" cy="525982"/>
          </a:xfrm>
          <a:prstGeom prst="ellipse">
            <a:avLst/>
          </a:prstGeom>
          <a:solidFill>
            <a:srgbClr val="A2DAD3"/>
          </a:solidFill>
          <a:ln>
            <a:noFill/>
          </a:ln>
        </p:spPr>
        <p:txBody>
          <a:bodyPr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574" dirty="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Factor Analysis</a:t>
            </a:r>
            <a:endParaRPr lang="zh-CN" altLang="en-US" sz="1574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5" name="组合 35"/>
          <p:cNvGrpSpPr>
            <a:grpSpLocks/>
          </p:cNvGrpSpPr>
          <p:nvPr/>
        </p:nvGrpSpPr>
        <p:grpSpPr bwMode="auto">
          <a:xfrm>
            <a:off x="847283" y="3885505"/>
            <a:ext cx="1746511" cy="454582"/>
            <a:chOff x="0" y="0"/>
            <a:chExt cx="2905125" cy="750887"/>
          </a:xfrm>
          <a:solidFill>
            <a:srgbClr val="A2DAD3"/>
          </a:solidFill>
        </p:grpSpPr>
        <p:sp>
          <p:nvSpPr>
            <p:cNvPr id="16" name="右箭头 4"/>
            <p:cNvSpPr>
              <a:spLocks noChangeArrowheads="1"/>
            </p:cNvSpPr>
            <p:nvPr/>
          </p:nvSpPr>
          <p:spPr bwMode="auto">
            <a:xfrm>
              <a:off x="2328862" y="144462"/>
              <a:ext cx="576263" cy="461963"/>
            </a:xfrm>
            <a:prstGeom prst="rightArrow">
              <a:avLst>
                <a:gd name="adj1" fmla="val 50000"/>
                <a:gd name="adj2" fmla="val 5000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1349"/>
            </a:p>
          </p:txBody>
        </p:sp>
        <p:sp>
          <p:nvSpPr>
            <p:cNvPr id="17" name="矩形 5"/>
            <p:cNvSpPr>
              <a:spLocks noChangeArrowheads="1"/>
            </p:cNvSpPr>
            <p:nvPr/>
          </p:nvSpPr>
          <p:spPr bwMode="auto">
            <a:xfrm>
              <a:off x="0" y="0"/>
              <a:ext cx="2447925" cy="7508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1349"/>
            </a:p>
          </p:txBody>
        </p:sp>
      </p:grpSp>
      <p:grpSp>
        <p:nvGrpSpPr>
          <p:cNvPr id="18" name="组合 38"/>
          <p:cNvGrpSpPr>
            <a:grpSpLocks/>
          </p:cNvGrpSpPr>
          <p:nvPr/>
        </p:nvGrpSpPr>
        <p:grpSpPr bwMode="auto">
          <a:xfrm>
            <a:off x="847284" y="2529939"/>
            <a:ext cx="1746510" cy="454582"/>
            <a:chOff x="0" y="0"/>
            <a:chExt cx="2905125" cy="750887"/>
          </a:xfrm>
          <a:solidFill>
            <a:srgbClr val="A2DAD3"/>
          </a:solidFill>
        </p:grpSpPr>
        <p:sp>
          <p:nvSpPr>
            <p:cNvPr id="19" name="右箭头 4"/>
            <p:cNvSpPr>
              <a:spLocks noChangeArrowheads="1"/>
            </p:cNvSpPr>
            <p:nvPr/>
          </p:nvSpPr>
          <p:spPr bwMode="auto">
            <a:xfrm>
              <a:off x="2328862" y="144462"/>
              <a:ext cx="576263" cy="461963"/>
            </a:xfrm>
            <a:prstGeom prst="rightArrow">
              <a:avLst>
                <a:gd name="adj1" fmla="val 50000"/>
                <a:gd name="adj2" fmla="val 5000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1349"/>
            </a:p>
          </p:txBody>
        </p:sp>
        <p:sp>
          <p:nvSpPr>
            <p:cNvPr id="20" name="矩形 5"/>
            <p:cNvSpPr>
              <a:spLocks noChangeArrowheads="1"/>
            </p:cNvSpPr>
            <p:nvPr/>
          </p:nvSpPr>
          <p:spPr bwMode="auto">
            <a:xfrm>
              <a:off x="0" y="0"/>
              <a:ext cx="2447925" cy="7508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1349"/>
            </a:p>
          </p:txBody>
        </p:sp>
      </p:grpSp>
      <p:grpSp>
        <p:nvGrpSpPr>
          <p:cNvPr id="21" name="组合 41"/>
          <p:cNvGrpSpPr>
            <a:grpSpLocks/>
          </p:cNvGrpSpPr>
          <p:nvPr/>
        </p:nvGrpSpPr>
        <p:grpSpPr bwMode="auto">
          <a:xfrm>
            <a:off x="847284" y="1150289"/>
            <a:ext cx="1746928" cy="454582"/>
            <a:chOff x="0" y="0"/>
            <a:chExt cx="2905125" cy="750887"/>
          </a:xfrm>
          <a:solidFill>
            <a:srgbClr val="A2DAD3"/>
          </a:solidFill>
        </p:grpSpPr>
        <p:sp>
          <p:nvSpPr>
            <p:cNvPr id="22" name="右箭头 4"/>
            <p:cNvSpPr>
              <a:spLocks noChangeArrowheads="1"/>
            </p:cNvSpPr>
            <p:nvPr/>
          </p:nvSpPr>
          <p:spPr bwMode="auto">
            <a:xfrm>
              <a:off x="2328862" y="144462"/>
              <a:ext cx="576263" cy="461963"/>
            </a:xfrm>
            <a:prstGeom prst="rightArrow">
              <a:avLst>
                <a:gd name="adj1" fmla="val 50000"/>
                <a:gd name="adj2" fmla="val 5000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1200"/>
            </a:p>
          </p:txBody>
        </p:sp>
        <p:sp>
          <p:nvSpPr>
            <p:cNvPr id="23" name="矩形 5"/>
            <p:cNvSpPr>
              <a:spLocks noChangeArrowheads="1"/>
            </p:cNvSpPr>
            <p:nvPr/>
          </p:nvSpPr>
          <p:spPr bwMode="auto">
            <a:xfrm>
              <a:off x="0" y="0"/>
              <a:ext cx="2447925" cy="7508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1200"/>
            </a:p>
          </p:txBody>
        </p:sp>
      </p:grpSp>
      <p:sp>
        <p:nvSpPr>
          <p:cNvPr id="24" name="文本框 22"/>
          <p:cNvSpPr>
            <a:spLocks noChangeArrowheads="1"/>
          </p:cNvSpPr>
          <p:nvPr/>
        </p:nvSpPr>
        <p:spPr bwMode="auto">
          <a:xfrm>
            <a:off x="1001984" y="1182419"/>
            <a:ext cx="13293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GB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Method1</a:t>
            </a:r>
            <a:endParaRPr lang="en-US" sz="18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文本框 59"/>
          <p:cNvSpPr>
            <a:spLocks noChangeArrowheads="1"/>
          </p:cNvSpPr>
          <p:nvPr/>
        </p:nvSpPr>
        <p:spPr bwMode="auto">
          <a:xfrm>
            <a:off x="990768" y="2564126"/>
            <a:ext cx="1328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GB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Method2</a:t>
            </a:r>
          </a:p>
        </p:txBody>
      </p:sp>
      <p:sp>
        <p:nvSpPr>
          <p:cNvPr id="27" name="文本框 60"/>
          <p:cNvSpPr>
            <a:spLocks noChangeArrowheads="1"/>
          </p:cNvSpPr>
          <p:nvPr/>
        </p:nvSpPr>
        <p:spPr bwMode="auto">
          <a:xfrm>
            <a:off x="930647" y="3934387"/>
            <a:ext cx="13268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GB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Method3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直接连接符 50"/>
          <p:cNvSpPr>
            <a:spLocks noChangeShapeType="1"/>
          </p:cNvSpPr>
          <p:nvPr/>
        </p:nvSpPr>
        <p:spPr bwMode="auto">
          <a:xfrm>
            <a:off x="3875685" y="1070559"/>
            <a:ext cx="4798264" cy="21420"/>
          </a:xfrm>
          <a:prstGeom prst="line">
            <a:avLst/>
          </a:prstGeom>
          <a:noFill/>
          <a:ln w="25400">
            <a:solidFill>
              <a:srgbClr val="A2DAD3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180"/>
          </a:p>
        </p:txBody>
      </p:sp>
      <p:sp>
        <p:nvSpPr>
          <p:cNvPr id="29" name="直接连接符 52"/>
          <p:cNvSpPr>
            <a:spLocks noChangeShapeType="1"/>
          </p:cNvSpPr>
          <p:nvPr/>
        </p:nvSpPr>
        <p:spPr bwMode="auto">
          <a:xfrm>
            <a:off x="3875685" y="1665562"/>
            <a:ext cx="4798264" cy="42840"/>
          </a:xfrm>
          <a:prstGeom prst="line">
            <a:avLst/>
          </a:prstGeom>
          <a:noFill/>
          <a:ln w="25400">
            <a:solidFill>
              <a:srgbClr val="A2DAD3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180"/>
          </a:p>
        </p:txBody>
      </p:sp>
      <p:sp>
        <p:nvSpPr>
          <p:cNvPr id="44" name="矩形 21">
            <a:extLst>
              <a:ext uri="{FF2B5EF4-FFF2-40B4-BE49-F238E27FC236}">
                <a16:creationId xmlns:a16="http://schemas.microsoft.com/office/drawing/2014/main" id="{A8948760-2142-72EB-179A-611ADDD38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578" y="2542706"/>
            <a:ext cx="4028297" cy="29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1200" dirty="0">
                <a:latin typeface="Adobe 黑体 Std R" pitchFamily="34" charset="-122"/>
                <a:ea typeface="Adobe 黑体 Std R" pitchFamily="34" charset="-122"/>
                <a:sym typeface="Adobe 黑体 Std R" pitchFamily="34" charset="-122"/>
              </a:rPr>
              <a:t>Preliminarily conduct analysis of influencing factors</a:t>
            </a:r>
            <a:endParaRPr lang="zh-CN" altLang="en-US" sz="1200" dirty="0">
              <a:latin typeface="Adobe 黑体 Std R" pitchFamily="34" charset="-122"/>
              <a:ea typeface="Adobe 黑体 Std R" pitchFamily="34" charset="-122"/>
              <a:sym typeface="Adobe 黑体 Std R" pitchFamily="34" charset="-122"/>
            </a:endParaRPr>
          </a:p>
        </p:txBody>
      </p:sp>
      <p:sp>
        <p:nvSpPr>
          <p:cNvPr id="45" name="椭圆 15">
            <a:extLst>
              <a:ext uri="{FF2B5EF4-FFF2-40B4-BE49-F238E27FC236}">
                <a16:creationId xmlns:a16="http://schemas.microsoft.com/office/drawing/2014/main" id="{1E97BD8A-15AC-ABE7-709B-A606B7BD8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243" y="2441544"/>
            <a:ext cx="1193410" cy="525982"/>
          </a:xfrm>
          <a:prstGeom prst="ellipse">
            <a:avLst/>
          </a:prstGeom>
          <a:solidFill>
            <a:srgbClr val="A2DAD3"/>
          </a:solidFill>
          <a:ln>
            <a:noFill/>
          </a:ln>
        </p:spPr>
        <p:txBody>
          <a:bodyPr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574" dirty="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OLS</a:t>
            </a:r>
            <a:endParaRPr lang="zh-CN" altLang="en-US" sz="1574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6" name="直接连接符 50">
            <a:extLst>
              <a:ext uri="{FF2B5EF4-FFF2-40B4-BE49-F238E27FC236}">
                <a16:creationId xmlns:a16="http://schemas.microsoft.com/office/drawing/2014/main" id="{34063678-0476-DE5B-8B55-D258DA045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5685" y="2372524"/>
            <a:ext cx="4798264" cy="21420"/>
          </a:xfrm>
          <a:prstGeom prst="line">
            <a:avLst/>
          </a:prstGeom>
          <a:noFill/>
          <a:ln w="25400">
            <a:solidFill>
              <a:srgbClr val="A2DAD3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180"/>
          </a:p>
        </p:txBody>
      </p:sp>
      <p:sp>
        <p:nvSpPr>
          <p:cNvPr id="47" name="直接连接符 52">
            <a:extLst>
              <a:ext uri="{FF2B5EF4-FFF2-40B4-BE49-F238E27FC236}">
                <a16:creationId xmlns:a16="http://schemas.microsoft.com/office/drawing/2014/main" id="{83FE46E5-4ACC-B24E-5A63-A4C4ABA2D8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5685" y="2967527"/>
            <a:ext cx="4798264" cy="42840"/>
          </a:xfrm>
          <a:prstGeom prst="line">
            <a:avLst/>
          </a:prstGeom>
          <a:noFill/>
          <a:ln w="25400">
            <a:solidFill>
              <a:srgbClr val="A2DAD3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180"/>
          </a:p>
        </p:txBody>
      </p:sp>
      <p:sp>
        <p:nvSpPr>
          <p:cNvPr id="48" name="矩形 21">
            <a:extLst>
              <a:ext uri="{FF2B5EF4-FFF2-40B4-BE49-F238E27FC236}">
                <a16:creationId xmlns:a16="http://schemas.microsoft.com/office/drawing/2014/main" id="{09C708A6-8FEB-1DC4-57AE-0B0CC8692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6900" y="3957485"/>
            <a:ext cx="4028297" cy="29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1200" dirty="0">
                <a:latin typeface="Adobe 黑体 Std R" pitchFamily="34" charset="-122"/>
                <a:ea typeface="Adobe 黑体 Std R" pitchFamily="34" charset="-122"/>
                <a:sym typeface="Adobe 黑体 Std R" pitchFamily="34" charset="-122"/>
              </a:rPr>
              <a:t>Conduct quantitative analysis of influencing factors</a:t>
            </a:r>
            <a:endParaRPr lang="zh-CN" altLang="en-US" sz="1200" dirty="0">
              <a:latin typeface="Adobe 黑体 Std R" pitchFamily="34" charset="-122"/>
              <a:ea typeface="Adobe 黑体 Std R" pitchFamily="34" charset="-122"/>
              <a:sym typeface="Adobe 黑体 Std R" pitchFamily="34" charset="-122"/>
            </a:endParaRPr>
          </a:p>
        </p:txBody>
      </p:sp>
      <p:sp>
        <p:nvSpPr>
          <p:cNvPr id="49" name="椭圆 15">
            <a:extLst>
              <a:ext uri="{FF2B5EF4-FFF2-40B4-BE49-F238E27FC236}">
                <a16:creationId xmlns:a16="http://schemas.microsoft.com/office/drawing/2014/main" id="{15082957-38F6-8A72-63F5-0576A2484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243" y="3848898"/>
            <a:ext cx="1193410" cy="525982"/>
          </a:xfrm>
          <a:prstGeom prst="ellipse">
            <a:avLst/>
          </a:prstGeom>
          <a:solidFill>
            <a:srgbClr val="A2DAD3"/>
          </a:solidFill>
          <a:ln>
            <a:noFill/>
          </a:ln>
        </p:spPr>
        <p:txBody>
          <a:bodyPr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574" dirty="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MGWR</a:t>
            </a:r>
            <a:endParaRPr lang="zh-CN" altLang="en-US" sz="1574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0" name="直接连接符 50">
            <a:extLst>
              <a:ext uri="{FF2B5EF4-FFF2-40B4-BE49-F238E27FC236}">
                <a16:creationId xmlns:a16="http://schemas.microsoft.com/office/drawing/2014/main" id="{A6501B8B-644F-F153-9716-7C852DFC4DD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5685" y="3758457"/>
            <a:ext cx="4798264" cy="42838"/>
          </a:xfrm>
          <a:prstGeom prst="line">
            <a:avLst/>
          </a:prstGeom>
          <a:noFill/>
          <a:ln w="25400">
            <a:solidFill>
              <a:srgbClr val="A2DAD3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180"/>
          </a:p>
        </p:txBody>
      </p:sp>
      <p:sp>
        <p:nvSpPr>
          <p:cNvPr id="51" name="直接连接符 52">
            <a:extLst>
              <a:ext uri="{FF2B5EF4-FFF2-40B4-BE49-F238E27FC236}">
                <a16:creationId xmlns:a16="http://schemas.microsoft.com/office/drawing/2014/main" id="{B6094FCF-E22F-27EC-AE43-9EF1004CBE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5685" y="4374880"/>
            <a:ext cx="4754232" cy="33937"/>
          </a:xfrm>
          <a:prstGeom prst="line">
            <a:avLst/>
          </a:prstGeom>
          <a:noFill/>
          <a:ln w="25400">
            <a:solidFill>
              <a:srgbClr val="A2DAD3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180"/>
          </a:p>
        </p:txBody>
      </p:sp>
    </p:spTree>
    <p:extLst>
      <p:ext uri="{BB962C8B-B14F-4D97-AF65-F5344CB8AC3E}">
        <p14:creationId xmlns:p14="http://schemas.microsoft.com/office/powerpoint/2010/main" val="1620643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05264" y="171450"/>
            <a:ext cx="2261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+mn-ea"/>
              </a:rPr>
              <a:t>3 Formula</a:t>
            </a:r>
            <a:endParaRPr lang="zh-CN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2381" y="177166"/>
            <a:ext cx="89535" cy="354806"/>
          </a:xfrm>
          <a:prstGeom prst="rect">
            <a:avLst/>
          </a:prstGeom>
          <a:solidFill>
            <a:srgbClr val="A67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6" name="矩形 5"/>
          <p:cNvSpPr/>
          <p:nvPr/>
        </p:nvSpPr>
        <p:spPr>
          <a:xfrm>
            <a:off x="103346" y="177166"/>
            <a:ext cx="73343" cy="354806"/>
          </a:xfrm>
          <a:prstGeom prst="rect">
            <a:avLst/>
          </a:prstGeom>
          <a:solidFill>
            <a:srgbClr val="A67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8" name="Freeform 3"/>
          <p:cNvSpPr>
            <a:spLocks/>
          </p:cNvSpPr>
          <p:nvPr/>
        </p:nvSpPr>
        <p:spPr bwMode="gray">
          <a:xfrm rot="19490962">
            <a:off x="2981655" y="2696261"/>
            <a:ext cx="1364831" cy="1649200"/>
          </a:xfrm>
          <a:custGeom>
            <a:avLst/>
            <a:gdLst>
              <a:gd name="T0" fmla="*/ 1219 w 1921"/>
              <a:gd name="T1" fmla="*/ 3 h 1516"/>
              <a:gd name="T2" fmla="*/ 1047 w 1921"/>
              <a:gd name="T3" fmla="*/ 20 h 1516"/>
              <a:gd name="T4" fmla="*/ 900 w 1921"/>
              <a:gd name="T5" fmla="*/ 43 h 1516"/>
              <a:gd name="T6" fmla="*/ 763 w 1921"/>
              <a:gd name="T7" fmla="*/ 76 h 1516"/>
              <a:gd name="T8" fmla="*/ 593 w 1921"/>
              <a:gd name="T9" fmla="*/ 128 h 1516"/>
              <a:gd name="T10" fmla="*/ 449 w 1921"/>
              <a:gd name="T11" fmla="*/ 187 h 1516"/>
              <a:gd name="T12" fmla="*/ 345 w 1921"/>
              <a:gd name="T13" fmla="*/ 244 h 1516"/>
              <a:gd name="T14" fmla="*/ 261 w 1921"/>
              <a:gd name="T15" fmla="*/ 301 h 1516"/>
              <a:gd name="T16" fmla="*/ 184 w 1921"/>
              <a:gd name="T17" fmla="*/ 366 h 1516"/>
              <a:gd name="T18" fmla="*/ 118 w 1921"/>
              <a:gd name="T19" fmla="*/ 431 h 1516"/>
              <a:gd name="T20" fmla="*/ 58 w 1921"/>
              <a:gd name="T21" fmla="*/ 516 h 1516"/>
              <a:gd name="T22" fmla="*/ 21 w 1921"/>
              <a:gd name="T23" fmla="*/ 594 h 1516"/>
              <a:gd name="T24" fmla="*/ 0 w 1921"/>
              <a:gd name="T25" fmla="*/ 695 h 1516"/>
              <a:gd name="T26" fmla="*/ 14 w 1921"/>
              <a:gd name="T27" fmla="*/ 785 h 1516"/>
              <a:gd name="T28" fmla="*/ 47 w 1921"/>
              <a:gd name="T29" fmla="*/ 872 h 1516"/>
              <a:gd name="T30" fmla="*/ 92 w 1921"/>
              <a:gd name="T31" fmla="*/ 946 h 1516"/>
              <a:gd name="T32" fmla="*/ 179 w 1921"/>
              <a:gd name="T33" fmla="*/ 1041 h 1516"/>
              <a:gd name="T34" fmla="*/ 271 w 1921"/>
              <a:gd name="T35" fmla="*/ 1115 h 1516"/>
              <a:gd name="T36" fmla="*/ 377 w 1921"/>
              <a:gd name="T37" fmla="*/ 1176 h 1516"/>
              <a:gd name="T38" fmla="*/ 512 w 1921"/>
              <a:gd name="T39" fmla="*/ 1244 h 1516"/>
              <a:gd name="T40" fmla="*/ 667 w 1921"/>
              <a:gd name="T41" fmla="*/ 1302 h 1516"/>
              <a:gd name="T42" fmla="*/ 978 w 1921"/>
              <a:gd name="T43" fmla="*/ 1373 h 1516"/>
              <a:gd name="T44" fmla="*/ 1248 w 1921"/>
              <a:gd name="T45" fmla="*/ 1403 h 1516"/>
              <a:gd name="T46" fmla="*/ 1403 w 1921"/>
              <a:gd name="T47" fmla="*/ 1515 h 1516"/>
              <a:gd name="T48" fmla="*/ 1397 w 1921"/>
              <a:gd name="T49" fmla="*/ 1031 h 1516"/>
              <a:gd name="T50" fmla="*/ 1243 w 1921"/>
              <a:gd name="T51" fmla="*/ 1132 h 1516"/>
              <a:gd name="T52" fmla="*/ 1007 w 1921"/>
              <a:gd name="T53" fmla="*/ 1098 h 1516"/>
              <a:gd name="T54" fmla="*/ 757 w 1921"/>
              <a:gd name="T55" fmla="*/ 1025 h 1516"/>
              <a:gd name="T56" fmla="*/ 619 w 1921"/>
              <a:gd name="T57" fmla="*/ 957 h 1516"/>
              <a:gd name="T58" fmla="*/ 506 w 1921"/>
              <a:gd name="T59" fmla="*/ 888 h 1516"/>
              <a:gd name="T60" fmla="*/ 417 w 1921"/>
              <a:gd name="T61" fmla="*/ 806 h 1516"/>
              <a:gd name="T62" fmla="*/ 348 w 1921"/>
              <a:gd name="T63" fmla="*/ 708 h 1516"/>
              <a:gd name="T64" fmla="*/ 319 w 1921"/>
              <a:gd name="T65" fmla="*/ 610 h 1516"/>
              <a:gd name="T66" fmla="*/ 321 w 1921"/>
              <a:gd name="T67" fmla="*/ 522 h 1516"/>
              <a:gd name="T68" fmla="*/ 348 w 1921"/>
              <a:gd name="T69" fmla="*/ 437 h 1516"/>
              <a:gd name="T70" fmla="*/ 401 w 1921"/>
              <a:gd name="T71" fmla="*/ 351 h 1516"/>
              <a:gd name="T72" fmla="*/ 509 w 1921"/>
              <a:gd name="T73" fmla="*/ 251 h 1516"/>
              <a:gd name="T74" fmla="*/ 643 w 1921"/>
              <a:gd name="T75" fmla="*/ 169 h 1516"/>
              <a:gd name="T76" fmla="*/ 778 w 1921"/>
              <a:gd name="T77" fmla="*/ 110 h 1516"/>
              <a:gd name="T78" fmla="*/ 913 w 1921"/>
              <a:gd name="T79" fmla="*/ 68 h 1516"/>
              <a:gd name="T80" fmla="*/ 1021 w 1921"/>
              <a:gd name="T81" fmla="*/ 42 h 1516"/>
              <a:gd name="T82" fmla="*/ 1150 w 1921"/>
              <a:gd name="T83" fmla="*/ 25 h 1516"/>
              <a:gd name="T84" fmla="*/ 1446 w 1921"/>
              <a:gd name="T85" fmla="*/ 0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21" h="1516">
                <a:moveTo>
                  <a:pt x="1446" y="0"/>
                </a:moveTo>
                <a:lnTo>
                  <a:pt x="1219" y="3"/>
                </a:lnTo>
                <a:lnTo>
                  <a:pt x="1142" y="9"/>
                </a:lnTo>
                <a:lnTo>
                  <a:pt x="1047" y="20"/>
                </a:lnTo>
                <a:lnTo>
                  <a:pt x="974" y="29"/>
                </a:lnTo>
                <a:lnTo>
                  <a:pt x="900" y="43"/>
                </a:lnTo>
                <a:lnTo>
                  <a:pt x="828" y="59"/>
                </a:lnTo>
                <a:lnTo>
                  <a:pt x="763" y="76"/>
                </a:lnTo>
                <a:lnTo>
                  <a:pt x="686" y="97"/>
                </a:lnTo>
                <a:lnTo>
                  <a:pt x="593" y="128"/>
                </a:lnTo>
                <a:lnTo>
                  <a:pt x="520" y="156"/>
                </a:lnTo>
                <a:lnTo>
                  <a:pt x="449" y="187"/>
                </a:lnTo>
                <a:lnTo>
                  <a:pt x="401" y="213"/>
                </a:lnTo>
                <a:lnTo>
                  <a:pt x="345" y="244"/>
                </a:lnTo>
                <a:lnTo>
                  <a:pt x="304" y="268"/>
                </a:lnTo>
                <a:lnTo>
                  <a:pt x="261" y="301"/>
                </a:lnTo>
                <a:lnTo>
                  <a:pt x="222" y="332"/>
                </a:lnTo>
                <a:lnTo>
                  <a:pt x="184" y="366"/>
                </a:lnTo>
                <a:lnTo>
                  <a:pt x="155" y="393"/>
                </a:lnTo>
                <a:lnTo>
                  <a:pt x="118" y="431"/>
                </a:lnTo>
                <a:lnTo>
                  <a:pt x="82" y="474"/>
                </a:lnTo>
                <a:lnTo>
                  <a:pt x="58" y="516"/>
                </a:lnTo>
                <a:lnTo>
                  <a:pt x="39" y="552"/>
                </a:lnTo>
                <a:lnTo>
                  <a:pt x="21" y="594"/>
                </a:lnTo>
                <a:lnTo>
                  <a:pt x="6" y="638"/>
                </a:lnTo>
                <a:lnTo>
                  <a:pt x="0" y="695"/>
                </a:lnTo>
                <a:lnTo>
                  <a:pt x="5" y="744"/>
                </a:lnTo>
                <a:lnTo>
                  <a:pt x="14" y="785"/>
                </a:lnTo>
                <a:lnTo>
                  <a:pt x="26" y="826"/>
                </a:lnTo>
                <a:lnTo>
                  <a:pt x="47" y="872"/>
                </a:lnTo>
                <a:lnTo>
                  <a:pt x="66" y="911"/>
                </a:lnTo>
                <a:lnTo>
                  <a:pt x="92" y="946"/>
                </a:lnTo>
                <a:lnTo>
                  <a:pt x="130" y="991"/>
                </a:lnTo>
                <a:lnTo>
                  <a:pt x="179" y="1041"/>
                </a:lnTo>
                <a:lnTo>
                  <a:pt x="229" y="1081"/>
                </a:lnTo>
                <a:lnTo>
                  <a:pt x="271" y="1115"/>
                </a:lnTo>
                <a:lnTo>
                  <a:pt x="325" y="1149"/>
                </a:lnTo>
                <a:lnTo>
                  <a:pt x="377" y="1176"/>
                </a:lnTo>
                <a:lnTo>
                  <a:pt x="437" y="1207"/>
                </a:lnTo>
                <a:lnTo>
                  <a:pt x="512" y="1244"/>
                </a:lnTo>
                <a:lnTo>
                  <a:pt x="585" y="1271"/>
                </a:lnTo>
                <a:lnTo>
                  <a:pt x="667" y="1302"/>
                </a:lnTo>
                <a:lnTo>
                  <a:pt x="836" y="1346"/>
                </a:lnTo>
                <a:lnTo>
                  <a:pt x="978" y="1373"/>
                </a:lnTo>
                <a:lnTo>
                  <a:pt x="1128" y="1393"/>
                </a:lnTo>
                <a:lnTo>
                  <a:pt x="1248" y="1403"/>
                </a:lnTo>
                <a:lnTo>
                  <a:pt x="1403" y="1410"/>
                </a:lnTo>
                <a:lnTo>
                  <a:pt x="1403" y="1515"/>
                </a:lnTo>
                <a:lnTo>
                  <a:pt x="1920" y="1275"/>
                </a:lnTo>
                <a:lnTo>
                  <a:pt x="1397" y="1031"/>
                </a:lnTo>
                <a:lnTo>
                  <a:pt x="1398" y="1139"/>
                </a:lnTo>
                <a:lnTo>
                  <a:pt x="1243" y="1132"/>
                </a:lnTo>
                <a:lnTo>
                  <a:pt x="1128" y="1119"/>
                </a:lnTo>
                <a:lnTo>
                  <a:pt x="1007" y="1098"/>
                </a:lnTo>
                <a:lnTo>
                  <a:pt x="836" y="1054"/>
                </a:lnTo>
                <a:lnTo>
                  <a:pt x="757" y="1025"/>
                </a:lnTo>
                <a:lnTo>
                  <a:pt x="681" y="993"/>
                </a:lnTo>
                <a:lnTo>
                  <a:pt x="619" y="957"/>
                </a:lnTo>
                <a:lnTo>
                  <a:pt x="556" y="922"/>
                </a:lnTo>
                <a:lnTo>
                  <a:pt x="506" y="888"/>
                </a:lnTo>
                <a:lnTo>
                  <a:pt x="464" y="850"/>
                </a:lnTo>
                <a:lnTo>
                  <a:pt x="417" y="806"/>
                </a:lnTo>
                <a:lnTo>
                  <a:pt x="377" y="755"/>
                </a:lnTo>
                <a:lnTo>
                  <a:pt x="348" y="708"/>
                </a:lnTo>
                <a:lnTo>
                  <a:pt x="333" y="664"/>
                </a:lnTo>
                <a:lnTo>
                  <a:pt x="319" y="610"/>
                </a:lnTo>
                <a:lnTo>
                  <a:pt x="317" y="558"/>
                </a:lnTo>
                <a:lnTo>
                  <a:pt x="321" y="522"/>
                </a:lnTo>
                <a:lnTo>
                  <a:pt x="329" y="483"/>
                </a:lnTo>
                <a:lnTo>
                  <a:pt x="348" y="437"/>
                </a:lnTo>
                <a:lnTo>
                  <a:pt x="372" y="393"/>
                </a:lnTo>
                <a:lnTo>
                  <a:pt x="401" y="351"/>
                </a:lnTo>
                <a:lnTo>
                  <a:pt x="440" y="310"/>
                </a:lnTo>
                <a:lnTo>
                  <a:pt x="509" y="251"/>
                </a:lnTo>
                <a:lnTo>
                  <a:pt x="567" y="211"/>
                </a:lnTo>
                <a:lnTo>
                  <a:pt x="643" y="169"/>
                </a:lnTo>
                <a:lnTo>
                  <a:pt x="720" y="133"/>
                </a:lnTo>
                <a:lnTo>
                  <a:pt x="778" y="110"/>
                </a:lnTo>
                <a:lnTo>
                  <a:pt x="847" y="86"/>
                </a:lnTo>
                <a:lnTo>
                  <a:pt x="913" y="68"/>
                </a:lnTo>
                <a:lnTo>
                  <a:pt x="966" y="54"/>
                </a:lnTo>
                <a:lnTo>
                  <a:pt x="1021" y="42"/>
                </a:lnTo>
                <a:lnTo>
                  <a:pt x="1089" y="32"/>
                </a:lnTo>
                <a:lnTo>
                  <a:pt x="1150" y="25"/>
                </a:lnTo>
                <a:lnTo>
                  <a:pt x="1234" y="15"/>
                </a:lnTo>
                <a:lnTo>
                  <a:pt x="1446" y="0"/>
                </a:lnTo>
              </a:path>
            </a:pathLst>
          </a:custGeom>
          <a:solidFill>
            <a:srgbClr val="A2DAD3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endParaRPr lang="zh-CN" altLang="en-US"/>
          </a:p>
        </p:txBody>
      </p:sp>
      <p:sp>
        <p:nvSpPr>
          <p:cNvPr id="19" name="Freeform 4"/>
          <p:cNvSpPr>
            <a:spLocks/>
          </p:cNvSpPr>
          <p:nvPr/>
        </p:nvSpPr>
        <p:spPr bwMode="gray">
          <a:xfrm rot="19490962" flipH="1" flipV="1">
            <a:off x="4479530" y="1045008"/>
            <a:ext cx="1364831" cy="1649200"/>
          </a:xfrm>
          <a:custGeom>
            <a:avLst/>
            <a:gdLst>
              <a:gd name="T0" fmla="*/ 1219 w 1921"/>
              <a:gd name="T1" fmla="*/ 3 h 1516"/>
              <a:gd name="T2" fmla="*/ 1047 w 1921"/>
              <a:gd name="T3" fmla="*/ 20 h 1516"/>
              <a:gd name="T4" fmla="*/ 900 w 1921"/>
              <a:gd name="T5" fmla="*/ 43 h 1516"/>
              <a:gd name="T6" fmla="*/ 763 w 1921"/>
              <a:gd name="T7" fmla="*/ 76 h 1516"/>
              <a:gd name="T8" fmla="*/ 593 w 1921"/>
              <a:gd name="T9" fmla="*/ 128 h 1516"/>
              <a:gd name="T10" fmla="*/ 449 w 1921"/>
              <a:gd name="T11" fmla="*/ 187 h 1516"/>
              <a:gd name="T12" fmla="*/ 345 w 1921"/>
              <a:gd name="T13" fmla="*/ 244 h 1516"/>
              <a:gd name="T14" fmla="*/ 261 w 1921"/>
              <a:gd name="T15" fmla="*/ 301 h 1516"/>
              <a:gd name="T16" fmla="*/ 184 w 1921"/>
              <a:gd name="T17" fmla="*/ 366 h 1516"/>
              <a:gd name="T18" fmla="*/ 118 w 1921"/>
              <a:gd name="T19" fmla="*/ 431 h 1516"/>
              <a:gd name="T20" fmla="*/ 58 w 1921"/>
              <a:gd name="T21" fmla="*/ 516 h 1516"/>
              <a:gd name="T22" fmla="*/ 21 w 1921"/>
              <a:gd name="T23" fmla="*/ 594 h 1516"/>
              <a:gd name="T24" fmla="*/ 0 w 1921"/>
              <a:gd name="T25" fmla="*/ 695 h 1516"/>
              <a:gd name="T26" fmla="*/ 14 w 1921"/>
              <a:gd name="T27" fmla="*/ 785 h 1516"/>
              <a:gd name="T28" fmla="*/ 47 w 1921"/>
              <a:gd name="T29" fmla="*/ 872 h 1516"/>
              <a:gd name="T30" fmla="*/ 92 w 1921"/>
              <a:gd name="T31" fmla="*/ 946 h 1516"/>
              <a:gd name="T32" fmla="*/ 179 w 1921"/>
              <a:gd name="T33" fmla="*/ 1041 h 1516"/>
              <a:gd name="T34" fmla="*/ 271 w 1921"/>
              <a:gd name="T35" fmla="*/ 1115 h 1516"/>
              <a:gd name="T36" fmla="*/ 377 w 1921"/>
              <a:gd name="T37" fmla="*/ 1176 h 1516"/>
              <a:gd name="T38" fmla="*/ 512 w 1921"/>
              <a:gd name="T39" fmla="*/ 1244 h 1516"/>
              <a:gd name="T40" fmla="*/ 667 w 1921"/>
              <a:gd name="T41" fmla="*/ 1302 h 1516"/>
              <a:gd name="T42" fmla="*/ 978 w 1921"/>
              <a:gd name="T43" fmla="*/ 1373 h 1516"/>
              <a:gd name="T44" fmla="*/ 1248 w 1921"/>
              <a:gd name="T45" fmla="*/ 1403 h 1516"/>
              <a:gd name="T46" fmla="*/ 1403 w 1921"/>
              <a:gd name="T47" fmla="*/ 1515 h 1516"/>
              <a:gd name="T48" fmla="*/ 1397 w 1921"/>
              <a:gd name="T49" fmla="*/ 1031 h 1516"/>
              <a:gd name="T50" fmla="*/ 1243 w 1921"/>
              <a:gd name="T51" fmla="*/ 1132 h 1516"/>
              <a:gd name="T52" fmla="*/ 1007 w 1921"/>
              <a:gd name="T53" fmla="*/ 1098 h 1516"/>
              <a:gd name="T54" fmla="*/ 757 w 1921"/>
              <a:gd name="T55" fmla="*/ 1025 h 1516"/>
              <a:gd name="T56" fmla="*/ 619 w 1921"/>
              <a:gd name="T57" fmla="*/ 957 h 1516"/>
              <a:gd name="T58" fmla="*/ 506 w 1921"/>
              <a:gd name="T59" fmla="*/ 888 h 1516"/>
              <a:gd name="T60" fmla="*/ 417 w 1921"/>
              <a:gd name="T61" fmla="*/ 806 h 1516"/>
              <a:gd name="T62" fmla="*/ 348 w 1921"/>
              <a:gd name="T63" fmla="*/ 708 h 1516"/>
              <a:gd name="T64" fmla="*/ 319 w 1921"/>
              <a:gd name="T65" fmla="*/ 610 h 1516"/>
              <a:gd name="T66" fmla="*/ 321 w 1921"/>
              <a:gd name="T67" fmla="*/ 522 h 1516"/>
              <a:gd name="T68" fmla="*/ 348 w 1921"/>
              <a:gd name="T69" fmla="*/ 437 h 1516"/>
              <a:gd name="T70" fmla="*/ 401 w 1921"/>
              <a:gd name="T71" fmla="*/ 351 h 1516"/>
              <a:gd name="T72" fmla="*/ 509 w 1921"/>
              <a:gd name="T73" fmla="*/ 251 h 1516"/>
              <a:gd name="T74" fmla="*/ 643 w 1921"/>
              <a:gd name="T75" fmla="*/ 169 h 1516"/>
              <a:gd name="T76" fmla="*/ 778 w 1921"/>
              <a:gd name="T77" fmla="*/ 110 h 1516"/>
              <a:gd name="T78" fmla="*/ 913 w 1921"/>
              <a:gd name="T79" fmla="*/ 68 h 1516"/>
              <a:gd name="T80" fmla="*/ 1021 w 1921"/>
              <a:gd name="T81" fmla="*/ 42 h 1516"/>
              <a:gd name="T82" fmla="*/ 1150 w 1921"/>
              <a:gd name="T83" fmla="*/ 25 h 1516"/>
              <a:gd name="T84" fmla="*/ 1446 w 1921"/>
              <a:gd name="T85" fmla="*/ 0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21" h="1516">
                <a:moveTo>
                  <a:pt x="1446" y="0"/>
                </a:moveTo>
                <a:lnTo>
                  <a:pt x="1219" y="3"/>
                </a:lnTo>
                <a:lnTo>
                  <a:pt x="1142" y="9"/>
                </a:lnTo>
                <a:lnTo>
                  <a:pt x="1047" y="20"/>
                </a:lnTo>
                <a:lnTo>
                  <a:pt x="974" y="29"/>
                </a:lnTo>
                <a:lnTo>
                  <a:pt x="900" y="43"/>
                </a:lnTo>
                <a:lnTo>
                  <a:pt x="828" y="59"/>
                </a:lnTo>
                <a:lnTo>
                  <a:pt x="763" y="76"/>
                </a:lnTo>
                <a:lnTo>
                  <a:pt x="686" y="97"/>
                </a:lnTo>
                <a:lnTo>
                  <a:pt x="593" y="128"/>
                </a:lnTo>
                <a:lnTo>
                  <a:pt x="520" y="156"/>
                </a:lnTo>
                <a:lnTo>
                  <a:pt x="449" y="187"/>
                </a:lnTo>
                <a:lnTo>
                  <a:pt x="401" y="213"/>
                </a:lnTo>
                <a:lnTo>
                  <a:pt x="345" y="244"/>
                </a:lnTo>
                <a:lnTo>
                  <a:pt x="304" y="268"/>
                </a:lnTo>
                <a:lnTo>
                  <a:pt x="261" y="301"/>
                </a:lnTo>
                <a:lnTo>
                  <a:pt x="222" y="332"/>
                </a:lnTo>
                <a:lnTo>
                  <a:pt x="184" y="366"/>
                </a:lnTo>
                <a:lnTo>
                  <a:pt x="155" y="393"/>
                </a:lnTo>
                <a:lnTo>
                  <a:pt x="118" y="431"/>
                </a:lnTo>
                <a:lnTo>
                  <a:pt x="82" y="474"/>
                </a:lnTo>
                <a:lnTo>
                  <a:pt x="58" y="516"/>
                </a:lnTo>
                <a:lnTo>
                  <a:pt x="39" y="552"/>
                </a:lnTo>
                <a:lnTo>
                  <a:pt x="21" y="594"/>
                </a:lnTo>
                <a:lnTo>
                  <a:pt x="6" y="638"/>
                </a:lnTo>
                <a:lnTo>
                  <a:pt x="0" y="695"/>
                </a:lnTo>
                <a:lnTo>
                  <a:pt x="5" y="744"/>
                </a:lnTo>
                <a:lnTo>
                  <a:pt x="14" y="785"/>
                </a:lnTo>
                <a:lnTo>
                  <a:pt x="26" y="826"/>
                </a:lnTo>
                <a:lnTo>
                  <a:pt x="47" y="872"/>
                </a:lnTo>
                <a:lnTo>
                  <a:pt x="66" y="911"/>
                </a:lnTo>
                <a:lnTo>
                  <a:pt x="92" y="946"/>
                </a:lnTo>
                <a:lnTo>
                  <a:pt x="130" y="991"/>
                </a:lnTo>
                <a:lnTo>
                  <a:pt x="179" y="1041"/>
                </a:lnTo>
                <a:lnTo>
                  <a:pt x="229" y="1081"/>
                </a:lnTo>
                <a:lnTo>
                  <a:pt x="271" y="1115"/>
                </a:lnTo>
                <a:lnTo>
                  <a:pt x="325" y="1149"/>
                </a:lnTo>
                <a:lnTo>
                  <a:pt x="377" y="1176"/>
                </a:lnTo>
                <a:lnTo>
                  <a:pt x="437" y="1207"/>
                </a:lnTo>
                <a:lnTo>
                  <a:pt x="512" y="1244"/>
                </a:lnTo>
                <a:lnTo>
                  <a:pt x="585" y="1271"/>
                </a:lnTo>
                <a:lnTo>
                  <a:pt x="667" y="1302"/>
                </a:lnTo>
                <a:lnTo>
                  <a:pt x="836" y="1346"/>
                </a:lnTo>
                <a:lnTo>
                  <a:pt x="978" y="1373"/>
                </a:lnTo>
                <a:lnTo>
                  <a:pt x="1128" y="1393"/>
                </a:lnTo>
                <a:lnTo>
                  <a:pt x="1248" y="1403"/>
                </a:lnTo>
                <a:lnTo>
                  <a:pt x="1403" y="1410"/>
                </a:lnTo>
                <a:lnTo>
                  <a:pt x="1403" y="1515"/>
                </a:lnTo>
                <a:lnTo>
                  <a:pt x="1920" y="1275"/>
                </a:lnTo>
                <a:lnTo>
                  <a:pt x="1397" y="1031"/>
                </a:lnTo>
                <a:lnTo>
                  <a:pt x="1398" y="1139"/>
                </a:lnTo>
                <a:lnTo>
                  <a:pt x="1243" y="1132"/>
                </a:lnTo>
                <a:lnTo>
                  <a:pt x="1128" y="1119"/>
                </a:lnTo>
                <a:lnTo>
                  <a:pt x="1007" y="1098"/>
                </a:lnTo>
                <a:lnTo>
                  <a:pt x="836" y="1054"/>
                </a:lnTo>
                <a:lnTo>
                  <a:pt x="757" y="1025"/>
                </a:lnTo>
                <a:lnTo>
                  <a:pt x="681" y="993"/>
                </a:lnTo>
                <a:lnTo>
                  <a:pt x="619" y="957"/>
                </a:lnTo>
                <a:lnTo>
                  <a:pt x="556" y="922"/>
                </a:lnTo>
                <a:lnTo>
                  <a:pt x="506" y="888"/>
                </a:lnTo>
                <a:lnTo>
                  <a:pt x="464" y="850"/>
                </a:lnTo>
                <a:lnTo>
                  <a:pt x="417" y="806"/>
                </a:lnTo>
                <a:lnTo>
                  <a:pt x="377" y="755"/>
                </a:lnTo>
                <a:lnTo>
                  <a:pt x="348" y="708"/>
                </a:lnTo>
                <a:lnTo>
                  <a:pt x="333" y="664"/>
                </a:lnTo>
                <a:lnTo>
                  <a:pt x="319" y="610"/>
                </a:lnTo>
                <a:lnTo>
                  <a:pt x="317" y="558"/>
                </a:lnTo>
                <a:lnTo>
                  <a:pt x="321" y="522"/>
                </a:lnTo>
                <a:lnTo>
                  <a:pt x="329" y="483"/>
                </a:lnTo>
                <a:lnTo>
                  <a:pt x="348" y="437"/>
                </a:lnTo>
                <a:lnTo>
                  <a:pt x="372" y="393"/>
                </a:lnTo>
                <a:lnTo>
                  <a:pt x="401" y="351"/>
                </a:lnTo>
                <a:lnTo>
                  <a:pt x="440" y="310"/>
                </a:lnTo>
                <a:lnTo>
                  <a:pt x="509" y="251"/>
                </a:lnTo>
                <a:lnTo>
                  <a:pt x="567" y="211"/>
                </a:lnTo>
                <a:lnTo>
                  <a:pt x="643" y="169"/>
                </a:lnTo>
                <a:lnTo>
                  <a:pt x="720" y="133"/>
                </a:lnTo>
                <a:lnTo>
                  <a:pt x="778" y="110"/>
                </a:lnTo>
                <a:lnTo>
                  <a:pt x="847" y="86"/>
                </a:lnTo>
                <a:lnTo>
                  <a:pt x="913" y="68"/>
                </a:lnTo>
                <a:lnTo>
                  <a:pt x="966" y="54"/>
                </a:lnTo>
                <a:lnTo>
                  <a:pt x="1021" y="42"/>
                </a:lnTo>
                <a:lnTo>
                  <a:pt x="1089" y="32"/>
                </a:lnTo>
                <a:lnTo>
                  <a:pt x="1150" y="25"/>
                </a:lnTo>
                <a:lnTo>
                  <a:pt x="1234" y="15"/>
                </a:lnTo>
                <a:lnTo>
                  <a:pt x="1446" y="0"/>
                </a:lnTo>
              </a:path>
            </a:pathLst>
          </a:custGeom>
          <a:solidFill>
            <a:srgbClr val="A2DAD3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endParaRPr lang="zh-CN" altLang="en-US"/>
          </a:p>
        </p:txBody>
      </p:sp>
      <p:sp>
        <p:nvSpPr>
          <p:cNvPr id="20" name="Oval 5"/>
          <p:cNvSpPr>
            <a:spLocks noChangeArrowheads="1"/>
          </p:cNvSpPr>
          <p:nvPr/>
        </p:nvSpPr>
        <p:spPr bwMode="gray">
          <a:xfrm>
            <a:off x="3134003" y="1861951"/>
            <a:ext cx="1183595" cy="1183595"/>
          </a:xfrm>
          <a:prstGeom prst="ellipse">
            <a:avLst/>
          </a:prstGeom>
          <a:solidFill>
            <a:srgbClr val="A2DAD3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OLS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gray">
          <a:xfrm>
            <a:off x="4547136" y="2687639"/>
            <a:ext cx="1183595" cy="1183595"/>
          </a:xfrm>
          <a:prstGeom prst="ellipse">
            <a:avLst/>
          </a:prstGeom>
          <a:solidFill>
            <a:srgbClr val="A2DAD3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MG</a:t>
            </a:r>
          </a:p>
          <a:p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WR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7"/>
          <p:cNvSpPr txBox="1"/>
          <p:nvPr/>
        </p:nvSpPr>
        <p:spPr>
          <a:xfrm>
            <a:off x="486371" y="2767921"/>
            <a:ext cx="2366180" cy="1269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Ordinary least squares (OLS) is used to initially explore the impact of digitalization level and green technology level on wage gap. </a:t>
            </a:r>
          </a:p>
        </p:txBody>
      </p:sp>
      <p:sp>
        <p:nvSpPr>
          <p:cNvPr id="26" name="TextBox 10"/>
          <p:cNvSpPr txBox="1"/>
          <p:nvPr/>
        </p:nvSpPr>
        <p:spPr>
          <a:xfrm>
            <a:off x="6031011" y="1467664"/>
            <a:ext cx="2811283" cy="1469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GB" altLang="zh-CN" sz="1400" dirty="0"/>
              <a:t>The spatial econometric model Multiscale Geographically Weighted Regression (MGWR) is used to explore the spatial heterogeneity of impacts. 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0DC055C-AA94-22D3-9AAD-5B8CA8C0224B}"/>
                  </a:ext>
                </a:extLst>
              </p:cNvPr>
              <p:cNvSpPr txBox="1"/>
              <p:nvPr/>
            </p:nvSpPr>
            <p:spPr>
              <a:xfrm>
                <a:off x="482535" y="1515351"/>
                <a:ext cx="2612749" cy="19133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altLang="zh-CN" i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Yi</m:t>
                      </m:r>
                      <m:r>
                        <m:rPr>
                          <m:nor/>
                        </m:rPr>
                        <a:rPr lang="en-GB" altLang="zh-CN" sz="1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​=</m:t>
                      </m:r>
                      <m:r>
                        <m:rPr>
                          <m:nor/>
                        </m:rPr>
                        <a:rPr lang="el-GR" altLang="zh-CN" i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β</m:t>
                      </m:r>
                      <m:r>
                        <m:rPr>
                          <m:nor/>
                        </m:rPr>
                        <a:rPr lang="el-GR" altLang="zh-CN" sz="1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0​+</m:t>
                      </m:r>
                      <m:r>
                        <m:rPr>
                          <m:nor/>
                        </m:rPr>
                        <a:rPr lang="el-GR" altLang="zh-CN" i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β</m:t>
                      </m:r>
                      <m:r>
                        <m:rPr>
                          <m:nor/>
                        </m:rPr>
                        <a:rPr lang="el-GR" altLang="zh-CN" sz="1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1​</m:t>
                      </m:r>
                      <m:r>
                        <m:rPr>
                          <m:nor/>
                        </m:rPr>
                        <a:rPr lang="en-GB" altLang="zh-CN" i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GB" altLang="zh-CN" sz="1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GB" altLang="zh-CN" i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GB" altLang="zh-CN" sz="1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​+</m:t>
                      </m:r>
                      <m:r>
                        <m:rPr>
                          <m:nor/>
                        </m:rPr>
                        <a:rPr lang="el-GR" altLang="zh-CN" i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β</m:t>
                      </m:r>
                      <m:r>
                        <m:rPr>
                          <m:nor/>
                        </m:rPr>
                        <a:rPr lang="el-GR" altLang="zh-CN" sz="1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2​</m:t>
                      </m:r>
                      <m:r>
                        <m:rPr>
                          <m:nor/>
                        </m:rPr>
                        <a:rPr lang="en-GB" altLang="zh-CN" i="1" smtClean="0">
                          <a:latin typeface="Times New Roman" panose="02020603050405020304" pitchFamily="18" charset="0"/>
                          <a:ea typeface="BatangChe" panose="02030609000101010101" pitchFamily="49" charset="-127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GB" altLang="zh-CN" sz="1400" smtClean="0">
                          <a:latin typeface="Times New Roman" panose="02020603050405020304" pitchFamily="18" charset="0"/>
                          <a:ea typeface="BatangChe" panose="02030609000101010101" pitchFamily="49" charset="-127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GB" altLang="zh-CN" i="1" smtClean="0">
                          <a:latin typeface="Times New Roman" panose="02020603050405020304" pitchFamily="18" charset="0"/>
                          <a:ea typeface="BatangChe" panose="02030609000101010101" pitchFamily="49" charset="-127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GB" altLang="zh-CN" sz="1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​+⋯+</m:t>
                      </m:r>
                      <m:r>
                        <m:rPr>
                          <m:nor/>
                        </m:rPr>
                        <a:rPr lang="el-GR" altLang="zh-CN" i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β</m:t>
                      </m:r>
                      <m:r>
                        <m:rPr>
                          <m:nor/>
                        </m:rPr>
                        <a:rPr lang="en-GB" altLang="zh-CN" i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en-GB" altLang="zh-CN" sz="1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​</m:t>
                      </m:r>
                      <m:r>
                        <m:rPr>
                          <m:nor/>
                        </m:rPr>
                        <a:rPr lang="en-GB" altLang="zh-CN" i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Xki</m:t>
                      </m:r>
                      <m:r>
                        <m:rPr>
                          <m:nor/>
                        </m:rPr>
                        <a:rPr lang="en-GB" altLang="zh-CN" sz="1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​+</m:t>
                      </m:r>
                      <m:r>
                        <m:rPr>
                          <m:nor/>
                        </m:rPr>
                        <a:rPr lang="el-GR" altLang="zh-CN" i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ε</m:t>
                      </m:r>
                      <m:r>
                        <m:rPr>
                          <m:nor/>
                        </m:rPr>
                        <a:rPr lang="en-GB" altLang="zh-CN" i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GB" altLang="zh-CN" smtClean="0"/>
                        <m:t>​</m:t>
                      </m:r>
                    </m:oMath>
                  </m:oMathPara>
                </a14:m>
                <a:endParaRPr lang="en-GB" altLang="zh-CN" dirty="0"/>
              </a:p>
              <a:p>
                <a:pPr>
                  <a:spcBef>
                    <a:spcPts val="1029"/>
                  </a:spcBef>
                </a:pPr>
                <a:r>
                  <a:rPr lang="en-GB" altLang="zh-CN" sz="1100" dirty="0">
                    <a:solidFill>
                      <a:srgbClr val="404040"/>
                    </a:solidFill>
                    <a:latin typeface="DeepSeek-CJK-patch"/>
                  </a:rPr>
                  <a:t>Yi​: Dependent variable (observation ii)</a:t>
                </a:r>
              </a:p>
              <a:p>
                <a:pPr>
                  <a:spcBef>
                    <a:spcPts val="300"/>
                  </a:spcBef>
                </a:pPr>
                <a:r>
                  <a:rPr lang="en-GB" altLang="zh-CN" sz="1100" dirty="0" err="1">
                    <a:solidFill>
                      <a:srgbClr val="404040"/>
                    </a:solidFill>
                    <a:latin typeface="DeepSeek-CJK-patch"/>
                  </a:rPr>
                  <a:t>Xji</a:t>
                </a:r>
                <a:r>
                  <a:rPr lang="en-GB" altLang="zh-CN" sz="1100" dirty="0">
                    <a:solidFill>
                      <a:srgbClr val="404040"/>
                    </a:solidFill>
                    <a:latin typeface="DeepSeek-CJK-patch"/>
                  </a:rPr>
                  <a:t>​: j-</a:t>
                </a:r>
                <a:r>
                  <a:rPr lang="en-GB" altLang="zh-CN" sz="1100" dirty="0" err="1">
                    <a:solidFill>
                      <a:srgbClr val="404040"/>
                    </a:solidFill>
                    <a:latin typeface="DeepSeek-CJK-patch"/>
                  </a:rPr>
                  <a:t>th</a:t>
                </a:r>
                <a:r>
                  <a:rPr lang="en-GB" altLang="zh-CN" sz="1100" dirty="0">
                    <a:solidFill>
                      <a:srgbClr val="404040"/>
                    </a:solidFill>
                    <a:latin typeface="DeepSeek-CJK-patch"/>
                  </a:rPr>
                  <a:t> independent variable</a:t>
                </a:r>
              </a:p>
              <a:p>
                <a:pPr>
                  <a:spcBef>
                    <a:spcPts val="300"/>
                  </a:spcBef>
                </a:pPr>
                <a:r>
                  <a:rPr lang="el-GR" altLang="zh-CN" sz="1100" dirty="0">
                    <a:solidFill>
                      <a:srgbClr val="404040"/>
                    </a:solidFill>
                    <a:latin typeface="DeepSeek-CJK-patch"/>
                  </a:rPr>
                  <a:t>β0​: </a:t>
                </a:r>
                <a:r>
                  <a:rPr lang="en-GB" altLang="zh-CN" sz="1100" dirty="0">
                    <a:solidFill>
                      <a:srgbClr val="404040"/>
                    </a:solidFill>
                    <a:latin typeface="DeepSeek-CJK-patch"/>
                  </a:rPr>
                  <a:t>Intercept term</a:t>
                </a:r>
              </a:p>
              <a:p>
                <a:pPr>
                  <a:spcBef>
                    <a:spcPts val="300"/>
                  </a:spcBef>
                </a:pPr>
                <a:r>
                  <a:rPr lang="el-GR" altLang="zh-CN" sz="1100" dirty="0">
                    <a:solidFill>
                      <a:srgbClr val="404040"/>
                    </a:solidFill>
                    <a:latin typeface="DeepSeek-CJK-patch"/>
                  </a:rPr>
                  <a:t>β1​,…,β</a:t>
                </a:r>
                <a:r>
                  <a:rPr lang="en-GB" altLang="zh-CN" sz="1100" dirty="0">
                    <a:solidFill>
                      <a:srgbClr val="404040"/>
                    </a:solidFill>
                    <a:latin typeface="DeepSeek-CJK-patch"/>
                  </a:rPr>
                  <a:t>k​: </a:t>
                </a:r>
                <a:r>
                  <a:rPr lang="en-GB" altLang="zh-CN" sz="1100" b="0" i="0" dirty="0">
                    <a:solidFill>
                      <a:srgbClr val="404040"/>
                    </a:solidFill>
                    <a:effectLst/>
                    <a:latin typeface="DeepSeek-CJK-patch"/>
                  </a:rPr>
                  <a:t>Regression coefficients</a:t>
                </a:r>
              </a:p>
              <a:p>
                <a:endParaRPr lang="en-GB" altLang="zh-CN" dirty="0"/>
              </a:p>
              <a:p>
                <a:br>
                  <a:rPr lang="en-GB" altLang="zh-CN" dirty="0"/>
                </a:br>
                <a:endParaRPr lang="zh-CN" altLang="en-US" sz="14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0DC055C-AA94-22D3-9AAD-5B8CA8C02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35" y="1515351"/>
                <a:ext cx="2612749" cy="19133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70A9CC5-1FE8-A853-BCFC-2FB12EE7E6BC}"/>
                  </a:ext>
                </a:extLst>
              </p:cNvPr>
              <p:cNvSpPr txBox="1"/>
              <p:nvPr/>
            </p:nvSpPr>
            <p:spPr>
              <a:xfrm>
                <a:off x="6148639" y="2936721"/>
                <a:ext cx="2866007" cy="1497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altLang="zh-CN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Yi</m:t>
                      </m:r>
                      <m:r>
                        <m:rPr>
                          <m:nor/>
                        </m:rPr>
                        <a:rPr lang="en-GB" altLang="zh-CN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​=</m:t>
                      </m:r>
                      <m:r>
                        <m:rPr>
                          <m:nor/>
                        </m:rPr>
                        <a:rPr lang="el-GR" altLang="zh-CN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β</m:t>
                      </m:r>
                      <m:r>
                        <m:rPr>
                          <m:nor/>
                        </m:rPr>
                        <a:rPr lang="el-GR" altLang="zh-CN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0​(</m:t>
                      </m:r>
                      <m:r>
                        <m:rPr>
                          <m:nor/>
                        </m:rPr>
                        <a:rPr lang="en-GB" altLang="zh-CN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ui</m:t>
                      </m:r>
                      <m:r>
                        <m:rPr>
                          <m:nor/>
                        </m:rPr>
                        <a:rPr lang="en-GB" altLang="zh-CN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​,</m:t>
                      </m:r>
                      <m:r>
                        <m:rPr>
                          <m:nor/>
                        </m:rPr>
                        <a:rPr lang="en-GB" altLang="zh-CN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vi</m:t>
                      </m:r>
                      <m:r>
                        <m:rPr>
                          <m:nor/>
                        </m:rPr>
                        <a:rPr lang="en-GB" altLang="zh-CN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​)+</m:t>
                      </m:r>
                      <m:r>
                        <m:rPr>
                          <m:nor/>
                        </m:rPr>
                        <a:rPr lang="en-GB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∑</m:t>
                      </m:r>
                      <m:r>
                        <m:rPr>
                          <m:nor/>
                        </m:rPr>
                        <a:rPr lang="el-GR" altLang="zh-CN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β</m:t>
                      </m:r>
                      <m:r>
                        <m:rPr>
                          <m:nor/>
                        </m:rPr>
                        <a:rPr lang="en-GB" altLang="zh-CN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j</m:t>
                      </m:r>
                      <m:r>
                        <m:rPr>
                          <m:nor/>
                        </m:rPr>
                        <a:rPr lang="en-GB" altLang="zh-CN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​(</m:t>
                      </m:r>
                      <m:r>
                        <m:rPr>
                          <m:nor/>
                        </m:rPr>
                        <a:rPr lang="en-GB" altLang="zh-CN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ui</m:t>
                      </m:r>
                      <m:r>
                        <m:rPr>
                          <m:nor/>
                        </m:rPr>
                        <a:rPr lang="en-GB" altLang="zh-CN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​,</m:t>
                      </m:r>
                      <m:r>
                        <m:rPr>
                          <m:nor/>
                        </m:rPr>
                        <a:rPr lang="en-GB" altLang="zh-CN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vi</m:t>
                      </m:r>
                      <m:r>
                        <m:rPr>
                          <m:nor/>
                        </m:rPr>
                        <a:rPr lang="en-GB" altLang="zh-CN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​)</m:t>
                      </m:r>
                      <m:r>
                        <m:rPr>
                          <m:nor/>
                        </m:rPr>
                        <a:rPr lang="en-GB" altLang="zh-CN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Xji</m:t>
                      </m:r>
                      <m:r>
                        <m:rPr>
                          <m:nor/>
                        </m:rPr>
                        <a:rPr lang="en-GB" altLang="zh-CN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​+</m:t>
                      </m:r>
                      <m:r>
                        <m:rPr>
                          <m:nor/>
                        </m:rPr>
                        <a:rPr lang="el-GR" altLang="zh-CN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ε</m:t>
                      </m:r>
                      <m:r>
                        <m:rPr>
                          <m:nor/>
                        </m:rPr>
                        <a:rPr lang="en-GB" altLang="zh-CN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GB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​</m:t>
                      </m:r>
                    </m:oMath>
                  </m:oMathPara>
                </a14:m>
                <a:endParaRPr lang="en-GB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029"/>
                  </a:spcBef>
                </a:pPr>
                <a:r>
                  <a:rPr lang="en-GB" altLang="zh-CN" sz="1100" dirty="0">
                    <a:solidFill>
                      <a:srgbClr val="404040"/>
                    </a:solidFill>
                    <a:latin typeface="DeepSeek-CJK-patch"/>
                  </a:rPr>
                  <a:t>Yi​: Dependent variable at location ii (coordinates </a:t>
                </a:r>
                <a:r>
                  <a:rPr lang="en-GB" altLang="zh-CN" sz="1100" dirty="0" err="1">
                    <a:solidFill>
                      <a:srgbClr val="404040"/>
                    </a:solidFill>
                    <a:latin typeface="DeepSeek-CJK-patch"/>
                  </a:rPr>
                  <a:t>ui</a:t>
                </a:r>
                <a:r>
                  <a:rPr lang="en-GB" altLang="zh-CN" sz="1100" dirty="0">
                    <a:solidFill>
                      <a:srgbClr val="404040"/>
                    </a:solidFill>
                    <a:latin typeface="DeepSeek-CJK-patch"/>
                  </a:rPr>
                  <a:t>​,vi​)).</a:t>
                </a:r>
              </a:p>
              <a:p>
                <a:pPr>
                  <a:spcBef>
                    <a:spcPts val="300"/>
                  </a:spcBef>
                </a:pPr>
                <a:r>
                  <a:rPr lang="en-GB" altLang="zh-CN" sz="1100" dirty="0" err="1">
                    <a:solidFill>
                      <a:srgbClr val="404040"/>
                    </a:solidFill>
                    <a:latin typeface="DeepSeek-CJK-patch"/>
                  </a:rPr>
                  <a:t>Xji</a:t>
                </a:r>
                <a:r>
                  <a:rPr lang="en-GB" altLang="zh-CN" sz="1100" dirty="0">
                    <a:solidFill>
                      <a:srgbClr val="404040"/>
                    </a:solidFill>
                    <a:latin typeface="DeepSeek-CJK-patch"/>
                  </a:rPr>
                  <a:t>​: j-</a:t>
                </a:r>
                <a:r>
                  <a:rPr lang="en-GB" altLang="zh-CN" sz="1100" dirty="0" err="1">
                    <a:solidFill>
                      <a:srgbClr val="404040"/>
                    </a:solidFill>
                    <a:latin typeface="DeepSeek-CJK-patch"/>
                  </a:rPr>
                  <a:t>th</a:t>
                </a:r>
                <a:r>
                  <a:rPr lang="en-GB" altLang="zh-CN" sz="1100" dirty="0">
                    <a:solidFill>
                      <a:srgbClr val="404040"/>
                    </a:solidFill>
                    <a:latin typeface="DeepSeek-CJK-patch"/>
                  </a:rPr>
                  <a:t> independent variable at location ii</a:t>
                </a:r>
                <a:endParaRPr lang="en-US" altLang="zh-CN" sz="1100" dirty="0">
                  <a:solidFill>
                    <a:srgbClr val="404040"/>
                  </a:solidFill>
                  <a:latin typeface="DeepSeek-CJK-patch"/>
                </a:endParaRPr>
              </a:p>
              <a:p>
                <a:r>
                  <a:rPr lang="el-GR" altLang="zh-CN" sz="1100" dirty="0">
                    <a:solidFill>
                      <a:srgbClr val="404040"/>
                    </a:solidFill>
                    <a:latin typeface="DeepSeek-CJK-patch"/>
                  </a:rPr>
                  <a:t>β0​(</a:t>
                </a:r>
                <a:r>
                  <a:rPr lang="en-GB" altLang="zh-CN" sz="1100" dirty="0" err="1">
                    <a:solidFill>
                      <a:srgbClr val="404040"/>
                    </a:solidFill>
                    <a:latin typeface="DeepSeek-CJK-patch"/>
                  </a:rPr>
                  <a:t>ui</a:t>
                </a:r>
                <a:r>
                  <a:rPr lang="en-GB" altLang="zh-CN" sz="1100" dirty="0">
                    <a:solidFill>
                      <a:srgbClr val="404040"/>
                    </a:solidFill>
                    <a:latin typeface="DeepSeek-CJK-patch"/>
                  </a:rPr>
                  <a:t>​,vi​): Location-varying intercept</a:t>
                </a:r>
              </a:p>
              <a:p>
                <a:r>
                  <a:rPr lang="el-GR" altLang="zh-CN" sz="1100" dirty="0">
                    <a:solidFill>
                      <a:srgbClr val="404040"/>
                    </a:solidFill>
                    <a:latin typeface="DeepSeek-CJK-patch"/>
                  </a:rPr>
                  <a:t>β</a:t>
                </a:r>
                <a:r>
                  <a:rPr lang="en-GB" altLang="zh-CN" sz="1100" dirty="0">
                    <a:solidFill>
                      <a:srgbClr val="404040"/>
                    </a:solidFill>
                    <a:latin typeface="DeepSeek-CJK-patch"/>
                  </a:rPr>
                  <a:t>j​(</a:t>
                </a:r>
                <a:r>
                  <a:rPr lang="en-GB" altLang="zh-CN" sz="1100" dirty="0" err="1">
                    <a:solidFill>
                      <a:srgbClr val="404040"/>
                    </a:solidFill>
                    <a:latin typeface="DeepSeek-CJK-patch"/>
                  </a:rPr>
                  <a:t>ui</a:t>
                </a:r>
                <a:r>
                  <a:rPr lang="en-GB" altLang="zh-CN" sz="1100" dirty="0">
                    <a:solidFill>
                      <a:srgbClr val="404040"/>
                    </a:solidFill>
                    <a:latin typeface="DeepSeek-CJK-patch"/>
                  </a:rPr>
                  <a:t>​,vi​): Location-specific coefficient</a:t>
                </a:r>
              </a:p>
              <a:p>
                <a:r>
                  <a:rPr lang="el-GR" altLang="zh-CN" sz="1100" b="0" i="1" dirty="0">
                    <a:solidFill>
                      <a:srgbClr val="404040"/>
                    </a:solidFill>
                    <a:effectLst/>
                    <a:latin typeface="KaTeX_Math"/>
                  </a:rPr>
                  <a:t>ε</a:t>
                </a:r>
                <a:r>
                  <a:rPr lang="en-GB" altLang="zh-CN" sz="1100" b="0" i="1" dirty="0" err="1">
                    <a:solidFill>
                      <a:srgbClr val="404040"/>
                    </a:solidFill>
                    <a:effectLst/>
                    <a:latin typeface="KaTeX_Math"/>
                  </a:rPr>
                  <a:t>i</a:t>
                </a:r>
                <a:r>
                  <a:rPr lang="en-GB" altLang="zh-CN" sz="1100" b="0" dirty="0">
                    <a:solidFill>
                      <a:srgbClr val="404040"/>
                    </a:solidFill>
                    <a:effectLst/>
                    <a:latin typeface="KaTeX_Main"/>
                  </a:rPr>
                  <a:t>​</a:t>
                </a:r>
                <a:r>
                  <a:rPr lang="en-GB" altLang="zh-CN" sz="1100" b="0" i="0" dirty="0">
                    <a:solidFill>
                      <a:srgbClr val="404040"/>
                    </a:solidFill>
                    <a:effectLst/>
                    <a:latin typeface="DeepSeek-CJK-patch"/>
                  </a:rPr>
                  <a:t>: Error term</a:t>
                </a:r>
                <a:endParaRPr lang="zh-CN" alt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70A9CC5-1FE8-A853-BCFC-2FB12EE7E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639" y="2936721"/>
                <a:ext cx="2866007" cy="1497846"/>
              </a:xfrm>
              <a:prstGeom prst="rect">
                <a:avLst/>
              </a:prstGeom>
              <a:blipFill>
                <a:blip r:embed="rId3"/>
                <a:stretch>
                  <a:fillRect b="-12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9875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05264" y="171450"/>
            <a:ext cx="2261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+mn-ea"/>
              </a:rPr>
              <a:t>3 Study area</a:t>
            </a:r>
            <a:endParaRPr lang="zh-CN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2381" y="177166"/>
            <a:ext cx="89535" cy="354806"/>
          </a:xfrm>
          <a:prstGeom prst="rect">
            <a:avLst/>
          </a:prstGeom>
          <a:solidFill>
            <a:srgbClr val="A67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6" name="矩形 5"/>
          <p:cNvSpPr/>
          <p:nvPr/>
        </p:nvSpPr>
        <p:spPr>
          <a:xfrm>
            <a:off x="103346" y="177166"/>
            <a:ext cx="73343" cy="354806"/>
          </a:xfrm>
          <a:prstGeom prst="rect">
            <a:avLst/>
          </a:prstGeom>
          <a:solidFill>
            <a:srgbClr val="A67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5" name="原创设计师QQ598969553            _9"/>
          <p:cNvSpPr txBox="1">
            <a:spLocks/>
          </p:cNvSpPr>
          <p:nvPr/>
        </p:nvSpPr>
        <p:spPr>
          <a:xfrm>
            <a:off x="4515713" y="1007463"/>
            <a:ext cx="3787909" cy="3554686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800" kern="1200" baseline="0">
                <a:solidFill>
                  <a:schemeClr val="bg1">
                    <a:lumMod val="50000"/>
                  </a:schemeClr>
                </a:solidFill>
                <a:latin typeface="Roboto condensed"/>
                <a:ea typeface="+mn-ea"/>
                <a:cs typeface="Roboto condense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199" dirty="0">
                <a:solidFill>
                  <a:srgbClr val="414455"/>
                </a:solidFill>
                <a:latin typeface="微软雅黑" pitchFamily="34" charset="-122"/>
                <a:ea typeface="微软雅黑" pitchFamily="34" charset="-122"/>
              </a:rPr>
              <a:t>The research area of this study is </a:t>
            </a:r>
            <a:r>
              <a:rPr lang="en-US" altLang="zh-CN" sz="1199" b="1" dirty="0">
                <a:solidFill>
                  <a:srgbClr val="414455"/>
                </a:solidFill>
                <a:latin typeface="微软雅黑" pitchFamily="34" charset="-122"/>
                <a:ea typeface="微软雅黑" pitchFamily="34" charset="-122"/>
              </a:rPr>
              <a:t>Europe</a:t>
            </a:r>
            <a:r>
              <a:rPr lang="en-US" altLang="zh-CN" sz="1199" dirty="0">
                <a:solidFill>
                  <a:srgbClr val="414455"/>
                </a:solidFill>
                <a:latin typeface="微软雅黑" pitchFamily="34" charset="-122"/>
                <a:ea typeface="微软雅黑" pitchFamily="34" charset="-122"/>
              </a:rPr>
              <a:t>, mostly the European Union, a total of about 30 countries.</a:t>
            </a:r>
          </a:p>
          <a:p>
            <a:pPr marL="171450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199" dirty="0">
                <a:solidFill>
                  <a:srgbClr val="414455"/>
                </a:solidFill>
                <a:latin typeface="微软雅黑" pitchFamily="34" charset="-122"/>
                <a:ea typeface="微软雅黑" pitchFamily="34" charset="-122"/>
              </a:rPr>
              <a:t>Due to missing data for some countries, </a:t>
            </a:r>
            <a:r>
              <a:rPr lang="en-US" sz="1199" b="1" dirty="0">
                <a:solidFill>
                  <a:srgbClr val="414455"/>
                </a:solidFill>
                <a:latin typeface="微软雅黑" pitchFamily="34" charset="-122"/>
                <a:ea typeface="微软雅黑" pitchFamily="34" charset="-122"/>
              </a:rPr>
              <a:t>the countries with available data for the digitalization level indicators and green technology level indicators are not exactly the same</a:t>
            </a:r>
            <a:r>
              <a:rPr lang="en-US" sz="1199" dirty="0">
                <a:solidFill>
                  <a:srgbClr val="414455"/>
                </a:solidFill>
                <a:latin typeface="微软雅黑" pitchFamily="34" charset="-122"/>
                <a:ea typeface="微软雅黑" pitchFamily="34" charset="-122"/>
              </a:rPr>
              <a:t>, and there are slight differences. </a:t>
            </a:r>
          </a:p>
          <a:p>
            <a:pPr marL="171450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199" b="1" dirty="0">
                <a:solidFill>
                  <a:srgbClr val="414455"/>
                </a:solidFill>
                <a:latin typeface="微软雅黑" pitchFamily="34" charset="-122"/>
                <a:ea typeface="微软雅黑" pitchFamily="34" charset="-122"/>
              </a:rPr>
              <a:t>When using OLS and MGWR regression analysis, the impact of the digitalization level and green technology level on the wage gap were regressed separately</a:t>
            </a:r>
            <a:r>
              <a:rPr lang="en-US" sz="1199" dirty="0">
                <a:solidFill>
                  <a:srgbClr val="414455"/>
                </a:solidFill>
                <a:latin typeface="微软雅黑" pitchFamily="34" charset="-122"/>
                <a:ea typeface="微软雅黑" pitchFamily="34" charset="-122"/>
              </a:rPr>
              <a:t>, so the research areas of the two influencing factors are a little different.</a:t>
            </a:r>
          </a:p>
        </p:txBody>
      </p:sp>
      <p:cxnSp>
        <p:nvCxnSpPr>
          <p:cNvPr id="16" name="原创设计师QQ598969553            _10"/>
          <p:cNvCxnSpPr/>
          <p:nvPr/>
        </p:nvCxnSpPr>
        <p:spPr>
          <a:xfrm flipV="1">
            <a:off x="4396181" y="1104400"/>
            <a:ext cx="0" cy="3360812"/>
          </a:xfrm>
          <a:prstGeom prst="line">
            <a:avLst/>
          </a:prstGeom>
          <a:ln w="3175">
            <a:solidFill>
              <a:srgbClr val="A2DAD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8D81C39D-B9FB-B0FF-E1FF-4D487001AC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4" r="1396" b="5249"/>
          <a:stretch/>
        </p:blipFill>
        <p:spPr bwMode="auto">
          <a:xfrm>
            <a:off x="359554" y="1104399"/>
            <a:ext cx="3926540" cy="33608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0989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</p:sld>
</file>

<file path=ppt/theme/theme1.xml><?xml version="1.0" encoding="utf-8"?>
<a:theme xmlns:a="http://schemas.openxmlformats.org/drawingml/2006/main" name="第一PPT，www.1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1780</Words>
  <Application>Microsoft Office PowerPoint</Application>
  <PresentationFormat>On-screen Show (16:9)</PresentationFormat>
  <Paragraphs>231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等线</vt:lpstr>
      <vt:lpstr>微软雅黑</vt:lpstr>
      <vt:lpstr>宋体</vt:lpstr>
      <vt:lpstr>Adobe 黑体 Std R</vt:lpstr>
      <vt:lpstr>Arial</vt:lpstr>
      <vt:lpstr>Calibri</vt:lpstr>
      <vt:lpstr>Calibri Light</vt:lpstr>
      <vt:lpstr>DeepSeek-CJK-patch</vt:lpstr>
      <vt:lpstr>KaTeX_Main</vt:lpstr>
      <vt:lpstr>KaTeX_Math</vt:lpstr>
      <vt:lpstr>Times New Roman</vt:lpstr>
      <vt:lpstr>Wingdings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清新论文答辩</dc:title>
  <dc:creator>第一PPT</dc:creator>
  <cp:keywords>www.1ppt.com</cp:keywords>
  <cp:lastModifiedBy>Klug Hermann</cp:lastModifiedBy>
  <cp:revision>41</cp:revision>
  <dcterms:created xsi:type="dcterms:W3CDTF">2016-11-23T12:11:10Z</dcterms:created>
  <dcterms:modified xsi:type="dcterms:W3CDTF">2025-05-06T05:13:21Z</dcterms:modified>
</cp:coreProperties>
</file>