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9" r:id="rId4"/>
    <p:sldId id="258" r:id="rId5"/>
    <p:sldId id="259" r:id="rId6"/>
    <p:sldId id="260" r:id="rId7"/>
    <p:sldId id="261" r:id="rId8"/>
    <p:sldId id="262" r:id="rId9"/>
    <p:sldId id="263" r:id="rId10"/>
    <p:sldId id="264" r:id="rId11"/>
    <p:sldId id="265" r:id="rId12"/>
    <p:sldId id="266" r:id="rId13"/>
    <p:sldId id="270" r:id="rId14"/>
    <p:sldId id="268"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89"/>
    <p:restoredTop sz="94720"/>
  </p:normalViewPr>
  <p:slideViewPr>
    <p:cSldViewPr snapToGrid="0">
      <p:cViewPr varScale="1">
        <p:scale>
          <a:sx n="68" d="100"/>
          <a:sy n="68" d="100"/>
        </p:scale>
        <p:origin x="224" y="832"/>
      </p:cViewPr>
      <p:guideLst/>
    </p:cSldViewPr>
  </p:slideViewPr>
  <p:notesTextViewPr>
    <p:cViewPr>
      <p:scale>
        <a:sx n="1" d="1"/>
        <a:sy n="1" d="1"/>
      </p:scale>
      <p:origin x="0" y="0"/>
    </p:cViewPr>
  </p:notesTextViewPr>
  <p:notesViewPr>
    <p:cSldViewPr snapToGrid="0">
      <p:cViewPr varScale="1">
        <p:scale>
          <a:sx n="87" d="100"/>
          <a:sy n="87" d="100"/>
        </p:scale>
        <p:origin x="402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9D7E69-B257-4EB6-A99A-D926789FECEF}"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52F2060E-44C4-4E1A-9D72-40F48BE87D8B}">
      <dgm:prSet/>
      <dgm:spPr>
        <a:solidFill>
          <a:schemeClr val="accent1">
            <a:lumMod val="75000"/>
          </a:schemeClr>
        </a:solidFill>
      </dgm:spPr>
      <dgm:t>
        <a:bodyPr/>
        <a:lstStyle/>
        <a:p>
          <a:r>
            <a:rPr lang="de-DE" dirty="0"/>
            <a:t>Auswirkungen auf Einzelpersonen</a:t>
          </a:r>
          <a:endParaRPr lang="en-US" dirty="0"/>
        </a:p>
      </dgm:t>
    </dgm:pt>
    <dgm:pt modelId="{BDD830C9-D308-4D06-B877-BACB43B785ED}" type="parTrans" cxnId="{931AEDA6-D3A4-40C2-BC25-326582ADE5C1}">
      <dgm:prSet/>
      <dgm:spPr/>
      <dgm:t>
        <a:bodyPr/>
        <a:lstStyle/>
        <a:p>
          <a:endParaRPr lang="en-US"/>
        </a:p>
      </dgm:t>
    </dgm:pt>
    <dgm:pt modelId="{4248DBA2-B839-4035-9B7A-06901DE011EC}" type="sibTrans" cxnId="{931AEDA6-D3A4-40C2-BC25-326582ADE5C1}">
      <dgm:prSet/>
      <dgm:spPr/>
      <dgm:t>
        <a:bodyPr/>
        <a:lstStyle/>
        <a:p>
          <a:endParaRPr lang="en-US"/>
        </a:p>
      </dgm:t>
    </dgm:pt>
    <dgm:pt modelId="{66E01C54-0AD2-4ABA-A42C-00A9F9D7FCD8}">
      <dgm:prSet>
        <dgm:style>
          <a:lnRef idx="2">
            <a:schemeClr val="accent1"/>
          </a:lnRef>
          <a:fillRef idx="1">
            <a:schemeClr val="lt1"/>
          </a:fillRef>
          <a:effectRef idx="0">
            <a:schemeClr val="accent1"/>
          </a:effectRef>
          <a:fontRef idx="minor">
            <a:schemeClr val="dk1"/>
          </a:fontRef>
        </dgm:style>
      </dgm:prSet>
      <dgm:spPr/>
      <dgm:t>
        <a:bodyPr/>
        <a:lstStyle/>
        <a:p>
          <a:r>
            <a:rPr lang="de-DE"/>
            <a:t>Psychischer Druck</a:t>
          </a:r>
          <a:endParaRPr lang="en-US"/>
        </a:p>
      </dgm:t>
    </dgm:pt>
    <dgm:pt modelId="{F9206314-26D3-429E-A9BD-DF5C3D71A0BE}" type="parTrans" cxnId="{61DB2E50-A4F9-4ABA-9717-F6E237061B7D}">
      <dgm:prSet/>
      <dgm:spPr/>
      <dgm:t>
        <a:bodyPr/>
        <a:lstStyle/>
        <a:p>
          <a:endParaRPr lang="en-US"/>
        </a:p>
      </dgm:t>
    </dgm:pt>
    <dgm:pt modelId="{85B8E518-86BF-41C1-9F79-9309024EF2FB}" type="sibTrans" cxnId="{61DB2E50-A4F9-4ABA-9717-F6E237061B7D}">
      <dgm:prSet/>
      <dgm:spPr/>
      <dgm:t>
        <a:bodyPr/>
        <a:lstStyle/>
        <a:p>
          <a:endParaRPr lang="en-US"/>
        </a:p>
      </dgm:t>
    </dgm:pt>
    <dgm:pt modelId="{4E6B8381-1D14-41FB-9878-C97BB75E4B43}">
      <dgm:prSet>
        <dgm:style>
          <a:lnRef idx="2">
            <a:schemeClr val="accent1"/>
          </a:lnRef>
          <a:fillRef idx="1">
            <a:schemeClr val="lt1"/>
          </a:fillRef>
          <a:effectRef idx="0">
            <a:schemeClr val="accent1"/>
          </a:effectRef>
          <a:fontRef idx="minor">
            <a:schemeClr val="dk1"/>
          </a:fontRef>
        </dgm:style>
      </dgm:prSet>
      <dgm:spPr/>
      <dgm:t>
        <a:bodyPr/>
        <a:lstStyle/>
        <a:p>
          <a:r>
            <a:rPr lang="de-DE"/>
            <a:t>Wohnungslosigkeit</a:t>
          </a:r>
          <a:endParaRPr lang="en-US"/>
        </a:p>
      </dgm:t>
    </dgm:pt>
    <dgm:pt modelId="{A112C0ED-403A-4804-BF98-7A04126EA3FD}" type="parTrans" cxnId="{1C4365FB-7B64-44C3-9523-D159F891BA32}">
      <dgm:prSet/>
      <dgm:spPr/>
      <dgm:t>
        <a:bodyPr/>
        <a:lstStyle/>
        <a:p>
          <a:endParaRPr lang="en-US"/>
        </a:p>
      </dgm:t>
    </dgm:pt>
    <dgm:pt modelId="{85934D69-6478-4734-A128-83962966BD14}" type="sibTrans" cxnId="{1C4365FB-7B64-44C3-9523-D159F891BA32}">
      <dgm:prSet/>
      <dgm:spPr/>
      <dgm:t>
        <a:bodyPr/>
        <a:lstStyle/>
        <a:p>
          <a:endParaRPr lang="en-US"/>
        </a:p>
      </dgm:t>
    </dgm:pt>
    <dgm:pt modelId="{66F936FB-5485-4D18-A7D7-091EBADCE572}">
      <dgm:prSet>
        <dgm:style>
          <a:lnRef idx="2">
            <a:schemeClr val="accent1"/>
          </a:lnRef>
          <a:fillRef idx="1">
            <a:schemeClr val="lt1"/>
          </a:fillRef>
          <a:effectRef idx="0">
            <a:schemeClr val="accent1"/>
          </a:effectRef>
          <a:fontRef idx="minor">
            <a:schemeClr val="dk1"/>
          </a:fontRef>
        </dgm:style>
      </dgm:prSet>
      <dgm:spPr/>
      <dgm:t>
        <a:bodyPr/>
        <a:lstStyle/>
        <a:p>
          <a:r>
            <a:rPr lang="de-DE"/>
            <a:t>Arbeitslosigkeit</a:t>
          </a:r>
          <a:endParaRPr lang="en-US"/>
        </a:p>
      </dgm:t>
    </dgm:pt>
    <dgm:pt modelId="{5BE1BCCB-2750-4E4A-9747-A04210D738F5}" type="parTrans" cxnId="{8D9333BD-5DA3-4CC0-9BC8-F62522F2542F}">
      <dgm:prSet/>
      <dgm:spPr/>
      <dgm:t>
        <a:bodyPr/>
        <a:lstStyle/>
        <a:p>
          <a:endParaRPr lang="en-US"/>
        </a:p>
      </dgm:t>
    </dgm:pt>
    <dgm:pt modelId="{2CA852BA-D8D7-4289-8CEC-3B18FDCA8FAB}" type="sibTrans" cxnId="{8D9333BD-5DA3-4CC0-9BC8-F62522F2542F}">
      <dgm:prSet/>
      <dgm:spPr/>
      <dgm:t>
        <a:bodyPr/>
        <a:lstStyle/>
        <a:p>
          <a:endParaRPr lang="en-US"/>
        </a:p>
      </dgm:t>
    </dgm:pt>
    <dgm:pt modelId="{027DB078-50F2-4706-A898-99BA3AF0E79A}">
      <dgm:prSet/>
      <dgm:spPr>
        <a:solidFill>
          <a:schemeClr val="accent1">
            <a:lumMod val="75000"/>
          </a:schemeClr>
        </a:solidFill>
      </dgm:spPr>
      <dgm:t>
        <a:bodyPr/>
        <a:lstStyle/>
        <a:p>
          <a:r>
            <a:rPr lang="de-DE" dirty="0"/>
            <a:t>Auswirkungen auf die Wirtschaft</a:t>
          </a:r>
          <a:endParaRPr lang="en-US" dirty="0"/>
        </a:p>
      </dgm:t>
    </dgm:pt>
    <dgm:pt modelId="{B1FB5B22-7069-45D3-ADB0-41FB2E16C7A8}" type="parTrans" cxnId="{2808FBE1-0429-421F-BBA9-2755BDF7FDBE}">
      <dgm:prSet/>
      <dgm:spPr/>
      <dgm:t>
        <a:bodyPr/>
        <a:lstStyle/>
        <a:p>
          <a:endParaRPr lang="en-US"/>
        </a:p>
      </dgm:t>
    </dgm:pt>
    <dgm:pt modelId="{C33F3D0B-9CFD-4CB0-9027-4C0D040AEE7A}" type="sibTrans" cxnId="{2808FBE1-0429-421F-BBA9-2755BDF7FDBE}">
      <dgm:prSet/>
      <dgm:spPr/>
      <dgm:t>
        <a:bodyPr/>
        <a:lstStyle/>
        <a:p>
          <a:endParaRPr lang="en-US"/>
        </a:p>
      </dgm:t>
    </dgm:pt>
    <dgm:pt modelId="{E1D9E34C-7902-4D96-A1EC-8551D34F0AD7}">
      <dgm:prSet>
        <dgm:style>
          <a:lnRef idx="2">
            <a:schemeClr val="accent1"/>
          </a:lnRef>
          <a:fillRef idx="1">
            <a:schemeClr val="lt1"/>
          </a:fillRef>
          <a:effectRef idx="0">
            <a:schemeClr val="accent1"/>
          </a:effectRef>
          <a:fontRef idx="minor">
            <a:schemeClr val="dk1"/>
          </a:fontRef>
        </dgm:style>
      </dgm:prSet>
      <dgm:spPr/>
      <dgm:t>
        <a:bodyPr/>
        <a:lstStyle/>
        <a:p>
          <a:r>
            <a:rPr lang="de-DE" dirty="0"/>
            <a:t>kurzfristig: Wachstum ankurbeln</a:t>
          </a:r>
          <a:endParaRPr lang="en-US" dirty="0"/>
        </a:p>
      </dgm:t>
    </dgm:pt>
    <dgm:pt modelId="{25E2C338-491E-4BFE-BEEE-90BDF2254245}" type="parTrans" cxnId="{A1820C89-3609-43E0-9552-A84D86425DB2}">
      <dgm:prSet/>
      <dgm:spPr/>
      <dgm:t>
        <a:bodyPr/>
        <a:lstStyle/>
        <a:p>
          <a:endParaRPr lang="en-US"/>
        </a:p>
      </dgm:t>
    </dgm:pt>
    <dgm:pt modelId="{9158693D-7598-4EB0-9FB4-24F0ED956957}" type="sibTrans" cxnId="{A1820C89-3609-43E0-9552-A84D86425DB2}">
      <dgm:prSet/>
      <dgm:spPr/>
      <dgm:t>
        <a:bodyPr/>
        <a:lstStyle/>
        <a:p>
          <a:endParaRPr lang="en-US"/>
        </a:p>
      </dgm:t>
    </dgm:pt>
    <dgm:pt modelId="{044FE910-AE56-4E5A-9ADC-008506381108}">
      <dgm:prSet>
        <dgm:style>
          <a:lnRef idx="2">
            <a:schemeClr val="accent1"/>
          </a:lnRef>
          <a:fillRef idx="1">
            <a:schemeClr val="lt1"/>
          </a:fillRef>
          <a:effectRef idx="0">
            <a:schemeClr val="accent1"/>
          </a:effectRef>
          <a:fontRef idx="minor">
            <a:schemeClr val="dk1"/>
          </a:fontRef>
        </dgm:style>
      </dgm:prSet>
      <dgm:spPr/>
      <dgm:t>
        <a:bodyPr/>
        <a:lstStyle/>
        <a:p>
          <a:r>
            <a:rPr lang="de-DE"/>
            <a:t>langfristig: Instabilität </a:t>
          </a:r>
          <a:r>
            <a:rPr lang="de-DE">
              <a:sym typeface="Wingdings" panose="05000000000000000000" pitchFamily="2" charset="2"/>
            </a:rPr>
            <a:t></a:t>
          </a:r>
          <a:r>
            <a:rPr lang="de-DE"/>
            <a:t> Schuldenkrise (siehe Griechenland)</a:t>
          </a:r>
          <a:endParaRPr lang="en-US"/>
        </a:p>
      </dgm:t>
    </dgm:pt>
    <dgm:pt modelId="{8CEA102C-A539-466A-AFD8-167C521FB054}" type="parTrans" cxnId="{72492B4D-59DE-4B98-88A0-5A6082C7CA54}">
      <dgm:prSet/>
      <dgm:spPr/>
      <dgm:t>
        <a:bodyPr/>
        <a:lstStyle/>
        <a:p>
          <a:endParaRPr lang="en-US"/>
        </a:p>
      </dgm:t>
    </dgm:pt>
    <dgm:pt modelId="{1A1CF90D-C3FE-4172-8E18-31E4F67A3809}" type="sibTrans" cxnId="{72492B4D-59DE-4B98-88A0-5A6082C7CA54}">
      <dgm:prSet/>
      <dgm:spPr/>
      <dgm:t>
        <a:bodyPr/>
        <a:lstStyle/>
        <a:p>
          <a:endParaRPr lang="en-US"/>
        </a:p>
      </dgm:t>
    </dgm:pt>
    <dgm:pt modelId="{FC1FA5F6-7DC5-4C2F-A94B-3E24D93CF7F8}">
      <dgm:prSet>
        <dgm:style>
          <a:lnRef idx="2">
            <a:schemeClr val="accent1"/>
          </a:lnRef>
          <a:fillRef idx="1">
            <a:schemeClr val="lt1"/>
          </a:fillRef>
          <a:effectRef idx="0">
            <a:schemeClr val="accent1"/>
          </a:effectRef>
          <a:fontRef idx="minor">
            <a:schemeClr val="dk1"/>
          </a:fontRef>
        </dgm:style>
      </dgm:prSet>
      <dgm:spPr/>
      <dgm:t>
        <a:bodyPr/>
        <a:lstStyle/>
        <a:p>
          <a:r>
            <a:rPr lang="de-DE"/>
            <a:t>Vertrauen in Märkte und Währungen kann sinken</a:t>
          </a:r>
          <a:endParaRPr lang="en-US"/>
        </a:p>
      </dgm:t>
    </dgm:pt>
    <dgm:pt modelId="{D0D5F4AC-11F5-47D5-B3A8-18215483CB5D}" type="parTrans" cxnId="{9A0CDADD-BFD8-4222-A720-D6DDE6454365}">
      <dgm:prSet/>
      <dgm:spPr/>
      <dgm:t>
        <a:bodyPr/>
        <a:lstStyle/>
        <a:p>
          <a:endParaRPr lang="en-US"/>
        </a:p>
      </dgm:t>
    </dgm:pt>
    <dgm:pt modelId="{067743E4-5331-49BA-897F-4CBFB5C24605}" type="sibTrans" cxnId="{9A0CDADD-BFD8-4222-A720-D6DDE6454365}">
      <dgm:prSet/>
      <dgm:spPr/>
      <dgm:t>
        <a:bodyPr/>
        <a:lstStyle/>
        <a:p>
          <a:endParaRPr lang="en-US"/>
        </a:p>
      </dgm:t>
    </dgm:pt>
    <dgm:pt modelId="{3C4B87CA-13AF-4956-9D31-37E995BBC843}">
      <dgm:prSet/>
      <dgm:spPr>
        <a:solidFill>
          <a:schemeClr val="accent1">
            <a:lumMod val="75000"/>
          </a:schemeClr>
        </a:solidFill>
      </dgm:spPr>
      <dgm:t>
        <a:bodyPr/>
        <a:lstStyle/>
        <a:p>
          <a:r>
            <a:rPr lang="de-DE" dirty="0"/>
            <a:t>Auswirkungen auf die Gesellschaft</a:t>
          </a:r>
          <a:endParaRPr lang="en-US" dirty="0"/>
        </a:p>
      </dgm:t>
    </dgm:pt>
    <dgm:pt modelId="{92DEB528-1628-47B9-B6C7-534B787B2453}" type="parTrans" cxnId="{C991C917-56DE-4F7A-BFF2-195388C8D10F}">
      <dgm:prSet/>
      <dgm:spPr/>
      <dgm:t>
        <a:bodyPr/>
        <a:lstStyle/>
        <a:p>
          <a:endParaRPr lang="en-US"/>
        </a:p>
      </dgm:t>
    </dgm:pt>
    <dgm:pt modelId="{773C37F4-3FF0-4320-82B2-560AB70244A3}" type="sibTrans" cxnId="{C991C917-56DE-4F7A-BFF2-195388C8D10F}">
      <dgm:prSet/>
      <dgm:spPr/>
      <dgm:t>
        <a:bodyPr/>
        <a:lstStyle/>
        <a:p>
          <a:endParaRPr lang="en-US"/>
        </a:p>
      </dgm:t>
    </dgm:pt>
    <dgm:pt modelId="{DB2073B4-0FCB-4B18-A967-1C25CE4B8D07}">
      <dgm:prSet>
        <dgm:style>
          <a:lnRef idx="2">
            <a:schemeClr val="accent1"/>
          </a:lnRef>
          <a:fillRef idx="1">
            <a:schemeClr val="lt1"/>
          </a:fillRef>
          <a:effectRef idx="0">
            <a:schemeClr val="accent1"/>
          </a:effectRef>
          <a:fontRef idx="minor">
            <a:schemeClr val="dk1"/>
          </a:fontRef>
        </dgm:style>
      </dgm:prSet>
      <dgm:spPr/>
      <dgm:t>
        <a:bodyPr/>
        <a:lstStyle/>
        <a:p>
          <a:r>
            <a:rPr lang="de-DE"/>
            <a:t>Verstärkung der Ungleichheit</a:t>
          </a:r>
          <a:endParaRPr lang="en-US"/>
        </a:p>
      </dgm:t>
    </dgm:pt>
    <dgm:pt modelId="{591496CB-A19E-46C3-97E9-9129EDEE10D6}" type="parTrans" cxnId="{5B0FD1FF-FC33-415B-9685-C9FFA006A317}">
      <dgm:prSet/>
      <dgm:spPr/>
      <dgm:t>
        <a:bodyPr/>
        <a:lstStyle/>
        <a:p>
          <a:endParaRPr lang="en-US"/>
        </a:p>
      </dgm:t>
    </dgm:pt>
    <dgm:pt modelId="{4ABFD3E9-17EA-40F2-BA34-CE75568F3855}" type="sibTrans" cxnId="{5B0FD1FF-FC33-415B-9685-C9FFA006A317}">
      <dgm:prSet/>
      <dgm:spPr/>
      <dgm:t>
        <a:bodyPr/>
        <a:lstStyle/>
        <a:p>
          <a:endParaRPr lang="en-US"/>
        </a:p>
      </dgm:t>
    </dgm:pt>
    <dgm:pt modelId="{0D544FA0-E60A-4950-8118-9A2A39381337}">
      <dgm:prSet>
        <dgm:style>
          <a:lnRef idx="2">
            <a:schemeClr val="accent1"/>
          </a:lnRef>
          <a:fillRef idx="1">
            <a:schemeClr val="lt1"/>
          </a:fillRef>
          <a:effectRef idx="0">
            <a:schemeClr val="accent1"/>
          </a:effectRef>
          <a:fontRef idx="minor">
            <a:schemeClr val="dk1"/>
          </a:fontRef>
        </dgm:style>
      </dgm:prSet>
      <dgm:spPr/>
      <dgm:t>
        <a:bodyPr/>
        <a:lstStyle/>
        <a:p>
          <a:r>
            <a:rPr lang="de-DE"/>
            <a:t>Belastung der jungen Generation</a:t>
          </a:r>
          <a:endParaRPr lang="en-US"/>
        </a:p>
      </dgm:t>
    </dgm:pt>
    <dgm:pt modelId="{63F64E69-D603-445F-ACC6-B3A3D35FD80B}" type="parTrans" cxnId="{3FA4E832-7B08-4077-883B-05A40C9DE016}">
      <dgm:prSet/>
      <dgm:spPr/>
      <dgm:t>
        <a:bodyPr/>
        <a:lstStyle/>
        <a:p>
          <a:endParaRPr lang="en-US"/>
        </a:p>
      </dgm:t>
    </dgm:pt>
    <dgm:pt modelId="{7A9E947F-DC64-4B04-9A5A-9AF469226862}" type="sibTrans" cxnId="{3FA4E832-7B08-4077-883B-05A40C9DE016}">
      <dgm:prSet/>
      <dgm:spPr/>
      <dgm:t>
        <a:bodyPr/>
        <a:lstStyle/>
        <a:p>
          <a:endParaRPr lang="en-US"/>
        </a:p>
      </dgm:t>
    </dgm:pt>
    <dgm:pt modelId="{3806518A-A237-9D4E-8131-7067B2C24C33}" type="pres">
      <dgm:prSet presAssocID="{7D9D7E69-B257-4EB6-A99A-D926789FECEF}" presName="linear" presStyleCnt="0">
        <dgm:presLayoutVars>
          <dgm:dir/>
          <dgm:animLvl val="lvl"/>
          <dgm:resizeHandles val="exact"/>
        </dgm:presLayoutVars>
      </dgm:prSet>
      <dgm:spPr/>
    </dgm:pt>
    <dgm:pt modelId="{F06359B4-E6A4-AC45-9B77-7DEAF52903D1}" type="pres">
      <dgm:prSet presAssocID="{52F2060E-44C4-4E1A-9D72-40F48BE87D8B}" presName="parentLin" presStyleCnt="0"/>
      <dgm:spPr/>
    </dgm:pt>
    <dgm:pt modelId="{C5953771-E5BC-BA46-B488-B782A0A80F08}" type="pres">
      <dgm:prSet presAssocID="{52F2060E-44C4-4E1A-9D72-40F48BE87D8B}" presName="parentLeftMargin" presStyleLbl="node1" presStyleIdx="0" presStyleCnt="3"/>
      <dgm:spPr/>
    </dgm:pt>
    <dgm:pt modelId="{5CB8328D-D6C9-F443-AB51-2F84FB666CB0}" type="pres">
      <dgm:prSet presAssocID="{52F2060E-44C4-4E1A-9D72-40F48BE87D8B}" presName="parentText" presStyleLbl="node1" presStyleIdx="0" presStyleCnt="3">
        <dgm:presLayoutVars>
          <dgm:chMax val="0"/>
          <dgm:bulletEnabled val="1"/>
        </dgm:presLayoutVars>
      </dgm:prSet>
      <dgm:spPr/>
    </dgm:pt>
    <dgm:pt modelId="{B8F8933C-D76C-7A42-BFB3-F068987A5FAA}" type="pres">
      <dgm:prSet presAssocID="{52F2060E-44C4-4E1A-9D72-40F48BE87D8B}" presName="negativeSpace" presStyleCnt="0"/>
      <dgm:spPr/>
    </dgm:pt>
    <dgm:pt modelId="{ED3AE5F5-C583-344D-BB3F-D32EDD0604B6}" type="pres">
      <dgm:prSet presAssocID="{52F2060E-44C4-4E1A-9D72-40F48BE87D8B}" presName="childText" presStyleLbl="conFgAcc1" presStyleIdx="0" presStyleCnt="3">
        <dgm:presLayoutVars>
          <dgm:bulletEnabled val="1"/>
        </dgm:presLayoutVars>
      </dgm:prSet>
      <dgm:spPr/>
    </dgm:pt>
    <dgm:pt modelId="{0B076337-BCFF-5E46-999A-34DFB17AD62F}" type="pres">
      <dgm:prSet presAssocID="{4248DBA2-B839-4035-9B7A-06901DE011EC}" presName="spaceBetweenRectangles" presStyleCnt="0"/>
      <dgm:spPr/>
    </dgm:pt>
    <dgm:pt modelId="{6B5C0BD6-ECB9-6E43-B9EB-201E46442706}" type="pres">
      <dgm:prSet presAssocID="{027DB078-50F2-4706-A898-99BA3AF0E79A}" presName="parentLin" presStyleCnt="0"/>
      <dgm:spPr/>
    </dgm:pt>
    <dgm:pt modelId="{022E27DB-827B-824B-97E0-738E0A009581}" type="pres">
      <dgm:prSet presAssocID="{027DB078-50F2-4706-A898-99BA3AF0E79A}" presName="parentLeftMargin" presStyleLbl="node1" presStyleIdx="0" presStyleCnt="3"/>
      <dgm:spPr/>
    </dgm:pt>
    <dgm:pt modelId="{A8222F1A-65DF-F24E-ACA1-4ED0744137B3}" type="pres">
      <dgm:prSet presAssocID="{027DB078-50F2-4706-A898-99BA3AF0E79A}" presName="parentText" presStyleLbl="node1" presStyleIdx="1" presStyleCnt="3">
        <dgm:presLayoutVars>
          <dgm:chMax val="0"/>
          <dgm:bulletEnabled val="1"/>
        </dgm:presLayoutVars>
      </dgm:prSet>
      <dgm:spPr/>
    </dgm:pt>
    <dgm:pt modelId="{1B5B86A3-0B16-5145-AF63-84B92F8B9A1D}" type="pres">
      <dgm:prSet presAssocID="{027DB078-50F2-4706-A898-99BA3AF0E79A}" presName="negativeSpace" presStyleCnt="0"/>
      <dgm:spPr/>
    </dgm:pt>
    <dgm:pt modelId="{01376322-9BDB-7042-81A8-E8E243EA2C18}" type="pres">
      <dgm:prSet presAssocID="{027DB078-50F2-4706-A898-99BA3AF0E79A}" presName="childText" presStyleLbl="conFgAcc1" presStyleIdx="1" presStyleCnt="3">
        <dgm:presLayoutVars>
          <dgm:bulletEnabled val="1"/>
        </dgm:presLayoutVars>
      </dgm:prSet>
      <dgm:spPr/>
    </dgm:pt>
    <dgm:pt modelId="{369A79F6-D41A-C041-AB86-C14B9DF7ED69}" type="pres">
      <dgm:prSet presAssocID="{C33F3D0B-9CFD-4CB0-9027-4C0D040AEE7A}" presName="spaceBetweenRectangles" presStyleCnt="0"/>
      <dgm:spPr/>
    </dgm:pt>
    <dgm:pt modelId="{A5215ABD-FEC0-A74C-A701-897E7BE818A7}" type="pres">
      <dgm:prSet presAssocID="{3C4B87CA-13AF-4956-9D31-37E995BBC843}" presName="parentLin" presStyleCnt="0"/>
      <dgm:spPr/>
    </dgm:pt>
    <dgm:pt modelId="{53E826D9-3B73-0A4E-85A5-7A2078AA9124}" type="pres">
      <dgm:prSet presAssocID="{3C4B87CA-13AF-4956-9D31-37E995BBC843}" presName="parentLeftMargin" presStyleLbl="node1" presStyleIdx="1" presStyleCnt="3"/>
      <dgm:spPr/>
    </dgm:pt>
    <dgm:pt modelId="{A372E64C-C112-2841-BECE-7A81E30B6962}" type="pres">
      <dgm:prSet presAssocID="{3C4B87CA-13AF-4956-9D31-37E995BBC843}" presName="parentText" presStyleLbl="node1" presStyleIdx="2" presStyleCnt="3">
        <dgm:presLayoutVars>
          <dgm:chMax val="0"/>
          <dgm:bulletEnabled val="1"/>
        </dgm:presLayoutVars>
      </dgm:prSet>
      <dgm:spPr/>
    </dgm:pt>
    <dgm:pt modelId="{3BD88321-6DD3-3540-BCF2-C545C6A628CA}" type="pres">
      <dgm:prSet presAssocID="{3C4B87CA-13AF-4956-9D31-37E995BBC843}" presName="negativeSpace" presStyleCnt="0"/>
      <dgm:spPr/>
    </dgm:pt>
    <dgm:pt modelId="{D06457BA-8AC6-8343-B2D5-4206DA1470D7}" type="pres">
      <dgm:prSet presAssocID="{3C4B87CA-13AF-4956-9D31-37E995BBC843}" presName="childText" presStyleLbl="conFgAcc1" presStyleIdx="2" presStyleCnt="3">
        <dgm:presLayoutVars>
          <dgm:bulletEnabled val="1"/>
        </dgm:presLayoutVars>
      </dgm:prSet>
      <dgm:spPr/>
    </dgm:pt>
  </dgm:ptLst>
  <dgm:cxnLst>
    <dgm:cxn modelId="{83ECAD03-D329-B14B-A84B-E4983A2F3E34}" type="presOf" srcId="{52F2060E-44C4-4E1A-9D72-40F48BE87D8B}" destId="{C5953771-E5BC-BA46-B488-B782A0A80F08}" srcOrd="0" destOrd="0" presId="urn:microsoft.com/office/officeart/2005/8/layout/list1"/>
    <dgm:cxn modelId="{2E4D7A0C-7F1E-5D4A-B12F-AD503105B8ED}" type="presOf" srcId="{7D9D7E69-B257-4EB6-A99A-D926789FECEF}" destId="{3806518A-A237-9D4E-8131-7067B2C24C33}" srcOrd="0" destOrd="0" presId="urn:microsoft.com/office/officeart/2005/8/layout/list1"/>
    <dgm:cxn modelId="{F7939910-9B91-9A4C-957A-2072E99C4A7C}" type="presOf" srcId="{027DB078-50F2-4706-A898-99BA3AF0E79A}" destId="{022E27DB-827B-824B-97E0-738E0A009581}" srcOrd="0" destOrd="0" presId="urn:microsoft.com/office/officeart/2005/8/layout/list1"/>
    <dgm:cxn modelId="{A0D14C12-384C-3B47-A209-50E9D8843CAC}" type="presOf" srcId="{52F2060E-44C4-4E1A-9D72-40F48BE87D8B}" destId="{5CB8328D-D6C9-F443-AB51-2F84FB666CB0}" srcOrd="1" destOrd="0" presId="urn:microsoft.com/office/officeart/2005/8/layout/list1"/>
    <dgm:cxn modelId="{C991C917-56DE-4F7A-BFF2-195388C8D10F}" srcId="{7D9D7E69-B257-4EB6-A99A-D926789FECEF}" destId="{3C4B87CA-13AF-4956-9D31-37E995BBC843}" srcOrd="2" destOrd="0" parTransId="{92DEB528-1628-47B9-B6C7-534B787B2453}" sibTransId="{773C37F4-3FF0-4320-82B2-560AB70244A3}"/>
    <dgm:cxn modelId="{EDEB5B2A-1C1D-7A41-9B8D-FA621E31D5CF}" type="presOf" srcId="{0D544FA0-E60A-4950-8118-9A2A39381337}" destId="{D06457BA-8AC6-8343-B2D5-4206DA1470D7}" srcOrd="0" destOrd="1" presId="urn:microsoft.com/office/officeart/2005/8/layout/list1"/>
    <dgm:cxn modelId="{3FA4E832-7B08-4077-883B-05A40C9DE016}" srcId="{3C4B87CA-13AF-4956-9D31-37E995BBC843}" destId="{0D544FA0-E60A-4950-8118-9A2A39381337}" srcOrd="1" destOrd="0" parTransId="{63F64E69-D603-445F-ACC6-B3A3D35FD80B}" sibTransId="{7A9E947F-DC64-4B04-9A5A-9AF469226862}"/>
    <dgm:cxn modelId="{792DA13A-0865-0948-AFB3-6755ABB38791}" type="presOf" srcId="{66E01C54-0AD2-4ABA-A42C-00A9F9D7FCD8}" destId="{ED3AE5F5-C583-344D-BB3F-D32EDD0604B6}" srcOrd="0" destOrd="0" presId="urn:microsoft.com/office/officeart/2005/8/layout/list1"/>
    <dgm:cxn modelId="{72492B4D-59DE-4B98-88A0-5A6082C7CA54}" srcId="{027DB078-50F2-4706-A898-99BA3AF0E79A}" destId="{044FE910-AE56-4E5A-9ADC-008506381108}" srcOrd="1" destOrd="0" parTransId="{8CEA102C-A539-466A-AFD8-167C521FB054}" sibTransId="{1A1CF90D-C3FE-4172-8E18-31E4F67A3809}"/>
    <dgm:cxn modelId="{61DB2E50-A4F9-4ABA-9717-F6E237061B7D}" srcId="{52F2060E-44C4-4E1A-9D72-40F48BE87D8B}" destId="{66E01C54-0AD2-4ABA-A42C-00A9F9D7FCD8}" srcOrd="0" destOrd="0" parTransId="{F9206314-26D3-429E-A9BD-DF5C3D71A0BE}" sibTransId="{85B8E518-86BF-41C1-9F79-9309024EF2FB}"/>
    <dgm:cxn modelId="{23B18856-2555-C04C-8F08-D7835B1FA4FD}" type="presOf" srcId="{4E6B8381-1D14-41FB-9878-C97BB75E4B43}" destId="{ED3AE5F5-C583-344D-BB3F-D32EDD0604B6}" srcOrd="0" destOrd="1" presId="urn:microsoft.com/office/officeart/2005/8/layout/list1"/>
    <dgm:cxn modelId="{58076E5B-89A8-2246-8CF3-CBAC314842E7}" type="presOf" srcId="{66F936FB-5485-4D18-A7D7-091EBADCE572}" destId="{ED3AE5F5-C583-344D-BB3F-D32EDD0604B6}" srcOrd="0" destOrd="2" presId="urn:microsoft.com/office/officeart/2005/8/layout/list1"/>
    <dgm:cxn modelId="{4368B168-E946-844A-8082-02D1AE763EC2}" type="presOf" srcId="{FC1FA5F6-7DC5-4C2F-A94B-3E24D93CF7F8}" destId="{01376322-9BDB-7042-81A8-E8E243EA2C18}" srcOrd="0" destOrd="2" presId="urn:microsoft.com/office/officeart/2005/8/layout/list1"/>
    <dgm:cxn modelId="{DD851F6A-B1C8-DA40-ADB1-B448B75ED335}" type="presOf" srcId="{027DB078-50F2-4706-A898-99BA3AF0E79A}" destId="{A8222F1A-65DF-F24E-ACA1-4ED0744137B3}" srcOrd="1" destOrd="0" presId="urn:microsoft.com/office/officeart/2005/8/layout/list1"/>
    <dgm:cxn modelId="{9006186D-520F-2D4A-9BF6-9D603EEEE21F}" type="presOf" srcId="{DB2073B4-0FCB-4B18-A967-1C25CE4B8D07}" destId="{D06457BA-8AC6-8343-B2D5-4206DA1470D7}" srcOrd="0" destOrd="0" presId="urn:microsoft.com/office/officeart/2005/8/layout/list1"/>
    <dgm:cxn modelId="{A16FFE70-0B61-EA44-BF43-E95DE87B2610}" type="presOf" srcId="{3C4B87CA-13AF-4956-9D31-37E995BBC843}" destId="{53E826D9-3B73-0A4E-85A5-7A2078AA9124}" srcOrd="0" destOrd="0" presId="urn:microsoft.com/office/officeart/2005/8/layout/list1"/>
    <dgm:cxn modelId="{A1820C89-3609-43E0-9552-A84D86425DB2}" srcId="{027DB078-50F2-4706-A898-99BA3AF0E79A}" destId="{E1D9E34C-7902-4D96-A1EC-8551D34F0AD7}" srcOrd="0" destOrd="0" parTransId="{25E2C338-491E-4BFE-BEEE-90BDF2254245}" sibTransId="{9158693D-7598-4EB0-9FB4-24F0ED956957}"/>
    <dgm:cxn modelId="{C9D91A93-23CB-D84E-8682-FD0BC9BCC66E}" type="presOf" srcId="{E1D9E34C-7902-4D96-A1EC-8551D34F0AD7}" destId="{01376322-9BDB-7042-81A8-E8E243EA2C18}" srcOrd="0" destOrd="0" presId="urn:microsoft.com/office/officeart/2005/8/layout/list1"/>
    <dgm:cxn modelId="{EE0F5897-961C-ED4E-A03E-C5437557302B}" type="presOf" srcId="{044FE910-AE56-4E5A-9ADC-008506381108}" destId="{01376322-9BDB-7042-81A8-E8E243EA2C18}" srcOrd="0" destOrd="1" presId="urn:microsoft.com/office/officeart/2005/8/layout/list1"/>
    <dgm:cxn modelId="{931AEDA6-D3A4-40C2-BC25-326582ADE5C1}" srcId="{7D9D7E69-B257-4EB6-A99A-D926789FECEF}" destId="{52F2060E-44C4-4E1A-9D72-40F48BE87D8B}" srcOrd="0" destOrd="0" parTransId="{BDD830C9-D308-4D06-B877-BACB43B785ED}" sibTransId="{4248DBA2-B839-4035-9B7A-06901DE011EC}"/>
    <dgm:cxn modelId="{8D9333BD-5DA3-4CC0-9BC8-F62522F2542F}" srcId="{52F2060E-44C4-4E1A-9D72-40F48BE87D8B}" destId="{66F936FB-5485-4D18-A7D7-091EBADCE572}" srcOrd="2" destOrd="0" parTransId="{5BE1BCCB-2750-4E4A-9747-A04210D738F5}" sibTransId="{2CA852BA-D8D7-4289-8CEC-3B18FDCA8FAB}"/>
    <dgm:cxn modelId="{9A0CDADD-BFD8-4222-A720-D6DDE6454365}" srcId="{027DB078-50F2-4706-A898-99BA3AF0E79A}" destId="{FC1FA5F6-7DC5-4C2F-A94B-3E24D93CF7F8}" srcOrd="2" destOrd="0" parTransId="{D0D5F4AC-11F5-47D5-B3A8-18215483CB5D}" sibTransId="{067743E4-5331-49BA-897F-4CBFB5C24605}"/>
    <dgm:cxn modelId="{2808FBE1-0429-421F-BBA9-2755BDF7FDBE}" srcId="{7D9D7E69-B257-4EB6-A99A-D926789FECEF}" destId="{027DB078-50F2-4706-A898-99BA3AF0E79A}" srcOrd="1" destOrd="0" parTransId="{B1FB5B22-7069-45D3-ADB0-41FB2E16C7A8}" sibTransId="{C33F3D0B-9CFD-4CB0-9027-4C0D040AEE7A}"/>
    <dgm:cxn modelId="{3EC379EA-09D5-C541-B198-79BB29332D4F}" type="presOf" srcId="{3C4B87CA-13AF-4956-9D31-37E995BBC843}" destId="{A372E64C-C112-2841-BECE-7A81E30B6962}" srcOrd="1" destOrd="0" presId="urn:microsoft.com/office/officeart/2005/8/layout/list1"/>
    <dgm:cxn modelId="{1C4365FB-7B64-44C3-9523-D159F891BA32}" srcId="{52F2060E-44C4-4E1A-9D72-40F48BE87D8B}" destId="{4E6B8381-1D14-41FB-9878-C97BB75E4B43}" srcOrd="1" destOrd="0" parTransId="{A112C0ED-403A-4804-BF98-7A04126EA3FD}" sibTransId="{85934D69-6478-4734-A128-83962966BD14}"/>
    <dgm:cxn modelId="{5B0FD1FF-FC33-415B-9685-C9FFA006A317}" srcId="{3C4B87CA-13AF-4956-9D31-37E995BBC843}" destId="{DB2073B4-0FCB-4B18-A967-1C25CE4B8D07}" srcOrd="0" destOrd="0" parTransId="{591496CB-A19E-46C3-97E9-9129EDEE10D6}" sibTransId="{4ABFD3E9-17EA-40F2-BA34-CE75568F3855}"/>
    <dgm:cxn modelId="{68D220EE-19B9-F941-9DB1-003D4B50D876}" type="presParOf" srcId="{3806518A-A237-9D4E-8131-7067B2C24C33}" destId="{F06359B4-E6A4-AC45-9B77-7DEAF52903D1}" srcOrd="0" destOrd="0" presId="urn:microsoft.com/office/officeart/2005/8/layout/list1"/>
    <dgm:cxn modelId="{C9E02E0E-8E0C-4143-AE80-DA329430726D}" type="presParOf" srcId="{F06359B4-E6A4-AC45-9B77-7DEAF52903D1}" destId="{C5953771-E5BC-BA46-B488-B782A0A80F08}" srcOrd="0" destOrd="0" presId="urn:microsoft.com/office/officeart/2005/8/layout/list1"/>
    <dgm:cxn modelId="{182328D9-5E09-F84A-8329-6D42EB0D6666}" type="presParOf" srcId="{F06359B4-E6A4-AC45-9B77-7DEAF52903D1}" destId="{5CB8328D-D6C9-F443-AB51-2F84FB666CB0}" srcOrd="1" destOrd="0" presId="urn:microsoft.com/office/officeart/2005/8/layout/list1"/>
    <dgm:cxn modelId="{BBBA140B-0B00-6B42-BA89-594649271526}" type="presParOf" srcId="{3806518A-A237-9D4E-8131-7067B2C24C33}" destId="{B8F8933C-D76C-7A42-BFB3-F068987A5FAA}" srcOrd="1" destOrd="0" presId="urn:microsoft.com/office/officeart/2005/8/layout/list1"/>
    <dgm:cxn modelId="{FC79B5DC-BF25-9A4F-89EC-9BB426E599F4}" type="presParOf" srcId="{3806518A-A237-9D4E-8131-7067B2C24C33}" destId="{ED3AE5F5-C583-344D-BB3F-D32EDD0604B6}" srcOrd="2" destOrd="0" presId="urn:microsoft.com/office/officeart/2005/8/layout/list1"/>
    <dgm:cxn modelId="{568FBD00-AE4C-6B4A-97C1-64E5ED56FD76}" type="presParOf" srcId="{3806518A-A237-9D4E-8131-7067B2C24C33}" destId="{0B076337-BCFF-5E46-999A-34DFB17AD62F}" srcOrd="3" destOrd="0" presId="urn:microsoft.com/office/officeart/2005/8/layout/list1"/>
    <dgm:cxn modelId="{F8C78085-ECCF-EC4A-AF2E-6F730628BE5A}" type="presParOf" srcId="{3806518A-A237-9D4E-8131-7067B2C24C33}" destId="{6B5C0BD6-ECB9-6E43-B9EB-201E46442706}" srcOrd="4" destOrd="0" presId="urn:microsoft.com/office/officeart/2005/8/layout/list1"/>
    <dgm:cxn modelId="{FD0739DA-39D9-2D44-A67B-0B361533919D}" type="presParOf" srcId="{6B5C0BD6-ECB9-6E43-B9EB-201E46442706}" destId="{022E27DB-827B-824B-97E0-738E0A009581}" srcOrd="0" destOrd="0" presId="urn:microsoft.com/office/officeart/2005/8/layout/list1"/>
    <dgm:cxn modelId="{60B8D5AC-DF5A-4548-A6A3-8744A409F7F7}" type="presParOf" srcId="{6B5C0BD6-ECB9-6E43-B9EB-201E46442706}" destId="{A8222F1A-65DF-F24E-ACA1-4ED0744137B3}" srcOrd="1" destOrd="0" presId="urn:microsoft.com/office/officeart/2005/8/layout/list1"/>
    <dgm:cxn modelId="{6AB6EE1A-8E01-BE49-8F5C-2569ABDDB9FC}" type="presParOf" srcId="{3806518A-A237-9D4E-8131-7067B2C24C33}" destId="{1B5B86A3-0B16-5145-AF63-84B92F8B9A1D}" srcOrd="5" destOrd="0" presId="urn:microsoft.com/office/officeart/2005/8/layout/list1"/>
    <dgm:cxn modelId="{A42E84BE-0362-A04F-A1DF-F89090CECD78}" type="presParOf" srcId="{3806518A-A237-9D4E-8131-7067B2C24C33}" destId="{01376322-9BDB-7042-81A8-E8E243EA2C18}" srcOrd="6" destOrd="0" presId="urn:microsoft.com/office/officeart/2005/8/layout/list1"/>
    <dgm:cxn modelId="{196B0912-CB49-0B45-A50B-A3377A11334F}" type="presParOf" srcId="{3806518A-A237-9D4E-8131-7067B2C24C33}" destId="{369A79F6-D41A-C041-AB86-C14B9DF7ED69}" srcOrd="7" destOrd="0" presId="urn:microsoft.com/office/officeart/2005/8/layout/list1"/>
    <dgm:cxn modelId="{1D293A13-F6D4-FF40-81DE-3849DB521A66}" type="presParOf" srcId="{3806518A-A237-9D4E-8131-7067B2C24C33}" destId="{A5215ABD-FEC0-A74C-A701-897E7BE818A7}" srcOrd="8" destOrd="0" presId="urn:microsoft.com/office/officeart/2005/8/layout/list1"/>
    <dgm:cxn modelId="{40B0E67B-B7F0-A44F-B28E-FB349AA583DC}" type="presParOf" srcId="{A5215ABD-FEC0-A74C-A701-897E7BE818A7}" destId="{53E826D9-3B73-0A4E-85A5-7A2078AA9124}" srcOrd="0" destOrd="0" presId="urn:microsoft.com/office/officeart/2005/8/layout/list1"/>
    <dgm:cxn modelId="{7421E9F8-D393-6446-B128-4E80EF96ADBA}" type="presParOf" srcId="{A5215ABD-FEC0-A74C-A701-897E7BE818A7}" destId="{A372E64C-C112-2841-BECE-7A81E30B6962}" srcOrd="1" destOrd="0" presId="urn:microsoft.com/office/officeart/2005/8/layout/list1"/>
    <dgm:cxn modelId="{707D7FC9-5706-4040-BEEF-689E3D139B7D}" type="presParOf" srcId="{3806518A-A237-9D4E-8131-7067B2C24C33}" destId="{3BD88321-6DD3-3540-BCF2-C545C6A628CA}" srcOrd="9" destOrd="0" presId="urn:microsoft.com/office/officeart/2005/8/layout/list1"/>
    <dgm:cxn modelId="{BD096B33-C7AB-EA4F-BB7C-F7363AD15670}" type="presParOf" srcId="{3806518A-A237-9D4E-8131-7067B2C24C33}" destId="{D06457BA-8AC6-8343-B2D5-4206DA1470D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2ACF2E-46D7-43BE-A906-7406B428B24F}"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E40ABE42-0E20-4AB9-8923-30A4F7F1B4D9}">
      <dgm:prSet/>
      <dgm:spPr/>
      <dgm:t>
        <a:bodyPr/>
        <a:lstStyle/>
        <a:p>
          <a:pPr>
            <a:lnSpc>
              <a:spcPct val="100000"/>
            </a:lnSpc>
          </a:pPr>
          <a:r>
            <a:rPr lang="de-DE" baseline="0"/>
            <a:t>Bildungskredite</a:t>
          </a:r>
          <a:br>
            <a:rPr lang="de-DE" baseline="0"/>
          </a:br>
          <a:r>
            <a:rPr lang="de-DE" baseline="0">
              <a:sym typeface="Wingdings" panose="05000000000000000000" pitchFamily="2" charset="2"/>
            </a:rPr>
            <a:t></a:t>
          </a:r>
          <a:r>
            <a:rPr lang="de-DE" baseline="0"/>
            <a:t> höhere Einkommen</a:t>
          </a:r>
          <a:endParaRPr lang="en-US"/>
        </a:p>
      </dgm:t>
    </dgm:pt>
    <dgm:pt modelId="{640B1245-C284-4988-BED4-8D4542620C37}" type="parTrans" cxnId="{0BE6AEBA-1899-443F-936F-97D810E5A966}">
      <dgm:prSet/>
      <dgm:spPr/>
      <dgm:t>
        <a:bodyPr/>
        <a:lstStyle/>
        <a:p>
          <a:endParaRPr lang="en-US"/>
        </a:p>
      </dgm:t>
    </dgm:pt>
    <dgm:pt modelId="{463D2F9B-84C0-4F28-A33D-B1F7E5850871}" type="sibTrans" cxnId="{0BE6AEBA-1899-443F-936F-97D810E5A966}">
      <dgm:prSet/>
      <dgm:spPr/>
      <dgm:t>
        <a:bodyPr/>
        <a:lstStyle/>
        <a:p>
          <a:pPr>
            <a:lnSpc>
              <a:spcPct val="100000"/>
            </a:lnSpc>
          </a:pPr>
          <a:endParaRPr lang="en-US"/>
        </a:p>
      </dgm:t>
    </dgm:pt>
    <dgm:pt modelId="{20120B35-327E-4042-8E2B-AC0A365F4805}">
      <dgm:prSet/>
      <dgm:spPr/>
      <dgm:t>
        <a:bodyPr/>
        <a:lstStyle/>
        <a:p>
          <a:pPr>
            <a:lnSpc>
              <a:spcPct val="100000"/>
            </a:lnSpc>
          </a:pPr>
          <a:r>
            <a:rPr lang="de-DE" baseline="0"/>
            <a:t>Hypotheken</a:t>
          </a:r>
          <a:br>
            <a:rPr lang="de-DE" baseline="0"/>
          </a:br>
          <a:r>
            <a:rPr lang="de-DE" baseline="0">
              <a:sym typeface="Wingdings" panose="05000000000000000000" pitchFamily="2" charset="2"/>
            </a:rPr>
            <a:t></a:t>
          </a:r>
          <a:r>
            <a:rPr lang="de-DE" baseline="0"/>
            <a:t> Erwerb von Wohneigentum</a:t>
          </a:r>
          <a:endParaRPr lang="en-US"/>
        </a:p>
      </dgm:t>
    </dgm:pt>
    <dgm:pt modelId="{35DADCC0-E61B-467C-AAFE-704689FC89AC}" type="parTrans" cxnId="{52034960-88E3-4373-8B3E-AEAC52E30C42}">
      <dgm:prSet/>
      <dgm:spPr/>
      <dgm:t>
        <a:bodyPr/>
        <a:lstStyle/>
        <a:p>
          <a:endParaRPr lang="en-US"/>
        </a:p>
      </dgm:t>
    </dgm:pt>
    <dgm:pt modelId="{32F33109-3011-42D2-A5F3-992110AFE7B8}" type="sibTrans" cxnId="{52034960-88E3-4373-8B3E-AEAC52E30C42}">
      <dgm:prSet/>
      <dgm:spPr/>
      <dgm:t>
        <a:bodyPr/>
        <a:lstStyle/>
        <a:p>
          <a:pPr>
            <a:lnSpc>
              <a:spcPct val="100000"/>
            </a:lnSpc>
          </a:pPr>
          <a:endParaRPr lang="en-US"/>
        </a:p>
      </dgm:t>
    </dgm:pt>
    <dgm:pt modelId="{9F75B37A-4ADD-4EF3-8870-35FD2F296693}">
      <dgm:prSet/>
      <dgm:spPr/>
      <dgm:t>
        <a:bodyPr/>
        <a:lstStyle/>
        <a:p>
          <a:pPr>
            <a:lnSpc>
              <a:spcPct val="100000"/>
            </a:lnSpc>
          </a:pPr>
          <a:r>
            <a:rPr lang="de-DE" baseline="0"/>
            <a:t>Unternehmen </a:t>
          </a:r>
          <a:br>
            <a:rPr lang="de-DE" baseline="0"/>
          </a:br>
          <a:r>
            <a:rPr lang="de-DE" baseline="0">
              <a:sym typeface="Wingdings" panose="05000000000000000000" pitchFamily="2" charset="2"/>
            </a:rPr>
            <a:t></a:t>
          </a:r>
          <a:r>
            <a:rPr lang="de-DE" baseline="0"/>
            <a:t> Innovationen, neue Projekte und Arbeitsplätze</a:t>
          </a:r>
          <a:endParaRPr lang="en-US"/>
        </a:p>
      </dgm:t>
    </dgm:pt>
    <dgm:pt modelId="{34CE560F-609F-4EDE-B64A-AA0F960F8CDD}" type="parTrans" cxnId="{B92874A2-F628-46E6-821C-01E39BBFB9B6}">
      <dgm:prSet/>
      <dgm:spPr/>
      <dgm:t>
        <a:bodyPr/>
        <a:lstStyle/>
        <a:p>
          <a:endParaRPr lang="en-US"/>
        </a:p>
      </dgm:t>
    </dgm:pt>
    <dgm:pt modelId="{4C03D83E-612A-42DC-B6D7-56D91915CEE4}" type="sibTrans" cxnId="{B92874A2-F628-46E6-821C-01E39BBFB9B6}">
      <dgm:prSet/>
      <dgm:spPr/>
      <dgm:t>
        <a:bodyPr/>
        <a:lstStyle/>
        <a:p>
          <a:pPr>
            <a:lnSpc>
              <a:spcPct val="100000"/>
            </a:lnSpc>
          </a:pPr>
          <a:endParaRPr lang="en-US"/>
        </a:p>
      </dgm:t>
    </dgm:pt>
    <dgm:pt modelId="{DEA045D8-13F9-43FC-B97C-AB936735F8EB}">
      <dgm:prSet/>
      <dgm:spPr/>
      <dgm:t>
        <a:bodyPr/>
        <a:lstStyle/>
        <a:p>
          <a:pPr>
            <a:lnSpc>
              <a:spcPct val="100000"/>
            </a:lnSpc>
          </a:pPr>
          <a:r>
            <a:rPr lang="de-DE" baseline="0"/>
            <a:t>Staaten</a:t>
          </a:r>
          <a:br>
            <a:rPr lang="de-DE" baseline="0"/>
          </a:br>
          <a:r>
            <a:rPr lang="de-DE" baseline="0">
              <a:sym typeface="Wingdings" panose="05000000000000000000" pitchFamily="2" charset="2"/>
            </a:rPr>
            <a:t></a:t>
          </a:r>
          <a:r>
            <a:rPr lang="de-DE" baseline="0"/>
            <a:t> Investitionen in Infrastruktur, Bildung und Gesundheit</a:t>
          </a:r>
          <a:endParaRPr lang="en-US"/>
        </a:p>
      </dgm:t>
    </dgm:pt>
    <dgm:pt modelId="{2BA264B7-5335-4CB2-9EF4-AC6CCC0CB8B7}" type="parTrans" cxnId="{6600C58F-B0C7-4F27-AA1F-75F6A36552DF}">
      <dgm:prSet/>
      <dgm:spPr/>
      <dgm:t>
        <a:bodyPr/>
        <a:lstStyle/>
        <a:p>
          <a:endParaRPr lang="en-US"/>
        </a:p>
      </dgm:t>
    </dgm:pt>
    <dgm:pt modelId="{1E0FE3B5-3855-4FEB-A62C-E005B06A025B}" type="sibTrans" cxnId="{6600C58F-B0C7-4F27-AA1F-75F6A36552DF}">
      <dgm:prSet/>
      <dgm:spPr/>
      <dgm:t>
        <a:bodyPr/>
        <a:lstStyle/>
        <a:p>
          <a:endParaRPr lang="en-US"/>
        </a:p>
      </dgm:t>
    </dgm:pt>
    <dgm:pt modelId="{E9D54DC3-6298-4C97-9849-A49E751C65FE}" type="pres">
      <dgm:prSet presAssocID="{0D2ACF2E-46D7-43BE-A906-7406B428B24F}" presName="root" presStyleCnt="0">
        <dgm:presLayoutVars>
          <dgm:dir/>
          <dgm:resizeHandles val="exact"/>
        </dgm:presLayoutVars>
      </dgm:prSet>
      <dgm:spPr/>
    </dgm:pt>
    <dgm:pt modelId="{72D5EDB4-97CD-4535-A3ED-CC99DBCF6ACF}" type="pres">
      <dgm:prSet presAssocID="{0D2ACF2E-46D7-43BE-A906-7406B428B24F}" presName="container" presStyleCnt="0">
        <dgm:presLayoutVars>
          <dgm:dir/>
          <dgm:resizeHandles val="exact"/>
        </dgm:presLayoutVars>
      </dgm:prSet>
      <dgm:spPr/>
    </dgm:pt>
    <dgm:pt modelId="{DD732F91-0632-432F-B590-517AD7DAAB9D}" type="pres">
      <dgm:prSet presAssocID="{E40ABE42-0E20-4AB9-8923-30A4F7F1B4D9}" presName="compNode" presStyleCnt="0"/>
      <dgm:spPr/>
    </dgm:pt>
    <dgm:pt modelId="{C9903D00-72B6-40C9-BE0B-D1B3D2F5F8D6}" type="pres">
      <dgm:prSet presAssocID="{E40ABE42-0E20-4AB9-8923-30A4F7F1B4D9}" presName="iconBgRect" presStyleLbl="bgShp" presStyleIdx="0" presStyleCnt="4"/>
      <dgm:spPr/>
    </dgm:pt>
    <dgm:pt modelId="{7364009D-C12F-464A-B16C-6E8C0B37A676}" type="pres">
      <dgm:prSet presAssocID="{E40ABE42-0E20-4AB9-8923-30A4F7F1B4D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eld"/>
        </a:ext>
      </dgm:extLst>
    </dgm:pt>
    <dgm:pt modelId="{A363D0F4-E33D-4299-8F8F-32AE7E89FBF3}" type="pres">
      <dgm:prSet presAssocID="{E40ABE42-0E20-4AB9-8923-30A4F7F1B4D9}" presName="spaceRect" presStyleCnt="0"/>
      <dgm:spPr/>
    </dgm:pt>
    <dgm:pt modelId="{D157DF40-0D9D-42D3-94B2-2552BFB06691}" type="pres">
      <dgm:prSet presAssocID="{E40ABE42-0E20-4AB9-8923-30A4F7F1B4D9}" presName="textRect" presStyleLbl="revTx" presStyleIdx="0" presStyleCnt="4">
        <dgm:presLayoutVars>
          <dgm:chMax val="1"/>
          <dgm:chPref val="1"/>
        </dgm:presLayoutVars>
      </dgm:prSet>
      <dgm:spPr/>
    </dgm:pt>
    <dgm:pt modelId="{D723AAA6-470F-4096-AA5F-68B9E6BCA009}" type="pres">
      <dgm:prSet presAssocID="{463D2F9B-84C0-4F28-A33D-B1F7E5850871}" presName="sibTrans" presStyleLbl="sibTrans2D1" presStyleIdx="0" presStyleCnt="0"/>
      <dgm:spPr/>
    </dgm:pt>
    <dgm:pt modelId="{ECFF3703-3E87-40E0-A01B-0873F0E39A76}" type="pres">
      <dgm:prSet presAssocID="{20120B35-327E-4042-8E2B-AC0A365F4805}" presName="compNode" presStyleCnt="0"/>
      <dgm:spPr/>
    </dgm:pt>
    <dgm:pt modelId="{6C3521F5-3E94-4B4B-879E-B07BC8AABCE3}" type="pres">
      <dgm:prSet presAssocID="{20120B35-327E-4042-8E2B-AC0A365F4805}" presName="iconBgRect" presStyleLbl="bgShp" presStyleIdx="1" presStyleCnt="4"/>
      <dgm:spPr/>
    </dgm:pt>
    <dgm:pt modelId="{7B486BF9-F3AC-4B9A-BDF8-C1F41006B70F}" type="pres">
      <dgm:prSet presAssocID="{20120B35-327E-4042-8E2B-AC0A365F480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us"/>
        </a:ext>
      </dgm:extLst>
    </dgm:pt>
    <dgm:pt modelId="{BF7C4FD1-84D6-4F43-9A58-3F820A90FE86}" type="pres">
      <dgm:prSet presAssocID="{20120B35-327E-4042-8E2B-AC0A365F4805}" presName="spaceRect" presStyleCnt="0"/>
      <dgm:spPr/>
    </dgm:pt>
    <dgm:pt modelId="{FDC5CD44-58B4-4A5F-905B-59330C67974C}" type="pres">
      <dgm:prSet presAssocID="{20120B35-327E-4042-8E2B-AC0A365F4805}" presName="textRect" presStyleLbl="revTx" presStyleIdx="1" presStyleCnt="4">
        <dgm:presLayoutVars>
          <dgm:chMax val="1"/>
          <dgm:chPref val="1"/>
        </dgm:presLayoutVars>
      </dgm:prSet>
      <dgm:spPr/>
    </dgm:pt>
    <dgm:pt modelId="{49B9EE9A-25E5-493E-82BC-6DA9854B399B}" type="pres">
      <dgm:prSet presAssocID="{32F33109-3011-42D2-A5F3-992110AFE7B8}" presName="sibTrans" presStyleLbl="sibTrans2D1" presStyleIdx="0" presStyleCnt="0"/>
      <dgm:spPr/>
    </dgm:pt>
    <dgm:pt modelId="{E17E643F-8D97-4E93-9A2B-90245C6799E6}" type="pres">
      <dgm:prSet presAssocID="{9F75B37A-4ADD-4EF3-8870-35FD2F296693}" presName="compNode" presStyleCnt="0"/>
      <dgm:spPr/>
    </dgm:pt>
    <dgm:pt modelId="{69599A8C-8F23-4171-B197-E54EED686DE1}" type="pres">
      <dgm:prSet presAssocID="{9F75B37A-4ADD-4EF3-8870-35FD2F296693}" presName="iconBgRect" presStyleLbl="bgShp" presStyleIdx="2" presStyleCnt="4"/>
      <dgm:spPr/>
    </dgm:pt>
    <dgm:pt modelId="{19407B8F-7A78-41E2-8536-BD8E6E55388D}" type="pres">
      <dgm:prSet presAssocID="{9F75B37A-4ADD-4EF3-8870-35FD2F29669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lühlampe"/>
        </a:ext>
      </dgm:extLst>
    </dgm:pt>
    <dgm:pt modelId="{B21A369B-5DB1-46E8-A4CD-54B19CE54A60}" type="pres">
      <dgm:prSet presAssocID="{9F75B37A-4ADD-4EF3-8870-35FD2F296693}" presName="spaceRect" presStyleCnt="0"/>
      <dgm:spPr/>
    </dgm:pt>
    <dgm:pt modelId="{3E255CB9-0568-4542-BC49-57A18AAB4A26}" type="pres">
      <dgm:prSet presAssocID="{9F75B37A-4ADD-4EF3-8870-35FD2F296693}" presName="textRect" presStyleLbl="revTx" presStyleIdx="2" presStyleCnt="4">
        <dgm:presLayoutVars>
          <dgm:chMax val="1"/>
          <dgm:chPref val="1"/>
        </dgm:presLayoutVars>
      </dgm:prSet>
      <dgm:spPr/>
    </dgm:pt>
    <dgm:pt modelId="{88E404E5-7C23-49E0-8489-81DC72B46BBF}" type="pres">
      <dgm:prSet presAssocID="{4C03D83E-612A-42DC-B6D7-56D91915CEE4}" presName="sibTrans" presStyleLbl="sibTrans2D1" presStyleIdx="0" presStyleCnt="0"/>
      <dgm:spPr/>
    </dgm:pt>
    <dgm:pt modelId="{8569F1AD-9AF2-4B66-A72B-9AAAEA74091D}" type="pres">
      <dgm:prSet presAssocID="{DEA045D8-13F9-43FC-B97C-AB936735F8EB}" presName="compNode" presStyleCnt="0"/>
      <dgm:spPr/>
    </dgm:pt>
    <dgm:pt modelId="{8803E54C-57F6-4096-9CFD-E51F0AC234A7}" type="pres">
      <dgm:prSet presAssocID="{DEA045D8-13F9-43FC-B97C-AB936735F8EB}" presName="iconBgRect" presStyleLbl="bgShp" presStyleIdx="3" presStyleCnt="4"/>
      <dgm:spPr/>
    </dgm:pt>
    <dgm:pt modelId="{A613B8B9-DA43-420C-A046-B293EAB27FE3}" type="pres">
      <dgm:prSet presAssocID="{DEA045D8-13F9-43FC-B97C-AB936735F8E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edizin"/>
        </a:ext>
      </dgm:extLst>
    </dgm:pt>
    <dgm:pt modelId="{8A07749E-BFDF-47E7-9CA8-BD2BF35B4C9F}" type="pres">
      <dgm:prSet presAssocID="{DEA045D8-13F9-43FC-B97C-AB936735F8EB}" presName="spaceRect" presStyleCnt="0"/>
      <dgm:spPr/>
    </dgm:pt>
    <dgm:pt modelId="{C14532AA-5257-4D39-B35F-1A7523AA7E14}" type="pres">
      <dgm:prSet presAssocID="{DEA045D8-13F9-43FC-B97C-AB936735F8EB}" presName="textRect" presStyleLbl="revTx" presStyleIdx="3" presStyleCnt="4">
        <dgm:presLayoutVars>
          <dgm:chMax val="1"/>
          <dgm:chPref val="1"/>
        </dgm:presLayoutVars>
      </dgm:prSet>
      <dgm:spPr/>
    </dgm:pt>
  </dgm:ptLst>
  <dgm:cxnLst>
    <dgm:cxn modelId="{7778490C-AD13-485D-AB81-252C0726F22D}" type="presOf" srcId="{20120B35-327E-4042-8E2B-AC0A365F4805}" destId="{FDC5CD44-58B4-4A5F-905B-59330C67974C}" srcOrd="0" destOrd="0" presId="urn:microsoft.com/office/officeart/2018/2/layout/IconCircleList"/>
    <dgm:cxn modelId="{3ECAD331-9851-4753-ACB2-AB6E8F465356}" type="presOf" srcId="{DEA045D8-13F9-43FC-B97C-AB936735F8EB}" destId="{C14532AA-5257-4D39-B35F-1A7523AA7E14}" srcOrd="0" destOrd="0" presId="urn:microsoft.com/office/officeart/2018/2/layout/IconCircleList"/>
    <dgm:cxn modelId="{52034960-88E3-4373-8B3E-AEAC52E30C42}" srcId="{0D2ACF2E-46D7-43BE-A906-7406B428B24F}" destId="{20120B35-327E-4042-8E2B-AC0A365F4805}" srcOrd="1" destOrd="0" parTransId="{35DADCC0-E61B-467C-AAFE-704689FC89AC}" sibTransId="{32F33109-3011-42D2-A5F3-992110AFE7B8}"/>
    <dgm:cxn modelId="{D1BE0778-2905-4308-80F7-4AA8B6CAF064}" type="presOf" srcId="{0D2ACF2E-46D7-43BE-A906-7406B428B24F}" destId="{E9D54DC3-6298-4C97-9849-A49E751C65FE}" srcOrd="0" destOrd="0" presId="urn:microsoft.com/office/officeart/2018/2/layout/IconCircleList"/>
    <dgm:cxn modelId="{59E3017A-459A-4E21-8974-4C070D09E70B}" type="presOf" srcId="{463D2F9B-84C0-4F28-A33D-B1F7E5850871}" destId="{D723AAA6-470F-4096-AA5F-68B9E6BCA009}" srcOrd="0" destOrd="0" presId="urn:microsoft.com/office/officeart/2018/2/layout/IconCircleList"/>
    <dgm:cxn modelId="{BEB0FD7C-656B-45CD-B8EA-A88B15BD19B5}" type="presOf" srcId="{32F33109-3011-42D2-A5F3-992110AFE7B8}" destId="{49B9EE9A-25E5-493E-82BC-6DA9854B399B}" srcOrd="0" destOrd="0" presId="urn:microsoft.com/office/officeart/2018/2/layout/IconCircleList"/>
    <dgm:cxn modelId="{6600C58F-B0C7-4F27-AA1F-75F6A36552DF}" srcId="{0D2ACF2E-46D7-43BE-A906-7406B428B24F}" destId="{DEA045D8-13F9-43FC-B97C-AB936735F8EB}" srcOrd="3" destOrd="0" parTransId="{2BA264B7-5335-4CB2-9EF4-AC6CCC0CB8B7}" sibTransId="{1E0FE3B5-3855-4FEB-A62C-E005B06A025B}"/>
    <dgm:cxn modelId="{9E6B3099-B18B-4CF5-85DC-C1CACA70BD02}" type="presOf" srcId="{4C03D83E-612A-42DC-B6D7-56D91915CEE4}" destId="{88E404E5-7C23-49E0-8489-81DC72B46BBF}" srcOrd="0" destOrd="0" presId="urn:microsoft.com/office/officeart/2018/2/layout/IconCircleList"/>
    <dgm:cxn modelId="{B92874A2-F628-46E6-821C-01E39BBFB9B6}" srcId="{0D2ACF2E-46D7-43BE-A906-7406B428B24F}" destId="{9F75B37A-4ADD-4EF3-8870-35FD2F296693}" srcOrd="2" destOrd="0" parTransId="{34CE560F-609F-4EDE-B64A-AA0F960F8CDD}" sibTransId="{4C03D83E-612A-42DC-B6D7-56D91915CEE4}"/>
    <dgm:cxn modelId="{0BE6AEBA-1899-443F-936F-97D810E5A966}" srcId="{0D2ACF2E-46D7-43BE-A906-7406B428B24F}" destId="{E40ABE42-0E20-4AB9-8923-30A4F7F1B4D9}" srcOrd="0" destOrd="0" parTransId="{640B1245-C284-4988-BED4-8D4542620C37}" sibTransId="{463D2F9B-84C0-4F28-A33D-B1F7E5850871}"/>
    <dgm:cxn modelId="{A4EE1DD5-3DDD-4799-80FA-D1E4FF6178AD}" type="presOf" srcId="{9F75B37A-4ADD-4EF3-8870-35FD2F296693}" destId="{3E255CB9-0568-4542-BC49-57A18AAB4A26}" srcOrd="0" destOrd="0" presId="urn:microsoft.com/office/officeart/2018/2/layout/IconCircleList"/>
    <dgm:cxn modelId="{FA9A80EE-AB09-4A9A-BC63-EF61C60282D8}" type="presOf" srcId="{E40ABE42-0E20-4AB9-8923-30A4F7F1B4D9}" destId="{D157DF40-0D9D-42D3-94B2-2552BFB06691}" srcOrd="0" destOrd="0" presId="urn:microsoft.com/office/officeart/2018/2/layout/IconCircleList"/>
    <dgm:cxn modelId="{B30D3ABA-E594-467A-BD06-1C158D51DE1B}" type="presParOf" srcId="{E9D54DC3-6298-4C97-9849-A49E751C65FE}" destId="{72D5EDB4-97CD-4535-A3ED-CC99DBCF6ACF}" srcOrd="0" destOrd="0" presId="urn:microsoft.com/office/officeart/2018/2/layout/IconCircleList"/>
    <dgm:cxn modelId="{B81AB14F-302B-46D1-8ABF-EB0686F0277E}" type="presParOf" srcId="{72D5EDB4-97CD-4535-A3ED-CC99DBCF6ACF}" destId="{DD732F91-0632-432F-B590-517AD7DAAB9D}" srcOrd="0" destOrd="0" presId="urn:microsoft.com/office/officeart/2018/2/layout/IconCircleList"/>
    <dgm:cxn modelId="{EE5C9CA4-1372-48E0-918F-E8CE3BE6B023}" type="presParOf" srcId="{DD732F91-0632-432F-B590-517AD7DAAB9D}" destId="{C9903D00-72B6-40C9-BE0B-D1B3D2F5F8D6}" srcOrd="0" destOrd="0" presId="urn:microsoft.com/office/officeart/2018/2/layout/IconCircleList"/>
    <dgm:cxn modelId="{09963503-2DA8-4A6E-865E-E03524E2B3F0}" type="presParOf" srcId="{DD732F91-0632-432F-B590-517AD7DAAB9D}" destId="{7364009D-C12F-464A-B16C-6E8C0B37A676}" srcOrd="1" destOrd="0" presId="urn:microsoft.com/office/officeart/2018/2/layout/IconCircleList"/>
    <dgm:cxn modelId="{C3412BD2-56BF-48C8-92F3-6C384F398B13}" type="presParOf" srcId="{DD732F91-0632-432F-B590-517AD7DAAB9D}" destId="{A363D0F4-E33D-4299-8F8F-32AE7E89FBF3}" srcOrd="2" destOrd="0" presId="urn:microsoft.com/office/officeart/2018/2/layout/IconCircleList"/>
    <dgm:cxn modelId="{4DD2D9C4-58C5-4349-8862-14109DDCB6E4}" type="presParOf" srcId="{DD732F91-0632-432F-B590-517AD7DAAB9D}" destId="{D157DF40-0D9D-42D3-94B2-2552BFB06691}" srcOrd="3" destOrd="0" presId="urn:microsoft.com/office/officeart/2018/2/layout/IconCircleList"/>
    <dgm:cxn modelId="{80C6C87B-87C8-4D7E-BA1E-C9CFF3627AC4}" type="presParOf" srcId="{72D5EDB4-97CD-4535-A3ED-CC99DBCF6ACF}" destId="{D723AAA6-470F-4096-AA5F-68B9E6BCA009}" srcOrd="1" destOrd="0" presId="urn:microsoft.com/office/officeart/2018/2/layout/IconCircleList"/>
    <dgm:cxn modelId="{37A03F4A-F51D-42D6-A754-63E6EAA394A0}" type="presParOf" srcId="{72D5EDB4-97CD-4535-A3ED-CC99DBCF6ACF}" destId="{ECFF3703-3E87-40E0-A01B-0873F0E39A76}" srcOrd="2" destOrd="0" presId="urn:microsoft.com/office/officeart/2018/2/layout/IconCircleList"/>
    <dgm:cxn modelId="{76B74816-625F-4750-A320-F90D0AAF7490}" type="presParOf" srcId="{ECFF3703-3E87-40E0-A01B-0873F0E39A76}" destId="{6C3521F5-3E94-4B4B-879E-B07BC8AABCE3}" srcOrd="0" destOrd="0" presId="urn:microsoft.com/office/officeart/2018/2/layout/IconCircleList"/>
    <dgm:cxn modelId="{5B336503-5F1B-448B-B204-7CCB6B60A880}" type="presParOf" srcId="{ECFF3703-3E87-40E0-A01B-0873F0E39A76}" destId="{7B486BF9-F3AC-4B9A-BDF8-C1F41006B70F}" srcOrd="1" destOrd="0" presId="urn:microsoft.com/office/officeart/2018/2/layout/IconCircleList"/>
    <dgm:cxn modelId="{7C1CDB2E-0B09-4C8E-A1C4-5746AF4F7937}" type="presParOf" srcId="{ECFF3703-3E87-40E0-A01B-0873F0E39A76}" destId="{BF7C4FD1-84D6-4F43-9A58-3F820A90FE86}" srcOrd="2" destOrd="0" presId="urn:microsoft.com/office/officeart/2018/2/layout/IconCircleList"/>
    <dgm:cxn modelId="{901B9CFD-42B5-4909-AF28-A8B76E305F8F}" type="presParOf" srcId="{ECFF3703-3E87-40E0-A01B-0873F0E39A76}" destId="{FDC5CD44-58B4-4A5F-905B-59330C67974C}" srcOrd="3" destOrd="0" presId="urn:microsoft.com/office/officeart/2018/2/layout/IconCircleList"/>
    <dgm:cxn modelId="{3F878F95-EC07-4B88-9766-75EA7B19083C}" type="presParOf" srcId="{72D5EDB4-97CD-4535-A3ED-CC99DBCF6ACF}" destId="{49B9EE9A-25E5-493E-82BC-6DA9854B399B}" srcOrd="3" destOrd="0" presId="urn:microsoft.com/office/officeart/2018/2/layout/IconCircleList"/>
    <dgm:cxn modelId="{8C603B9C-3587-476C-852E-F457218D2EA3}" type="presParOf" srcId="{72D5EDB4-97CD-4535-A3ED-CC99DBCF6ACF}" destId="{E17E643F-8D97-4E93-9A2B-90245C6799E6}" srcOrd="4" destOrd="0" presId="urn:microsoft.com/office/officeart/2018/2/layout/IconCircleList"/>
    <dgm:cxn modelId="{84EEFCEB-7CBF-4A1D-8C71-F1E62F77D7B0}" type="presParOf" srcId="{E17E643F-8D97-4E93-9A2B-90245C6799E6}" destId="{69599A8C-8F23-4171-B197-E54EED686DE1}" srcOrd="0" destOrd="0" presId="urn:microsoft.com/office/officeart/2018/2/layout/IconCircleList"/>
    <dgm:cxn modelId="{5DBB6B90-4030-4407-AE8D-41B0EDE4C345}" type="presParOf" srcId="{E17E643F-8D97-4E93-9A2B-90245C6799E6}" destId="{19407B8F-7A78-41E2-8536-BD8E6E55388D}" srcOrd="1" destOrd="0" presId="urn:microsoft.com/office/officeart/2018/2/layout/IconCircleList"/>
    <dgm:cxn modelId="{275AE7FC-6CBA-4DB0-AFD0-F03A0E7FEB76}" type="presParOf" srcId="{E17E643F-8D97-4E93-9A2B-90245C6799E6}" destId="{B21A369B-5DB1-46E8-A4CD-54B19CE54A60}" srcOrd="2" destOrd="0" presId="urn:microsoft.com/office/officeart/2018/2/layout/IconCircleList"/>
    <dgm:cxn modelId="{1B4898C3-20E1-4A56-B31A-879BC0A5B774}" type="presParOf" srcId="{E17E643F-8D97-4E93-9A2B-90245C6799E6}" destId="{3E255CB9-0568-4542-BC49-57A18AAB4A26}" srcOrd="3" destOrd="0" presId="urn:microsoft.com/office/officeart/2018/2/layout/IconCircleList"/>
    <dgm:cxn modelId="{88410D3A-30B6-45A5-A2A6-2DEEB72F87A1}" type="presParOf" srcId="{72D5EDB4-97CD-4535-A3ED-CC99DBCF6ACF}" destId="{88E404E5-7C23-49E0-8489-81DC72B46BBF}" srcOrd="5" destOrd="0" presId="urn:microsoft.com/office/officeart/2018/2/layout/IconCircleList"/>
    <dgm:cxn modelId="{176FE9C6-314C-4960-9BFD-F83BDCDE4057}" type="presParOf" srcId="{72D5EDB4-97CD-4535-A3ED-CC99DBCF6ACF}" destId="{8569F1AD-9AF2-4B66-A72B-9AAAEA74091D}" srcOrd="6" destOrd="0" presId="urn:microsoft.com/office/officeart/2018/2/layout/IconCircleList"/>
    <dgm:cxn modelId="{761980BF-9266-4850-85D8-3EE178D27042}" type="presParOf" srcId="{8569F1AD-9AF2-4B66-A72B-9AAAEA74091D}" destId="{8803E54C-57F6-4096-9CFD-E51F0AC234A7}" srcOrd="0" destOrd="0" presId="urn:microsoft.com/office/officeart/2018/2/layout/IconCircleList"/>
    <dgm:cxn modelId="{A3E7F60A-5B22-4540-8412-9BDB7EF73EBD}" type="presParOf" srcId="{8569F1AD-9AF2-4B66-A72B-9AAAEA74091D}" destId="{A613B8B9-DA43-420C-A046-B293EAB27FE3}" srcOrd="1" destOrd="0" presId="urn:microsoft.com/office/officeart/2018/2/layout/IconCircleList"/>
    <dgm:cxn modelId="{74E361B7-E68A-41FB-ADF9-E4C3380C2BAF}" type="presParOf" srcId="{8569F1AD-9AF2-4B66-A72B-9AAAEA74091D}" destId="{8A07749E-BFDF-47E7-9CA8-BD2BF35B4C9F}" srcOrd="2" destOrd="0" presId="urn:microsoft.com/office/officeart/2018/2/layout/IconCircleList"/>
    <dgm:cxn modelId="{BB25E744-7598-41C4-98A4-333CA49E65DD}" type="presParOf" srcId="{8569F1AD-9AF2-4B66-A72B-9AAAEA74091D}" destId="{C14532AA-5257-4D39-B35F-1A7523AA7E14}"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501C37-AF5A-48FD-A738-46EB02EF7013}" type="doc">
      <dgm:prSet loTypeId="urn:microsoft.com/office/officeart/2005/8/layout/list1" loCatId="list" qsTypeId="urn:microsoft.com/office/officeart/2005/8/quickstyle/simple2" qsCatId="simple" csTypeId="urn:microsoft.com/office/officeart/2005/8/colors/accent1_2" csCatId="accent1"/>
      <dgm:spPr/>
      <dgm:t>
        <a:bodyPr/>
        <a:lstStyle/>
        <a:p>
          <a:endParaRPr lang="en-US"/>
        </a:p>
      </dgm:t>
    </dgm:pt>
    <dgm:pt modelId="{50D328D2-7C89-48E1-82AF-36B57BDF4979}">
      <dgm:prSet/>
      <dgm:spPr/>
      <dgm:t>
        <a:bodyPr/>
        <a:lstStyle/>
        <a:p>
          <a:r>
            <a:rPr lang="de-DE"/>
            <a:t>Individuelle Strategien</a:t>
          </a:r>
          <a:endParaRPr lang="en-US"/>
        </a:p>
      </dgm:t>
    </dgm:pt>
    <dgm:pt modelId="{1807281D-5C06-40B0-8C0F-94ADA7C1BAA2}" type="parTrans" cxnId="{F50587F1-B67C-42CA-ABEC-3234CA57AB38}">
      <dgm:prSet/>
      <dgm:spPr/>
      <dgm:t>
        <a:bodyPr/>
        <a:lstStyle/>
        <a:p>
          <a:endParaRPr lang="en-US"/>
        </a:p>
      </dgm:t>
    </dgm:pt>
    <dgm:pt modelId="{95E1F1F5-22A0-4F34-9B14-74CC3A6C1E08}" type="sibTrans" cxnId="{F50587F1-B67C-42CA-ABEC-3234CA57AB38}">
      <dgm:prSet/>
      <dgm:spPr/>
      <dgm:t>
        <a:bodyPr/>
        <a:lstStyle/>
        <a:p>
          <a:endParaRPr lang="en-US"/>
        </a:p>
      </dgm:t>
    </dgm:pt>
    <dgm:pt modelId="{3225DBA6-9D23-4D44-8A2E-59CAB3E6CE50}">
      <dgm:prSet/>
      <dgm:spPr/>
      <dgm:t>
        <a:bodyPr/>
        <a:lstStyle/>
        <a:p>
          <a:r>
            <a:rPr lang="de-DE"/>
            <a:t>Budgetplanung</a:t>
          </a:r>
          <a:endParaRPr lang="en-US"/>
        </a:p>
      </dgm:t>
    </dgm:pt>
    <dgm:pt modelId="{96792E62-2F19-4176-BC02-0526772309DD}" type="parTrans" cxnId="{0086ECA4-AB98-4060-A6F6-ED8816DBEEC0}">
      <dgm:prSet/>
      <dgm:spPr/>
      <dgm:t>
        <a:bodyPr/>
        <a:lstStyle/>
        <a:p>
          <a:endParaRPr lang="en-US"/>
        </a:p>
      </dgm:t>
    </dgm:pt>
    <dgm:pt modelId="{829ECB72-8010-42EC-8C32-EE11C875FA71}" type="sibTrans" cxnId="{0086ECA4-AB98-4060-A6F6-ED8816DBEEC0}">
      <dgm:prSet/>
      <dgm:spPr/>
      <dgm:t>
        <a:bodyPr/>
        <a:lstStyle/>
        <a:p>
          <a:endParaRPr lang="en-US"/>
        </a:p>
      </dgm:t>
    </dgm:pt>
    <dgm:pt modelId="{796FD359-9CF5-4652-B7CD-20E8A79CEAE6}">
      <dgm:prSet/>
      <dgm:spPr/>
      <dgm:t>
        <a:bodyPr/>
        <a:lstStyle/>
        <a:p>
          <a:r>
            <a:rPr lang="de-DE"/>
            <a:t>Umschuldung</a:t>
          </a:r>
          <a:endParaRPr lang="en-US"/>
        </a:p>
      </dgm:t>
    </dgm:pt>
    <dgm:pt modelId="{74A06147-E4D8-4A40-9597-C6FA3A381418}" type="parTrans" cxnId="{6BCE68DF-4B6A-4CBC-9E87-E2A2A10B272E}">
      <dgm:prSet/>
      <dgm:spPr/>
      <dgm:t>
        <a:bodyPr/>
        <a:lstStyle/>
        <a:p>
          <a:endParaRPr lang="en-US"/>
        </a:p>
      </dgm:t>
    </dgm:pt>
    <dgm:pt modelId="{8B88013B-8843-487E-9F69-DCF7FEF52A8F}" type="sibTrans" cxnId="{6BCE68DF-4B6A-4CBC-9E87-E2A2A10B272E}">
      <dgm:prSet/>
      <dgm:spPr/>
      <dgm:t>
        <a:bodyPr/>
        <a:lstStyle/>
        <a:p>
          <a:endParaRPr lang="en-US"/>
        </a:p>
      </dgm:t>
    </dgm:pt>
    <dgm:pt modelId="{2A68F1C9-A2E4-4740-9D93-DC9CB7A3FFA9}">
      <dgm:prSet/>
      <dgm:spPr/>
      <dgm:t>
        <a:bodyPr/>
        <a:lstStyle/>
        <a:p>
          <a:r>
            <a:rPr lang="de-DE"/>
            <a:t>Schuldnerberatung</a:t>
          </a:r>
          <a:endParaRPr lang="en-US"/>
        </a:p>
      </dgm:t>
    </dgm:pt>
    <dgm:pt modelId="{5DA68941-F1CD-494A-817E-DF1536514543}" type="parTrans" cxnId="{AC0501D6-FB7F-40A0-ACB4-2A5046E03B4F}">
      <dgm:prSet/>
      <dgm:spPr/>
      <dgm:t>
        <a:bodyPr/>
        <a:lstStyle/>
        <a:p>
          <a:endParaRPr lang="en-US"/>
        </a:p>
      </dgm:t>
    </dgm:pt>
    <dgm:pt modelId="{DC746560-4891-4900-B7CE-0DFE6111C5E4}" type="sibTrans" cxnId="{AC0501D6-FB7F-40A0-ACB4-2A5046E03B4F}">
      <dgm:prSet/>
      <dgm:spPr/>
      <dgm:t>
        <a:bodyPr/>
        <a:lstStyle/>
        <a:p>
          <a:endParaRPr lang="en-US"/>
        </a:p>
      </dgm:t>
    </dgm:pt>
    <dgm:pt modelId="{7251971D-32BB-45BB-BF3E-BAF44603EFA2}">
      <dgm:prSet/>
      <dgm:spPr/>
      <dgm:t>
        <a:bodyPr/>
        <a:lstStyle/>
        <a:p>
          <a:r>
            <a:rPr lang="de-DE"/>
            <a:t>Privatkonkurs</a:t>
          </a:r>
          <a:endParaRPr lang="en-US"/>
        </a:p>
      </dgm:t>
    </dgm:pt>
    <dgm:pt modelId="{31CE20A3-A9A7-44FD-85B7-487DB27FBD61}" type="parTrans" cxnId="{D8930807-67AD-48C1-848B-935DC3973DBF}">
      <dgm:prSet/>
      <dgm:spPr/>
      <dgm:t>
        <a:bodyPr/>
        <a:lstStyle/>
        <a:p>
          <a:endParaRPr lang="en-US"/>
        </a:p>
      </dgm:t>
    </dgm:pt>
    <dgm:pt modelId="{598C6803-72A5-4BC0-9589-72FE47EF5C04}" type="sibTrans" cxnId="{D8930807-67AD-48C1-848B-935DC3973DBF}">
      <dgm:prSet/>
      <dgm:spPr/>
      <dgm:t>
        <a:bodyPr/>
        <a:lstStyle/>
        <a:p>
          <a:endParaRPr lang="en-US"/>
        </a:p>
      </dgm:t>
    </dgm:pt>
    <dgm:pt modelId="{96D84C52-8D71-48D5-A2F9-CA9B95B15188}">
      <dgm:prSet/>
      <dgm:spPr/>
      <dgm:t>
        <a:bodyPr/>
        <a:lstStyle/>
        <a:p>
          <a:r>
            <a:rPr lang="de-DE"/>
            <a:t>Staatliche Strategien</a:t>
          </a:r>
          <a:endParaRPr lang="en-US"/>
        </a:p>
      </dgm:t>
    </dgm:pt>
    <dgm:pt modelId="{62180B03-E1EC-4958-9169-7C381D06290D}" type="parTrans" cxnId="{540E16EC-7B40-4696-BDDC-568E0BF56AD7}">
      <dgm:prSet/>
      <dgm:spPr/>
      <dgm:t>
        <a:bodyPr/>
        <a:lstStyle/>
        <a:p>
          <a:endParaRPr lang="en-US"/>
        </a:p>
      </dgm:t>
    </dgm:pt>
    <dgm:pt modelId="{8A122446-7C9E-42CE-B61A-8B94DD733CA9}" type="sibTrans" cxnId="{540E16EC-7B40-4696-BDDC-568E0BF56AD7}">
      <dgm:prSet/>
      <dgm:spPr/>
      <dgm:t>
        <a:bodyPr/>
        <a:lstStyle/>
        <a:p>
          <a:endParaRPr lang="en-US"/>
        </a:p>
      </dgm:t>
    </dgm:pt>
    <dgm:pt modelId="{3AE2404F-D27C-417C-B41A-5158289214A4}">
      <dgm:prSet/>
      <dgm:spPr/>
      <dgm:t>
        <a:bodyPr/>
        <a:lstStyle/>
        <a:p>
          <a:r>
            <a:rPr lang="de-DE"/>
            <a:t>Insolvenzrecht</a:t>
          </a:r>
          <a:endParaRPr lang="en-US"/>
        </a:p>
      </dgm:t>
    </dgm:pt>
    <dgm:pt modelId="{A2BC35F1-F16D-42A1-9A71-42C7058076F5}" type="parTrans" cxnId="{3205C82F-3CA5-450D-9557-A309D2203DCD}">
      <dgm:prSet/>
      <dgm:spPr/>
      <dgm:t>
        <a:bodyPr/>
        <a:lstStyle/>
        <a:p>
          <a:endParaRPr lang="en-US"/>
        </a:p>
      </dgm:t>
    </dgm:pt>
    <dgm:pt modelId="{78EE8829-C961-42DD-9245-AC70F3B07727}" type="sibTrans" cxnId="{3205C82F-3CA5-450D-9557-A309D2203DCD}">
      <dgm:prSet/>
      <dgm:spPr/>
      <dgm:t>
        <a:bodyPr/>
        <a:lstStyle/>
        <a:p>
          <a:endParaRPr lang="en-US"/>
        </a:p>
      </dgm:t>
    </dgm:pt>
    <dgm:pt modelId="{8F00D54F-465B-43B8-8C0D-5CFADCC03F76}">
      <dgm:prSet/>
      <dgm:spPr/>
      <dgm:t>
        <a:bodyPr/>
        <a:lstStyle/>
        <a:p>
          <a:r>
            <a:rPr lang="de-DE"/>
            <a:t>Sozialprogramme</a:t>
          </a:r>
          <a:endParaRPr lang="en-US"/>
        </a:p>
      </dgm:t>
    </dgm:pt>
    <dgm:pt modelId="{5FBE0906-EDF9-44A0-9AA6-D43EB8CB4DA1}" type="parTrans" cxnId="{52C2FB49-7EE5-40CD-A1E0-37FA76F011A0}">
      <dgm:prSet/>
      <dgm:spPr/>
      <dgm:t>
        <a:bodyPr/>
        <a:lstStyle/>
        <a:p>
          <a:endParaRPr lang="en-US"/>
        </a:p>
      </dgm:t>
    </dgm:pt>
    <dgm:pt modelId="{D077A621-178D-4345-8744-FC17C3424829}" type="sibTrans" cxnId="{52C2FB49-7EE5-40CD-A1E0-37FA76F011A0}">
      <dgm:prSet/>
      <dgm:spPr/>
      <dgm:t>
        <a:bodyPr/>
        <a:lstStyle/>
        <a:p>
          <a:endParaRPr lang="en-US"/>
        </a:p>
      </dgm:t>
    </dgm:pt>
    <dgm:pt modelId="{BE5B88D1-74A6-452A-B52E-D705579E439E}">
      <dgm:prSet/>
      <dgm:spPr/>
      <dgm:t>
        <a:bodyPr/>
        <a:lstStyle/>
        <a:p>
          <a:r>
            <a:rPr lang="de-DE"/>
            <a:t>Finanzbildung in Schulen &amp; Beratungseinrichtungen</a:t>
          </a:r>
          <a:endParaRPr lang="en-US"/>
        </a:p>
      </dgm:t>
    </dgm:pt>
    <dgm:pt modelId="{D6D29B42-A71A-40A3-A5AE-4408D8802B95}" type="parTrans" cxnId="{619BC103-A49C-4932-863B-A29FBB690DE1}">
      <dgm:prSet/>
      <dgm:spPr/>
      <dgm:t>
        <a:bodyPr/>
        <a:lstStyle/>
        <a:p>
          <a:endParaRPr lang="en-US"/>
        </a:p>
      </dgm:t>
    </dgm:pt>
    <dgm:pt modelId="{045091F2-5616-4CEE-AD16-13F8A449CE15}" type="sibTrans" cxnId="{619BC103-A49C-4932-863B-A29FBB690DE1}">
      <dgm:prSet/>
      <dgm:spPr/>
      <dgm:t>
        <a:bodyPr/>
        <a:lstStyle/>
        <a:p>
          <a:endParaRPr lang="en-US"/>
        </a:p>
      </dgm:t>
    </dgm:pt>
    <dgm:pt modelId="{7877B92E-D6CD-4099-9324-2BB7BE60BC78}">
      <dgm:prSet/>
      <dgm:spPr/>
      <dgm:t>
        <a:bodyPr/>
        <a:lstStyle/>
        <a:p>
          <a:r>
            <a:rPr lang="de-DE"/>
            <a:t>Wirtschaftspolitische Strategien</a:t>
          </a:r>
          <a:endParaRPr lang="en-US"/>
        </a:p>
      </dgm:t>
    </dgm:pt>
    <dgm:pt modelId="{6C3F412B-F75C-4D8E-90F2-C06927683EA6}" type="parTrans" cxnId="{D4BB8062-4D94-481B-8D42-07E4F6958CA9}">
      <dgm:prSet/>
      <dgm:spPr/>
      <dgm:t>
        <a:bodyPr/>
        <a:lstStyle/>
        <a:p>
          <a:endParaRPr lang="en-US"/>
        </a:p>
      </dgm:t>
    </dgm:pt>
    <dgm:pt modelId="{FAD5C975-02FF-4E2D-BFCB-6D92795778E6}" type="sibTrans" cxnId="{D4BB8062-4D94-481B-8D42-07E4F6958CA9}">
      <dgm:prSet/>
      <dgm:spPr/>
      <dgm:t>
        <a:bodyPr/>
        <a:lstStyle/>
        <a:p>
          <a:endParaRPr lang="en-US"/>
        </a:p>
      </dgm:t>
    </dgm:pt>
    <dgm:pt modelId="{3EEA56A5-8EBE-4DE8-AA61-CA6D6739DEFC}">
      <dgm:prSet/>
      <dgm:spPr/>
      <dgm:t>
        <a:bodyPr/>
        <a:lstStyle/>
        <a:p>
          <a:r>
            <a:rPr lang="de-DE"/>
            <a:t>Zinspolitik</a:t>
          </a:r>
          <a:endParaRPr lang="en-US"/>
        </a:p>
      </dgm:t>
    </dgm:pt>
    <dgm:pt modelId="{EC621F6E-A454-426C-993D-55934901C887}" type="parTrans" cxnId="{A3B739F3-E0D6-44C5-B899-D930EC8D87A6}">
      <dgm:prSet/>
      <dgm:spPr/>
      <dgm:t>
        <a:bodyPr/>
        <a:lstStyle/>
        <a:p>
          <a:endParaRPr lang="en-US"/>
        </a:p>
      </dgm:t>
    </dgm:pt>
    <dgm:pt modelId="{4AF63BE3-7A4E-4D3C-A939-0A6E9CF13A67}" type="sibTrans" cxnId="{A3B739F3-E0D6-44C5-B899-D930EC8D87A6}">
      <dgm:prSet/>
      <dgm:spPr/>
      <dgm:t>
        <a:bodyPr/>
        <a:lstStyle/>
        <a:p>
          <a:endParaRPr lang="en-US"/>
        </a:p>
      </dgm:t>
    </dgm:pt>
    <dgm:pt modelId="{79C1DC21-CB80-47E2-A98F-6B3BA874C88E}">
      <dgm:prSet/>
      <dgm:spPr/>
      <dgm:t>
        <a:bodyPr/>
        <a:lstStyle/>
        <a:p>
          <a:r>
            <a:rPr lang="de-DE"/>
            <a:t>Konjunkturprogramme</a:t>
          </a:r>
          <a:endParaRPr lang="en-US"/>
        </a:p>
      </dgm:t>
    </dgm:pt>
    <dgm:pt modelId="{D8479ACE-6E0C-4F8A-AAA2-DD143A74D2C4}" type="parTrans" cxnId="{D2E37617-C511-4764-A235-84EC951FEDD4}">
      <dgm:prSet/>
      <dgm:spPr/>
      <dgm:t>
        <a:bodyPr/>
        <a:lstStyle/>
        <a:p>
          <a:endParaRPr lang="en-US"/>
        </a:p>
      </dgm:t>
    </dgm:pt>
    <dgm:pt modelId="{71EF8532-D7C1-451A-B754-758B88099D7E}" type="sibTrans" cxnId="{D2E37617-C511-4764-A235-84EC951FEDD4}">
      <dgm:prSet/>
      <dgm:spPr/>
      <dgm:t>
        <a:bodyPr/>
        <a:lstStyle/>
        <a:p>
          <a:endParaRPr lang="en-US"/>
        </a:p>
      </dgm:t>
    </dgm:pt>
    <dgm:pt modelId="{91D11D61-D9F4-4709-AEC0-D7228B4835B1}">
      <dgm:prSet/>
      <dgm:spPr/>
      <dgm:t>
        <a:bodyPr/>
        <a:lstStyle/>
        <a:p>
          <a:r>
            <a:rPr lang="de-DE"/>
            <a:t>Schuldenerlasse (z. B. in Entwicklungsländern)</a:t>
          </a:r>
          <a:endParaRPr lang="en-US"/>
        </a:p>
      </dgm:t>
    </dgm:pt>
    <dgm:pt modelId="{2FA3D03E-7EEA-4637-BD22-8681678616C2}" type="parTrans" cxnId="{FF6AF0B3-F846-42C1-A9A4-6ABB5FFAE0F9}">
      <dgm:prSet/>
      <dgm:spPr/>
      <dgm:t>
        <a:bodyPr/>
        <a:lstStyle/>
        <a:p>
          <a:endParaRPr lang="en-US"/>
        </a:p>
      </dgm:t>
    </dgm:pt>
    <dgm:pt modelId="{0637F738-4DA3-4FCB-B961-4CC5854B7194}" type="sibTrans" cxnId="{FF6AF0B3-F846-42C1-A9A4-6ABB5FFAE0F9}">
      <dgm:prSet/>
      <dgm:spPr/>
      <dgm:t>
        <a:bodyPr/>
        <a:lstStyle/>
        <a:p>
          <a:endParaRPr lang="en-US"/>
        </a:p>
      </dgm:t>
    </dgm:pt>
    <dgm:pt modelId="{37FC400C-8D1E-AF48-8F94-60C61909EEB3}" type="pres">
      <dgm:prSet presAssocID="{F9501C37-AF5A-48FD-A738-46EB02EF7013}" presName="linear" presStyleCnt="0">
        <dgm:presLayoutVars>
          <dgm:dir/>
          <dgm:animLvl val="lvl"/>
          <dgm:resizeHandles val="exact"/>
        </dgm:presLayoutVars>
      </dgm:prSet>
      <dgm:spPr/>
    </dgm:pt>
    <dgm:pt modelId="{1D9B6C56-1966-1147-A98B-CF0E48995430}" type="pres">
      <dgm:prSet presAssocID="{50D328D2-7C89-48E1-82AF-36B57BDF4979}" presName="parentLin" presStyleCnt="0"/>
      <dgm:spPr/>
    </dgm:pt>
    <dgm:pt modelId="{789D697E-0D85-5244-BAB7-D01596CCE322}" type="pres">
      <dgm:prSet presAssocID="{50D328D2-7C89-48E1-82AF-36B57BDF4979}" presName="parentLeftMargin" presStyleLbl="node1" presStyleIdx="0" presStyleCnt="3"/>
      <dgm:spPr/>
    </dgm:pt>
    <dgm:pt modelId="{886A585B-835C-BA4F-94E7-BB482CCDD255}" type="pres">
      <dgm:prSet presAssocID="{50D328D2-7C89-48E1-82AF-36B57BDF4979}" presName="parentText" presStyleLbl="node1" presStyleIdx="0" presStyleCnt="3">
        <dgm:presLayoutVars>
          <dgm:chMax val="0"/>
          <dgm:bulletEnabled val="1"/>
        </dgm:presLayoutVars>
      </dgm:prSet>
      <dgm:spPr/>
    </dgm:pt>
    <dgm:pt modelId="{71951115-1E8B-B344-9C8D-701E2E9624D6}" type="pres">
      <dgm:prSet presAssocID="{50D328D2-7C89-48E1-82AF-36B57BDF4979}" presName="negativeSpace" presStyleCnt="0"/>
      <dgm:spPr/>
    </dgm:pt>
    <dgm:pt modelId="{7F5D2D6C-491F-1146-83D6-3C3974D83193}" type="pres">
      <dgm:prSet presAssocID="{50D328D2-7C89-48E1-82AF-36B57BDF4979}" presName="childText" presStyleLbl="conFgAcc1" presStyleIdx="0" presStyleCnt="3">
        <dgm:presLayoutVars>
          <dgm:bulletEnabled val="1"/>
        </dgm:presLayoutVars>
      </dgm:prSet>
      <dgm:spPr/>
    </dgm:pt>
    <dgm:pt modelId="{D46C11A9-3266-A641-8526-B0E76FC117C7}" type="pres">
      <dgm:prSet presAssocID="{95E1F1F5-22A0-4F34-9B14-74CC3A6C1E08}" presName="spaceBetweenRectangles" presStyleCnt="0"/>
      <dgm:spPr/>
    </dgm:pt>
    <dgm:pt modelId="{80DA06E3-B28D-9E4F-8770-3109E8A9D0EF}" type="pres">
      <dgm:prSet presAssocID="{96D84C52-8D71-48D5-A2F9-CA9B95B15188}" presName="parentLin" presStyleCnt="0"/>
      <dgm:spPr/>
    </dgm:pt>
    <dgm:pt modelId="{D6BF113D-2367-5045-BDA1-DC6FDA2EE9F4}" type="pres">
      <dgm:prSet presAssocID="{96D84C52-8D71-48D5-A2F9-CA9B95B15188}" presName="parentLeftMargin" presStyleLbl="node1" presStyleIdx="0" presStyleCnt="3"/>
      <dgm:spPr/>
    </dgm:pt>
    <dgm:pt modelId="{0C35EF22-7441-5A40-8567-6A98FAD2D705}" type="pres">
      <dgm:prSet presAssocID="{96D84C52-8D71-48D5-A2F9-CA9B95B15188}" presName="parentText" presStyleLbl="node1" presStyleIdx="1" presStyleCnt="3">
        <dgm:presLayoutVars>
          <dgm:chMax val="0"/>
          <dgm:bulletEnabled val="1"/>
        </dgm:presLayoutVars>
      </dgm:prSet>
      <dgm:spPr/>
    </dgm:pt>
    <dgm:pt modelId="{25AEF42A-DC2D-784C-ACDF-FEF5F2378F9D}" type="pres">
      <dgm:prSet presAssocID="{96D84C52-8D71-48D5-A2F9-CA9B95B15188}" presName="negativeSpace" presStyleCnt="0"/>
      <dgm:spPr/>
    </dgm:pt>
    <dgm:pt modelId="{30CB4E91-60EB-B444-AA33-F12A912D2D6A}" type="pres">
      <dgm:prSet presAssocID="{96D84C52-8D71-48D5-A2F9-CA9B95B15188}" presName="childText" presStyleLbl="conFgAcc1" presStyleIdx="1" presStyleCnt="3">
        <dgm:presLayoutVars>
          <dgm:bulletEnabled val="1"/>
        </dgm:presLayoutVars>
      </dgm:prSet>
      <dgm:spPr/>
    </dgm:pt>
    <dgm:pt modelId="{31F4C0E3-E14E-5F4A-AE7A-570FB32CB877}" type="pres">
      <dgm:prSet presAssocID="{8A122446-7C9E-42CE-B61A-8B94DD733CA9}" presName="spaceBetweenRectangles" presStyleCnt="0"/>
      <dgm:spPr/>
    </dgm:pt>
    <dgm:pt modelId="{60148E01-CDD1-8445-9AAA-E6C00FD25921}" type="pres">
      <dgm:prSet presAssocID="{7877B92E-D6CD-4099-9324-2BB7BE60BC78}" presName="parentLin" presStyleCnt="0"/>
      <dgm:spPr/>
    </dgm:pt>
    <dgm:pt modelId="{D4F9CCF5-6D5A-5248-B7D6-4DCA97F7B6BA}" type="pres">
      <dgm:prSet presAssocID="{7877B92E-D6CD-4099-9324-2BB7BE60BC78}" presName="parentLeftMargin" presStyleLbl="node1" presStyleIdx="1" presStyleCnt="3"/>
      <dgm:spPr/>
    </dgm:pt>
    <dgm:pt modelId="{08BF5519-0184-AA4C-B4AB-AE8EDD40D20C}" type="pres">
      <dgm:prSet presAssocID="{7877B92E-D6CD-4099-9324-2BB7BE60BC78}" presName="parentText" presStyleLbl="node1" presStyleIdx="2" presStyleCnt="3">
        <dgm:presLayoutVars>
          <dgm:chMax val="0"/>
          <dgm:bulletEnabled val="1"/>
        </dgm:presLayoutVars>
      </dgm:prSet>
      <dgm:spPr/>
    </dgm:pt>
    <dgm:pt modelId="{345B9F41-C90B-0F4F-8FFA-F43451D617F1}" type="pres">
      <dgm:prSet presAssocID="{7877B92E-D6CD-4099-9324-2BB7BE60BC78}" presName="negativeSpace" presStyleCnt="0"/>
      <dgm:spPr/>
    </dgm:pt>
    <dgm:pt modelId="{A268BA71-0CC2-7142-B37A-3C2E3E7A7F59}" type="pres">
      <dgm:prSet presAssocID="{7877B92E-D6CD-4099-9324-2BB7BE60BC78}" presName="childText" presStyleLbl="conFgAcc1" presStyleIdx="2" presStyleCnt="3">
        <dgm:presLayoutVars>
          <dgm:bulletEnabled val="1"/>
        </dgm:presLayoutVars>
      </dgm:prSet>
      <dgm:spPr/>
    </dgm:pt>
  </dgm:ptLst>
  <dgm:cxnLst>
    <dgm:cxn modelId="{619BC103-A49C-4932-863B-A29FBB690DE1}" srcId="{96D84C52-8D71-48D5-A2F9-CA9B95B15188}" destId="{BE5B88D1-74A6-452A-B52E-D705579E439E}" srcOrd="2" destOrd="0" parTransId="{D6D29B42-A71A-40A3-A5AE-4408D8802B95}" sibTransId="{045091F2-5616-4CEE-AD16-13F8A449CE15}"/>
    <dgm:cxn modelId="{D8930807-67AD-48C1-848B-935DC3973DBF}" srcId="{50D328D2-7C89-48E1-82AF-36B57BDF4979}" destId="{7251971D-32BB-45BB-BF3E-BAF44603EFA2}" srcOrd="3" destOrd="0" parTransId="{31CE20A3-A9A7-44FD-85B7-487DB27FBD61}" sibTransId="{598C6803-72A5-4BC0-9589-72FE47EF5C04}"/>
    <dgm:cxn modelId="{D2E37617-C511-4764-A235-84EC951FEDD4}" srcId="{7877B92E-D6CD-4099-9324-2BB7BE60BC78}" destId="{79C1DC21-CB80-47E2-A98F-6B3BA874C88E}" srcOrd="1" destOrd="0" parTransId="{D8479ACE-6E0C-4F8A-AAA2-DD143A74D2C4}" sibTransId="{71EF8532-D7C1-451A-B754-758B88099D7E}"/>
    <dgm:cxn modelId="{51AF751C-96A9-644E-B8A1-1565555DB0C2}" type="presOf" srcId="{50D328D2-7C89-48E1-82AF-36B57BDF4979}" destId="{886A585B-835C-BA4F-94E7-BB482CCDD255}" srcOrd="1" destOrd="0" presId="urn:microsoft.com/office/officeart/2005/8/layout/list1"/>
    <dgm:cxn modelId="{E305CE28-937D-6D4E-8F43-182E6A2CB647}" type="presOf" srcId="{796FD359-9CF5-4652-B7CD-20E8A79CEAE6}" destId="{7F5D2D6C-491F-1146-83D6-3C3974D83193}" srcOrd="0" destOrd="1" presId="urn:microsoft.com/office/officeart/2005/8/layout/list1"/>
    <dgm:cxn modelId="{3205C82F-3CA5-450D-9557-A309D2203DCD}" srcId="{96D84C52-8D71-48D5-A2F9-CA9B95B15188}" destId="{3AE2404F-D27C-417C-B41A-5158289214A4}" srcOrd="0" destOrd="0" parTransId="{A2BC35F1-F16D-42A1-9A71-42C7058076F5}" sibTransId="{78EE8829-C961-42DD-9245-AC70F3B07727}"/>
    <dgm:cxn modelId="{A2D3FE3E-AD36-7842-8365-2099DE6D6215}" type="presOf" srcId="{96D84C52-8D71-48D5-A2F9-CA9B95B15188}" destId="{D6BF113D-2367-5045-BDA1-DC6FDA2EE9F4}" srcOrd="0" destOrd="0" presId="urn:microsoft.com/office/officeart/2005/8/layout/list1"/>
    <dgm:cxn modelId="{52C2FB49-7EE5-40CD-A1E0-37FA76F011A0}" srcId="{96D84C52-8D71-48D5-A2F9-CA9B95B15188}" destId="{8F00D54F-465B-43B8-8C0D-5CFADCC03F76}" srcOrd="1" destOrd="0" parTransId="{5FBE0906-EDF9-44A0-9AA6-D43EB8CB4DA1}" sibTransId="{D077A621-178D-4345-8744-FC17C3424829}"/>
    <dgm:cxn modelId="{B1955C51-67D2-8344-97A7-B4A053276892}" type="presOf" srcId="{3AE2404F-D27C-417C-B41A-5158289214A4}" destId="{30CB4E91-60EB-B444-AA33-F12A912D2D6A}" srcOrd="0" destOrd="0" presId="urn:microsoft.com/office/officeart/2005/8/layout/list1"/>
    <dgm:cxn modelId="{85FC605A-6C49-3F43-ABA4-F8FEBE219AAA}" type="presOf" srcId="{50D328D2-7C89-48E1-82AF-36B57BDF4979}" destId="{789D697E-0D85-5244-BAB7-D01596CCE322}" srcOrd="0" destOrd="0" presId="urn:microsoft.com/office/officeart/2005/8/layout/list1"/>
    <dgm:cxn modelId="{D4BB8062-4D94-481B-8D42-07E4F6958CA9}" srcId="{F9501C37-AF5A-48FD-A738-46EB02EF7013}" destId="{7877B92E-D6CD-4099-9324-2BB7BE60BC78}" srcOrd="2" destOrd="0" parTransId="{6C3F412B-F75C-4D8E-90F2-C06927683EA6}" sibTransId="{FAD5C975-02FF-4E2D-BFCB-6D92795778E6}"/>
    <dgm:cxn modelId="{74A9AB67-273C-6A4D-86F8-87760C313240}" type="presOf" srcId="{3225DBA6-9D23-4D44-8A2E-59CAB3E6CE50}" destId="{7F5D2D6C-491F-1146-83D6-3C3974D83193}" srcOrd="0" destOrd="0" presId="urn:microsoft.com/office/officeart/2005/8/layout/list1"/>
    <dgm:cxn modelId="{ADCF5A6B-28DA-3740-86E5-0ED6C6B1F328}" type="presOf" srcId="{8F00D54F-465B-43B8-8C0D-5CFADCC03F76}" destId="{30CB4E91-60EB-B444-AA33-F12A912D2D6A}" srcOrd="0" destOrd="1" presId="urn:microsoft.com/office/officeart/2005/8/layout/list1"/>
    <dgm:cxn modelId="{234E9A84-891B-204C-AECA-3C29086A5F54}" type="presOf" srcId="{91D11D61-D9F4-4709-AEC0-D7228B4835B1}" destId="{A268BA71-0CC2-7142-B37A-3C2E3E7A7F59}" srcOrd="0" destOrd="2" presId="urn:microsoft.com/office/officeart/2005/8/layout/list1"/>
    <dgm:cxn modelId="{F706418D-4E12-9048-A913-59D7070286B4}" type="presOf" srcId="{79C1DC21-CB80-47E2-A98F-6B3BA874C88E}" destId="{A268BA71-0CC2-7142-B37A-3C2E3E7A7F59}" srcOrd="0" destOrd="1" presId="urn:microsoft.com/office/officeart/2005/8/layout/list1"/>
    <dgm:cxn modelId="{92314EA1-C29B-D045-B067-41EFB9F9E4DC}" type="presOf" srcId="{2A68F1C9-A2E4-4740-9D93-DC9CB7A3FFA9}" destId="{7F5D2D6C-491F-1146-83D6-3C3974D83193}" srcOrd="0" destOrd="2" presId="urn:microsoft.com/office/officeart/2005/8/layout/list1"/>
    <dgm:cxn modelId="{0086ECA4-AB98-4060-A6F6-ED8816DBEEC0}" srcId="{50D328D2-7C89-48E1-82AF-36B57BDF4979}" destId="{3225DBA6-9D23-4D44-8A2E-59CAB3E6CE50}" srcOrd="0" destOrd="0" parTransId="{96792E62-2F19-4176-BC02-0526772309DD}" sibTransId="{829ECB72-8010-42EC-8C32-EE11C875FA71}"/>
    <dgm:cxn modelId="{FF6AF0B3-F846-42C1-A9A4-6ABB5FFAE0F9}" srcId="{7877B92E-D6CD-4099-9324-2BB7BE60BC78}" destId="{91D11D61-D9F4-4709-AEC0-D7228B4835B1}" srcOrd="2" destOrd="0" parTransId="{2FA3D03E-7EEA-4637-BD22-8681678616C2}" sibTransId="{0637F738-4DA3-4FCB-B961-4CC5854B7194}"/>
    <dgm:cxn modelId="{39568ED2-C93B-9C4B-A324-1C58934CE914}" type="presOf" srcId="{F9501C37-AF5A-48FD-A738-46EB02EF7013}" destId="{37FC400C-8D1E-AF48-8F94-60C61909EEB3}" srcOrd="0" destOrd="0" presId="urn:microsoft.com/office/officeart/2005/8/layout/list1"/>
    <dgm:cxn modelId="{AC0501D6-FB7F-40A0-ACB4-2A5046E03B4F}" srcId="{50D328D2-7C89-48E1-82AF-36B57BDF4979}" destId="{2A68F1C9-A2E4-4740-9D93-DC9CB7A3FFA9}" srcOrd="2" destOrd="0" parTransId="{5DA68941-F1CD-494A-817E-DF1536514543}" sibTransId="{DC746560-4891-4900-B7CE-0DFE6111C5E4}"/>
    <dgm:cxn modelId="{056C8BDC-C5E2-2342-8C1A-B4106ADB98B1}" type="presOf" srcId="{7251971D-32BB-45BB-BF3E-BAF44603EFA2}" destId="{7F5D2D6C-491F-1146-83D6-3C3974D83193}" srcOrd="0" destOrd="3" presId="urn:microsoft.com/office/officeart/2005/8/layout/list1"/>
    <dgm:cxn modelId="{32E399DC-27A5-0B42-8DCF-0D4A26E8ECC6}" type="presOf" srcId="{BE5B88D1-74A6-452A-B52E-D705579E439E}" destId="{30CB4E91-60EB-B444-AA33-F12A912D2D6A}" srcOrd="0" destOrd="2" presId="urn:microsoft.com/office/officeart/2005/8/layout/list1"/>
    <dgm:cxn modelId="{C3970ADF-90A6-9F44-9F65-BAE6060869B1}" type="presOf" srcId="{96D84C52-8D71-48D5-A2F9-CA9B95B15188}" destId="{0C35EF22-7441-5A40-8567-6A98FAD2D705}" srcOrd="1" destOrd="0" presId="urn:microsoft.com/office/officeart/2005/8/layout/list1"/>
    <dgm:cxn modelId="{6BCE68DF-4B6A-4CBC-9E87-E2A2A10B272E}" srcId="{50D328D2-7C89-48E1-82AF-36B57BDF4979}" destId="{796FD359-9CF5-4652-B7CD-20E8A79CEAE6}" srcOrd="1" destOrd="0" parTransId="{74A06147-E4D8-4A40-9597-C6FA3A381418}" sibTransId="{8B88013B-8843-487E-9F69-DCF7FEF52A8F}"/>
    <dgm:cxn modelId="{998C76E5-3B8A-D343-A790-498E907EF40D}" type="presOf" srcId="{3EEA56A5-8EBE-4DE8-AA61-CA6D6739DEFC}" destId="{A268BA71-0CC2-7142-B37A-3C2E3E7A7F59}" srcOrd="0" destOrd="0" presId="urn:microsoft.com/office/officeart/2005/8/layout/list1"/>
    <dgm:cxn modelId="{E8CE88E8-25C9-674E-A1B5-6609CBCDD565}" type="presOf" srcId="{7877B92E-D6CD-4099-9324-2BB7BE60BC78}" destId="{08BF5519-0184-AA4C-B4AB-AE8EDD40D20C}" srcOrd="1" destOrd="0" presId="urn:microsoft.com/office/officeart/2005/8/layout/list1"/>
    <dgm:cxn modelId="{540E16EC-7B40-4696-BDDC-568E0BF56AD7}" srcId="{F9501C37-AF5A-48FD-A738-46EB02EF7013}" destId="{96D84C52-8D71-48D5-A2F9-CA9B95B15188}" srcOrd="1" destOrd="0" parTransId="{62180B03-E1EC-4958-9169-7C381D06290D}" sibTransId="{8A122446-7C9E-42CE-B61A-8B94DD733CA9}"/>
    <dgm:cxn modelId="{F50587F1-B67C-42CA-ABEC-3234CA57AB38}" srcId="{F9501C37-AF5A-48FD-A738-46EB02EF7013}" destId="{50D328D2-7C89-48E1-82AF-36B57BDF4979}" srcOrd="0" destOrd="0" parTransId="{1807281D-5C06-40B0-8C0F-94ADA7C1BAA2}" sibTransId="{95E1F1F5-22A0-4F34-9B14-74CC3A6C1E08}"/>
    <dgm:cxn modelId="{A3B739F3-E0D6-44C5-B899-D930EC8D87A6}" srcId="{7877B92E-D6CD-4099-9324-2BB7BE60BC78}" destId="{3EEA56A5-8EBE-4DE8-AA61-CA6D6739DEFC}" srcOrd="0" destOrd="0" parTransId="{EC621F6E-A454-426C-993D-55934901C887}" sibTransId="{4AF63BE3-7A4E-4D3C-A939-0A6E9CF13A67}"/>
    <dgm:cxn modelId="{F7FA1AFC-22F8-664C-BE8A-3D0028F6CF3F}" type="presOf" srcId="{7877B92E-D6CD-4099-9324-2BB7BE60BC78}" destId="{D4F9CCF5-6D5A-5248-B7D6-4DCA97F7B6BA}" srcOrd="0" destOrd="0" presId="urn:microsoft.com/office/officeart/2005/8/layout/list1"/>
    <dgm:cxn modelId="{6CCD0B6E-FC62-184D-AD1B-89A34143AF13}" type="presParOf" srcId="{37FC400C-8D1E-AF48-8F94-60C61909EEB3}" destId="{1D9B6C56-1966-1147-A98B-CF0E48995430}" srcOrd="0" destOrd="0" presId="urn:microsoft.com/office/officeart/2005/8/layout/list1"/>
    <dgm:cxn modelId="{2F29E0C0-C2D3-964F-8150-A150975BE089}" type="presParOf" srcId="{1D9B6C56-1966-1147-A98B-CF0E48995430}" destId="{789D697E-0D85-5244-BAB7-D01596CCE322}" srcOrd="0" destOrd="0" presId="urn:microsoft.com/office/officeart/2005/8/layout/list1"/>
    <dgm:cxn modelId="{572D1AA5-FE46-634F-B92A-528405706D13}" type="presParOf" srcId="{1D9B6C56-1966-1147-A98B-CF0E48995430}" destId="{886A585B-835C-BA4F-94E7-BB482CCDD255}" srcOrd="1" destOrd="0" presId="urn:microsoft.com/office/officeart/2005/8/layout/list1"/>
    <dgm:cxn modelId="{B38F58A9-DC4E-DC41-8F92-372595B60095}" type="presParOf" srcId="{37FC400C-8D1E-AF48-8F94-60C61909EEB3}" destId="{71951115-1E8B-B344-9C8D-701E2E9624D6}" srcOrd="1" destOrd="0" presId="urn:microsoft.com/office/officeart/2005/8/layout/list1"/>
    <dgm:cxn modelId="{2E7F7275-E167-D043-8A11-4B1EEE61ADBE}" type="presParOf" srcId="{37FC400C-8D1E-AF48-8F94-60C61909EEB3}" destId="{7F5D2D6C-491F-1146-83D6-3C3974D83193}" srcOrd="2" destOrd="0" presId="urn:microsoft.com/office/officeart/2005/8/layout/list1"/>
    <dgm:cxn modelId="{76F3E801-9DB3-B943-8280-207FC54C2D05}" type="presParOf" srcId="{37FC400C-8D1E-AF48-8F94-60C61909EEB3}" destId="{D46C11A9-3266-A641-8526-B0E76FC117C7}" srcOrd="3" destOrd="0" presId="urn:microsoft.com/office/officeart/2005/8/layout/list1"/>
    <dgm:cxn modelId="{ABB60577-09F6-4D42-B80F-92BD24EBA629}" type="presParOf" srcId="{37FC400C-8D1E-AF48-8F94-60C61909EEB3}" destId="{80DA06E3-B28D-9E4F-8770-3109E8A9D0EF}" srcOrd="4" destOrd="0" presId="urn:microsoft.com/office/officeart/2005/8/layout/list1"/>
    <dgm:cxn modelId="{D438A5A6-EE8F-F140-809D-C7D03F87EED6}" type="presParOf" srcId="{80DA06E3-B28D-9E4F-8770-3109E8A9D0EF}" destId="{D6BF113D-2367-5045-BDA1-DC6FDA2EE9F4}" srcOrd="0" destOrd="0" presId="urn:microsoft.com/office/officeart/2005/8/layout/list1"/>
    <dgm:cxn modelId="{6458840F-E256-CC49-AD52-23396C82E631}" type="presParOf" srcId="{80DA06E3-B28D-9E4F-8770-3109E8A9D0EF}" destId="{0C35EF22-7441-5A40-8567-6A98FAD2D705}" srcOrd="1" destOrd="0" presId="urn:microsoft.com/office/officeart/2005/8/layout/list1"/>
    <dgm:cxn modelId="{821EAF2B-EE8F-E94C-8AFB-11F32183B5AD}" type="presParOf" srcId="{37FC400C-8D1E-AF48-8F94-60C61909EEB3}" destId="{25AEF42A-DC2D-784C-ACDF-FEF5F2378F9D}" srcOrd="5" destOrd="0" presId="urn:microsoft.com/office/officeart/2005/8/layout/list1"/>
    <dgm:cxn modelId="{12687277-8285-BD44-8D09-B5E8F8B7038F}" type="presParOf" srcId="{37FC400C-8D1E-AF48-8F94-60C61909EEB3}" destId="{30CB4E91-60EB-B444-AA33-F12A912D2D6A}" srcOrd="6" destOrd="0" presId="urn:microsoft.com/office/officeart/2005/8/layout/list1"/>
    <dgm:cxn modelId="{381F8552-B4B7-9040-B64C-89568E0DED92}" type="presParOf" srcId="{37FC400C-8D1E-AF48-8F94-60C61909EEB3}" destId="{31F4C0E3-E14E-5F4A-AE7A-570FB32CB877}" srcOrd="7" destOrd="0" presId="urn:microsoft.com/office/officeart/2005/8/layout/list1"/>
    <dgm:cxn modelId="{C9BCD9EE-35DE-B548-8D4D-C746174441CA}" type="presParOf" srcId="{37FC400C-8D1E-AF48-8F94-60C61909EEB3}" destId="{60148E01-CDD1-8445-9AAA-E6C00FD25921}" srcOrd="8" destOrd="0" presId="urn:microsoft.com/office/officeart/2005/8/layout/list1"/>
    <dgm:cxn modelId="{CBEE3310-8C83-B843-9EC1-EAA1E0300DFF}" type="presParOf" srcId="{60148E01-CDD1-8445-9AAA-E6C00FD25921}" destId="{D4F9CCF5-6D5A-5248-B7D6-4DCA97F7B6BA}" srcOrd="0" destOrd="0" presId="urn:microsoft.com/office/officeart/2005/8/layout/list1"/>
    <dgm:cxn modelId="{152B221C-4489-F049-9969-9A857C102408}" type="presParOf" srcId="{60148E01-CDD1-8445-9AAA-E6C00FD25921}" destId="{08BF5519-0184-AA4C-B4AB-AE8EDD40D20C}" srcOrd="1" destOrd="0" presId="urn:microsoft.com/office/officeart/2005/8/layout/list1"/>
    <dgm:cxn modelId="{AE5D34BA-5E3B-1143-97E5-9E5E6F10E9E4}" type="presParOf" srcId="{37FC400C-8D1E-AF48-8F94-60C61909EEB3}" destId="{345B9F41-C90B-0F4F-8FFA-F43451D617F1}" srcOrd="9" destOrd="0" presId="urn:microsoft.com/office/officeart/2005/8/layout/list1"/>
    <dgm:cxn modelId="{4D6A741B-C9F7-E245-96A6-78B00382E120}" type="presParOf" srcId="{37FC400C-8D1E-AF48-8F94-60C61909EEB3}" destId="{A268BA71-0CC2-7142-B37A-3C2E3E7A7F5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67656C-0BC1-40AD-80C9-C423024F39B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1943E44-21B9-4919-A5DC-4EEC3E34E340}">
      <dgm:prSet/>
      <dgm:spPr/>
      <dgm:t>
        <a:bodyPr/>
        <a:lstStyle/>
        <a:p>
          <a:r>
            <a:rPr lang="de-AT" b="1" dirty="0"/>
            <a:t>Zinseszins-Effekt: </a:t>
          </a:r>
          <a:br>
            <a:rPr lang="de-AT" b="1" dirty="0"/>
          </a:br>
          <a:br>
            <a:rPr lang="de-AT" b="1" dirty="0"/>
          </a:br>
          <a:r>
            <a:rPr lang="de-AT" dirty="0"/>
            <a:t>Viele Menschen unterschätzen, wie stark sich Schulden durch Zinsen vergrößern können. Dieser Effekt ist schwer zu verstehen, aber wichtig, um Schulden richtig einzuschätzen.</a:t>
          </a:r>
          <a:endParaRPr lang="en-US" dirty="0"/>
        </a:p>
      </dgm:t>
    </dgm:pt>
    <dgm:pt modelId="{3FBECCB9-3CFA-4084-834E-1227A1822E54}" type="parTrans" cxnId="{416026D3-486C-4360-880B-944FA079EA4D}">
      <dgm:prSet/>
      <dgm:spPr/>
      <dgm:t>
        <a:bodyPr/>
        <a:lstStyle/>
        <a:p>
          <a:endParaRPr lang="en-US"/>
        </a:p>
      </dgm:t>
    </dgm:pt>
    <dgm:pt modelId="{C8CEAC32-7545-417E-A162-B51D7D59DD31}" type="sibTrans" cxnId="{416026D3-486C-4360-880B-944FA079EA4D}">
      <dgm:prSet/>
      <dgm:spPr/>
      <dgm:t>
        <a:bodyPr/>
        <a:lstStyle/>
        <a:p>
          <a:endParaRPr lang="en-US"/>
        </a:p>
      </dgm:t>
    </dgm:pt>
    <dgm:pt modelId="{C6BE7009-6D9F-46C3-AC2F-4FAFEAB1D1DD}">
      <dgm:prSet/>
      <dgm:spPr/>
      <dgm:t>
        <a:bodyPr/>
        <a:lstStyle/>
        <a:p>
          <a:r>
            <a:rPr lang="de-AT" b="1" dirty="0"/>
            <a:t>Verschuldung vs. Überschuldung: </a:t>
          </a:r>
          <a:br>
            <a:rPr lang="de-AT" b="1" dirty="0"/>
          </a:br>
          <a:br>
            <a:rPr lang="de-AT" dirty="0"/>
          </a:br>
          <a:r>
            <a:rPr lang="de-AT" dirty="0"/>
            <a:t>Nicht jede Schuld ist problematisch. Ein Kredit kann sinnvoll sein, während unkontrollierte Konsumschulden zu großen Problemen führen können. Diese Unterscheidung hilft dabei, Schulden realistischer zu sehen.</a:t>
          </a:r>
          <a:endParaRPr lang="en-US" dirty="0"/>
        </a:p>
      </dgm:t>
    </dgm:pt>
    <dgm:pt modelId="{F7A4F23E-420D-42AF-8DB6-F5AC4698C3C0}" type="parTrans" cxnId="{EFEFAF3A-81D9-43B7-A08F-18E426AE1467}">
      <dgm:prSet/>
      <dgm:spPr/>
      <dgm:t>
        <a:bodyPr/>
        <a:lstStyle/>
        <a:p>
          <a:endParaRPr lang="en-US"/>
        </a:p>
      </dgm:t>
    </dgm:pt>
    <dgm:pt modelId="{95970197-0D33-459C-A69D-834205926FA8}" type="sibTrans" cxnId="{EFEFAF3A-81D9-43B7-A08F-18E426AE1467}">
      <dgm:prSet/>
      <dgm:spPr/>
      <dgm:t>
        <a:bodyPr/>
        <a:lstStyle/>
        <a:p>
          <a:endParaRPr lang="en-US"/>
        </a:p>
      </dgm:t>
    </dgm:pt>
    <dgm:pt modelId="{3F722BAE-3AD8-45C4-81DE-9138020EB735}">
      <dgm:prSet/>
      <dgm:spPr/>
      <dgm:t>
        <a:bodyPr/>
        <a:lstStyle/>
        <a:p>
          <a:r>
            <a:rPr lang="de-AT" b="1" dirty="0"/>
            <a:t>Staatsverschuldung:</a:t>
          </a:r>
          <a:br>
            <a:rPr lang="de-AT" b="1" dirty="0"/>
          </a:br>
          <a:br>
            <a:rPr lang="de-AT" b="1" dirty="0"/>
          </a:br>
          <a:r>
            <a:rPr lang="de-AT" b="1" dirty="0"/>
            <a:t> </a:t>
          </a:r>
          <a:r>
            <a:rPr lang="de-AT" dirty="0"/>
            <a:t>Die Schulden eines Staates beeinflussen unter anderem Inflation, Zinssätze und das Wirtschaftswachstum. Diese Zusammenhänge sind oft schwer zu verstehen, aber wichtig, um zu wissen, wie Wirtschaft funktioniert.</a:t>
          </a:r>
          <a:endParaRPr lang="en-US" dirty="0"/>
        </a:p>
      </dgm:t>
    </dgm:pt>
    <dgm:pt modelId="{B80CF5ED-B1D1-4D53-B9D7-618DD4747556}" type="parTrans" cxnId="{FEB2E997-2C11-4991-95E7-82C16FEEC5B4}">
      <dgm:prSet/>
      <dgm:spPr/>
      <dgm:t>
        <a:bodyPr/>
        <a:lstStyle/>
        <a:p>
          <a:endParaRPr lang="en-US"/>
        </a:p>
      </dgm:t>
    </dgm:pt>
    <dgm:pt modelId="{E09EB93D-1F22-4B69-8BEF-4ED6E280DC3E}" type="sibTrans" cxnId="{FEB2E997-2C11-4991-95E7-82C16FEEC5B4}">
      <dgm:prSet/>
      <dgm:spPr/>
      <dgm:t>
        <a:bodyPr/>
        <a:lstStyle/>
        <a:p>
          <a:endParaRPr lang="en-US"/>
        </a:p>
      </dgm:t>
    </dgm:pt>
    <dgm:pt modelId="{DB02B063-0A67-324F-92C6-8CE478F90955}" type="pres">
      <dgm:prSet presAssocID="{5767656C-0BC1-40AD-80C9-C423024F39B2}" presName="hierChild1" presStyleCnt="0">
        <dgm:presLayoutVars>
          <dgm:orgChart val="1"/>
          <dgm:chPref val="1"/>
          <dgm:dir/>
          <dgm:animOne val="branch"/>
          <dgm:animLvl val="lvl"/>
          <dgm:resizeHandles/>
        </dgm:presLayoutVars>
      </dgm:prSet>
      <dgm:spPr/>
    </dgm:pt>
    <dgm:pt modelId="{7A1003AB-6276-1F4F-8D8C-8E4FB3181742}" type="pres">
      <dgm:prSet presAssocID="{91943E44-21B9-4919-A5DC-4EEC3E34E340}" presName="hierRoot1" presStyleCnt="0">
        <dgm:presLayoutVars>
          <dgm:hierBranch val="init"/>
        </dgm:presLayoutVars>
      </dgm:prSet>
      <dgm:spPr/>
    </dgm:pt>
    <dgm:pt modelId="{8E0A6C0C-4C5E-EA4F-A4D7-F50E1B5244F3}" type="pres">
      <dgm:prSet presAssocID="{91943E44-21B9-4919-A5DC-4EEC3E34E340}" presName="rootComposite1" presStyleCnt="0"/>
      <dgm:spPr/>
    </dgm:pt>
    <dgm:pt modelId="{8933085E-9146-D240-81BF-D110B3C36CF9}" type="pres">
      <dgm:prSet presAssocID="{91943E44-21B9-4919-A5DC-4EEC3E34E340}" presName="rootText1" presStyleLbl="node0" presStyleIdx="0" presStyleCnt="3" custScaleY="278251">
        <dgm:presLayoutVars>
          <dgm:chPref val="3"/>
        </dgm:presLayoutVars>
      </dgm:prSet>
      <dgm:spPr/>
    </dgm:pt>
    <dgm:pt modelId="{9D467A79-4E92-944F-AA6C-32329119F552}" type="pres">
      <dgm:prSet presAssocID="{91943E44-21B9-4919-A5DC-4EEC3E34E340}" presName="rootConnector1" presStyleLbl="node1" presStyleIdx="0" presStyleCnt="0"/>
      <dgm:spPr/>
    </dgm:pt>
    <dgm:pt modelId="{A816FD02-2080-8C4B-B704-FFDAC8F1B50D}" type="pres">
      <dgm:prSet presAssocID="{91943E44-21B9-4919-A5DC-4EEC3E34E340}" presName="hierChild2" presStyleCnt="0"/>
      <dgm:spPr/>
    </dgm:pt>
    <dgm:pt modelId="{A65EE5FB-0B02-CD46-9227-9AB01E906D51}" type="pres">
      <dgm:prSet presAssocID="{91943E44-21B9-4919-A5DC-4EEC3E34E340}" presName="hierChild3" presStyleCnt="0"/>
      <dgm:spPr/>
    </dgm:pt>
    <dgm:pt modelId="{6E8F8100-BA69-8347-84BF-D9705CE20186}" type="pres">
      <dgm:prSet presAssocID="{C6BE7009-6D9F-46C3-AC2F-4FAFEAB1D1DD}" presName="hierRoot1" presStyleCnt="0">
        <dgm:presLayoutVars>
          <dgm:hierBranch val="init"/>
        </dgm:presLayoutVars>
      </dgm:prSet>
      <dgm:spPr/>
    </dgm:pt>
    <dgm:pt modelId="{1179BB8A-61AA-854A-8416-31EFCD1EEB83}" type="pres">
      <dgm:prSet presAssocID="{C6BE7009-6D9F-46C3-AC2F-4FAFEAB1D1DD}" presName="rootComposite1" presStyleCnt="0"/>
      <dgm:spPr/>
    </dgm:pt>
    <dgm:pt modelId="{BEE9A2B3-36CD-3345-BD34-18CD4C114404}" type="pres">
      <dgm:prSet presAssocID="{C6BE7009-6D9F-46C3-AC2F-4FAFEAB1D1DD}" presName="rootText1" presStyleLbl="node0" presStyleIdx="1" presStyleCnt="3" custScaleY="278542">
        <dgm:presLayoutVars>
          <dgm:chPref val="3"/>
        </dgm:presLayoutVars>
      </dgm:prSet>
      <dgm:spPr/>
    </dgm:pt>
    <dgm:pt modelId="{C8A24E20-1EFC-3343-85A0-D436F0D75802}" type="pres">
      <dgm:prSet presAssocID="{C6BE7009-6D9F-46C3-AC2F-4FAFEAB1D1DD}" presName="rootConnector1" presStyleLbl="node1" presStyleIdx="0" presStyleCnt="0"/>
      <dgm:spPr/>
    </dgm:pt>
    <dgm:pt modelId="{4AFCF876-6B7A-BA40-B5D8-859103A2267D}" type="pres">
      <dgm:prSet presAssocID="{C6BE7009-6D9F-46C3-AC2F-4FAFEAB1D1DD}" presName="hierChild2" presStyleCnt="0"/>
      <dgm:spPr/>
    </dgm:pt>
    <dgm:pt modelId="{4073C7B1-1763-4D4F-9EFF-662E0D6F3FD2}" type="pres">
      <dgm:prSet presAssocID="{C6BE7009-6D9F-46C3-AC2F-4FAFEAB1D1DD}" presName="hierChild3" presStyleCnt="0"/>
      <dgm:spPr/>
    </dgm:pt>
    <dgm:pt modelId="{7F5F6963-0280-7949-9A96-B02281861445}" type="pres">
      <dgm:prSet presAssocID="{3F722BAE-3AD8-45C4-81DE-9138020EB735}" presName="hierRoot1" presStyleCnt="0">
        <dgm:presLayoutVars>
          <dgm:hierBranch val="init"/>
        </dgm:presLayoutVars>
      </dgm:prSet>
      <dgm:spPr/>
    </dgm:pt>
    <dgm:pt modelId="{D29974AC-EC8B-144B-A0B0-A5651C6777C9}" type="pres">
      <dgm:prSet presAssocID="{3F722BAE-3AD8-45C4-81DE-9138020EB735}" presName="rootComposite1" presStyleCnt="0"/>
      <dgm:spPr/>
    </dgm:pt>
    <dgm:pt modelId="{4C5DC417-42B4-D242-89A6-DBE34498F372}" type="pres">
      <dgm:prSet presAssocID="{3F722BAE-3AD8-45C4-81DE-9138020EB735}" presName="rootText1" presStyleLbl="node0" presStyleIdx="2" presStyleCnt="3" custScaleY="278833">
        <dgm:presLayoutVars>
          <dgm:chPref val="3"/>
        </dgm:presLayoutVars>
      </dgm:prSet>
      <dgm:spPr/>
    </dgm:pt>
    <dgm:pt modelId="{2C738A98-642E-B043-8DCC-443B1E02CEBF}" type="pres">
      <dgm:prSet presAssocID="{3F722BAE-3AD8-45C4-81DE-9138020EB735}" presName="rootConnector1" presStyleLbl="node1" presStyleIdx="0" presStyleCnt="0"/>
      <dgm:spPr/>
    </dgm:pt>
    <dgm:pt modelId="{DF9D638E-32A1-684D-BC4E-C4C4184BE3B7}" type="pres">
      <dgm:prSet presAssocID="{3F722BAE-3AD8-45C4-81DE-9138020EB735}" presName="hierChild2" presStyleCnt="0"/>
      <dgm:spPr/>
    </dgm:pt>
    <dgm:pt modelId="{87FD7BAB-56A3-5A49-AC92-CDD3EFAC0958}" type="pres">
      <dgm:prSet presAssocID="{3F722BAE-3AD8-45C4-81DE-9138020EB735}" presName="hierChild3" presStyleCnt="0"/>
      <dgm:spPr/>
    </dgm:pt>
  </dgm:ptLst>
  <dgm:cxnLst>
    <dgm:cxn modelId="{0F1DB106-F5CC-8944-A7E3-AC71E1C2CD8D}" type="presOf" srcId="{3F722BAE-3AD8-45C4-81DE-9138020EB735}" destId="{4C5DC417-42B4-D242-89A6-DBE34498F372}" srcOrd="0" destOrd="0" presId="urn:microsoft.com/office/officeart/2005/8/layout/orgChart1"/>
    <dgm:cxn modelId="{64824209-5B7A-1D4C-8D66-98312B79D2C7}" type="presOf" srcId="{91943E44-21B9-4919-A5DC-4EEC3E34E340}" destId="{9D467A79-4E92-944F-AA6C-32329119F552}" srcOrd="1" destOrd="0" presId="urn:microsoft.com/office/officeart/2005/8/layout/orgChart1"/>
    <dgm:cxn modelId="{A7EE481A-2E46-014E-BA54-A99C0E7AE618}" type="presOf" srcId="{5767656C-0BC1-40AD-80C9-C423024F39B2}" destId="{DB02B063-0A67-324F-92C6-8CE478F90955}" srcOrd="0" destOrd="0" presId="urn:microsoft.com/office/officeart/2005/8/layout/orgChart1"/>
    <dgm:cxn modelId="{EFEFAF3A-81D9-43B7-A08F-18E426AE1467}" srcId="{5767656C-0BC1-40AD-80C9-C423024F39B2}" destId="{C6BE7009-6D9F-46C3-AC2F-4FAFEAB1D1DD}" srcOrd="1" destOrd="0" parTransId="{F7A4F23E-420D-42AF-8DB6-F5AC4698C3C0}" sibTransId="{95970197-0D33-459C-A69D-834205926FA8}"/>
    <dgm:cxn modelId="{FEB2E997-2C11-4991-95E7-82C16FEEC5B4}" srcId="{5767656C-0BC1-40AD-80C9-C423024F39B2}" destId="{3F722BAE-3AD8-45C4-81DE-9138020EB735}" srcOrd="2" destOrd="0" parTransId="{B80CF5ED-B1D1-4D53-B9D7-618DD4747556}" sibTransId="{E09EB93D-1F22-4B69-8BEF-4ED6E280DC3E}"/>
    <dgm:cxn modelId="{5720789B-AD6B-2E40-964B-DAD1256D91EC}" type="presOf" srcId="{C6BE7009-6D9F-46C3-AC2F-4FAFEAB1D1DD}" destId="{BEE9A2B3-36CD-3345-BD34-18CD4C114404}" srcOrd="0" destOrd="0" presId="urn:microsoft.com/office/officeart/2005/8/layout/orgChart1"/>
    <dgm:cxn modelId="{B403DBBA-D71E-A14E-B1F3-9241E2A46E3D}" type="presOf" srcId="{C6BE7009-6D9F-46C3-AC2F-4FAFEAB1D1DD}" destId="{C8A24E20-1EFC-3343-85A0-D436F0D75802}" srcOrd="1" destOrd="0" presId="urn:microsoft.com/office/officeart/2005/8/layout/orgChart1"/>
    <dgm:cxn modelId="{416026D3-486C-4360-880B-944FA079EA4D}" srcId="{5767656C-0BC1-40AD-80C9-C423024F39B2}" destId="{91943E44-21B9-4919-A5DC-4EEC3E34E340}" srcOrd="0" destOrd="0" parTransId="{3FBECCB9-3CFA-4084-834E-1227A1822E54}" sibTransId="{C8CEAC32-7545-417E-A162-B51D7D59DD31}"/>
    <dgm:cxn modelId="{BB63F9D4-375E-A14D-867F-594000422338}" type="presOf" srcId="{3F722BAE-3AD8-45C4-81DE-9138020EB735}" destId="{2C738A98-642E-B043-8DCC-443B1E02CEBF}" srcOrd="1" destOrd="0" presId="urn:microsoft.com/office/officeart/2005/8/layout/orgChart1"/>
    <dgm:cxn modelId="{C1182BFC-18CE-A646-B20A-9EDC4DA5001C}" type="presOf" srcId="{91943E44-21B9-4919-A5DC-4EEC3E34E340}" destId="{8933085E-9146-D240-81BF-D110B3C36CF9}" srcOrd="0" destOrd="0" presId="urn:microsoft.com/office/officeart/2005/8/layout/orgChart1"/>
    <dgm:cxn modelId="{E0F1AB92-07D4-C74F-8188-0E3F0E048136}" type="presParOf" srcId="{DB02B063-0A67-324F-92C6-8CE478F90955}" destId="{7A1003AB-6276-1F4F-8D8C-8E4FB3181742}" srcOrd="0" destOrd="0" presId="urn:microsoft.com/office/officeart/2005/8/layout/orgChart1"/>
    <dgm:cxn modelId="{C80E3B3F-F267-5742-8AA0-7FB5A1D9FD9C}" type="presParOf" srcId="{7A1003AB-6276-1F4F-8D8C-8E4FB3181742}" destId="{8E0A6C0C-4C5E-EA4F-A4D7-F50E1B5244F3}" srcOrd="0" destOrd="0" presId="urn:microsoft.com/office/officeart/2005/8/layout/orgChart1"/>
    <dgm:cxn modelId="{E25FE2BD-030F-864D-9C04-0A3B415DE414}" type="presParOf" srcId="{8E0A6C0C-4C5E-EA4F-A4D7-F50E1B5244F3}" destId="{8933085E-9146-D240-81BF-D110B3C36CF9}" srcOrd="0" destOrd="0" presId="urn:microsoft.com/office/officeart/2005/8/layout/orgChart1"/>
    <dgm:cxn modelId="{E62A7ED1-780F-1C41-BEE9-B08F02551512}" type="presParOf" srcId="{8E0A6C0C-4C5E-EA4F-A4D7-F50E1B5244F3}" destId="{9D467A79-4E92-944F-AA6C-32329119F552}" srcOrd="1" destOrd="0" presId="urn:microsoft.com/office/officeart/2005/8/layout/orgChart1"/>
    <dgm:cxn modelId="{BBD04010-0DE6-8246-897A-4BDEEA9852B4}" type="presParOf" srcId="{7A1003AB-6276-1F4F-8D8C-8E4FB3181742}" destId="{A816FD02-2080-8C4B-B704-FFDAC8F1B50D}" srcOrd="1" destOrd="0" presId="urn:microsoft.com/office/officeart/2005/8/layout/orgChart1"/>
    <dgm:cxn modelId="{943920C5-7835-C54C-A106-238028159947}" type="presParOf" srcId="{7A1003AB-6276-1F4F-8D8C-8E4FB3181742}" destId="{A65EE5FB-0B02-CD46-9227-9AB01E906D51}" srcOrd="2" destOrd="0" presId="urn:microsoft.com/office/officeart/2005/8/layout/orgChart1"/>
    <dgm:cxn modelId="{3393AC18-9CE6-844D-B574-21E9ED6FD4B2}" type="presParOf" srcId="{DB02B063-0A67-324F-92C6-8CE478F90955}" destId="{6E8F8100-BA69-8347-84BF-D9705CE20186}" srcOrd="1" destOrd="0" presId="urn:microsoft.com/office/officeart/2005/8/layout/orgChart1"/>
    <dgm:cxn modelId="{253C8405-8056-5A42-B0BF-2FDE77E76EBB}" type="presParOf" srcId="{6E8F8100-BA69-8347-84BF-D9705CE20186}" destId="{1179BB8A-61AA-854A-8416-31EFCD1EEB83}" srcOrd="0" destOrd="0" presId="urn:microsoft.com/office/officeart/2005/8/layout/orgChart1"/>
    <dgm:cxn modelId="{6DEA21AD-847F-7448-BFD0-40C28A691A54}" type="presParOf" srcId="{1179BB8A-61AA-854A-8416-31EFCD1EEB83}" destId="{BEE9A2B3-36CD-3345-BD34-18CD4C114404}" srcOrd="0" destOrd="0" presId="urn:microsoft.com/office/officeart/2005/8/layout/orgChart1"/>
    <dgm:cxn modelId="{4F00D3C0-ABAF-7C4B-8E42-58028F92F21F}" type="presParOf" srcId="{1179BB8A-61AA-854A-8416-31EFCD1EEB83}" destId="{C8A24E20-1EFC-3343-85A0-D436F0D75802}" srcOrd="1" destOrd="0" presId="urn:microsoft.com/office/officeart/2005/8/layout/orgChart1"/>
    <dgm:cxn modelId="{7A726006-EB31-E940-890D-9CB72B415628}" type="presParOf" srcId="{6E8F8100-BA69-8347-84BF-D9705CE20186}" destId="{4AFCF876-6B7A-BA40-B5D8-859103A2267D}" srcOrd="1" destOrd="0" presId="urn:microsoft.com/office/officeart/2005/8/layout/orgChart1"/>
    <dgm:cxn modelId="{5410EF49-FEA4-E948-9310-1089F57A8E06}" type="presParOf" srcId="{6E8F8100-BA69-8347-84BF-D9705CE20186}" destId="{4073C7B1-1763-4D4F-9EFF-662E0D6F3FD2}" srcOrd="2" destOrd="0" presId="urn:microsoft.com/office/officeart/2005/8/layout/orgChart1"/>
    <dgm:cxn modelId="{70B7BB2C-93C7-CF4E-A1E2-BD4662356C9C}" type="presParOf" srcId="{DB02B063-0A67-324F-92C6-8CE478F90955}" destId="{7F5F6963-0280-7949-9A96-B02281861445}" srcOrd="2" destOrd="0" presId="urn:microsoft.com/office/officeart/2005/8/layout/orgChart1"/>
    <dgm:cxn modelId="{92B783A8-BBE3-1A42-BEAA-19DDB6E8C488}" type="presParOf" srcId="{7F5F6963-0280-7949-9A96-B02281861445}" destId="{D29974AC-EC8B-144B-A0B0-A5651C6777C9}" srcOrd="0" destOrd="0" presId="urn:microsoft.com/office/officeart/2005/8/layout/orgChart1"/>
    <dgm:cxn modelId="{ADB909B7-36C2-D143-9522-DB06F047BD19}" type="presParOf" srcId="{D29974AC-EC8B-144B-A0B0-A5651C6777C9}" destId="{4C5DC417-42B4-D242-89A6-DBE34498F372}" srcOrd="0" destOrd="0" presId="urn:microsoft.com/office/officeart/2005/8/layout/orgChart1"/>
    <dgm:cxn modelId="{5B86ADC5-ED45-504C-9C6A-8D58AD64397C}" type="presParOf" srcId="{D29974AC-EC8B-144B-A0B0-A5651C6777C9}" destId="{2C738A98-642E-B043-8DCC-443B1E02CEBF}" srcOrd="1" destOrd="0" presId="urn:microsoft.com/office/officeart/2005/8/layout/orgChart1"/>
    <dgm:cxn modelId="{A584F8B1-B383-6B4A-9766-D568E0D16FE2}" type="presParOf" srcId="{7F5F6963-0280-7949-9A96-B02281861445}" destId="{DF9D638E-32A1-684D-BC4E-C4C4184BE3B7}" srcOrd="1" destOrd="0" presId="urn:microsoft.com/office/officeart/2005/8/layout/orgChart1"/>
    <dgm:cxn modelId="{500C8911-D9AA-F54A-8FB7-27E937CF9B7F}" type="presParOf" srcId="{7F5F6963-0280-7949-9A96-B02281861445}" destId="{87FD7BAB-56A3-5A49-AC92-CDD3EFAC095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AE5F5-C583-344D-BB3F-D32EDD0604B6}">
      <dsp:nvSpPr>
        <dsp:cNvPr id="0" name=""/>
        <dsp:cNvSpPr/>
      </dsp:nvSpPr>
      <dsp:spPr>
        <a:xfrm>
          <a:off x="0" y="511199"/>
          <a:ext cx="6506304" cy="1376550"/>
        </a:xfrm>
        <a:prstGeom prst="rect">
          <a:avLst/>
        </a:prstGeom>
        <a:solidFill>
          <a:schemeClr val="lt1"/>
        </a:solidFill>
        <a:ln w="34925" cap="flat" cmpd="sng" algn="in">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04961" tIns="395732" rIns="504961" bIns="135128" numCol="1" spcCol="1270" anchor="t" anchorCtr="0">
          <a:noAutofit/>
        </a:bodyPr>
        <a:lstStyle/>
        <a:p>
          <a:pPr marL="171450" lvl="1" indent="-171450" algn="l" defTabSz="844550">
            <a:lnSpc>
              <a:spcPct val="90000"/>
            </a:lnSpc>
            <a:spcBef>
              <a:spcPct val="0"/>
            </a:spcBef>
            <a:spcAft>
              <a:spcPct val="15000"/>
            </a:spcAft>
            <a:buChar char="•"/>
          </a:pPr>
          <a:r>
            <a:rPr lang="de-DE" sz="1900" kern="1200"/>
            <a:t>Psychischer Druck</a:t>
          </a:r>
          <a:endParaRPr lang="en-US" sz="1900" kern="1200"/>
        </a:p>
        <a:p>
          <a:pPr marL="171450" lvl="1" indent="-171450" algn="l" defTabSz="844550">
            <a:lnSpc>
              <a:spcPct val="90000"/>
            </a:lnSpc>
            <a:spcBef>
              <a:spcPct val="0"/>
            </a:spcBef>
            <a:spcAft>
              <a:spcPct val="15000"/>
            </a:spcAft>
            <a:buChar char="•"/>
          </a:pPr>
          <a:r>
            <a:rPr lang="de-DE" sz="1900" kern="1200"/>
            <a:t>Wohnungslosigkeit</a:t>
          </a:r>
          <a:endParaRPr lang="en-US" sz="1900" kern="1200"/>
        </a:p>
        <a:p>
          <a:pPr marL="171450" lvl="1" indent="-171450" algn="l" defTabSz="844550">
            <a:lnSpc>
              <a:spcPct val="90000"/>
            </a:lnSpc>
            <a:spcBef>
              <a:spcPct val="0"/>
            </a:spcBef>
            <a:spcAft>
              <a:spcPct val="15000"/>
            </a:spcAft>
            <a:buChar char="•"/>
          </a:pPr>
          <a:r>
            <a:rPr lang="de-DE" sz="1900" kern="1200"/>
            <a:t>Arbeitslosigkeit</a:t>
          </a:r>
          <a:endParaRPr lang="en-US" sz="1900" kern="1200"/>
        </a:p>
      </dsp:txBody>
      <dsp:txXfrm>
        <a:off x="0" y="511199"/>
        <a:ext cx="6506304" cy="1376550"/>
      </dsp:txXfrm>
    </dsp:sp>
    <dsp:sp modelId="{5CB8328D-D6C9-F443-AB51-2F84FB666CB0}">
      <dsp:nvSpPr>
        <dsp:cNvPr id="0" name=""/>
        <dsp:cNvSpPr/>
      </dsp:nvSpPr>
      <dsp:spPr>
        <a:xfrm>
          <a:off x="325315" y="230759"/>
          <a:ext cx="4554412" cy="560879"/>
        </a:xfrm>
        <a:prstGeom prst="roundRect">
          <a:avLst/>
        </a:prstGeom>
        <a:solidFill>
          <a:schemeClr val="accent1">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2146" tIns="0" rIns="172146" bIns="0" numCol="1" spcCol="1270" anchor="ctr" anchorCtr="0">
          <a:noAutofit/>
        </a:bodyPr>
        <a:lstStyle/>
        <a:p>
          <a:pPr marL="0" lvl="0" indent="0" algn="l" defTabSz="844550">
            <a:lnSpc>
              <a:spcPct val="90000"/>
            </a:lnSpc>
            <a:spcBef>
              <a:spcPct val="0"/>
            </a:spcBef>
            <a:spcAft>
              <a:spcPct val="35000"/>
            </a:spcAft>
            <a:buNone/>
          </a:pPr>
          <a:r>
            <a:rPr lang="de-DE" sz="1900" kern="1200" dirty="0"/>
            <a:t>Auswirkungen auf Einzelpersonen</a:t>
          </a:r>
          <a:endParaRPr lang="en-US" sz="1900" kern="1200" dirty="0"/>
        </a:p>
      </dsp:txBody>
      <dsp:txXfrm>
        <a:off x="352695" y="258139"/>
        <a:ext cx="4499652" cy="506119"/>
      </dsp:txXfrm>
    </dsp:sp>
    <dsp:sp modelId="{01376322-9BDB-7042-81A8-E8E243EA2C18}">
      <dsp:nvSpPr>
        <dsp:cNvPr id="0" name=""/>
        <dsp:cNvSpPr/>
      </dsp:nvSpPr>
      <dsp:spPr>
        <a:xfrm>
          <a:off x="0" y="2270790"/>
          <a:ext cx="6506304" cy="1615949"/>
        </a:xfrm>
        <a:prstGeom prst="rect">
          <a:avLst/>
        </a:prstGeom>
        <a:solidFill>
          <a:schemeClr val="lt1"/>
        </a:solidFill>
        <a:ln w="34925" cap="flat" cmpd="sng" algn="in">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04961" tIns="395732" rIns="504961" bIns="135128" numCol="1" spcCol="1270" anchor="t" anchorCtr="0">
          <a:noAutofit/>
        </a:bodyPr>
        <a:lstStyle/>
        <a:p>
          <a:pPr marL="171450" lvl="1" indent="-171450" algn="l" defTabSz="844550">
            <a:lnSpc>
              <a:spcPct val="90000"/>
            </a:lnSpc>
            <a:spcBef>
              <a:spcPct val="0"/>
            </a:spcBef>
            <a:spcAft>
              <a:spcPct val="15000"/>
            </a:spcAft>
            <a:buChar char="•"/>
          </a:pPr>
          <a:r>
            <a:rPr lang="de-DE" sz="1900" kern="1200" dirty="0"/>
            <a:t>kurzfristig: Wachstum ankurbeln</a:t>
          </a:r>
          <a:endParaRPr lang="en-US" sz="1900" kern="1200" dirty="0"/>
        </a:p>
        <a:p>
          <a:pPr marL="171450" lvl="1" indent="-171450" algn="l" defTabSz="844550">
            <a:lnSpc>
              <a:spcPct val="90000"/>
            </a:lnSpc>
            <a:spcBef>
              <a:spcPct val="0"/>
            </a:spcBef>
            <a:spcAft>
              <a:spcPct val="15000"/>
            </a:spcAft>
            <a:buChar char="•"/>
          </a:pPr>
          <a:r>
            <a:rPr lang="de-DE" sz="1900" kern="1200"/>
            <a:t>langfristig: Instabilität </a:t>
          </a:r>
          <a:r>
            <a:rPr lang="de-DE" sz="1900" kern="1200">
              <a:sym typeface="Wingdings" panose="05000000000000000000" pitchFamily="2" charset="2"/>
            </a:rPr>
            <a:t></a:t>
          </a:r>
          <a:r>
            <a:rPr lang="de-DE" sz="1900" kern="1200"/>
            <a:t> Schuldenkrise (siehe Griechenland)</a:t>
          </a:r>
          <a:endParaRPr lang="en-US" sz="1900" kern="1200"/>
        </a:p>
        <a:p>
          <a:pPr marL="171450" lvl="1" indent="-171450" algn="l" defTabSz="844550">
            <a:lnSpc>
              <a:spcPct val="90000"/>
            </a:lnSpc>
            <a:spcBef>
              <a:spcPct val="0"/>
            </a:spcBef>
            <a:spcAft>
              <a:spcPct val="15000"/>
            </a:spcAft>
            <a:buChar char="•"/>
          </a:pPr>
          <a:r>
            <a:rPr lang="de-DE" sz="1900" kern="1200"/>
            <a:t>Vertrauen in Märkte und Währungen kann sinken</a:t>
          </a:r>
          <a:endParaRPr lang="en-US" sz="1900" kern="1200"/>
        </a:p>
      </dsp:txBody>
      <dsp:txXfrm>
        <a:off x="0" y="2270790"/>
        <a:ext cx="6506304" cy="1615949"/>
      </dsp:txXfrm>
    </dsp:sp>
    <dsp:sp modelId="{A8222F1A-65DF-F24E-ACA1-4ED0744137B3}">
      <dsp:nvSpPr>
        <dsp:cNvPr id="0" name=""/>
        <dsp:cNvSpPr/>
      </dsp:nvSpPr>
      <dsp:spPr>
        <a:xfrm>
          <a:off x="325315" y="1990350"/>
          <a:ext cx="4554412" cy="560879"/>
        </a:xfrm>
        <a:prstGeom prst="roundRect">
          <a:avLst/>
        </a:prstGeom>
        <a:solidFill>
          <a:schemeClr val="accent1">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2146" tIns="0" rIns="172146" bIns="0" numCol="1" spcCol="1270" anchor="ctr" anchorCtr="0">
          <a:noAutofit/>
        </a:bodyPr>
        <a:lstStyle/>
        <a:p>
          <a:pPr marL="0" lvl="0" indent="0" algn="l" defTabSz="844550">
            <a:lnSpc>
              <a:spcPct val="90000"/>
            </a:lnSpc>
            <a:spcBef>
              <a:spcPct val="0"/>
            </a:spcBef>
            <a:spcAft>
              <a:spcPct val="35000"/>
            </a:spcAft>
            <a:buNone/>
          </a:pPr>
          <a:r>
            <a:rPr lang="de-DE" sz="1900" kern="1200" dirty="0"/>
            <a:t>Auswirkungen auf die Wirtschaft</a:t>
          </a:r>
          <a:endParaRPr lang="en-US" sz="1900" kern="1200" dirty="0"/>
        </a:p>
      </dsp:txBody>
      <dsp:txXfrm>
        <a:off x="352695" y="2017730"/>
        <a:ext cx="4499652" cy="506119"/>
      </dsp:txXfrm>
    </dsp:sp>
    <dsp:sp modelId="{D06457BA-8AC6-8343-B2D5-4206DA1470D7}">
      <dsp:nvSpPr>
        <dsp:cNvPr id="0" name=""/>
        <dsp:cNvSpPr/>
      </dsp:nvSpPr>
      <dsp:spPr>
        <a:xfrm>
          <a:off x="0" y="4269780"/>
          <a:ext cx="6506304" cy="1077300"/>
        </a:xfrm>
        <a:prstGeom prst="rect">
          <a:avLst/>
        </a:prstGeom>
        <a:solidFill>
          <a:schemeClr val="lt1"/>
        </a:solidFill>
        <a:ln w="34925" cap="flat" cmpd="sng" algn="in">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04961" tIns="395732" rIns="504961" bIns="135128" numCol="1" spcCol="1270" anchor="t" anchorCtr="0">
          <a:noAutofit/>
        </a:bodyPr>
        <a:lstStyle/>
        <a:p>
          <a:pPr marL="171450" lvl="1" indent="-171450" algn="l" defTabSz="844550">
            <a:lnSpc>
              <a:spcPct val="90000"/>
            </a:lnSpc>
            <a:spcBef>
              <a:spcPct val="0"/>
            </a:spcBef>
            <a:spcAft>
              <a:spcPct val="15000"/>
            </a:spcAft>
            <a:buChar char="•"/>
          </a:pPr>
          <a:r>
            <a:rPr lang="de-DE" sz="1900" kern="1200"/>
            <a:t>Verstärkung der Ungleichheit</a:t>
          </a:r>
          <a:endParaRPr lang="en-US" sz="1900" kern="1200"/>
        </a:p>
        <a:p>
          <a:pPr marL="171450" lvl="1" indent="-171450" algn="l" defTabSz="844550">
            <a:lnSpc>
              <a:spcPct val="90000"/>
            </a:lnSpc>
            <a:spcBef>
              <a:spcPct val="0"/>
            </a:spcBef>
            <a:spcAft>
              <a:spcPct val="15000"/>
            </a:spcAft>
            <a:buChar char="•"/>
          </a:pPr>
          <a:r>
            <a:rPr lang="de-DE" sz="1900" kern="1200"/>
            <a:t>Belastung der jungen Generation</a:t>
          </a:r>
          <a:endParaRPr lang="en-US" sz="1900" kern="1200"/>
        </a:p>
      </dsp:txBody>
      <dsp:txXfrm>
        <a:off x="0" y="4269780"/>
        <a:ext cx="6506304" cy="1077300"/>
      </dsp:txXfrm>
    </dsp:sp>
    <dsp:sp modelId="{A372E64C-C112-2841-BECE-7A81E30B6962}">
      <dsp:nvSpPr>
        <dsp:cNvPr id="0" name=""/>
        <dsp:cNvSpPr/>
      </dsp:nvSpPr>
      <dsp:spPr>
        <a:xfrm>
          <a:off x="325315" y="3989340"/>
          <a:ext cx="4554412" cy="560879"/>
        </a:xfrm>
        <a:prstGeom prst="roundRect">
          <a:avLst/>
        </a:prstGeom>
        <a:solidFill>
          <a:schemeClr val="accent1">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2146" tIns="0" rIns="172146" bIns="0" numCol="1" spcCol="1270" anchor="ctr" anchorCtr="0">
          <a:noAutofit/>
        </a:bodyPr>
        <a:lstStyle/>
        <a:p>
          <a:pPr marL="0" lvl="0" indent="0" algn="l" defTabSz="844550">
            <a:lnSpc>
              <a:spcPct val="90000"/>
            </a:lnSpc>
            <a:spcBef>
              <a:spcPct val="0"/>
            </a:spcBef>
            <a:spcAft>
              <a:spcPct val="35000"/>
            </a:spcAft>
            <a:buNone/>
          </a:pPr>
          <a:r>
            <a:rPr lang="de-DE" sz="1900" kern="1200" dirty="0"/>
            <a:t>Auswirkungen auf die Gesellschaft</a:t>
          </a:r>
          <a:endParaRPr lang="en-US" sz="1900" kern="1200" dirty="0"/>
        </a:p>
      </dsp:txBody>
      <dsp:txXfrm>
        <a:off x="352695" y="4016720"/>
        <a:ext cx="4499652" cy="5061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03D00-72B6-40C9-BE0B-D1B3D2F5F8D6}">
      <dsp:nvSpPr>
        <dsp:cNvPr id="0" name=""/>
        <dsp:cNvSpPr/>
      </dsp:nvSpPr>
      <dsp:spPr>
        <a:xfrm>
          <a:off x="187532" y="141400"/>
          <a:ext cx="1323113" cy="1323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64009D-C12F-464A-B16C-6E8C0B37A676}">
      <dsp:nvSpPr>
        <dsp:cNvPr id="0" name=""/>
        <dsp:cNvSpPr/>
      </dsp:nvSpPr>
      <dsp:spPr>
        <a:xfrm>
          <a:off x="465386" y="419253"/>
          <a:ext cx="767405" cy="7674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57DF40-0D9D-42D3-94B2-2552BFB06691}">
      <dsp:nvSpPr>
        <dsp:cNvPr id="0" name=""/>
        <dsp:cNvSpPr/>
      </dsp:nvSpPr>
      <dsp:spPr>
        <a:xfrm>
          <a:off x="1794169" y="141400"/>
          <a:ext cx="3118767" cy="1323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de-DE" sz="2200" kern="1200" baseline="0"/>
            <a:t>Bildungskredite</a:t>
          </a:r>
          <a:br>
            <a:rPr lang="de-DE" sz="2200" kern="1200" baseline="0"/>
          </a:br>
          <a:r>
            <a:rPr lang="de-DE" sz="2200" kern="1200" baseline="0">
              <a:sym typeface="Wingdings" panose="05000000000000000000" pitchFamily="2" charset="2"/>
            </a:rPr>
            <a:t></a:t>
          </a:r>
          <a:r>
            <a:rPr lang="de-DE" sz="2200" kern="1200" baseline="0"/>
            <a:t> höhere Einkommen</a:t>
          </a:r>
          <a:endParaRPr lang="en-US" sz="2200" kern="1200"/>
        </a:p>
      </dsp:txBody>
      <dsp:txXfrm>
        <a:off x="1794169" y="141400"/>
        <a:ext cx="3118767" cy="1323113"/>
      </dsp:txXfrm>
    </dsp:sp>
    <dsp:sp modelId="{6C3521F5-3E94-4B4B-879E-B07BC8AABCE3}">
      <dsp:nvSpPr>
        <dsp:cNvPr id="0" name=""/>
        <dsp:cNvSpPr/>
      </dsp:nvSpPr>
      <dsp:spPr>
        <a:xfrm>
          <a:off x="5456358" y="141400"/>
          <a:ext cx="1323113" cy="1323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486BF9-F3AC-4B9A-BDF8-C1F41006B70F}">
      <dsp:nvSpPr>
        <dsp:cNvPr id="0" name=""/>
        <dsp:cNvSpPr/>
      </dsp:nvSpPr>
      <dsp:spPr>
        <a:xfrm>
          <a:off x="5734212" y="419253"/>
          <a:ext cx="767405" cy="7674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C5CD44-58B4-4A5F-905B-59330C67974C}">
      <dsp:nvSpPr>
        <dsp:cNvPr id="0" name=""/>
        <dsp:cNvSpPr/>
      </dsp:nvSpPr>
      <dsp:spPr>
        <a:xfrm>
          <a:off x="7062996" y="141400"/>
          <a:ext cx="3118767" cy="1323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de-DE" sz="2200" kern="1200" baseline="0"/>
            <a:t>Hypotheken</a:t>
          </a:r>
          <a:br>
            <a:rPr lang="de-DE" sz="2200" kern="1200" baseline="0"/>
          </a:br>
          <a:r>
            <a:rPr lang="de-DE" sz="2200" kern="1200" baseline="0">
              <a:sym typeface="Wingdings" panose="05000000000000000000" pitchFamily="2" charset="2"/>
            </a:rPr>
            <a:t></a:t>
          </a:r>
          <a:r>
            <a:rPr lang="de-DE" sz="2200" kern="1200" baseline="0"/>
            <a:t> Erwerb von Wohneigentum</a:t>
          </a:r>
          <a:endParaRPr lang="en-US" sz="2200" kern="1200"/>
        </a:p>
      </dsp:txBody>
      <dsp:txXfrm>
        <a:off x="7062996" y="141400"/>
        <a:ext cx="3118767" cy="1323113"/>
      </dsp:txXfrm>
    </dsp:sp>
    <dsp:sp modelId="{69599A8C-8F23-4171-B197-E54EED686DE1}">
      <dsp:nvSpPr>
        <dsp:cNvPr id="0" name=""/>
        <dsp:cNvSpPr/>
      </dsp:nvSpPr>
      <dsp:spPr>
        <a:xfrm>
          <a:off x="187532" y="2064434"/>
          <a:ext cx="1323113" cy="1323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407B8F-7A78-41E2-8536-BD8E6E55388D}">
      <dsp:nvSpPr>
        <dsp:cNvPr id="0" name=""/>
        <dsp:cNvSpPr/>
      </dsp:nvSpPr>
      <dsp:spPr>
        <a:xfrm>
          <a:off x="465386" y="2342288"/>
          <a:ext cx="767405" cy="76740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255CB9-0568-4542-BC49-57A18AAB4A26}">
      <dsp:nvSpPr>
        <dsp:cNvPr id="0" name=""/>
        <dsp:cNvSpPr/>
      </dsp:nvSpPr>
      <dsp:spPr>
        <a:xfrm>
          <a:off x="1794169" y="2064434"/>
          <a:ext cx="3118767" cy="1323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de-DE" sz="2200" kern="1200" baseline="0"/>
            <a:t>Unternehmen </a:t>
          </a:r>
          <a:br>
            <a:rPr lang="de-DE" sz="2200" kern="1200" baseline="0"/>
          </a:br>
          <a:r>
            <a:rPr lang="de-DE" sz="2200" kern="1200" baseline="0">
              <a:sym typeface="Wingdings" panose="05000000000000000000" pitchFamily="2" charset="2"/>
            </a:rPr>
            <a:t></a:t>
          </a:r>
          <a:r>
            <a:rPr lang="de-DE" sz="2200" kern="1200" baseline="0"/>
            <a:t> Innovationen, neue Projekte und Arbeitsplätze</a:t>
          </a:r>
          <a:endParaRPr lang="en-US" sz="2200" kern="1200"/>
        </a:p>
      </dsp:txBody>
      <dsp:txXfrm>
        <a:off x="1794169" y="2064434"/>
        <a:ext cx="3118767" cy="1323113"/>
      </dsp:txXfrm>
    </dsp:sp>
    <dsp:sp modelId="{8803E54C-57F6-4096-9CFD-E51F0AC234A7}">
      <dsp:nvSpPr>
        <dsp:cNvPr id="0" name=""/>
        <dsp:cNvSpPr/>
      </dsp:nvSpPr>
      <dsp:spPr>
        <a:xfrm>
          <a:off x="5456358" y="2064434"/>
          <a:ext cx="1323113" cy="1323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13B8B9-DA43-420C-A046-B293EAB27FE3}">
      <dsp:nvSpPr>
        <dsp:cNvPr id="0" name=""/>
        <dsp:cNvSpPr/>
      </dsp:nvSpPr>
      <dsp:spPr>
        <a:xfrm>
          <a:off x="5734212" y="2342288"/>
          <a:ext cx="767405" cy="76740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4532AA-5257-4D39-B35F-1A7523AA7E14}">
      <dsp:nvSpPr>
        <dsp:cNvPr id="0" name=""/>
        <dsp:cNvSpPr/>
      </dsp:nvSpPr>
      <dsp:spPr>
        <a:xfrm>
          <a:off x="7062996" y="2064434"/>
          <a:ext cx="3118767" cy="1323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de-DE" sz="2200" kern="1200" baseline="0"/>
            <a:t>Staaten</a:t>
          </a:r>
          <a:br>
            <a:rPr lang="de-DE" sz="2200" kern="1200" baseline="0"/>
          </a:br>
          <a:r>
            <a:rPr lang="de-DE" sz="2200" kern="1200" baseline="0">
              <a:sym typeface="Wingdings" panose="05000000000000000000" pitchFamily="2" charset="2"/>
            </a:rPr>
            <a:t></a:t>
          </a:r>
          <a:r>
            <a:rPr lang="de-DE" sz="2200" kern="1200" baseline="0"/>
            <a:t> Investitionen in Infrastruktur, Bildung und Gesundheit</a:t>
          </a:r>
          <a:endParaRPr lang="en-US" sz="2200" kern="1200"/>
        </a:p>
      </dsp:txBody>
      <dsp:txXfrm>
        <a:off x="7062996" y="2064434"/>
        <a:ext cx="3118767" cy="1323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D2D6C-491F-1146-83D6-3C3974D83193}">
      <dsp:nvSpPr>
        <dsp:cNvPr id="0" name=""/>
        <dsp:cNvSpPr/>
      </dsp:nvSpPr>
      <dsp:spPr>
        <a:xfrm>
          <a:off x="0" y="361725"/>
          <a:ext cx="5959475" cy="155925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521" tIns="374904" rIns="462521" bIns="128016" numCol="1" spcCol="1270" anchor="t" anchorCtr="0">
          <a:noAutofit/>
        </a:bodyPr>
        <a:lstStyle/>
        <a:p>
          <a:pPr marL="171450" lvl="1" indent="-171450" algn="l" defTabSz="800100">
            <a:lnSpc>
              <a:spcPct val="90000"/>
            </a:lnSpc>
            <a:spcBef>
              <a:spcPct val="0"/>
            </a:spcBef>
            <a:spcAft>
              <a:spcPct val="15000"/>
            </a:spcAft>
            <a:buChar char="•"/>
          </a:pPr>
          <a:r>
            <a:rPr lang="de-DE" sz="1800" kern="1200"/>
            <a:t>Budgetplanung</a:t>
          </a:r>
          <a:endParaRPr lang="en-US" sz="1800" kern="1200"/>
        </a:p>
        <a:p>
          <a:pPr marL="171450" lvl="1" indent="-171450" algn="l" defTabSz="800100">
            <a:lnSpc>
              <a:spcPct val="90000"/>
            </a:lnSpc>
            <a:spcBef>
              <a:spcPct val="0"/>
            </a:spcBef>
            <a:spcAft>
              <a:spcPct val="15000"/>
            </a:spcAft>
            <a:buChar char="•"/>
          </a:pPr>
          <a:r>
            <a:rPr lang="de-DE" sz="1800" kern="1200"/>
            <a:t>Umschuldung</a:t>
          </a:r>
          <a:endParaRPr lang="en-US" sz="1800" kern="1200"/>
        </a:p>
        <a:p>
          <a:pPr marL="171450" lvl="1" indent="-171450" algn="l" defTabSz="800100">
            <a:lnSpc>
              <a:spcPct val="90000"/>
            </a:lnSpc>
            <a:spcBef>
              <a:spcPct val="0"/>
            </a:spcBef>
            <a:spcAft>
              <a:spcPct val="15000"/>
            </a:spcAft>
            <a:buChar char="•"/>
          </a:pPr>
          <a:r>
            <a:rPr lang="de-DE" sz="1800" kern="1200"/>
            <a:t>Schuldnerberatung</a:t>
          </a:r>
          <a:endParaRPr lang="en-US" sz="1800" kern="1200"/>
        </a:p>
        <a:p>
          <a:pPr marL="171450" lvl="1" indent="-171450" algn="l" defTabSz="800100">
            <a:lnSpc>
              <a:spcPct val="90000"/>
            </a:lnSpc>
            <a:spcBef>
              <a:spcPct val="0"/>
            </a:spcBef>
            <a:spcAft>
              <a:spcPct val="15000"/>
            </a:spcAft>
            <a:buChar char="•"/>
          </a:pPr>
          <a:r>
            <a:rPr lang="de-DE" sz="1800" kern="1200"/>
            <a:t>Privatkonkurs</a:t>
          </a:r>
          <a:endParaRPr lang="en-US" sz="1800" kern="1200"/>
        </a:p>
      </dsp:txBody>
      <dsp:txXfrm>
        <a:off x="0" y="361725"/>
        <a:ext cx="5959475" cy="1559250"/>
      </dsp:txXfrm>
    </dsp:sp>
    <dsp:sp modelId="{886A585B-835C-BA4F-94E7-BB482CCDD255}">
      <dsp:nvSpPr>
        <dsp:cNvPr id="0" name=""/>
        <dsp:cNvSpPr/>
      </dsp:nvSpPr>
      <dsp:spPr>
        <a:xfrm>
          <a:off x="297973" y="96045"/>
          <a:ext cx="4171632" cy="531360"/>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7678" tIns="0" rIns="157678" bIns="0" numCol="1" spcCol="1270" anchor="ctr" anchorCtr="0">
          <a:noAutofit/>
        </a:bodyPr>
        <a:lstStyle/>
        <a:p>
          <a:pPr marL="0" lvl="0" indent="0" algn="l" defTabSz="800100">
            <a:lnSpc>
              <a:spcPct val="90000"/>
            </a:lnSpc>
            <a:spcBef>
              <a:spcPct val="0"/>
            </a:spcBef>
            <a:spcAft>
              <a:spcPct val="35000"/>
            </a:spcAft>
            <a:buNone/>
          </a:pPr>
          <a:r>
            <a:rPr lang="de-DE" sz="1800" kern="1200"/>
            <a:t>Individuelle Strategien</a:t>
          </a:r>
          <a:endParaRPr lang="en-US" sz="1800" kern="1200"/>
        </a:p>
      </dsp:txBody>
      <dsp:txXfrm>
        <a:off x="323912" y="121984"/>
        <a:ext cx="4119754" cy="479482"/>
      </dsp:txXfrm>
    </dsp:sp>
    <dsp:sp modelId="{30CB4E91-60EB-B444-AA33-F12A912D2D6A}">
      <dsp:nvSpPr>
        <dsp:cNvPr id="0" name=""/>
        <dsp:cNvSpPr/>
      </dsp:nvSpPr>
      <dsp:spPr>
        <a:xfrm>
          <a:off x="0" y="2283855"/>
          <a:ext cx="5959475" cy="15309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521" tIns="374904" rIns="462521" bIns="128016" numCol="1" spcCol="1270" anchor="t" anchorCtr="0">
          <a:noAutofit/>
        </a:bodyPr>
        <a:lstStyle/>
        <a:p>
          <a:pPr marL="171450" lvl="1" indent="-171450" algn="l" defTabSz="800100">
            <a:lnSpc>
              <a:spcPct val="90000"/>
            </a:lnSpc>
            <a:spcBef>
              <a:spcPct val="0"/>
            </a:spcBef>
            <a:spcAft>
              <a:spcPct val="15000"/>
            </a:spcAft>
            <a:buChar char="•"/>
          </a:pPr>
          <a:r>
            <a:rPr lang="de-DE" sz="1800" kern="1200"/>
            <a:t>Insolvenzrecht</a:t>
          </a:r>
          <a:endParaRPr lang="en-US" sz="1800" kern="1200"/>
        </a:p>
        <a:p>
          <a:pPr marL="171450" lvl="1" indent="-171450" algn="l" defTabSz="800100">
            <a:lnSpc>
              <a:spcPct val="90000"/>
            </a:lnSpc>
            <a:spcBef>
              <a:spcPct val="0"/>
            </a:spcBef>
            <a:spcAft>
              <a:spcPct val="15000"/>
            </a:spcAft>
            <a:buChar char="•"/>
          </a:pPr>
          <a:r>
            <a:rPr lang="de-DE" sz="1800" kern="1200"/>
            <a:t>Sozialprogramme</a:t>
          </a:r>
          <a:endParaRPr lang="en-US" sz="1800" kern="1200"/>
        </a:p>
        <a:p>
          <a:pPr marL="171450" lvl="1" indent="-171450" algn="l" defTabSz="800100">
            <a:lnSpc>
              <a:spcPct val="90000"/>
            </a:lnSpc>
            <a:spcBef>
              <a:spcPct val="0"/>
            </a:spcBef>
            <a:spcAft>
              <a:spcPct val="15000"/>
            </a:spcAft>
            <a:buChar char="•"/>
          </a:pPr>
          <a:r>
            <a:rPr lang="de-DE" sz="1800" kern="1200"/>
            <a:t>Finanzbildung in Schulen &amp; Beratungseinrichtungen</a:t>
          </a:r>
          <a:endParaRPr lang="en-US" sz="1800" kern="1200"/>
        </a:p>
      </dsp:txBody>
      <dsp:txXfrm>
        <a:off x="0" y="2283855"/>
        <a:ext cx="5959475" cy="1530900"/>
      </dsp:txXfrm>
    </dsp:sp>
    <dsp:sp modelId="{0C35EF22-7441-5A40-8567-6A98FAD2D705}">
      <dsp:nvSpPr>
        <dsp:cNvPr id="0" name=""/>
        <dsp:cNvSpPr/>
      </dsp:nvSpPr>
      <dsp:spPr>
        <a:xfrm>
          <a:off x="297973" y="2018175"/>
          <a:ext cx="4171632" cy="531360"/>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7678" tIns="0" rIns="157678" bIns="0" numCol="1" spcCol="1270" anchor="ctr" anchorCtr="0">
          <a:noAutofit/>
        </a:bodyPr>
        <a:lstStyle/>
        <a:p>
          <a:pPr marL="0" lvl="0" indent="0" algn="l" defTabSz="800100">
            <a:lnSpc>
              <a:spcPct val="90000"/>
            </a:lnSpc>
            <a:spcBef>
              <a:spcPct val="0"/>
            </a:spcBef>
            <a:spcAft>
              <a:spcPct val="35000"/>
            </a:spcAft>
            <a:buNone/>
          </a:pPr>
          <a:r>
            <a:rPr lang="de-DE" sz="1800" kern="1200"/>
            <a:t>Staatliche Strategien</a:t>
          </a:r>
          <a:endParaRPr lang="en-US" sz="1800" kern="1200"/>
        </a:p>
      </dsp:txBody>
      <dsp:txXfrm>
        <a:off x="323912" y="2044114"/>
        <a:ext cx="4119754" cy="479482"/>
      </dsp:txXfrm>
    </dsp:sp>
    <dsp:sp modelId="{A268BA71-0CC2-7142-B37A-3C2E3E7A7F59}">
      <dsp:nvSpPr>
        <dsp:cNvPr id="0" name=""/>
        <dsp:cNvSpPr/>
      </dsp:nvSpPr>
      <dsp:spPr>
        <a:xfrm>
          <a:off x="0" y="4177635"/>
          <a:ext cx="5959475" cy="13041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521" tIns="374904" rIns="462521" bIns="128016" numCol="1" spcCol="1270" anchor="t" anchorCtr="0">
          <a:noAutofit/>
        </a:bodyPr>
        <a:lstStyle/>
        <a:p>
          <a:pPr marL="171450" lvl="1" indent="-171450" algn="l" defTabSz="800100">
            <a:lnSpc>
              <a:spcPct val="90000"/>
            </a:lnSpc>
            <a:spcBef>
              <a:spcPct val="0"/>
            </a:spcBef>
            <a:spcAft>
              <a:spcPct val="15000"/>
            </a:spcAft>
            <a:buChar char="•"/>
          </a:pPr>
          <a:r>
            <a:rPr lang="de-DE" sz="1800" kern="1200"/>
            <a:t>Zinspolitik</a:t>
          </a:r>
          <a:endParaRPr lang="en-US" sz="1800" kern="1200"/>
        </a:p>
        <a:p>
          <a:pPr marL="171450" lvl="1" indent="-171450" algn="l" defTabSz="800100">
            <a:lnSpc>
              <a:spcPct val="90000"/>
            </a:lnSpc>
            <a:spcBef>
              <a:spcPct val="0"/>
            </a:spcBef>
            <a:spcAft>
              <a:spcPct val="15000"/>
            </a:spcAft>
            <a:buChar char="•"/>
          </a:pPr>
          <a:r>
            <a:rPr lang="de-DE" sz="1800" kern="1200"/>
            <a:t>Konjunkturprogramme</a:t>
          </a:r>
          <a:endParaRPr lang="en-US" sz="1800" kern="1200"/>
        </a:p>
        <a:p>
          <a:pPr marL="171450" lvl="1" indent="-171450" algn="l" defTabSz="800100">
            <a:lnSpc>
              <a:spcPct val="90000"/>
            </a:lnSpc>
            <a:spcBef>
              <a:spcPct val="0"/>
            </a:spcBef>
            <a:spcAft>
              <a:spcPct val="15000"/>
            </a:spcAft>
            <a:buChar char="•"/>
          </a:pPr>
          <a:r>
            <a:rPr lang="de-DE" sz="1800" kern="1200"/>
            <a:t>Schuldenerlasse (z. B. in Entwicklungsländern)</a:t>
          </a:r>
          <a:endParaRPr lang="en-US" sz="1800" kern="1200"/>
        </a:p>
      </dsp:txBody>
      <dsp:txXfrm>
        <a:off x="0" y="4177635"/>
        <a:ext cx="5959475" cy="1304100"/>
      </dsp:txXfrm>
    </dsp:sp>
    <dsp:sp modelId="{08BF5519-0184-AA4C-B4AB-AE8EDD40D20C}">
      <dsp:nvSpPr>
        <dsp:cNvPr id="0" name=""/>
        <dsp:cNvSpPr/>
      </dsp:nvSpPr>
      <dsp:spPr>
        <a:xfrm>
          <a:off x="297973" y="3911955"/>
          <a:ext cx="4171632" cy="531360"/>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7678" tIns="0" rIns="157678" bIns="0" numCol="1" spcCol="1270" anchor="ctr" anchorCtr="0">
          <a:noAutofit/>
        </a:bodyPr>
        <a:lstStyle/>
        <a:p>
          <a:pPr marL="0" lvl="0" indent="0" algn="l" defTabSz="800100">
            <a:lnSpc>
              <a:spcPct val="90000"/>
            </a:lnSpc>
            <a:spcBef>
              <a:spcPct val="0"/>
            </a:spcBef>
            <a:spcAft>
              <a:spcPct val="35000"/>
            </a:spcAft>
            <a:buNone/>
          </a:pPr>
          <a:r>
            <a:rPr lang="de-DE" sz="1800" kern="1200"/>
            <a:t>Wirtschaftspolitische Strategien</a:t>
          </a:r>
          <a:endParaRPr lang="en-US" sz="1800" kern="1200"/>
        </a:p>
      </dsp:txBody>
      <dsp:txXfrm>
        <a:off x="323912" y="3937894"/>
        <a:ext cx="4119754"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33085E-9146-D240-81BF-D110B3C36CF9}">
      <dsp:nvSpPr>
        <dsp:cNvPr id="0" name=""/>
        <dsp:cNvSpPr/>
      </dsp:nvSpPr>
      <dsp:spPr>
        <a:xfrm>
          <a:off x="644" y="184916"/>
          <a:ext cx="2806991" cy="3905240"/>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AT" sz="2100" b="1" kern="1200" dirty="0"/>
            <a:t>Zinseszins-Effekt: </a:t>
          </a:r>
          <a:br>
            <a:rPr lang="de-AT" sz="2100" b="1" kern="1200" dirty="0"/>
          </a:br>
          <a:br>
            <a:rPr lang="de-AT" sz="2100" b="1" kern="1200" dirty="0"/>
          </a:br>
          <a:r>
            <a:rPr lang="de-AT" sz="2100" kern="1200" dirty="0"/>
            <a:t>Viele Menschen unterschätzen, wie stark sich Schulden durch Zinsen vergrößern können. Dieser Effekt ist schwer zu verstehen, aber wichtig, um Schulden richtig einzuschätzen.</a:t>
          </a:r>
          <a:endParaRPr lang="en-US" sz="2100" kern="1200" dirty="0"/>
        </a:p>
      </dsp:txBody>
      <dsp:txXfrm>
        <a:off x="644" y="184916"/>
        <a:ext cx="2806991" cy="3905240"/>
      </dsp:txXfrm>
    </dsp:sp>
    <dsp:sp modelId="{BEE9A2B3-36CD-3345-BD34-18CD4C114404}">
      <dsp:nvSpPr>
        <dsp:cNvPr id="0" name=""/>
        <dsp:cNvSpPr/>
      </dsp:nvSpPr>
      <dsp:spPr>
        <a:xfrm>
          <a:off x="3397104" y="184916"/>
          <a:ext cx="2806991" cy="39093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AT" sz="2100" b="1" kern="1200" dirty="0"/>
            <a:t>Verschuldung vs. Überschuldung: </a:t>
          </a:r>
          <a:br>
            <a:rPr lang="de-AT" sz="2100" b="1" kern="1200" dirty="0"/>
          </a:br>
          <a:br>
            <a:rPr lang="de-AT" sz="2100" kern="1200" dirty="0"/>
          </a:br>
          <a:r>
            <a:rPr lang="de-AT" sz="2100" kern="1200" dirty="0"/>
            <a:t>Nicht jede Schuld ist problematisch. Ein Kredit kann sinnvoll sein, während unkontrollierte Konsumschulden zu großen Problemen führen können. Diese Unterscheidung hilft dabei, Schulden realistischer zu sehen.</a:t>
          </a:r>
          <a:endParaRPr lang="en-US" sz="2100" kern="1200" dirty="0"/>
        </a:p>
      </dsp:txBody>
      <dsp:txXfrm>
        <a:off x="3397104" y="184916"/>
        <a:ext cx="2806991" cy="3909325"/>
      </dsp:txXfrm>
    </dsp:sp>
    <dsp:sp modelId="{4C5DC417-42B4-D242-89A6-DBE34498F372}">
      <dsp:nvSpPr>
        <dsp:cNvPr id="0" name=""/>
        <dsp:cNvSpPr/>
      </dsp:nvSpPr>
      <dsp:spPr>
        <a:xfrm>
          <a:off x="6793563" y="184916"/>
          <a:ext cx="2806991" cy="3913409"/>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AT" sz="2100" b="1" kern="1200" dirty="0"/>
            <a:t>Staatsverschuldung:</a:t>
          </a:r>
          <a:br>
            <a:rPr lang="de-AT" sz="2100" b="1" kern="1200" dirty="0"/>
          </a:br>
          <a:br>
            <a:rPr lang="de-AT" sz="2100" b="1" kern="1200" dirty="0"/>
          </a:br>
          <a:r>
            <a:rPr lang="de-AT" sz="2100" b="1" kern="1200" dirty="0"/>
            <a:t> </a:t>
          </a:r>
          <a:r>
            <a:rPr lang="de-AT" sz="2100" kern="1200" dirty="0"/>
            <a:t>Die Schulden eines Staates beeinflussen unter anderem Inflation, Zinssätze und das Wirtschaftswachstum. Diese Zusammenhänge sind oft schwer zu verstehen, aber wichtig, um zu wissen, wie Wirtschaft funktioniert.</a:t>
          </a:r>
          <a:endParaRPr lang="en-US" sz="2100" kern="1200" dirty="0"/>
        </a:p>
      </dsp:txBody>
      <dsp:txXfrm>
        <a:off x="6793563" y="184916"/>
        <a:ext cx="2806991" cy="391340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FBA28-A4B4-E34D-89BB-5045FFDDF459}" type="datetimeFigureOut">
              <a:rPr lang="de-DE" smtClean="0"/>
              <a:t>08.05.25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8EA248-FBCD-5D42-84BA-25178A3C0F2B}" type="slidenum">
              <a:rPr lang="de-DE" smtClean="0"/>
              <a:t>‹Nr.›</a:t>
            </a:fld>
            <a:endParaRPr lang="de-DE"/>
          </a:p>
        </p:txBody>
      </p:sp>
    </p:spTree>
    <p:extLst>
      <p:ext uri="{BB962C8B-B14F-4D97-AF65-F5344CB8AC3E}">
        <p14:creationId xmlns:p14="http://schemas.microsoft.com/office/powerpoint/2010/main" val="2221697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5/8/25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5/8/25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5/8/25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5/8/25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8" Type="http://schemas.openxmlformats.org/officeDocument/2006/relationships/hyperlink" Target="https://wirtschaftslexikon.gabler.de/definition/verbindlichkeiten-50357/version-273577" TargetMode="External"/><Relationship Id="rId3" Type="http://schemas.openxmlformats.org/officeDocument/2006/relationships/hyperlink" Target="https://www.bpb.de/themen/europaeische-geschichte/griechenland/178328/die-griechenlandkrise-als-weltwirtschaftskrise/" TargetMode="External"/><Relationship Id="rId7" Type="http://schemas.openxmlformats.org/officeDocument/2006/relationships/hyperlink" Target="https://www.jugendschuldnerberatung.de/schulden-und-nun/schuldenarten/" TargetMode="External"/><Relationship Id="rId12" Type="http://schemas.openxmlformats.org/officeDocument/2006/relationships/hyperlink" Target="https://www.wirtschaftsdienst.eu/inhalt/jahr/2022/heft/3/beitrag/ursachen-der-verbraucherverschuldung.html" TargetMode="External"/><Relationship Id="rId2" Type="http://schemas.openxmlformats.org/officeDocument/2006/relationships/hyperlink" Target="https://schuldenberatung.at/wp-content/uploads/2024/05/asb_Schuldenreport2024_EndV.pdf" TargetMode="External"/><Relationship Id="rId1" Type="http://schemas.openxmlformats.org/officeDocument/2006/relationships/slideLayout" Target="../slideLayouts/slideLayout2.xml"/><Relationship Id="rId6" Type="http://schemas.openxmlformats.org/officeDocument/2006/relationships/hyperlink" Target="https://www.dia-vorsorge.de/die_vier_haeufigsten_ursachen_fuer_ueberschuldung/" TargetMode="External"/><Relationship Id="rId11" Type="http://schemas.openxmlformats.org/officeDocument/2006/relationships/hyperlink" Target="https://schuldnerberatung-schulz.de/schulden/" TargetMode="External"/><Relationship Id="rId5" Type="http://schemas.openxmlformats.org/officeDocument/2006/relationships/hyperlink" Target="https://wirtschaftslexikon.gabler.de/definition/schulden-46507/version-269785" TargetMode="External"/><Relationship Id="rId10" Type="http://schemas.openxmlformats.org/officeDocument/2006/relationships/hyperlink" Target="https://www.schuldenberatung.at/" TargetMode="External"/><Relationship Id="rId4" Type="http://schemas.openxmlformats.org/officeDocument/2006/relationships/hyperlink" Target="https://wirtschaftslexikon.gabler.de/definition/rueckstellung-43179/version-266511" TargetMode="External"/><Relationship Id="rId9" Type="http://schemas.openxmlformats.org/officeDocument/2006/relationships/hyperlink" Target="https://orf.at/stories/3281659/"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B7BFBD-C488-4B5B-ABE5-8256F3FFB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2BA7674F-A261-445A-AE3A-A0AA30620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A53A58C-A067-4B87-B48C-CB90C1FA0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CB5EB1B-5E64-510A-D5BA-33BAD7D4901F}"/>
              </a:ext>
            </a:extLst>
          </p:cNvPr>
          <p:cNvSpPr>
            <a:spLocks noGrp="1"/>
          </p:cNvSpPr>
          <p:nvPr>
            <p:ph type="ctrTitle"/>
          </p:nvPr>
        </p:nvSpPr>
        <p:spPr>
          <a:xfrm>
            <a:off x="1720099" y="1653731"/>
            <a:ext cx="8110584" cy="3935906"/>
          </a:xfrm>
        </p:spPr>
        <p:txBody>
          <a:bodyPr anchor="t">
            <a:normAutofit/>
          </a:bodyPr>
          <a:lstStyle/>
          <a:p>
            <a:pPr algn="l"/>
            <a:r>
              <a:rPr lang="de-DE" sz="8800"/>
              <a:t>Schulden</a:t>
            </a:r>
          </a:p>
        </p:txBody>
      </p:sp>
      <p:sp>
        <p:nvSpPr>
          <p:cNvPr id="3" name="Untertitel 2">
            <a:extLst>
              <a:ext uri="{FF2B5EF4-FFF2-40B4-BE49-F238E27FC236}">
                <a16:creationId xmlns:a16="http://schemas.microsoft.com/office/drawing/2014/main" id="{170695F8-E098-363E-77AF-08C4C5C8BF4E}"/>
              </a:ext>
            </a:extLst>
          </p:cNvPr>
          <p:cNvSpPr>
            <a:spLocks noGrp="1"/>
          </p:cNvSpPr>
          <p:nvPr>
            <p:ph type="subTitle" idx="1"/>
          </p:nvPr>
        </p:nvSpPr>
        <p:spPr>
          <a:xfrm>
            <a:off x="1720099" y="5589638"/>
            <a:ext cx="9790030" cy="641479"/>
          </a:xfrm>
        </p:spPr>
        <p:txBody>
          <a:bodyPr>
            <a:normAutofit/>
          </a:bodyPr>
          <a:lstStyle/>
          <a:p>
            <a:pPr algn="l">
              <a:spcAft>
                <a:spcPts val="600"/>
              </a:spcAft>
            </a:pPr>
            <a:r>
              <a:rPr lang="de-DE" sz="2000"/>
              <a:t>Teresa Katzmayr</a:t>
            </a:r>
          </a:p>
        </p:txBody>
      </p:sp>
    </p:spTree>
    <p:extLst>
      <p:ext uri="{BB962C8B-B14F-4D97-AF65-F5344CB8AC3E}">
        <p14:creationId xmlns:p14="http://schemas.microsoft.com/office/powerpoint/2010/main" val="17136917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8299640"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0266" y="1010266"/>
            <a:ext cx="10171466" cy="4857133"/>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A471060-E080-411B-B93C-DC5C284AB795}"/>
              </a:ext>
            </a:extLst>
          </p:cNvPr>
          <p:cNvSpPr>
            <a:spLocks noGrp="1"/>
          </p:cNvSpPr>
          <p:nvPr>
            <p:ph type="title"/>
          </p:nvPr>
        </p:nvSpPr>
        <p:spPr>
          <a:xfrm>
            <a:off x="1494430" y="1398896"/>
            <a:ext cx="9325970" cy="1160059"/>
          </a:xfrm>
        </p:spPr>
        <p:txBody>
          <a:bodyPr>
            <a:normAutofit/>
          </a:bodyPr>
          <a:lstStyle/>
          <a:p>
            <a:r>
              <a:rPr lang="de-DE" sz="3700" dirty="0"/>
              <a:t>Schulden und Überschuldung in Österreich</a:t>
            </a:r>
          </a:p>
        </p:txBody>
      </p:sp>
      <p:sp>
        <p:nvSpPr>
          <p:cNvPr id="3" name="Inhaltsplatzhalter 2">
            <a:extLst>
              <a:ext uri="{FF2B5EF4-FFF2-40B4-BE49-F238E27FC236}">
                <a16:creationId xmlns:a16="http://schemas.microsoft.com/office/drawing/2014/main" id="{CD66350B-8413-3691-626D-6AD0625C1568}"/>
              </a:ext>
            </a:extLst>
          </p:cNvPr>
          <p:cNvSpPr>
            <a:spLocks noGrp="1"/>
          </p:cNvSpPr>
          <p:nvPr>
            <p:ph idx="1"/>
          </p:nvPr>
        </p:nvSpPr>
        <p:spPr>
          <a:xfrm>
            <a:off x="1494430" y="2264229"/>
            <a:ext cx="9325970" cy="3422337"/>
          </a:xfrm>
        </p:spPr>
        <p:txBody>
          <a:bodyPr>
            <a:normAutofit/>
          </a:bodyPr>
          <a:lstStyle/>
          <a:p>
            <a:r>
              <a:rPr lang="de-DE" sz="2400" dirty="0"/>
              <a:t>Durchschnittliche Schuldenhöhe liegt bei 54 691 €/Person (bei Schuldenberatung)</a:t>
            </a:r>
          </a:p>
          <a:p>
            <a:r>
              <a:rPr lang="de-DE" sz="2400" dirty="0"/>
              <a:t>Hauptgründe: Arbeitslosigkeit, Scheidung/Trennung, Krankheit und gescheiterte Selbstständigkeit</a:t>
            </a:r>
          </a:p>
          <a:p>
            <a:r>
              <a:rPr lang="de-DE" sz="2400" dirty="0"/>
              <a:t>Besonders gefährdet sind Alleinerziehende, Personen mit niedrigem Bildungsstand, junge Erwachsene, ältere Menschen mit geringer Pension</a:t>
            </a:r>
          </a:p>
        </p:txBody>
      </p:sp>
    </p:spTree>
    <p:extLst>
      <p:ext uri="{BB962C8B-B14F-4D97-AF65-F5344CB8AC3E}">
        <p14:creationId xmlns:p14="http://schemas.microsoft.com/office/powerpoint/2010/main" val="424801327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25AD34C-33C8-D716-16C7-E1A57DAEBD6E}"/>
              </a:ext>
            </a:extLst>
          </p:cNvPr>
          <p:cNvSpPr>
            <a:spLocks noGrp="1"/>
          </p:cNvSpPr>
          <p:nvPr>
            <p:ph type="title"/>
          </p:nvPr>
        </p:nvSpPr>
        <p:spPr>
          <a:xfrm>
            <a:off x="8252340" y="639704"/>
            <a:ext cx="3299579" cy="5577840"/>
          </a:xfrm>
        </p:spPr>
        <p:txBody>
          <a:bodyPr anchor="ctr">
            <a:normAutofit/>
          </a:bodyPr>
          <a:lstStyle/>
          <a:p>
            <a:r>
              <a:rPr lang="de-DE" sz="3100"/>
              <a:t>Strategien zur Schuldensenkung</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DE"/>
          </a:p>
        </p:txBody>
      </p:sp>
      <p:graphicFrame>
        <p:nvGraphicFramePr>
          <p:cNvPr id="5" name="Inhaltsplatzhalter 2">
            <a:extLst>
              <a:ext uri="{FF2B5EF4-FFF2-40B4-BE49-F238E27FC236}">
                <a16:creationId xmlns:a16="http://schemas.microsoft.com/office/drawing/2014/main" id="{9C95E6B7-6D72-6487-712D-26465B1418EF}"/>
              </a:ext>
            </a:extLst>
          </p:cNvPr>
          <p:cNvGraphicFramePr>
            <a:graphicFrameLocks noGrp="1"/>
          </p:cNvGraphicFramePr>
          <p:nvPr>
            <p:ph idx="1"/>
            <p:extLst>
              <p:ext uri="{D42A27DB-BD31-4B8C-83A1-F6EECF244321}">
                <p14:modId xmlns:p14="http://schemas.microsoft.com/office/powerpoint/2010/main" val="3075231120"/>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4230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E68BBC-710C-BEB6-9E86-209868A4502F}"/>
              </a:ext>
            </a:extLst>
          </p:cNvPr>
          <p:cNvSpPr>
            <a:spLocks noGrp="1"/>
          </p:cNvSpPr>
          <p:nvPr>
            <p:ph type="title"/>
          </p:nvPr>
        </p:nvSpPr>
        <p:spPr>
          <a:xfrm>
            <a:off x="1371600" y="1281916"/>
            <a:ext cx="9601200" cy="1485900"/>
          </a:xfrm>
        </p:spPr>
        <p:txBody>
          <a:bodyPr>
            <a:normAutofit/>
          </a:bodyPr>
          <a:lstStyle/>
          <a:p>
            <a:r>
              <a:rPr lang="de-DE" dirty="0"/>
              <a:t>Staatsverschuldung Griechenland</a:t>
            </a:r>
          </a:p>
        </p:txBody>
      </p:sp>
      <p:sp>
        <p:nvSpPr>
          <p:cNvPr id="3" name="Inhaltsplatzhalter 2">
            <a:extLst>
              <a:ext uri="{FF2B5EF4-FFF2-40B4-BE49-F238E27FC236}">
                <a16:creationId xmlns:a16="http://schemas.microsoft.com/office/drawing/2014/main" id="{C4241D42-B8DD-7104-DC7E-B22EB4B3F5DE}"/>
              </a:ext>
            </a:extLst>
          </p:cNvPr>
          <p:cNvSpPr>
            <a:spLocks noGrp="1"/>
          </p:cNvSpPr>
          <p:nvPr>
            <p:ph idx="1"/>
          </p:nvPr>
        </p:nvSpPr>
        <p:spPr>
          <a:xfrm>
            <a:off x="1371600" y="2292096"/>
            <a:ext cx="10527792" cy="4437888"/>
          </a:xfrm>
        </p:spPr>
        <p:txBody>
          <a:bodyPr>
            <a:normAutofit/>
          </a:bodyPr>
          <a:lstStyle/>
          <a:p>
            <a:r>
              <a:rPr lang="de-DE" dirty="0"/>
              <a:t>Schlechte Wirtschaft: Steuerflucht, Korruption und eine ineffiziente Verwaltung</a:t>
            </a:r>
          </a:p>
          <a:p>
            <a:r>
              <a:rPr lang="de-DE" dirty="0"/>
              <a:t>Hilfe durch EU, Europäische Zentralbank (EZB) und der Internationale Währungsfonds (IWF)</a:t>
            </a:r>
          </a:p>
          <a:p>
            <a:r>
              <a:rPr lang="de-DE" dirty="0"/>
              <a:t>Strenge Sparmaßnahmen:</a:t>
            </a:r>
          </a:p>
          <a:p>
            <a:pPr marL="628650" lvl="0" indent="-217488">
              <a:spcAft>
                <a:spcPts val="1200"/>
              </a:spcAft>
              <a:buSzPts val="1000"/>
              <a:buFont typeface="Courier New" panose="02070309020205020404" pitchFamily="49" charset="0"/>
              <a:buChar char="o"/>
              <a:tabLst>
                <a:tab pos="457200" algn="l"/>
              </a:tabLst>
            </a:pPr>
            <a:r>
              <a:rPr lang="de-AT" dirty="0"/>
              <a:t>Löhne und Pensionen wurden gekürzt.</a:t>
            </a:r>
          </a:p>
          <a:p>
            <a:pPr marL="628650" lvl="0" indent="-217488">
              <a:spcAft>
                <a:spcPts val="1200"/>
              </a:spcAft>
              <a:buSzPts val="1000"/>
              <a:buFont typeface="Courier New" panose="02070309020205020404" pitchFamily="49" charset="0"/>
              <a:buChar char="o"/>
              <a:tabLst>
                <a:tab pos="457200" algn="l"/>
              </a:tabLst>
            </a:pPr>
            <a:r>
              <a:rPr lang="de-AT" dirty="0"/>
              <a:t>Viele Menschen verloren ihre Arbeit.</a:t>
            </a:r>
          </a:p>
          <a:p>
            <a:pPr marL="628650" lvl="0" indent="-217488">
              <a:spcAft>
                <a:spcPts val="1200"/>
              </a:spcAft>
              <a:buSzPts val="1000"/>
              <a:buFont typeface="Courier New" panose="02070309020205020404" pitchFamily="49" charset="0"/>
              <a:buChar char="o"/>
              <a:tabLst>
                <a:tab pos="457200" algn="l"/>
              </a:tabLst>
            </a:pPr>
            <a:r>
              <a:rPr lang="de-AT" dirty="0"/>
              <a:t>Die Wirtschaft schrumpfte stark – fast um ein Drittel.</a:t>
            </a:r>
          </a:p>
          <a:p>
            <a:pPr marL="628650" lvl="0" indent="-217488">
              <a:spcAft>
                <a:spcPts val="1200"/>
              </a:spcAft>
              <a:buSzPts val="1000"/>
              <a:buFont typeface="Courier New" panose="02070309020205020404" pitchFamily="49" charset="0"/>
              <a:buChar char="o"/>
              <a:tabLst>
                <a:tab pos="457200" algn="l"/>
              </a:tabLst>
            </a:pPr>
            <a:r>
              <a:rPr lang="de-AT" dirty="0"/>
              <a:t>Die Arbeitslosigkeit stieg auf über 25 %, bei Jugendlichen sogar auf über 50 %.</a:t>
            </a:r>
          </a:p>
          <a:p>
            <a:pPr marL="0" indent="0">
              <a:buNone/>
            </a:pPr>
            <a:endParaRPr lang="de-DE" dirty="0"/>
          </a:p>
        </p:txBody>
      </p:sp>
    </p:spTree>
    <p:extLst>
      <p:ext uri="{BB962C8B-B14F-4D97-AF65-F5344CB8AC3E}">
        <p14:creationId xmlns:p14="http://schemas.microsoft.com/office/powerpoint/2010/main" val="125994669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6"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2B1EEF0-7E5B-5AC6-37E3-6B3DB0B98917}"/>
              </a:ext>
            </a:extLst>
          </p:cNvPr>
          <p:cNvSpPr>
            <a:spLocks noGrp="1"/>
          </p:cNvSpPr>
          <p:nvPr>
            <p:ph type="title"/>
          </p:nvPr>
        </p:nvSpPr>
        <p:spPr>
          <a:xfrm>
            <a:off x="1371600" y="1281916"/>
            <a:ext cx="9601200" cy="1485900"/>
          </a:xfrm>
        </p:spPr>
        <p:txBody>
          <a:bodyPr>
            <a:normAutofit/>
          </a:bodyPr>
          <a:lstStyle/>
          <a:p>
            <a:r>
              <a:rPr lang="de-DE" dirty="0"/>
              <a:t>Schwellenkonzept</a:t>
            </a:r>
          </a:p>
        </p:txBody>
      </p:sp>
      <p:graphicFrame>
        <p:nvGraphicFramePr>
          <p:cNvPr id="19" name="Inhaltsplatzhalter 2">
            <a:extLst>
              <a:ext uri="{FF2B5EF4-FFF2-40B4-BE49-F238E27FC236}">
                <a16:creationId xmlns:a16="http://schemas.microsoft.com/office/drawing/2014/main" id="{0D5257DB-1679-BEE1-7073-838F9D4B2787}"/>
              </a:ext>
            </a:extLst>
          </p:cNvPr>
          <p:cNvGraphicFramePr>
            <a:graphicFrameLocks noGrp="1"/>
          </p:cNvGraphicFramePr>
          <p:nvPr>
            <p:ph idx="1"/>
            <p:extLst>
              <p:ext uri="{D42A27DB-BD31-4B8C-83A1-F6EECF244321}">
                <p14:modId xmlns:p14="http://schemas.microsoft.com/office/powerpoint/2010/main" val="3829993787"/>
              </p:ext>
            </p:extLst>
          </p:nvPr>
        </p:nvGraphicFramePr>
        <p:xfrm>
          <a:off x="1371600" y="2326105"/>
          <a:ext cx="9601200" cy="4283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613654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00E52B-B683-B1DA-09BF-2F43BE9F1E6C}"/>
              </a:ext>
            </a:extLst>
          </p:cNvPr>
          <p:cNvSpPr>
            <a:spLocks noGrp="1"/>
          </p:cNvSpPr>
          <p:nvPr>
            <p:ph type="title"/>
          </p:nvPr>
        </p:nvSpPr>
        <p:spPr/>
        <p:txBody>
          <a:bodyPr/>
          <a:lstStyle/>
          <a:p>
            <a:r>
              <a:rPr lang="de-DE" dirty="0"/>
              <a:t>Literatur</a:t>
            </a:r>
          </a:p>
        </p:txBody>
      </p:sp>
      <p:sp>
        <p:nvSpPr>
          <p:cNvPr id="3" name="Inhaltsplatzhalter 2">
            <a:extLst>
              <a:ext uri="{FF2B5EF4-FFF2-40B4-BE49-F238E27FC236}">
                <a16:creationId xmlns:a16="http://schemas.microsoft.com/office/drawing/2014/main" id="{CA394EA7-9377-878A-E5B7-7552F644041D}"/>
              </a:ext>
            </a:extLst>
          </p:cNvPr>
          <p:cNvSpPr>
            <a:spLocks noGrp="1"/>
          </p:cNvSpPr>
          <p:nvPr>
            <p:ph idx="1"/>
          </p:nvPr>
        </p:nvSpPr>
        <p:spPr>
          <a:xfrm>
            <a:off x="1371599" y="1459832"/>
            <a:ext cx="10676021" cy="5582652"/>
          </a:xfrm>
        </p:spPr>
        <p:txBody>
          <a:bodyPr>
            <a:normAutofit fontScale="70000" lnSpcReduction="20000"/>
          </a:bodyPr>
          <a:lstStyle/>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ASB Schuldnerberatungen GmbH. (2024).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Schuldenreport 2024</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b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b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2"/>
              </a:rPr>
              <a:t>https://schuldenberatung.at/wp-content/uploads/2024/05/asb_Schuldenreport2024_EndV.pdf</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Bundeszentrale für politische Bildung (bpb). (2014).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Die Griechenlandkrise als Weltwirtschaftskrise</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https://www.bpb.de/themen/europaeische-geschichte/griechenland/178328/die-griechenlandkrise-als-weltwirtschaftskrise/</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100" dirty="0">
                <a:effectLst/>
                <a:latin typeface="Segoe UI" panose="020B0502040204020203" pitchFamily="34" charset="0"/>
                <a:ea typeface="Aptos" panose="020B0004020202020204" pitchFamily="34" charset="0"/>
                <a:cs typeface="Times New Roman" panose="02020603050405020304" pitchFamily="18" charset="0"/>
              </a:rPr>
              <a:t>Dennerlein, B. (2018). Rückstellungen. </a:t>
            </a:r>
            <a:r>
              <a:rPr lang="de-AT" sz="1800" u="sng" kern="100" dirty="0">
                <a:solidFill>
                  <a:srgbClr val="0176C3"/>
                </a:solidFill>
                <a:effectLst/>
                <a:latin typeface="Segoe UI" panose="020B0502040204020203" pitchFamily="34" charset="0"/>
                <a:ea typeface="Aptos" panose="020B0004020202020204" pitchFamily="34" charset="0"/>
                <a:cs typeface="Times New Roman" panose="02020603050405020304" pitchFamily="18" charset="0"/>
                <a:hlinkClick r:id="rId4"/>
              </a:rPr>
              <a:t>https://wirtschaftslexikon.gabler.de/definition/rueckstellung-43179/version-266511</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100" dirty="0">
                <a:effectLst/>
                <a:latin typeface="Segoe UI" panose="020B0502040204020203" pitchFamily="34" charset="0"/>
                <a:ea typeface="Aptos" panose="020B0004020202020204" pitchFamily="34" charset="0"/>
                <a:cs typeface="Times New Roman" panose="02020603050405020304" pitchFamily="18" charset="0"/>
              </a:rPr>
              <a:t>Dennerlein, B. (2018). </a:t>
            </a:r>
            <a:r>
              <a:rPr lang="de-AT" sz="1800" i="1" kern="100" dirty="0">
                <a:effectLst/>
                <a:latin typeface="Segoe UI" panose="020B0502040204020203" pitchFamily="34" charset="0"/>
                <a:ea typeface="Aptos" panose="020B0004020202020204" pitchFamily="34" charset="0"/>
                <a:cs typeface="Times New Roman" panose="02020603050405020304" pitchFamily="18" charset="0"/>
              </a:rPr>
              <a:t>Schulden</a:t>
            </a:r>
            <a:r>
              <a:rPr lang="de-AT" sz="1800" kern="100" dirty="0">
                <a:effectLst/>
                <a:latin typeface="Segoe UI" panose="020B0502040204020203" pitchFamily="34" charset="0"/>
                <a:ea typeface="Aptos" panose="020B0004020202020204" pitchFamily="34" charset="0"/>
                <a:cs typeface="Times New Roman" panose="02020603050405020304" pitchFamily="18" charset="0"/>
              </a:rPr>
              <a:t>. </a:t>
            </a:r>
            <a:r>
              <a:rPr lang="de-AT" sz="1800" u="sng" kern="100" dirty="0">
                <a:solidFill>
                  <a:srgbClr val="0176C3"/>
                </a:solidFill>
                <a:effectLst/>
                <a:latin typeface="Segoe UI" panose="020B0502040204020203" pitchFamily="34" charset="0"/>
                <a:ea typeface="Aptos" panose="020B0004020202020204" pitchFamily="34" charset="0"/>
                <a:cs typeface="Times New Roman" panose="02020603050405020304" pitchFamily="18" charset="0"/>
                <a:hlinkClick r:id="rId5"/>
              </a:rPr>
              <a:t>https://wirtschaftslexikon.gabler.de/definition/schulden-46507/version-269785</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Deutsches Institut für Altersvorsorge. (2023).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Die vier häufigsten Ursachen für Überschuldung</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6"/>
              </a:rPr>
              <a:t>https://www.dia-vorsorge.de/die_vier_haeufigsten_ursachen_fuer_ueberschuldung/</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Jugendschuldnerberatung.de</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(2024).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Schuldenarten &amp; Hilfe für junge Menschen</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7"/>
              </a:rPr>
              <a:t>https://www.jugendschuldnerberatung.de/schulden-und-nun/schuldenarten/</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100" dirty="0">
                <a:effectLst/>
                <a:latin typeface="Segoe UI" panose="020B0502040204020203" pitchFamily="34" charset="0"/>
                <a:ea typeface="Aptos" panose="020B0004020202020204" pitchFamily="34" charset="0"/>
                <a:cs typeface="Times New Roman" panose="02020603050405020304" pitchFamily="18" charset="0"/>
              </a:rPr>
              <a:t>Oser P. (2018). </a:t>
            </a:r>
            <a:r>
              <a:rPr lang="de-AT" sz="1800" i="1" kern="100" dirty="0">
                <a:effectLst/>
                <a:latin typeface="Segoe UI" panose="020B0502040204020203" pitchFamily="34" charset="0"/>
                <a:ea typeface="Aptos" panose="020B0004020202020204" pitchFamily="34" charset="0"/>
                <a:cs typeface="Times New Roman" panose="02020603050405020304" pitchFamily="18" charset="0"/>
              </a:rPr>
              <a:t>Verbindlichkeiten</a:t>
            </a:r>
            <a:r>
              <a:rPr lang="de-AT" sz="1800" kern="100" dirty="0">
                <a:effectLst/>
                <a:latin typeface="Segoe UI" panose="020B0502040204020203" pitchFamily="34" charset="0"/>
                <a:ea typeface="Aptos" panose="020B0004020202020204" pitchFamily="34" charset="0"/>
                <a:cs typeface="Times New Roman" panose="02020603050405020304" pitchFamily="18" charset="0"/>
              </a:rPr>
              <a:t>. </a:t>
            </a:r>
            <a:r>
              <a:rPr lang="de-AT" sz="1800" u="sng" kern="100" dirty="0">
                <a:solidFill>
                  <a:srgbClr val="0176C3"/>
                </a:solidFill>
                <a:effectLst/>
                <a:latin typeface="Segoe UI" panose="020B0502040204020203" pitchFamily="34" charset="0"/>
                <a:ea typeface="Aptos" panose="020B0004020202020204" pitchFamily="34" charset="0"/>
                <a:cs typeface="Times New Roman" panose="02020603050405020304" pitchFamily="18" charset="0"/>
                <a:hlinkClick r:id="rId8"/>
              </a:rPr>
              <a:t>https://wirtschaftslexikon.gabler.de/definition/verbindlichkeiten-50357/version-273577</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Österreichischer Rundfunk (ORF). (2023).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Griechenland elf Jahre nach der Schuldenkrise</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9"/>
              </a:rPr>
              <a:t>https://orf.at/stories/3281659/</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Schuldnerberatung.at</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(2024).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Hilfe bei Schulden – Angebote &amp; Prävention</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10"/>
              </a:rPr>
              <a:t>https://www.schuldenberatung.at</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Schuldnerberatung Schulz. (2023).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Was sind Schulden?</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11"/>
              </a:rPr>
              <a:t>https://schuldnerberatung-schulz.de/schulden/</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buNone/>
            </a:pP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Wirtschaftsdienst. (2022). </a:t>
            </a:r>
            <a:r>
              <a:rPr lang="de-AT" sz="1800" i="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Ursachen der Verbraucherverschuldung</a:t>
            </a:r>
            <a:r>
              <a:rPr lang="de-AT"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de-AT" sz="1800" u="sng"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hlinkClick r:id="rId12"/>
              </a:rPr>
              <a:t>https://www.wirtschaftsdienst.eu/inhalt/jahr/2022/heft/3/beitrag/ursachen-der-verbraucherverschuldung.html</a:t>
            </a: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spcAft>
                <a:spcPts val="1200"/>
              </a:spcAft>
              <a:buNone/>
            </a:pPr>
            <a:endParaRPr lang="de-A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13057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EAAAAF6B-24C4-7720-9EC8-BEA14BC4F6D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77FB6EFE-DD3B-9D95-EC6D-8E7CCCD2C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D57D0E0-0EF5-19C4-2292-3EE4C2CEA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28A90CFF-91F7-59F7-525B-F8082C35B7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203FCEF-6BED-AE67-A7FD-D2D94AFB98F8}"/>
              </a:ext>
            </a:extLst>
          </p:cNvPr>
          <p:cNvSpPr>
            <a:spLocks noGrp="1"/>
          </p:cNvSpPr>
          <p:nvPr>
            <p:ph type="ctrTitle"/>
          </p:nvPr>
        </p:nvSpPr>
        <p:spPr>
          <a:xfrm>
            <a:off x="1720099" y="1653731"/>
            <a:ext cx="8110584" cy="3935906"/>
          </a:xfrm>
        </p:spPr>
        <p:txBody>
          <a:bodyPr anchor="t">
            <a:normAutofit/>
          </a:bodyPr>
          <a:lstStyle/>
          <a:p>
            <a:pPr algn="l"/>
            <a:r>
              <a:rPr lang="de-DE" sz="8800"/>
              <a:t>Schulden</a:t>
            </a:r>
          </a:p>
        </p:txBody>
      </p:sp>
      <p:sp>
        <p:nvSpPr>
          <p:cNvPr id="3" name="Untertitel 2">
            <a:extLst>
              <a:ext uri="{FF2B5EF4-FFF2-40B4-BE49-F238E27FC236}">
                <a16:creationId xmlns:a16="http://schemas.microsoft.com/office/drawing/2014/main" id="{2D26FC62-299C-D027-C22C-869E3704018A}"/>
              </a:ext>
            </a:extLst>
          </p:cNvPr>
          <p:cNvSpPr>
            <a:spLocks noGrp="1"/>
          </p:cNvSpPr>
          <p:nvPr>
            <p:ph type="subTitle" idx="1"/>
          </p:nvPr>
        </p:nvSpPr>
        <p:spPr>
          <a:xfrm>
            <a:off x="1720099" y="5589638"/>
            <a:ext cx="9790030" cy="641479"/>
          </a:xfrm>
        </p:spPr>
        <p:txBody>
          <a:bodyPr>
            <a:normAutofit/>
          </a:bodyPr>
          <a:lstStyle/>
          <a:p>
            <a:pPr algn="l">
              <a:spcAft>
                <a:spcPts val="600"/>
              </a:spcAft>
            </a:pPr>
            <a:r>
              <a:rPr lang="de-DE" sz="2000"/>
              <a:t>Teresa Katzmayr</a:t>
            </a:r>
          </a:p>
        </p:txBody>
      </p:sp>
    </p:spTree>
    <p:extLst>
      <p:ext uri="{BB962C8B-B14F-4D97-AF65-F5344CB8AC3E}">
        <p14:creationId xmlns:p14="http://schemas.microsoft.com/office/powerpoint/2010/main" val="271809660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FD3A74C-0932-D761-A604-B4CAAE2AC1CA}"/>
              </a:ext>
            </a:extLst>
          </p:cNvPr>
          <p:cNvSpPr>
            <a:spLocks noGrp="1"/>
          </p:cNvSpPr>
          <p:nvPr>
            <p:ph type="title"/>
          </p:nvPr>
        </p:nvSpPr>
        <p:spPr>
          <a:xfrm>
            <a:off x="1371600" y="1281916"/>
            <a:ext cx="9601200" cy="1485900"/>
          </a:xfrm>
        </p:spPr>
        <p:txBody>
          <a:bodyPr>
            <a:normAutofit/>
          </a:bodyPr>
          <a:lstStyle/>
          <a:p>
            <a:r>
              <a:rPr lang="de-DE" dirty="0"/>
              <a:t>Definitionen</a:t>
            </a:r>
          </a:p>
        </p:txBody>
      </p:sp>
      <p:sp>
        <p:nvSpPr>
          <p:cNvPr id="3" name="Inhaltsplatzhalter 2">
            <a:extLst>
              <a:ext uri="{FF2B5EF4-FFF2-40B4-BE49-F238E27FC236}">
                <a16:creationId xmlns:a16="http://schemas.microsoft.com/office/drawing/2014/main" id="{6B69A32D-5A47-833B-AB26-EC2557B9923C}"/>
              </a:ext>
            </a:extLst>
          </p:cNvPr>
          <p:cNvSpPr>
            <a:spLocks noGrp="1"/>
          </p:cNvSpPr>
          <p:nvPr>
            <p:ph idx="1"/>
          </p:nvPr>
        </p:nvSpPr>
        <p:spPr>
          <a:xfrm>
            <a:off x="1371600" y="1988457"/>
            <a:ext cx="10625328" cy="4869167"/>
          </a:xfrm>
        </p:spPr>
        <p:txBody>
          <a:bodyPr>
            <a:normAutofit/>
          </a:bodyPr>
          <a:lstStyle/>
          <a:p>
            <a:r>
              <a:rPr lang="de-DE" b="1" dirty="0">
                <a:latin typeface="Segoe UI" panose="020B0502040204020203" pitchFamily="34" charset="0"/>
                <a:cs typeface="Segoe UI" panose="020B0502040204020203" pitchFamily="34" charset="0"/>
              </a:rPr>
              <a:t>Schulden: </a:t>
            </a:r>
            <a:r>
              <a:rPr lang="de-DE" i="1" dirty="0">
                <a:latin typeface="Segoe UI" panose="020B0502040204020203" pitchFamily="34" charset="0"/>
                <a:cs typeface="Segoe UI" panose="020B0502040204020203" pitchFamily="34" charset="0"/>
              </a:rPr>
              <a:t>„</a:t>
            </a:r>
            <a:r>
              <a:rPr lang="de-AT" i="1" kern="100" dirty="0">
                <a:effectLst/>
                <a:latin typeface="Segoe UI" panose="020B0502040204020203" pitchFamily="34" charset="0"/>
                <a:ea typeface="Aptos" panose="020B0004020202020204" pitchFamily="34" charset="0"/>
                <a:cs typeface="Segoe UI" panose="020B0502040204020203" pitchFamily="34" charset="0"/>
              </a:rPr>
              <a:t>Im bilanzrechtlichen Sinne umfassen Schulden Verbindlichkeiten und Rückstellungen. Sie stellen eine Verpflichtung eines Unternehmens oder einer Person gegenüber Dritten dar und gehören zum Fremdkapital.“</a:t>
            </a:r>
          </a:p>
          <a:p>
            <a:r>
              <a:rPr lang="de-DE" b="1" dirty="0">
                <a:latin typeface="Segoe UI" panose="020B0502040204020203" pitchFamily="34" charset="0"/>
                <a:cs typeface="Segoe UI" panose="020B0502040204020203" pitchFamily="34" charset="0"/>
              </a:rPr>
              <a:t>Verbindlichkeiten: </a:t>
            </a:r>
            <a:r>
              <a:rPr lang="de-DE" i="1" dirty="0">
                <a:latin typeface="Segoe UI" panose="020B0502040204020203" pitchFamily="34" charset="0"/>
                <a:cs typeface="Segoe UI" panose="020B0502040204020203" pitchFamily="34" charset="0"/>
              </a:rPr>
              <a:t>„</a:t>
            </a:r>
            <a:r>
              <a:rPr lang="de-AT" i="1" kern="100" dirty="0">
                <a:effectLst/>
                <a:latin typeface="Segoe UI" panose="020B0502040204020203" pitchFamily="34" charset="0"/>
                <a:ea typeface="Aptos" panose="020B0004020202020204" pitchFamily="34" charset="0"/>
                <a:cs typeface="Segoe UI" panose="020B0502040204020203" pitchFamily="34" charset="0"/>
              </a:rPr>
              <a:t>Verbindlichkeiten sind finanzielle Verpflichtungen gegenüber Dritten, die auf bereits erbrachten Leistungen oder Vereinbarungen beruhen und zu einer künftigen Zahlung mit feststehender Höhe führen. Dazu zählen unter anderem Anleihen, Kredite von Banken, Anzahlungen von Kunden sowie Verbindlichkeiten aus Lieferungen und Leistungen, Schuldwechsel.</a:t>
            </a:r>
            <a:r>
              <a:rPr lang="de-DE" i="1" kern="100" dirty="0">
                <a:effectLst/>
                <a:latin typeface="Segoe UI" panose="020B0502040204020203" pitchFamily="34" charset="0"/>
                <a:ea typeface="Aptos" panose="020B0004020202020204" pitchFamily="34" charset="0"/>
                <a:cs typeface="Segoe UI" panose="020B0502040204020203" pitchFamily="34" charset="0"/>
              </a:rPr>
              <a:t>“</a:t>
            </a:r>
          </a:p>
          <a:p>
            <a:r>
              <a:rPr lang="de-AT" b="1" kern="100" dirty="0">
                <a:effectLst/>
                <a:latin typeface="Segoe UI" panose="020B0502040204020203" pitchFamily="34" charset="0"/>
                <a:ea typeface="Aptos" panose="020B0004020202020204" pitchFamily="34" charset="0"/>
                <a:cs typeface="Segoe UI" panose="020B0502040204020203" pitchFamily="34" charset="0"/>
              </a:rPr>
              <a:t>Rückstellungen: </a:t>
            </a:r>
            <a:r>
              <a:rPr lang="de-AT" i="1" kern="100" dirty="0">
                <a:effectLst/>
                <a:latin typeface="Segoe UI" panose="020B0502040204020203" pitchFamily="34" charset="0"/>
                <a:ea typeface="Aptos" panose="020B0004020202020204" pitchFamily="34" charset="0"/>
                <a:cs typeface="Segoe UI" panose="020B0502040204020203" pitchFamily="34" charset="0"/>
              </a:rPr>
              <a:t>„Rückstellungen sind finanzielle Rücklagen für Verpflichtungen, deren genaue Höhe oder Fälligkeit noch ungewiss ist. Sie werden gebildet, um zukünftige Ausgaben korrekt der Periode zuzuordnen, in der sie verursacht wurden. Rückstellungen können Verbindlichkeitsrückstellungen (z. B. Pensionsrückstellungen, Garantieverpflichtungen) oder Aufwandsrückstellungen (z. B. Rückstellungen für unterlassene Instandhaltung) sein. Handels- und Steuerrecht regeln, wann und in welcher Höhe Rückstellungen angesetzt werden dürfen.“</a:t>
            </a:r>
          </a:p>
          <a:p>
            <a:endParaRPr lang="de-AT" kern="100" dirty="0">
              <a:effectLst/>
              <a:latin typeface="Segoe UI" panose="020B0502040204020203" pitchFamily="34" charset="0"/>
              <a:ea typeface="Aptos" panose="020B0004020202020204" pitchFamily="34" charset="0"/>
              <a:cs typeface="Segoe UI" panose="020B0502040204020203" pitchFamily="34" charset="0"/>
            </a:endParaRPr>
          </a:p>
        </p:txBody>
      </p:sp>
    </p:spTree>
    <p:extLst>
      <p:ext uri="{BB962C8B-B14F-4D97-AF65-F5344CB8AC3E}">
        <p14:creationId xmlns:p14="http://schemas.microsoft.com/office/powerpoint/2010/main" val="276609360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6" name="Rectangle 19">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7"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28" name="Rectangle 23">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8019D55-18B7-898D-3F39-E17B6810E65E}"/>
              </a:ext>
            </a:extLst>
          </p:cNvPr>
          <p:cNvSpPr>
            <a:spLocks noGrp="1"/>
          </p:cNvSpPr>
          <p:nvPr>
            <p:ph type="title"/>
          </p:nvPr>
        </p:nvSpPr>
        <p:spPr>
          <a:xfrm>
            <a:off x="1371600" y="1281916"/>
            <a:ext cx="9601200" cy="1485900"/>
          </a:xfrm>
        </p:spPr>
        <p:txBody>
          <a:bodyPr>
            <a:normAutofit/>
          </a:bodyPr>
          <a:lstStyle/>
          <a:p>
            <a:r>
              <a:rPr lang="de-DE" dirty="0"/>
              <a:t>Überschuldung</a:t>
            </a:r>
          </a:p>
        </p:txBody>
      </p:sp>
      <p:sp>
        <p:nvSpPr>
          <p:cNvPr id="3" name="Inhaltsplatzhalter 2">
            <a:extLst>
              <a:ext uri="{FF2B5EF4-FFF2-40B4-BE49-F238E27FC236}">
                <a16:creationId xmlns:a16="http://schemas.microsoft.com/office/drawing/2014/main" id="{68A9F99F-6FF9-6A78-7710-BAEBFFF108BC}"/>
              </a:ext>
            </a:extLst>
          </p:cNvPr>
          <p:cNvSpPr>
            <a:spLocks noGrp="1"/>
          </p:cNvSpPr>
          <p:nvPr>
            <p:ph idx="1"/>
          </p:nvPr>
        </p:nvSpPr>
        <p:spPr>
          <a:xfrm>
            <a:off x="1371600" y="2920620"/>
            <a:ext cx="9601200" cy="2946779"/>
          </a:xfrm>
        </p:spPr>
        <p:txBody>
          <a:bodyPr>
            <a:normAutofit/>
          </a:bodyPr>
          <a:lstStyle/>
          <a:p>
            <a:pPr>
              <a:buNone/>
            </a:pPr>
            <a:r>
              <a:rPr lang="de-AT" b="0" i="0" u="none" strike="noStrike" dirty="0">
                <a:effectLst/>
                <a:latin typeface="Source Sans Pro" panose="020B0503030403020204" pitchFamily="34" charset="0"/>
              </a:rPr>
              <a:t>Eine </a:t>
            </a:r>
            <a:r>
              <a:rPr lang="de-AT" b="1" i="0" u="none" strike="noStrike" dirty="0">
                <a:effectLst/>
                <a:latin typeface="Source Sans Pro" panose="020B0503030403020204" pitchFamily="34" charset="0"/>
              </a:rPr>
              <a:t>Überschuldung im Sinne des Insolvenzrechts </a:t>
            </a:r>
            <a:r>
              <a:rPr lang="de-AT" b="0" i="0" u="none" strike="noStrike" dirty="0">
                <a:effectLst/>
                <a:latin typeface="Source Sans Pro" panose="020B0503030403020204" pitchFamily="34" charset="0"/>
              </a:rPr>
              <a:t>liegt vor, wenn</a:t>
            </a:r>
          </a:p>
          <a:p>
            <a:pPr>
              <a:buFont typeface="Arial" panose="020B0604020202020204" pitchFamily="34" charset="0"/>
              <a:buChar char="•"/>
            </a:pPr>
            <a:r>
              <a:rPr lang="de-AT" b="0" i="0" u="none" strike="noStrike" dirty="0">
                <a:effectLst/>
                <a:latin typeface="Source Sans Pro" panose="020B0503030403020204" pitchFamily="34" charset="0"/>
              </a:rPr>
              <a:t>die Verbindlichkeiten (Schulden) höher sind als das Vermögen und</a:t>
            </a:r>
          </a:p>
          <a:p>
            <a:pPr>
              <a:buFont typeface="Arial" panose="020B0604020202020204" pitchFamily="34" charset="0"/>
              <a:buChar char="•"/>
            </a:pPr>
            <a:r>
              <a:rPr lang="de-AT" b="0" i="0" u="none" strike="noStrike" dirty="0">
                <a:effectLst/>
                <a:latin typeface="Source Sans Pro" panose="020B0503030403020204" pitchFamily="34" charset="0"/>
              </a:rPr>
              <a:t>die Fortbestehensprognose negativ ist.</a:t>
            </a:r>
          </a:p>
          <a:p>
            <a:r>
              <a:rPr lang="de-AT" b="0" i="0" u="none" strike="noStrike" dirty="0">
                <a:effectLst/>
                <a:latin typeface="Source Sans Pro" panose="020B0503030403020204" pitchFamily="34" charset="0"/>
              </a:rPr>
              <a:t>Bei einer </a:t>
            </a:r>
            <a:r>
              <a:rPr lang="de-AT" b="1" i="0" u="none" strike="noStrike" dirty="0">
                <a:effectLst/>
                <a:latin typeface="Source Sans Pro" panose="020B0503030403020204" pitchFamily="34" charset="0"/>
              </a:rPr>
              <a:t>Fortbestehensprognose </a:t>
            </a:r>
            <a:r>
              <a:rPr lang="de-AT" b="0" i="0" u="none" strike="noStrike" dirty="0">
                <a:effectLst/>
                <a:latin typeface="Source Sans Pro" panose="020B0503030403020204" pitchFamily="34" charset="0"/>
              </a:rPr>
              <a:t>wird die Wahrscheinlichkeit der künftigen Zahlungsunfähigkeit </a:t>
            </a:r>
            <a:r>
              <a:rPr lang="de-AT" dirty="0">
                <a:latin typeface="Source Sans Pro" panose="020B0503030403020204" pitchFamily="34" charset="0"/>
              </a:rPr>
              <a:t>geprüft. </a:t>
            </a:r>
            <a:r>
              <a:rPr lang="de-AT" b="0" i="0" u="none" strike="noStrike" dirty="0">
                <a:effectLst/>
                <a:latin typeface="Source Sans Pro" panose="020B0503030403020204" pitchFamily="34" charset="0"/>
              </a:rPr>
              <a:t>Dafür werden Verlustursachen, Finanzierungsplan und Zukunftsaussichten des Unternehmens analysiert.</a:t>
            </a:r>
          </a:p>
        </p:txBody>
      </p:sp>
    </p:spTree>
    <p:extLst>
      <p:ext uri="{BB962C8B-B14F-4D97-AF65-F5344CB8AC3E}">
        <p14:creationId xmlns:p14="http://schemas.microsoft.com/office/powerpoint/2010/main" val="57457584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8299640"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0266" y="1010266"/>
            <a:ext cx="10171466" cy="4857133"/>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9F8D349-E55E-72F0-5D2F-2835416A5BE4}"/>
              </a:ext>
            </a:extLst>
          </p:cNvPr>
          <p:cNvSpPr>
            <a:spLocks noGrp="1"/>
          </p:cNvSpPr>
          <p:nvPr>
            <p:ph type="title"/>
          </p:nvPr>
        </p:nvSpPr>
        <p:spPr>
          <a:xfrm>
            <a:off x="1494430" y="1398896"/>
            <a:ext cx="9325970" cy="1160059"/>
          </a:xfrm>
        </p:spPr>
        <p:txBody>
          <a:bodyPr>
            <a:normAutofit/>
          </a:bodyPr>
          <a:lstStyle/>
          <a:p>
            <a:r>
              <a:rPr lang="de-DE"/>
              <a:t>Geschichte der Schulden</a:t>
            </a:r>
            <a:endParaRPr lang="de-DE" dirty="0"/>
          </a:p>
        </p:txBody>
      </p:sp>
      <p:sp>
        <p:nvSpPr>
          <p:cNvPr id="13" name="Inhaltsplatzhalter 2">
            <a:extLst>
              <a:ext uri="{FF2B5EF4-FFF2-40B4-BE49-F238E27FC236}">
                <a16:creationId xmlns:a16="http://schemas.microsoft.com/office/drawing/2014/main" id="{4068FFE1-C453-0791-B43E-2EB5ADF88DB5}"/>
              </a:ext>
            </a:extLst>
          </p:cNvPr>
          <p:cNvSpPr>
            <a:spLocks noGrp="1"/>
          </p:cNvSpPr>
          <p:nvPr>
            <p:ph idx="1"/>
          </p:nvPr>
        </p:nvSpPr>
        <p:spPr>
          <a:xfrm>
            <a:off x="1494430" y="2739787"/>
            <a:ext cx="9325970" cy="2946779"/>
          </a:xfrm>
        </p:spPr>
        <p:txBody>
          <a:bodyPr>
            <a:normAutofit/>
          </a:bodyPr>
          <a:lstStyle/>
          <a:p>
            <a:r>
              <a:rPr lang="de-DE"/>
              <a:t>bereits seit über 5 000 Jahren</a:t>
            </a:r>
          </a:p>
          <a:p>
            <a:r>
              <a:rPr lang="de-DE"/>
              <a:t>mit „Dingen“ verschuldet</a:t>
            </a:r>
          </a:p>
          <a:p>
            <a:r>
              <a:rPr lang="de-DE"/>
              <a:t>Schuldknecht</a:t>
            </a:r>
          </a:p>
          <a:p>
            <a:r>
              <a:rPr lang="de-DE"/>
              <a:t>etwa 700 v. Chr. </a:t>
            </a:r>
            <a:r>
              <a:rPr lang="de-DE">
                <a:sym typeface="Wingdings" pitchFamily="2" charset="2"/>
              </a:rPr>
              <a:t> Einführung Münzgeld  Entstehung erster Banken mit Kreditvergabe</a:t>
            </a:r>
            <a:endParaRPr lang="de-DE"/>
          </a:p>
        </p:txBody>
      </p:sp>
    </p:spTree>
    <p:extLst>
      <p:ext uri="{BB962C8B-B14F-4D97-AF65-F5344CB8AC3E}">
        <p14:creationId xmlns:p14="http://schemas.microsoft.com/office/powerpoint/2010/main" val="10494379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B1C071F-8C2A-92ED-44A9-DA20701574BD}"/>
              </a:ext>
            </a:extLst>
          </p:cNvPr>
          <p:cNvSpPr>
            <a:spLocks noGrp="1"/>
          </p:cNvSpPr>
          <p:nvPr>
            <p:ph type="title"/>
          </p:nvPr>
        </p:nvSpPr>
        <p:spPr>
          <a:xfrm>
            <a:off x="1371600" y="1281916"/>
            <a:ext cx="9601200" cy="1485900"/>
          </a:xfrm>
        </p:spPr>
        <p:txBody>
          <a:bodyPr>
            <a:normAutofit/>
          </a:bodyPr>
          <a:lstStyle/>
          <a:p>
            <a:r>
              <a:rPr lang="de-DE" dirty="0"/>
              <a:t>Arten von Schulden</a:t>
            </a:r>
          </a:p>
        </p:txBody>
      </p:sp>
      <p:sp>
        <p:nvSpPr>
          <p:cNvPr id="3" name="Inhaltsplatzhalter 2">
            <a:extLst>
              <a:ext uri="{FF2B5EF4-FFF2-40B4-BE49-F238E27FC236}">
                <a16:creationId xmlns:a16="http://schemas.microsoft.com/office/drawing/2014/main" id="{BDE0378B-0EC4-1E37-301E-73DFA67E2769}"/>
              </a:ext>
            </a:extLst>
          </p:cNvPr>
          <p:cNvSpPr>
            <a:spLocks noGrp="1"/>
          </p:cNvSpPr>
          <p:nvPr>
            <p:ph idx="1"/>
          </p:nvPr>
        </p:nvSpPr>
        <p:spPr>
          <a:xfrm>
            <a:off x="1371600" y="2767816"/>
            <a:ext cx="9601200" cy="3603954"/>
          </a:xfrm>
        </p:spPr>
        <p:txBody>
          <a:bodyPr>
            <a:normAutofit/>
          </a:bodyPr>
          <a:lstStyle/>
          <a:p>
            <a:r>
              <a:rPr lang="de-DE" sz="1900" dirty="0"/>
              <a:t>Private Schulden</a:t>
            </a:r>
          </a:p>
          <a:p>
            <a:r>
              <a:rPr lang="de-DE" sz="1900" dirty="0"/>
              <a:t>Staatsschulden</a:t>
            </a:r>
          </a:p>
          <a:p>
            <a:r>
              <a:rPr lang="de-DE" sz="1900" dirty="0"/>
              <a:t>Unternehmensschulden</a:t>
            </a:r>
          </a:p>
          <a:p>
            <a:endParaRPr lang="de-DE" sz="1900" dirty="0"/>
          </a:p>
          <a:p>
            <a:pPr marL="0" indent="0">
              <a:buNone/>
            </a:pPr>
            <a:r>
              <a:rPr lang="de-DE" sz="1900" b="1" dirty="0"/>
              <a:t>Außerdem:</a:t>
            </a:r>
          </a:p>
          <a:p>
            <a:r>
              <a:rPr lang="de-DE" sz="1900" dirty="0"/>
              <a:t>Primärschulden: ursprüngliche Verbindlichkeit</a:t>
            </a:r>
          </a:p>
          <a:p>
            <a:r>
              <a:rPr lang="de-DE" sz="1900" dirty="0"/>
              <a:t>Sekundärschulden: entstehen durch die Primärschulden</a:t>
            </a:r>
          </a:p>
        </p:txBody>
      </p:sp>
    </p:spTree>
    <p:extLst>
      <p:ext uri="{BB962C8B-B14F-4D97-AF65-F5344CB8AC3E}">
        <p14:creationId xmlns:p14="http://schemas.microsoft.com/office/powerpoint/2010/main" val="273663809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DE"/>
          </a:p>
        </p:txBody>
      </p:sp>
      <p:sp>
        <p:nvSpPr>
          <p:cNvPr id="2" name="Titel 1">
            <a:extLst>
              <a:ext uri="{FF2B5EF4-FFF2-40B4-BE49-F238E27FC236}">
                <a16:creationId xmlns:a16="http://schemas.microsoft.com/office/drawing/2014/main" id="{DB05D61D-612D-22AA-FCC7-65536CDB34AB}"/>
              </a:ext>
            </a:extLst>
          </p:cNvPr>
          <p:cNvSpPr>
            <a:spLocks noGrp="1"/>
          </p:cNvSpPr>
          <p:nvPr>
            <p:ph type="title"/>
          </p:nvPr>
        </p:nvSpPr>
        <p:spPr>
          <a:xfrm>
            <a:off x="640081" y="791570"/>
            <a:ext cx="4018839" cy="5262390"/>
          </a:xfrm>
        </p:spPr>
        <p:txBody>
          <a:bodyPr anchor="ctr">
            <a:normAutofit/>
          </a:bodyPr>
          <a:lstStyle/>
          <a:p>
            <a:pPr algn="r"/>
            <a:r>
              <a:rPr lang="de-DE" sz="5400">
                <a:solidFill>
                  <a:schemeClr val="bg2"/>
                </a:solidFill>
              </a:rPr>
              <a:t>Ursachen für Schulden</a:t>
            </a:r>
          </a:p>
        </p:txBody>
      </p:sp>
      <p:sp>
        <p:nvSpPr>
          <p:cNvPr id="17" name="Rectangle 16">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DE"/>
          </a:p>
        </p:txBody>
      </p:sp>
      <p:sp>
        <p:nvSpPr>
          <p:cNvPr id="3" name="Inhaltsplatzhalter 2">
            <a:extLst>
              <a:ext uri="{FF2B5EF4-FFF2-40B4-BE49-F238E27FC236}">
                <a16:creationId xmlns:a16="http://schemas.microsoft.com/office/drawing/2014/main" id="{47044D8D-94A7-45AE-B300-CC4C1EA5D3EF}"/>
              </a:ext>
            </a:extLst>
          </p:cNvPr>
          <p:cNvSpPr>
            <a:spLocks noGrp="1"/>
          </p:cNvSpPr>
          <p:nvPr>
            <p:ph idx="1"/>
          </p:nvPr>
        </p:nvSpPr>
        <p:spPr>
          <a:xfrm>
            <a:off x="6176720" y="791570"/>
            <a:ext cx="4892308" cy="5262390"/>
          </a:xfrm>
        </p:spPr>
        <p:txBody>
          <a:bodyPr anchor="ctr">
            <a:normAutofit/>
          </a:bodyPr>
          <a:lstStyle/>
          <a:p>
            <a:r>
              <a:rPr lang="de-DE" sz="1800"/>
              <a:t>Individuelle Ursache:</a:t>
            </a:r>
          </a:p>
          <a:p>
            <a:pPr marL="893763" indent="-482600">
              <a:buFont typeface="Courier New" panose="02070309020205020404" pitchFamily="49" charset="0"/>
              <a:buChar char="o"/>
            </a:pPr>
            <a:r>
              <a:rPr lang="de-DE" sz="1800"/>
              <a:t>niedrige Einkommen</a:t>
            </a:r>
          </a:p>
          <a:p>
            <a:pPr marL="893763" indent="-482600">
              <a:buFont typeface="Courier New" panose="02070309020205020404" pitchFamily="49" charset="0"/>
              <a:buChar char="o"/>
            </a:pPr>
            <a:r>
              <a:rPr lang="de-DE" sz="1800"/>
              <a:t>unvorhergesehene Ausgaben</a:t>
            </a:r>
          </a:p>
          <a:p>
            <a:pPr marL="893763" indent="-482600">
              <a:buFont typeface="Courier New" panose="02070309020205020404" pitchFamily="49" charset="0"/>
              <a:buChar char="o"/>
            </a:pPr>
            <a:r>
              <a:rPr lang="de-DE" sz="1800"/>
              <a:t>fehlende Finanzbildung</a:t>
            </a:r>
          </a:p>
          <a:p>
            <a:r>
              <a:rPr lang="de-DE" sz="1800"/>
              <a:t>Wirtschaftliche Ebene</a:t>
            </a:r>
          </a:p>
          <a:p>
            <a:pPr marL="893763" indent="-482600">
              <a:buFont typeface="Courier New" panose="02070309020205020404" pitchFamily="49" charset="0"/>
              <a:buChar char="o"/>
            </a:pPr>
            <a:r>
              <a:rPr lang="de-DE" sz="1800"/>
              <a:t>Arbeitslosigkeit</a:t>
            </a:r>
          </a:p>
          <a:p>
            <a:pPr marL="893763" indent="-482600">
              <a:buFont typeface="Courier New" panose="02070309020205020404" pitchFamily="49" charset="0"/>
              <a:buChar char="o"/>
            </a:pPr>
            <a:r>
              <a:rPr lang="de-DE" sz="1800"/>
              <a:t>Inflation</a:t>
            </a:r>
          </a:p>
          <a:p>
            <a:pPr marL="893763" indent="-482600">
              <a:buFont typeface="Courier New" panose="02070309020205020404" pitchFamily="49" charset="0"/>
              <a:buChar char="o"/>
            </a:pPr>
            <a:r>
              <a:rPr lang="de-DE" sz="1800"/>
              <a:t>hohe Zinsen</a:t>
            </a:r>
          </a:p>
          <a:p>
            <a:r>
              <a:rPr lang="de-DE" sz="1800"/>
              <a:t>Politische Ursache</a:t>
            </a:r>
          </a:p>
          <a:p>
            <a:pPr marL="893763" indent="-482600">
              <a:buFont typeface="Courier New" panose="02070309020205020404" pitchFamily="49" charset="0"/>
              <a:buChar char="o"/>
            </a:pPr>
            <a:r>
              <a:rPr lang="de-DE" sz="1800"/>
              <a:t>Steuerpolitik</a:t>
            </a:r>
          </a:p>
          <a:p>
            <a:pPr marL="893763" indent="-482600">
              <a:buFont typeface="Courier New" panose="02070309020205020404" pitchFamily="49" charset="0"/>
              <a:buChar char="o"/>
            </a:pPr>
            <a:r>
              <a:rPr lang="de-DE" sz="1800"/>
              <a:t>hohe Staatsausgaben</a:t>
            </a:r>
            <a:endParaRPr lang="de-DE" sz="1800" dirty="0"/>
          </a:p>
        </p:txBody>
      </p:sp>
    </p:spTree>
    <p:extLst>
      <p:ext uri="{BB962C8B-B14F-4D97-AF65-F5344CB8AC3E}">
        <p14:creationId xmlns:p14="http://schemas.microsoft.com/office/powerpoint/2010/main" val="99140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2A8E625-1F06-6C35-E748-14885EFC4A20}"/>
              </a:ext>
            </a:extLst>
          </p:cNvPr>
          <p:cNvSpPr>
            <a:spLocks noGrp="1"/>
          </p:cNvSpPr>
          <p:nvPr>
            <p:ph type="title"/>
          </p:nvPr>
        </p:nvSpPr>
        <p:spPr>
          <a:xfrm>
            <a:off x="640080" y="639704"/>
            <a:ext cx="3299579" cy="5577840"/>
          </a:xfrm>
        </p:spPr>
        <p:txBody>
          <a:bodyPr anchor="ctr">
            <a:normAutofit/>
          </a:bodyPr>
          <a:lstStyle/>
          <a:p>
            <a:pPr algn="ctr"/>
            <a:r>
              <a:rPr lang="de-DE" sz="4100"/>
              <a:t>Auswirkungen von Schulden</a:t>
            </a:r>
          </a:p>
        </p:txBody>
      </p:sp>
      <p:graphicFrame>
        <p:nvGraphicFramePr>
          <p:cNvPr id="12" name="Inhaltsplatzhalter 2">
            <a:extLst>
              <a:ext uri="{FF2B5EF4-FFF2-40B4-BE49-F238E27FC236}">
                <a16:creationId xmlns:a16="http://schemas.microsoft.com/office/drawing/2014/main" id="{A122D230-E940-4812-6CBC-4DCEFFFA71D6}"/>
              </a:ext>
            </a:extLst>
          </p:cNvPr>
          <p:cNvGraphicFramePr>
            <a:graphicFrameLocks noGrp="1"/>
          </p:cNvGraphicFramePr>
          <p:nvPr>
            <p:ph idx="1"/>
            <p:extLst>
              <p:ext uri="{D42A27DB-BD31-4B8C-83A1-F6EECF244321}">
                <p14:modId xmlns:p14="http://schemas.microsoft.com/office/powerpoint/2010/main" val="2817217517"/>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141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txBody>
          <a:bodyPr/>
          <a:lstStyle/>
          <a:p>
            <a:endParaRPr lang="de-DE"/>
          </a:p>
        </p:txBody>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5E51D1F-2CC0-F849-93E0-299E6EE99F79}"/>
              </a:ext>
            </a:extLst>
          </p:cNvPr>
          <p:cNvSpPr>
            <a:spLocks noGrp="1"/>
          </p:cNvSpPr>
          <p:nvPr>
            <p:ph type="title"/>
          </p:nvPr>
        </p:nvSpPr>
        <p:spPr>
          <a:xfrm>
            <a:off x="1371600" y="1281916"/>
            <a:ext cx="9601200" cy="1485900"/>
          </a:xfrm>
        </p:spPr>
        <p:txBody>
          <a:bodyPr>
            <a:normAutofit/>
          </a:bodyPr>
          <a:lstStyle/>
          <a:p>
            <a:r>
              <a:rPr lang="de-DE" dirty="0"/>
              <a:t>„positive“ Schulden</a:t>
            </a:r>
          </a:p>
        </p:txBody>
      </p:sp>
      <p:graphicFrame>
        <p:nvGraphicFramePr>
          <p:cNvPr id="14" name="Inhaltsplatzhalter 2">
            <a:extLst>
              <a:ext uri="{FF2B5EF4-FFF2-40B4-BE49-F238E27FC236}">
                <a16:creationId xmlns:a16="http://schemas.microsoft.com/office/drawing/2014/main" id="{7931268C-D48E-C7E5-AAFE-2221F7FFB813}"/>
              </a:ext>
            </a:extLst>
          </p:cNvPr>
          <p:cNvGraphicFramePr>
            <a:graphicFrameLocks noGrp="1"/>
          </p:cNvGraphicFramePr>
          <p:nvPr>
            <p:ph idx="1"/>
            <p:extLst>
              <p:ext uri="{D42A27DB-BD31-4B8C-83A1-F6EECF244321}">
                <p14:modId xmlns:p14="http://schemas.microsoft.com/office/powerpoint/2010/main" val="2176802421"/>
              </p:ext>
            </p:extLst>
          </p:nvPr>
        </p:nvGraphicFramePr>
        <p:xfrm>
          <a:off x="1359408" y="2639857"/>
          <a:ext cx="10369296" cy="3528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932740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608F736-28B5-D696-60C0-415B5746AE89}"/>
              </a:ext>
            </a:extLst>
          </p:cNvPr>
          <p:cNvSpPr>
            <a:spLocks noGrp="1"/>
          </p:cNvSpPr>
          <p:nvPr>
            <p:ph type="title"/>
          </p:nvPr>
        </p:nvSpPr>
        <p:spPr>
          <a:xfrm>
            <a:off x="3363864" y="685800"/>
            <a:ext cx="7705164" cy="1485900"/>
          </a:xfrm>
        </p:spPr>
        <p:txBody>
          <a:bodyPr>
            <a:normAutofit/>
          </a:bodyPr>
          <a:lstStyle/>
          <a:p>
            <a:r>
              <a:rPr lang="de-DE" dirty="0"/>
              <a:t>Bewusste Verschuldung des Staates</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DE"/>
          </a:p>
        </p:txBody>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DE"/>
          </a:p>
        </p:txBody>
      </p:sp>
      <p:sp>
        <p:nvSpPr>
          <p:cNvPr id="3" name="Inhaltsplatzhalter 2">
            <a:extLst>
              <a:ext uri="{FF2B5EF4-FFF2-40B4-BE49-F238E27FC236}">
                <a16:creationId xmlns:a16="http://schemas.microsoft.com/office/drawing/2014/main" id="{96FD7C28-2C48-E95D-5D74-961BDB53727A}"/>
              </a:ext>
            </a:extLst>
          </p:cNvPr>
          <p:cNvSpPr>
            <a:spLocks noGrp="1"/>
          </p:cNvSpPr>
          <p:nvPr>
            <p:ph idx="1"/>
          </p:nvPr>
        </p:nvSpPr>
        <p:spPr>
          <a:xfrm>
            <a:off x="3363864" y="2286000"/>
            <a:ext cx="7705164" cy="3886200"/>
          </a:xfrm>
        </p:spPr>
        <p:txBody>
          <a:bodyPr>
            <a:normAutofit/>
          </a:bodyPr>
          <a:lstStyle/>
          <a:p>
            <a:r>
              <a:rPr lang="de-DE" sz="2400" dirty="0"/>
              <a:t>Konjunktursteuerung</a:t>
            </a:r>
          </a:p>
          <a:p>
            <a:r>
              <a:rPr lang="de-DE" sz="2400" dirty="0"/>
              <a:t>Infrastrukturprojekte</a:t>
            </a:r>
          </a:p>
          <a:p>
            <a:r>
              <a:rPr lang="de-DE" sz="2400" dirty="0"/>
              <a:t>Verteilung auf Generationen</a:t>
            </a:r>
          </a:p>
          <a:p>
            <a:r>
              <a:rPr lang="de-DE" sz="2400" dirty="0"/>
              <a:t>Nutzung niedriger Zinsen</a:t>
            </a:r>
          </a:p>
          <a:p>
            <a:endParaRPr lang="de-DE" sz="2400" dirty="0"/>
          </a:p>
          <a:p>
            <a:pPr marL="0" indent="0">
              <a:buNone/>
            </a:pPr>
            <a:r>
              <a:rPr lang="de-DE" sz="2400" dirty="0"/>
              <a:t>Entscheidend ist, dass sich Staaten für produktive Zwecke verschulden – also für Projekte, die langfristig Wachstum und Lebensqualität steigern.</a:t>
            </a:r>
          </a:p>
        </p:txBody>
      </p:sp>
    </p:spTree>
    <p:extLst>
      <p:ext uri="{BB962C8B-B14F-4D97-AF65-F5344CB8AC3E}">
        <p14:creationId xmlns:p14="http://schemas.microsoft.com/office/powerpoint/2010/main" val="1174087130"/>
      </p:ext>
    </p:extLst>
  </p:cSld>
  <p:clrMapOvr>
    <a:masterClrMapping/>
  </p:clrMapOvr>
</p:sld>
</file>

<file path=ppt/theme/theme1.xml><?xml version="1.0" encoding="utf-8"?>
<a:theme xmlns:a="http://schemas.openxmlformats.org/drawingml/2006/main" name="Ausschnitt">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Ausschnitt</Template>
  <TotalTime>0</TotalTime>
  <Words>942</Words>
  <Application>Microsoft Macintosh PowerPoint</Application>
  <PresentationFormat>Breitbild</PresentationFormat>
  <Paragraphs>104</Paragraphs>
  <Slides>15</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Aptos</vt:lpstr>
      <vt:lpstr>Arial</vt:lpstr>
      <vt:lpstr>Courier New</vt:lpstr>
      <vt:lpstr>Franklin Gothic Book</vt:lpstr>
      <vt:lpstr>Segoe UI</vt:lpstr>
      <vt:lpstr>Source Sans Pro</vt:lpstr>
      <vt:lpstr>Wingdings</vt:lpstr>
      <vt:lpstr>Ausschnitt</vt:lpstr>
      <vt:lpstr>Schulden</vt:lpstr>
      <vt:lpstr>Definitionen</vt:lpstr>
      <vt:lpstr>Überschuldung</vt:lpstr>
      <vt:lpstr>Geschichte der Schulden</vt:lpstr>
      <vt:lpstr>Arten von Schulden</vt:lpstr>
      <vt:lpstr>Ursachen für Schulden</vt:lpstr>
      <vt:lpstr>Auswirkungen von Schulden</vt:lpstr>
      <vt:lpstr>„positive“ Schulden</vt:lpstr>
      <vt:lpstr>Bewusste Verschuldung des Staates</vt:lpstr>
      <vt:lpstr>Schulden und Überschuldung in Österreich</vt:lpstr>
      <vt:lpstr>Strategien zur Schuldensenkung</vt:lpstr>
      <vt:lpstr>Staatsverschuldung Griechenland</vt:lpstr>
      <vt:lpstr>Schwellenkonzept</vt:lpstr>
      <vt:lpstr>Literatur</vt:lpstr>
      <vt:lpstr>Schulden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Teresa Katzmayr</dc:creator>
  <cp:lastModifiedBy>Teresa Katzmayr</cp:lastModifiedBy>
  <cp:revision>6</cp:revision>
  <dcterms:created xsi:type="dcterms:W3CDTF">2025-04-27T18:21:03Z</dcterms:created>
  <dcterms:modified xsi:type="dcterms:W3CDTF">2025-05-08T14:05:05Z</dcterms:modified>
</cp:coreProperties>
</file>