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10"/>
    <p:restoredTop sz="94666"/>
  </p:normalViewPr>
  <p:slideViewPr>
    <p:cSldViewPr snapToGrid="0">
      <p:cViewPr varScale="1">
        <p:scale>
          <a:sx n="80" d="100"/>
          <a:sy n="80" d="100"/>
        </p:scale>
        <p:origin x="808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e8a0d7b9cf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e8a0d7b9cf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 dirty="0"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 dirty="0"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 dirty="0"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5E0FC7AD-BF09-9268-BC3A-1B544C9D41A2}"/>
              </a:ext>
            </a:extLst>
          </p:cNvPr>
          <p:cNvSpPr>
            <a:spLocks noChangeArrowheads="1"/>
          </p:cNvSpPr>
          <p:nvPr userDrawn="1"/>
        </p:nvSpPr>
        <p:spPr>
          <a:xfrm>
            <a:off x="0" y="4224"/>
            <a:ext cx="9144000" cy="862965"/>
          </a:xfrm>
          <a:prstGeom prst="rect">
            <a:avLst/>
          </a:prstGeom>
          <a:solidFill>
            <a:srgbClr val="009A5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AT" dirty="0"/>
          </a:p>
        </p:txBody>
      </p:sp>
      <p:graphicFrame>
        <p:nvGraphicFramePr>
          <p:cNvPr id="12" name="Tabelle 11">
            <a:extLst>
              <a:ext uri="{FF2B5EF4-FFF2-40B4-BE49-F238E27FC236}">
                <a16:creationId xmlns:a16="http://schemas.microsoft.com/office/drawing/2014/main" id="{114EF1DE-6902-A314-C453-B2802C050DA2}"/>
              </a:ext>
            </a:extLst>
          </p:cNvPr>
          <p:cNvGraphicFramePr>
            <a:graphicFrameLocks noGrp="1"/>
          </p:cNvGraphicFramePr>
          <p:nvPr userDrawn="1"/>
        </p:nvGraphicFramePr>
        <p:xfrm>
          <a:off x="311150" y="2784475"/>
          <a:ext cx="8521700" cy="152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21700">
                  <a:extLst>
                    <a:ext uri="{9D8B030D-6E8A-4147-A177-3AD203B41FA5}">
                      <a16:colId xmlns:a16="http://schemas.microsoft.com/office/drawing/2014/main" val="29123085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180340" algn="l">
                        <a:buNone/>
                      </a:pPr>
                      <a:r>
                        <a:rPr lang="de-AT" sz="1000" dirty="0">
                          <a:effectLst/>
                        </a:rPr>
                        <a:t> </a:t>
                      </a:r>
                      <a:endParaRPr lang="de-AT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44876981"/>
                  </a:ext>
                </a:extLst>
              </a:tr>
            </a:tbl>
          </a:graphicData>
        </a:graphic>
      </p:graphicFrame>
      <p:sp>
        <p:nvSpPr>
          <p:cNvPr id="13" name="Rectangle 4">
            <a:extLst>
              <a:ext uri="{FF2B5EF4-FFF2-40B4-BE49-F238E27FC236}">
                <a16:creationId xmlns:a16="http://schemas.microsoft.com/office/drawing/2014/main" id="{9FFEF901-20DA-7E1D-AA2F-5A5A003F20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2058" y="248928"/>
            <a:ext cx="37899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AT" altLang="de-DE" sz="800" b="1" i="0" u="none" strike="noStrike" cap="none" normalizeH="0" baseline="0" dirty="0" err="1">
                <a:ln>
                  <a:noFill/>
                </a:ln>
                <a:solidFill>
                  <a:srgbClr val="F2F2F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Ttel</a:t>
            </a:r>
            <a:r>
              <a:rPr kumimoji="0" lang="de-AT" altLang="de-DE" sz="800" b="1" i="0" u="none" strike="noStrike" cap="none" normalizeH="0" baseline="0" dirty="0">
                <a:ln>
                  <a:noFill/>
                </a:ln>
                <a:solidFill>
                  <a:srgbClr val="F2F2F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Untertitel</a:t>
            </a:r>
            <a:endParaRPr kumimoji="0" lang="de-AT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AT" altLang="de-DE" sz="1000" b="0" i="0" u="none" strike="noStrike" cap="none" normalizeH="0" baseline="0" dirty="0">
                <a:ln>
                  <a:noFill/>
                </a:ln>
                <a:solidFill>
                  <a:srgbClr val="F2F2F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Materialien</a:t>
            </a:r>
            <a:endParaRPr kumimoji="0" lang="de-AT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30" name="Grafik 1">
            <a:extLst>
              <a:ext uri="{FF2B5EF4-FFF2-40B4-BE49-F238E27FC236}">
                <a16:creationId xmlns:a16="http://schemas.microsoft.com/office/drawing/2014/main" id="{72FEA0BB-9CBB-94D1-2314-6921135C83A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2896" y="4660521"/>
            <a:ext cx="1247775" cy="31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Grafik 111127625">
            <a:extLst>
              <a:ext uri="{FF2B5EF4-FFF2-40B4-BE49-F238E27FC236}">
                <a16:creationId xmlns:a16="http://schemas.microsoft.com/office/drawing/2014/main" id="{D4FC665C-4534-26C6-2493-5C82BCC81AE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4503359"/>
            <a:ext cx="720725" cy="493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7">
            <a:extLst>
              <a:ext uri="{FF2B5EF4-FFF2-40B4-BE49-F238E27FC236}">
                <a16:creationId xmlns:a16="http://schemas.microsoft.com/office/drawing/2014/main" id="{ED8751EA-EFA3-8356-85AE-75F4CF0F5D9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358102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E2F9A0C5-67C4-99BC-AA36-BF050681D1B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80975" y="403822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AEEACBC0-24DD-31FC-65E8-4574877B2CA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53329" y="4543560"/>
            <a:ext cx="5983347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80975" eaLnBrk="0" fontAlgn="base" hangingPunct="0">
              <a:spcBef>
                <a:spcPct val="0"/>
              </a:spcBef>
              <a:spcAft>
                <a:spcPct val="0"/>
              </a:spcAft>
              <a:tabLst>
                <a:tab pos="83708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83708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83708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83708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83708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tabLst>
                <a:tab pos="83708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tabLst>
                <a:tab pos="83708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tabLst>
                <a:tab pos="83708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tabLst>
                <a:tab pos="83708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370888" algn="ctr"/>
              </a:tabLst>
            </a:pPr>
            <a:r>
              <a:rPr kumimoji="0" lang="de-AT" altLang="de-DE" sz="700" b="1" i="0" u="none" strike="noStrike" cap="none" normalizeH="0" baseline="0" dirty="0">
                <a:ln>
                  <a:noFill/>
                </a:ln>
                <a:solidFill>
                  <a:srgbClr val="7F7F7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INSERT-Projektnetzwerk (</a:t>
            </a:r>
            <a:r>
              <a:rPr kumimoji="0" lang="de-AT" altLang="de-DE" sz="700" b="1" i="0" u="none" strike="noStrike" cap="none" normalizeH="0" baseline="0" dirty="0" err="1">
                <a:ln>
                  <a:noFill/>
                </a:ln>
                <a:solidFill>
                  <a:srgbClr val="7F7F7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Hrsg</a:t>
            </a:r>
            <a:r>
              <a:rPr kumimoji="0" lang="de-AT" altLang="de-DE" sz="700" b="1" i="0" u="none" strike="noStrike" cap="none" normalizeH="0" baseline="0" dirty="0">
                <a:ln>
                  <a:noFill/>
                </a:ln>
                <a:solidFill>
                  <a:srgbClr val="7F7F7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r>
              <a:rPr kumimoji="0" lang="de-DE" altLang="de-DE" sz="700" b="1" i="0" u="none" strike="noStrike" cap="none" normalizeH="0" baseline="0" dirty="0">
                <a:ln>
                  <a:noFill/>
                </a:ln>
                <a:solidFill>
                  <a:srgbClr val="7F7F7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(2025) Titel. </a:t>
            </a:r>
            <a:r>
              <a:rPr kumimoji="0" lang="de-DE" altLang="de-DE" sz="700" b="1" i="0" u="none" strike="noStrike" cap="none" normalizeH="0" baseline="0" dirty="0" err="1">
                <a:ln>
                  <a:noFill/>
                </a:ln>
                <a:solidFill>
                  <a:srgbClr val="7F7F7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Unteritel</a:t>
            </a:r>
            <a:r>
              <a:rPr kumimoji="0" lang="de-DE" altLang="de-DE" sz="700" b="1" i="0" u="none" strike="noStrike" cap="none" normalizeH="0" baseline="0" dirty="0">
                <a:ln>
                  <a:noFill/>
                </a:ln>
                <a:solidFill>
                  <a:srgbClr val="7F7F7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370888" algn="ctr"/>
              </a:tabLst>
            </a:pPr>
            <a:r>
              <a:rPr kumimoji="0" lang="de-DE" altLang="de-DE" sz="700" b="1" i="0" u="none" strike="noStrike" cap="none" normalizeH="0" baseline="0" dirty="0">
                <a:ln>
                  <a:noFill/>
                </a:ln>
                <a:solidFill>
                  <a:srgbClr val="7F7F7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Wien. LINK des Lernkurses ANGEBEN (Datum)</a:t>
            </a: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370888" algn="ctr"/>
              </a:tabLst>
            </a:pPr>
            <a:r>
              <a:rPr kumimoji="0" lang="de-AT" altLang="de-DE" sz="700" b="0" i="0" u="none" strike="noStrike" cap="none" normalizeH="0" baseline="0" dirty="0">
                <a:ln>
                  <a:noFill/>
                </a:ln>
                <a:solidFill>
                  <a:srgbClr val="7F7F7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CC-BY-NC-SA</a:t>
            </a:r>
            <a:endParaRPr kumimoji="0" lang="de-AT" altLang="de-DE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370888" algn="ctr"/>
              </a:tabLst>
            </a:pPr>
            <a:r>
              <a:rPr kumimoji="0" lang="de-AT" altLang="de-DE" sz="600" b="0" i="0" u="none" strike="noStrike" cap="none" normalizeH="0" baseline="0" dirty="0">
                <a:ln>
                  <a:noFill/>
                </a:ln>
                <a:solidFill>
                  <a:srgbClr val="7F7F7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insert.schule.at </a:t>
            </a:r>
            <a:endParaRPr kumimoji="0" lang="de-AT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chemeClr val="bg1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6361377" y="2633583"/>
            <a:ext cx="1971600" cy="1915094"/>
          </a:xfrm>
          <a:prstGeom prst="rect">
            <a:avLst/>
          </a:prstGeom>
          <a:solidFill>
            <a:srgbClr val="FFFF00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de" sz="100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Konsument*innen haben höher werdende Erwartungen und Ansprüche an Produkte. Außerdem konsumieren sie mehr, weil ihnen mehr Geld zur Verfügung steht. Auch Bund, Länder und Gemeinden weiten ihre Nachfrage aus.</a:t>
            </a:r>
            <a:endParaRPr sz="1000" dirty="0">
              <a:solidFill>
                <a:schemeClr val="tx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65" name="Google Shape;65;p14"/>
          <p:cNvSpPr txBox="1">
            <a:spLocks noGrp="1"/>
          </p:cNvSpPr>
          <p:nvPr>
            <p:ph type="body" idx="1"/>
          </p:nvPr>
        </p:nvSpPr>
        <p:spPr>
          <a:xfrm>
            <a:off x="325244" y="2280540"/>
            <a:ext cx="1971600" cy="1940846"/>
          </a:xfrm>
          <a:prstGeom prst="rect">
            <a:avLst/>
          </a:prstGeom>
          <a:solidFill>
            <a:srgbClr val="FFFF00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de" sz="100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Dienstleistungen und Waren, z. B. Rohstoffe, die der Herstellung von Produkten dienen, haben sich verteuert. Daher steigen die Produktionskosten und das fertige Produkt muss teurer verkauft werden.</a:t>
            </a:r>
            <a:endParaRPr sz="1000" dirty="0">
              <a:solidFill>
                <a:schemeClr val="tx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66" name="Google Shape;66;p14"/>
          <p:cNvSpPr txBox="1"/>
          <p:nvPr/>
        </p:nvSpPr>
        <p:spPr>
          <a:xfrm>
            <a:off x="2588337" y="2637038"/>
            <a:ext cx="1628700" cy="190818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de" sz="100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Unternehmen schließen sich zusammen, werden durch Mitbewerber*innen aufgekauft oder sprechen sich illegalerweise bei der Preisgestaltung ab.</a:t>
            </a:r>
            <a:endParaRPr sz="1000" dirty="0">
              <a:solidFill>
                <a:schemeClr val="tx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67" name="Google Shape;67;p14"/>
          <p:cNvSpPr txBox="1"/>
          <p:nvPr/>
        </p:nvSpPr>
        <p:spPr>
          <a:xfrm>
            <a:off x="4467081" y="2149604"/>
            <a:ext cx="1628700" cy="190818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de" sz="100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Die Wirtschaftslage ist gut, das bedeutet, die Arbeitslosigkeit ist gering und die Löhne steigen. Immer mehr Geld ist im Umlauf, und das bedeutet, dass die Preise steigen.</a:t>
            </a:r>
            <a:endParaRPr sz="850" dirty="0">
              <a:solidFill>
                <a:schemeClr val="tx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68" name="Google Shape;68;p14"/>
          <p:cNvSpPr txBox="1"/>
          <p:nvPr/>
        </p:nvSpPr>
        <p:spPr>
          <a:xfrm>
            <a:off x="325244" y="1267854"/>
            <a:ext cx="1869600" cy="88175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de" sz="1100" dirty="0">
                <a:latin typeface="Comic Sans MS"/>
                <a:ea typeface="Comic Sans MS"/>
                <a:cs typeface="Comic Sans MS"/>
                <a:sym typeface="Comic Sans MS"/>
              </a:rPr>
              <a:t>Steigende Macht der Unternehmen</a:t>
            </a:r>
          </a:p>
        </p:txBody>
      </p:sp>
      <p:sp>
        <p:nvSpPr>
          <p:cNvPr id="69" name="Google Shape;69;p14"/>
          <p:cNvSpPr txBox="1"/>
          <p:nvPr/>
        </p:nvSpPr>
        <p:spPr>
          <a:xfrm>
            <a:off x="2958098" y="1266190"/>
            <a:ext cx="1450500" cy="687081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de" sz="1100">
                <a:latin typeface="Comic Sans MS"/>
                <a:ea typeface="Comic Sans MS"/>
                <a:cs typeface="Comic Sans MS"/>
                <a:sym typeface="Comic Sans MS"/>
              </a:rPr>
              <a:t>Nachfrageinflation</a:t>
            </a:r>
            <a:endParaRPr lang="de" sz="1100" dirty="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70" name="Google Shape;70;p14"/>
          <p:cNvSpPr txBox="1"/>
          <p:nvPr/>
        </p:nvSpPr>
        <p:spPr>
          <a:xfrm>
            <a:off x="4996377" y="1248937"/>
            <a:ext cx="1365000" cy="687081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de" sz="1100" dirty="0">
                <a:latin typeface="Comic Sans MS"/>
                <a:ea typeface="Comic Sans MS"/>
                <a:cs typeface="Comic Sans MS"/>
                <a:sym typeface="Comic Sans MS"/>
              </a:rPr>
              <a:t>Angebotsinflation</a:t>
            </a:r>
          </a:p>
        </p:txBody>
      </p:sp>
      <p:sp>
        <p:nvSpPr>
          <p:cNvPr id="71" name="Google Shape;71;p14"/>
          <p:cNvSpPr txBox="1"/>
          <p:nvPr/>
        </p:nvSpPr>
        <p:spPr>
          <a:xfrm>
            <a:off x="6949156" y="1249166"/>
            <a:ext cx="1869600" cy="687081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de" sz="1100" dirty="0">
                <a:latin typeface="Comic Sans MS"/>
                <a:ea typeface="Comic Sans MS"/>
                <a:cs typeface="Comic Sans MS"/>
                <a:sym typeface="Comic Sans MS"/>
              </a:rPr>
              <a:t>Geldmengeninflation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1937B047-4937-C7FB-FD49-241043335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150" y="27844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22119CA6-5803-5168-3910-D0B59024DD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138" y="258268"/>
            <a:ext cx="811685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altLang="de-DE" sz="800" b="1" dirty="0">
                <a:solidFill>
                  <a:srgbClr val="F2F2F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Titel</a:t>
            </a:r>
            <a:r>
              <a:rPr kumimoji="0" lang="de-DE" altLang="de-DE" sz="800" b="1" i="0" u="none" strike="noStrike" cap="none" normalizeH="0" baseline="0" dirty="0">
                <a:ln>
                  <a:noFill/>
                </a:ln>
                <a:solidFill>
                  <a:srgbClr val="F2F2F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Untertitel</a:t>
            </a:r>
            <a:endParaRPr kumimoji="0" lang="de-AT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AT" altLang="de-DE" sz="1000" b="0" i="0" u="none" strike="noStrike" cap="none" normalizeH="0" baseline="0" dirty="0">
                <a:ln>
                  <a:noFill/>
                </a:ln>
                <a:solidFill>
                  <a:srgbClr val="F2F2F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Materialien M#</a:t>
            </a:r>
            <a:endParaRPr kumimoji="0" lang="de-AT" altLang="de-DE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</Words>
  <Application>Microsoft Office PowerPoint</Application>
  <PresentationFormat>Bildschirmpräsentation (16:9)</PresentationFormat>
  <Paragraphs>10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Comic Sans MS</vt:lpstr>
      <vt:lpstr>Simple Light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Alfons Koller</dc:creator>
  <cp:lastModifiedBy>Alfons Koller</cp:lastModifiedBy>
  <cp:revision>9</cp:revision>
  <dcterms:modified xsi:type="dcterms:W3CDTF">2025-05-22T14:01:28Z</dcterms:modified>
</cp:coreProperties>
</file>