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46F27-E046-42E4-BD38-911415CCEB8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88B46F1-C04F-4EB8-9CC0-73E76274C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B16F07DC-8042-40A9-AC3C-2DAB9993FBCC}"/>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5" name="Fußzeilenplatzhalter 4">
            <a:extLst>
              <a:ext uri="{FF2B5EF4-FFF2-40B4-BE49-F238E27FC236}">
                <a16:creationId xmlns:a16="http://schemas.microsoft.com/office/drawing/2014/main" id="{ED8C2B67-D573-470C-AD79-5419ABE44AA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F199F6F-A15F-4AC7-9BDF-C18F98B6C150}"/>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216120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96203-3319-4589-8C37-ACB2F9173E6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ACD2B725-FC81-4255-B0AB-B87E113E162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7D5B3F1-599B-462B-9961-BFA70E698CC0}"/>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5" name="Fußzeilenplatzhalter 4">
            <a:extLst>
              <a:ext uri="{FF2B5EF4-FFF2-40B4-BE49-F238E27FC236}">
                <a16:creationId xmlns:a16="http://schemas.microsoft.com/office/drawing/2014/main" id="{5986CC1B-113C-4BEF-8612-6DD81F36416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050865-1B24-444A-8209-A4EBB80FE892}"/>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3862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A018D23-6E0B-4B75-9665-A63DEA4EFA0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3254CA73-1D4D-46BA-8854-F5AE5BF58FC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6A9E940-C542-4ECC-96D0-01A4FC4F1EA8}"/>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5" name="Fußzeilenplatzhalter 4">
            <a:extLst>
              <a:ext uri="{FF2B5EF4-FFF2-40B4-BE49-F238E27FC236}">
                <a16:creationId xmlns:a16="http://schemas.microsoft.com/office/drawing/2014/main" id="{4CF3E7D9-6398-4780-A39D-F1F9602C429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5AC1BB0-E452-451D-8C68-B46A4EC8ADF2}"/>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412771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E4BDA-A203-442B-9AD5-4073C5FA91B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CB6CE77-5AA8-46F8-ACA9-3AD4BE0261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CB2EABA-5899-4DAF-AB8B-9A626D3F8EF6}"/>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5" name="Fußzeilenplatzhalter 4">
            <a:extLst>
              <a:ext uri="{FF2B5EF4-FFF2-40B4-BE49-F238E27FC236}">
                <a16:creationId xmlns:a16="http://schemas.microsoft.com/office/drawing/2014/main" id="{C913929A-E178-4657-A61F-F92B8178368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BDE5CAF-2C1D-4D9D-A1C2-BDA46FB235B2}"/>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175061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B02C7-5965-4C77-B82F-088E7835C18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0BCC881A-8B0C-4411-B16D-571EBF99F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4E4DCED-70AD-4C2F-82AD-D7F2FC854E26}"/>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5" name="Fußzeilenplatzhalter 4">
            <a:extLst>
              <a:ext uri="{FF2B5EF4-FFF2-40B4-BE49-F238E27FC236}">
                <a16:creationId xmlns:a16="http://schemas.microsoft.com/office/drawing/2014/main" id="{8782C522-6C34-411E-950E-9D6CAC40392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BBB283C-F431-4C62-A1A9-3E5581DCFD14}"/>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350022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B3DB3-019D-4B51-B1BA-ED9515E24349}"/>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25202700-D357-4863-9CF6-D87597AB6FF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2CEC0F9A-D54C-43E1-A478-5DD99A4E8EB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07E9DEA-B22C-40C4-82E2-422FCB9AA562}"/>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6" name="Fußzeilenplatzhalter 5">
            <a:extLst>
              <a:ext uri="{FF2B5EF4-FFF2-40B4-BE49-F238E27FC236}">
                <a16:creationId xmlns:a16="http://schemas.microsoft.com/office/drawing/2014/main" id="{F6010D7D-3D21-45CA-9CC4-7B3862795B9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22B5D5D-A6A9-4C73-B50E-B9B0EF060F48}"/>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402964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81F3E-119A-4C51-824C-0733C74FF26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C3799A6B-5531-4302-AA21-F34F2F3F0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FEDC244-C3AA-4CC3-90FD-0F0AF31B5E1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C359F6F3-574C-4F6A-BB62-0EF718FF8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CFD9517-9189-4B79-83EF-B92A1704A74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14D12B2A-6B4C-4C2A-A50F-6AD754B6CC09}"/>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8" name="Fußzeilenplatzhalter 7">
            <a:extLst>
              <a:ext uri="{FF2B5EF4-FFF2-40B4-BE49-F238E27FC236}">
                <a16:creationId xmlns:a16="http://schemas.microsoft.com/office/drawing/2014/main" id="{FB1A8D59-B20F-4AE2-9EB6-56639DB55B96}"/>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5F1AEBFE-92BA-44FD-B2F5-9B6C3FBF05C3}"/>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73972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4C2EC-384B-4341-A211-CF79F2B94327}"/>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81E32065-7A6A-4E1C-8579-10E0D8144AA1}"/>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4" name="Fußzeilenplatzhalter 3">
            <a:extLst>
              <a:ext uri="{FF2B5EF4-FFF2-40B4-BE49-F238E27FC236}">
                <a16:creationId xmlns:a16="http://schemas.microsoft.com/office/drawing/2014/main" id="{D1E0C15D-AF31-48AE-807B-C44247AC19FC}"/>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1BF2892-E1AC-412E-B643-C888D327B563}"/>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293696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9A02C37-295E-4676-B305-04736D2ED8D6}"/>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3" name="Fußzeilenplatzhalter 2">
            <a:extLst>
              <a:ext uri="{FF2B5EF4-FFF2-40B4-BE49-F238E27FC236}">
                <a16:creationId xmlns:a16="http://schemas.microsoft.com/office/drawing/2014/main" id="{EB9E7C5A-842F-4DB4-962B-2BB7E2334EE3}"/>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4F148F0-73C9-4E49-802D-EA58DA38F4A7}"/>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3465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E3310-4713-485C-A185-68E8DC7E85B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B4E619A-36C0-467A-A1F1-6DDAD26E6F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33B33180-9DA8-4482-BBF8-C8AEC2A4D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222392-61DD-4564-B635-05934C9E184C}"/>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6" name="Fußzeilenplatzhalter 5">
            <a:extLst>
              <a:ext uri="{FF2B5EF4-FFF2-40B4-BE49-F238E27FC236}">
                <a16:creationId xmlns:a16="http://schemas.microsoft.com/office/drawing/2014/main" id="{3AC76AFB-166A-4FA4-BA35-8311054400C9}"/>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05BEFFA-4544-4CA0-B739-13DC5015174F}"/>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27164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65433-E0DB-435B-8B9B-4CCDBF7C12D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14FC9083-6094-4750-AFE9-5FF685950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09F4AE1D-3475-4653-90CA-8064554C6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CB41237-1129-421E-BE4F-EEAD43D84FFD}"/>
              </a:ext>
            </a:extLst>
          </p:cNvPr>
          <p:cNvSpPr>
            <a:spLocks noGrp="1"/>
          </p:cNvSpPr>
          <p:nvPr>
            <p:ph type="dt" sz="half" idx="10"/>
          </p:nvPr>
        </p:nvSpPr>
        <p:spPr/>
        <p:txBody>
          <a:bodyPr/>
          <a:lstStyle/>
          <a:p>
            <a:fld id="{779DDF8F-29BF-49CC-A84A-A6729EB9C9B5}" type="datetimeFigureOut">
              <a:rPr lang="de-AT" smtClean="0"/>
              <a:t>19.03.2019</a:t>
            </a:fld>
            <a:endParaRPr lang="de-AT"/>
          </a:p>
        </p:txBody>
      </p:sp>
      <p:sp>
        <p:nvSpPr>
          <p:cNvPr id="6" name="Fußzeilenplatzhalter 5">
            <a:extLst>
              <a:ext uri="{FF2B5EF4-FFF2-40B4-BE49-F238E27FC236}">
                <a16:creationId xmlns:a16="http://schemas.microsoft.com/office/drawing/2014/main" id="{04CD32E3-E235-4E50-9E04-668D5740836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228F2CC-3F2A-4C0E-99AC-AD156C2B855D}"/>
              </a:ext>
            </a:extLst>
          </p:cNvPr>
          <p:cNvSpPr>
            <a:spLocks noGrp="1"/>
          </p:cNvSpPr>
          <p:nvPr>
            <p:ph type="sldNum" sz="quarter" idx="12"/>
          </p:nvPr>
        </p:nvSpPr>
        <p:spPr/>
        <p:txBody>
          <a:bodyPr/>
          <a:lstStyle/>
          <a:p>
            <a:fld id="{C43EAAD9-4420-40F8-8279-DB3E1F6D5287}" type="slidenum">
              <a:rPr lang="de-AT" smtClean="0"/>
              <a:t>‹Nr.›</a:t>
            </a:fld>
            <a:endParaRPr lang="de-AT"/>
          </a:p>
        </p:txBody>
      </p:sp>
    </p:spTree>
    <p:extLst>
      <p:ext uri="{BB962C8B-B14F-4D97-AF65-F5344CB8AC3E}">
        <p14:creationId xmlns:p14="http://schemas.microsoft.com/office/powerpoint/2010/main" val="369093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39DA0AE-7997-496E-B577-A2BD644AC0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35395CC-7FCD-4FC7-84C3-AFE6439D2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19A83BE-9D54-4536-A8F3-FF26EE0A8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DDF8F-29BF-49CC-A84A-A6729EB9C9B5}" type="datetimeFigureOut">
              <a:rPr lang="de-AT" smtClean="0"/>
              <a:t>19.03.2019</a:t>
            </a:fld>
            <a:endParaRPr lang="de-AT"/>
          </a:p>
        </p:txBody>
      </p:sp>
      <p:sp>
        <p:nvSpPr>
          <p:cNvPr id="5" name="Fußzeilenplatzhalter 4">
            <a:extLst>
              <a:ext uri="{FF2B5EF4-FFF2-40B4-BE49-F238E27FC236}">
                <a16:creationId xmlns:a16="http://schemas.microsoft.com/office/drawing/2014/main" id="{CFD3C132-5AF8-4931-8A28-C9F50E09F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73AE2D80-5D4C-4199-94E9-0A6A30622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EAAD9-4420-40F8-8279-DB3E1F6D5287}" type="slidenum">
              <a:rPr lang="de-AT" smtClean="0"/>
              <a:t>‹Nr.›</a:t>
            </a:fld>
            <a:endParaRPr lang="de-AT"/>
          </a:p>
        </p:txBody>
      </p:sp>
    </p:spTree>
    <p:extLst>
      <p:ext uri="{BB962C8B-B14F-4D97-AF65-F5344CB8AC3E}">
        <p14:creationId xmlns:p14="http://schemas.microsoft.com/office/powerpoint/2010/main" val="321832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fik 8" descr="Ein Bild, das Himmel, Gras, draußen, Feld enthält.&#10;&#10;Automatisch generierte Beschreibung">
            <a:extLst>
              <a:ext uri="{FF2B5EF4-FFF2-40B4-BE49-F238E27FC236}">
                <a16:creationId xmlns:a16="http://schemas.microsoft.com/office/drawing/2014/main" id="{8F125445-F5B1-465D-A303-30563DF2C9E8}"/>
              </a:ext>
            </a:extLst>
          </p:cNvPr>
          <p:cNvPicPr>
            <a:picLocks noChangeAspect="1"/>
          </p:cNvPicPr>
          <p:nvPr/>
        </p:nvPicPr>
        <p:blipFill rotWithShape="1">
          <a:blip r:embed="rId2">
            <a:extLst>
              <a:ext uri="{28A0092B-C50C-407E-A947-70E740481C1C}">
                <a14:useLocalDpi xmlns:a14="http://schemas.microsoft.com/office/drawing/2010/main" val="0"/>
              </a:ext>
            </a:extLst>
          </a:blip>
          <a:srcRect t="3968" r="-1" b="3937"/>
          <a:stretch/>
        </p:blipFill>
        <p:spPr>
          <a:xfrm>
            <a:off x="1663700" y="-3810"/>
            <a:ext cx="9103360" cy="6287817"/>
          </a:xfrm>
          <a:prstGeom prst="rect">
            <a:avLst/>
          </a:prstGeom>
        </p:spPr>
      </p:pic>
      <p:pic>
        <p:nvPicPr>
          <p:cNvPr id="15" name="Picture 14">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B22B2FD7-D31E-46AA-BB53-16EE1E7B9D85}"/>
              </a:ext>
            </a:extLst>
          </p:cNvPr>
          <p:cNvSpPr/>
          <p:nvPr/>
        </p:nvSpPr>
        <p:spPr>
          <a:xfrm>
            <a:off x="3048000" y="3105835"/>
            <a:ext cx="7137400" cy="923330"/>
          </a:xfrm>
          <a:prstGeom prst="rect">
            <a:avLst/>
          </a:prstGeom>
        </p:spPr>
        <p:txBody>
          <a:bodyPr wrap="square">
            <a:spAutoFit/>
          </a:bodyPr>
          <a:lstStyle/>
          <a:p>
            <a:r>
              <a:rPr lang="de-AT" b="1" dirty="0">
                <a:solidFill>
                  <a:srgbClr val="000000"/>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Didaktik der naturwissenschaftlichen Geographie</a:t>
            </a:r>
          </a:p>
          <a:p>
            <a:endParaRPr lang="de-AT" b="1" dirty="0">
              <a:solidFill>
                <a:srgbClr val="000000"/>
              </a:solidFill>
              <a:highlight>
                <a:srgbClr val="FFFF00"/>
              </a:highlight>
              <a:latin typeface="Verdana" panose="020B0604030504040204" pitchFamily="34" charset="0"/>
              <a:ea typeface="Calibri" panose="020F0502020204030204" pitchFamily="34" charset="0"/>
              <a:cs typeface="Times New Roman" panose="02020603050405020304" pitchFamily="18" charset="0"/>
            </a:endParaRPr>
          </a:p>
          <a:p>
            <a:pPr algn="ctr"/>
            <a:r>
              <a:rPr lang="de-AT" b="1" dirty="0">
                <a:solidFill>
                  <a:srgbClr val="000000"/>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Klappacher </a:t>
            </a:r>
            <a:endParaRPr lang="de-AT" dirty="0"/>
          </a:p>
        </p:txBody>
      </p:sp>
    </p:spTree>
    <p:extLst>
      <p:ext uri="{BB962C8B-B14F-4D97-AF65-F5344CB8AC3E}">
        <p14:creationId xmlns:p14="http://schemas.microsoft.com/office/powerpoint/2010/main" val="92632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DECC325-B8FD-4CAF-843D-78D44C8ECF3B}"/>
              </a:ext>
            </a:extLst>
          </p:cNvPr>
          <p:cNvSpPr>
            <a:spLocks noGrp="1"/>
          </p:cNvSpPr>
          <p:nvPr>
            <p:ph idx="1"/>
          </p:nvPr>
        </p:nvSpPr>
        <p:spPr>
          <a:xfrm>
            <a:off x="838200" y="1431925"/>
            <a:ext cx="10515600" cy="4351338"/>
          </a:xfrm>
        </p:spPr>
        <p:txBody>
          <a:bodyPr/>
          <a:lstStyle/>
          <a:p>
            <a:pPr marL="0" indent="0">
              <a:buNone/>
            </a:pPr>
            <a:r>
              <a:rPr lang="de-AT" b="1" dirty="0"/>
              <a:t>Inhalte:</a:t>
            </a:r>
          </a:p>
          <a:p>
            <a:pPr marL="0" indent="0">
              <a:buNone/>
            </a:pPr>
            <a:endParaRPr lang="de-AT" dirty="0"/>
          </a:p>
          <a:p>
            <a:pPr marL="0" indent="0">
              <a:buNone/>
            </a:pPr>
            <a:r>
              <a:rPr lang="de-AT" i="1" dirty="0"/>
              <a:t>Die LV Didaktik der naturwissenschaftlichen Geographie setzt sich in Theorie und Praxis mit konkreten lehrplanbezogenen naturwissenschaftlichen Themenstellungen und deren unterschiedlichen fachdidaktischen Umsetzungsmöglichkeiten auseinander. Besonderes Augenmerk wird auf systemisches Denken, adressatenbezogene und differenzierte Aufgabenstellungen sowie die Entwicklung dynamischen Wissens im Sinne eines konstruktivistischen GW-Unterrichts gelegt.</a:t>
            </a:r>
          </a:p>
          <a:p>
            <a:endParaRPr lang="de-AT" dirty="0"/>
          </a:p>
        </p:txBody>
      </p:sp>
    </p:spTree>
    <p:extLst>
      <p:ext uri="{BB962C8B-B14F-4D97-AF65-F5344CB8AC3E}">
        <p14:creationId xmlns:p14="http://schemas.microsoft.com/office/powerpoint/2010/main" val="227555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A469639-6A32-4517-A604-B2007AA319B6}"/>
              </a:ext>
            </a:extLst>
          </p:cNvPr>
          <p:cNvSpPr/>
          <p:nvPr/>
        </p:nvSpPr>
        <p:spPr>
          <a:xfrm>
            <a:off x="2159000" y="797510"/>
            <a:ext cx="8356600" cy="5262979"/>
          </a:xfrm>
          <a:prstGeom prst="rect">
            <a:avLst/>
          </a:prstGeom>
        </p:spPr>
        <p:txBody>
          <a:bodyPr wrap="square">
            <a:spAutoFit/>
          </a:bodyPr>
          <a:lstStyle/>
          <a:p>
            <a:r>
              <a:rPr lang="de-AT" sz="2800" b="1" dirty="0"/>
              <a:t>Ziele:</a:t>
            </a:r>
          </a:p>
          <a:p>
            <a:r>
              <a:rPr lang="de-AT" sz="2800" dirty="0"/>
              <a:t>- können  naturwissenschaftlicher Fragestellungen mit Hilfe vielfältiger fachdidaktischer Methoden (originalen Begegnung, Experiment,  forschendes Lernens…) konzipieren</a:t>
            </a:r>
          </a:p>
          <a:p>
            <a:r>
              <a:rPr lang="de-AT" sz="2800" dirty="0"/>
              <a:t>- können naturwissenschaftliche Aufgabenstellungen adressatenbezogen und differenziert fachdidaktisch gekonnt erstellen und reflektieren</a:t>
            </a:r>
          </a:p>
          <a:p>
            <a:r>
              <a:rPr lang="de-AT" sz="2800" dirty="0"/>
              <a:t>- können Vorstellungen von Schülerinnen und Schülern zu naturräumlichen Sachverhalten mit einfachen Mitteln erheben und darauf aufbauend den GW-Unterricht planen, analysieren und rekonstruieren</a:t>
            </a:r>
          </a:p>
        </p:txBody>
      </p:sp>
    </p:spTree>
    <p:extLst>
      <p:ext uri="{BB962C8B-B14F-4D97-AF65-F5344CB8AC3E}">
        <p14:creationId xmlns:p14="http://schemas.microsoft.com/office/powerpoint/2010/main" val="388771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1C60A9E-16F2-4AB4-8B0A-40FD2BEDA8F0}"/>
              </a:ext>
            </a:extLst>
          </p:cNvPr>
          <p:cNvSpPr/>
          <p:nvPr/>
        </p:nvSpPr>
        <p:spPr>
          <a:xfrm>
            <a:off x="1485900" y="829058"/>
            <a:ext cx="7658100" cy="4808560"/>
          </a:xfrm>
          <a:prstGeom prst="rect">
            <a:avLst/>
          </a:prstGeom>
        </p:spPr>
        <p:txBody>
          <a:bodyPr wrap="square">
            <a:spAutoFit/>
          </a:bodyPr>
          <a:lstStyle/>
          <a:p>
            <a:pPr>
              <a:lnSpc>
                <a:spcPct val="107000"/>
              </a:lnSpc>
              <a:spcAft>
                <a:spcPts val="800"/>
              </a:spcAft>
            </a:pPr>
            <a:r>
              <a:rPr lang="de-AT" sz="2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Themenfelder:</a:t>
            </a:r>
            <a:endParaRPr lang="de-AT"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Ganzheitlicher und schüleraktiver Unterricht</a:t>
            </a:r>
            <a:r>
              <a:rPr lang="de-AT" dirty="0">
                <a:solidFill>
                  <a:srgbClr val="000000"/>
                </a:solidFill>
                <a:latin typeface="Verdana" panose="020B0604030504040204" pitchFamily="34" charset="0"/>
                <a:ea typeface="Calibri" panose="020F0502020204030204" pitchFamily="34" charset="0"/>
                <a:cs typeface="Times New Roman" panose="02020603050405020304" pitchFamily="18" charset="0"/>
              </a:rPr>
              <a:t> mittels Handlungsorientierung anhand naturwissenschaftlicher Themenstellungen</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dirty="0">
                <a:solidFill>
                  <a:srgbClr val="000000"/>
                </a:solidFill>
                <a:latin typeface="Verdana" panose="020B0604030504040204" pitchFamily="34" charset="0"/>
                <a:ea typeface="Calibri" panose="020F0502020204030204" pitchFamily="34" charset="0"/>
                <a:cs typeface="Times New Roman" panose="02020603050405020304" pitchFamily="18" charset="0"/>
              </a:rPr>
              <a:t>Kritische Auseinandersetzung mit unterschiedlichen didaktischen Wegen im GW-Unterricht – am Beispiel unterschiedlicher </a:t>
            </a:r>
            <a:r>
              <a:rPr lang="de-AT"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Raumkonzepte</a:t>
            </a:r>
          </a:p>
          <a:p>
            <a:pPr>
              <a:lnSpc>
                <a:spcPct val="107000"/>
              </a:lnSpc>
              <a:spcAft>
                <a:spcPts val="800"/>
              </a:spcAft>
            </a:pPr>
            <a:br>
              <a:rPr lang="de-AT" dirty="0">
                <a:solidFill>
                  <a:srgbClr val="000000"/>
                </a:solidFill>
                <a:latin typeface="Verdana" panose="020B0604030504040204" pitchFamily="34" charset="0"/>
                <a:ea typeface="Calibri" panose="020F0502020204030204" pitchFamily="34" charset="0"/>
                <a:cs typeface="Times New Roman" panose="02020603050405020304" pitchFamily="18" charset="0"/>
              </a:rPr>
            </a:br>
            <a:r>
              <a:rPr lang="de-AT" dirty="0">
                <a:solidFill>
                  <a:srgbClr val="000000"/>
                </a:solidFill>
                <a:latin typeface="Verdana" panose="020B0604030504040204" pitchFamily="34" charset="0"/>
                <a:cs typeface="Times New Roman" panose="02020603050405020304" pitchFamily="18" charset="0"/>
              </a:rPr>
              <a:t>Aktivierung aller Sinne und Förderung alltagsrelevanter naturwissenschaftlicher Fähigkeiten mit Hilfe von </a:t>
            </a:r>
            <a:r>
              <a:rPr lang="de-AT" b="1" dirty="0">
                <a:solidFill>
                  <a:srgbClr val="000000"/>
                </a:solidFill>
                <a:latin typeface="Verdana" panose="020B0604030504040204" pitchFamily="34" charset="0"/>
                <a:cs typeface="Times New Roman" panose="02020603050405020304" pitchFamily="18" charset="0"/>
              </a:rPr>
              <a:t>Modellen und Experimenten</a:t>
            </a:r>
          </a:p>
          <a:p>
            <a:pPr>
              <a:lnSpc>
                <a:spcPct val="107000"/>
              </a:lnSpc>
              <a:spcAft>
                <a:spcPts val="800"/>
              </a:spcAft>
            </a:pPr>
            <a:r>
              <a:rPr lang="de-AT" dirty="0">
                <a:solidFill>
                  <a:srgbClr val="000000"/>
                </a:solidFill>
                <a:latin typeface="Verdana" panose="020B0604030504040204" pitchFamily="34" charset="0"/>
                <a:cs typeface="Times New Roman" panose="02020603050405020304" pitchFamily="18" charset="0"/>
              </a:rPr>
              <a:t>Lernen vor Ort - außerschulisches Lernen; </a:t>
            </a:r>
            <a:r>
              <a:rPr lang="de-AT" b="1" dirty="0">
                <a:solidFill>
                  <a:srgbClr val="000000"/>
                </a:solidFill>
                <a:latin typeface="Verdana" panose="020B0604030504040204" pitchFamily="34" charset="0"/>
                <a:cs typeface="Times New Roman" panose="02020603050405020304" pitchFamily="18" charset="0"/>
              </a:rPr>
              <a:t>die originale Begegnung im naturwissenschaftlichen Lernfeld </a:t>
            </a:r>
          </a:p>
          <a:p>
            <a:pPr>
              <a:lnSpc>
                <a:spcPct val="107000"/>
              </a:lnSpc>
              <a:spcAft>
                <a:spcPts val="800"/>
              </a:spcAft>
            </a:pP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791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5BF8A86-7A71-4DA0-A254-DBF43B709E11}"/>
              </a:ext>
            </a:extLst>
          </p:cNvPr>
          <p:cNvSpPr/>
          <p:nvPr/>
        </p:nvSpPr>
        <p:spPr>
          <a:xfrm>
            <a:off x="3048000" y="740411"/>
            <a:ext cx="6096000" cy="5377178"/>
          </a:xfrm>
          <a:prstGeom prst="rect">
            <a:avLst/>
          </a:prstGeom>
        </p:spPr>
        <p:txBody>
          <a:bodyPr>
            <a:spAutoFit/>
          </a:bodyPr>
          <a:lstStyle/>
          <a:p>
            <a:pPr>
              <a:lnSpc>
                <a:spcPct val="107000"/>
              </a:lnSpc>
              <a:spcAft>
                <a:spcPts val="800"/>
              </a:spcAft>
            </a:pPr>
            <a:r>
              <a:rPr lang="de-AT" sz="16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Literatur:</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de-DE" sz="1600" cap="smal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Falk,</a:t>
            </a: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G. C.(2007): Das Experiment. Einstieg in die Erforschung naturgeographischer Themen. – In: Praxis Geographie, 37. Jahrgang, Heft 1, 36 – 37.</a:t>
            </a:r>
            <a:endParaRPr lang="de-AT" sz="1600" dirty="0">
              <a:latin typeface="Times New Roman" panose="02020603050405020304" pitchFamily="18" charset="0"/>
              <a:ea typeface="Times New Roman" panose="02020603050405020304" pitchFamily="18" charset="0"/>
            </a:endParaRPr>
          </a:p>
          <a:p>
            <a:pPr fontAlgn="base">
              <a:spcAft>
                <a:spcPts val="0"/>
              </a:spcAft>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de-AT" sz="1600" dirty="0">
              <a:latin typeface="Times New Roman" panose="02020603050405020304" pitchFamily="18" charset="0"/>
              <a:ea typeface="Times New Roman" panose="02020603050405020304" pitchFamily="18" charset="0"/>
            </a:endParaRPr>
          </a:p>
          <a:p>
            <a:pPr fontAlgn="base">
              <a:spcAft>
                <a:spcPts val="0"/>
              </a:spcAft>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LERSCH; Rainer ( 2007): Kompetenzfördernd unterrichten. In: Pädagogik, H. 12, S. 36 – 43</a:t>
            </a:r>
            <a:endParaRPr lang="de-AT" sz="1600" dirty="0">
              <a:latin typeface="Times New Roman" panose="02020603050405020304" pitchFamily="18" charset="0"/>
              <a:ea typeface="Times New Roman" panose="02020603050405020304" pitchFamily="18" charset="0"/>
            </a:endParaRPr>
          </a:p>
          <a:p>
            <a:pPr fontAlgn="base">
              <a:spcAft>
                <a:spcPts val="0"/>
              </a:spcAft>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de-AT" sz="1600" dirty="0">
              <a:latin typeface="Times New Roman" panose="02020603050405020304" pitchFamily="18" charset="0"/>
              <a:ea typeface="Times New Roman" panose="02020603050405020304" pitchFamily="18" charset="0"/>
            </a:endParaRPr>
          </a:p>
          <a:p>
            <a:pPr>
              <a:lnSpc>
                <a:spcPct val="107000"/>
              </a:lnSpc>
              <a:spcAft>
                <a:spcPts val="800"/>
              </a:spcAft>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KAMINSKE, V. (2004): Geowissenschaftliche Inhalte im Geographieunterricht. In: E. Schallhorn (Hrsg.): Erd­kunde-Didaktik. Praxishandbuch für die Sekundarstufe I und II: 93–99. Berlin: Cornelsen</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KLAPPACHER, Oswald (2008): Sinnvoll GW –Innovative Ansätze für den Unterricht in Geographie und Wirtschafskunde. In: Grazer Schriften der Geographie und Raumforschung, Band 44: 9 – 49</a:t>
            </a:r>
            <a:endParaRPr lang="de-AT" sz="1600" dirty="0">
              <a:latin typeface="Times New Roman" panose="02020603050405020304" pitchFamily="18" charset="0"/>
              <a:ea typeface="Times New Roman" panose="02020603050405020304" pitchFamily="18" charset="0"/>
            </a:endParaRPr>
          </a:p>
          <a:p>
            <a:pPr>
              <a:lnSpc>
                <a:spcPct val="107000"/>
              </a:lnSpc>
              <a:spcAft>
                <a:spcPts val="0"/>
              </a:spcAft>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LIEB, G. (2015): </a:t>
            </a:r>
            <a:r>
              <a:rPr lang="de-DE" sz="1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Turracher</a:t>
            </a: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Höhe – physische Geographie und touristische Nutzung. </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GW-Unterricht 139, 54–64.</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06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5BF8A86-7A71-4DA0-A254-DBF43B709E11}"/>
              </a:ext>
            </a:extLst>
          </p:cNvPr>
          <p:cNvSpPr/>
          <p:nvPr/>
        </p:nvSpPr>
        <p:spPr>
          <a:xfrm>
            <a:off x="2997200" y="238992"/>
            <a:ext cx="6985000" cy="6380016"/>
          </a:xfrm>
          <a:prstGeom prst="rect">
            <a:avLst/>
          </a:prstGeom>
        </p:spPr>
        <p:txBody>
          <a:bodyPr wrap="square">
            <a:spAutoFit/>
          </a:bodyPr>
          <a:lstStyle/>
          <a:p>
            <a:pPr>
              <a:lnSpc>
                <a:spcPct val="107000"/>
              </a:lnSpc>
              <a:spcAft>
                <a:spcPts val="0"/>
              </a:spcAft>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MEYER, H. (2000): </a:t>
            </a:r>
            <a:r>
              <a:rPr lang="de-AT" sz="16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UnterrichtsMethoden</a:t>
            </a: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Bd.1, Bd. 2 Berlin: </a:t>
            </a:r>
            <a:r>
              <a:rPr lang="de-AT" sz="16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Cornelson</a:t>
            </a:r>
            <a:endParaRPr lang="de-AT" sz="1600" dirty="0">
              <a:latin typeface="Times New Roman" panose="02020603050405020304" pitchFamily="18" charset="0"/>
              <a:ea typeface="Times New Roman" panose="02020603050405020304" pitchFamily="18" charset="0"/>
            </a:endParaRPr>
          </a:p>
          <a:p>
            <a:pPr fontAlgn="base">
              <a:spcAft>
                <a:spcPts val="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endParaRPr lang="de-AT" sz="1600" dirty="0">
              <a:latin typeface="Times New Roman" panose="02020603050405020304" pitchFamily="18" charset="0"/>
              <a:ea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REINFRIED, s. &amp; HAUBRICH, H. (Hrsg.)2015: Geographie unterrichten lernen. Die Didaktik der Geographie. Berlin: </a:t>
            </a:r>
            <a:r>
              <a:rPr lang="de-AT" sz="1600" dirty="0" err="1">
                <a:solidFill>
                  <a:srgbClr val="000000"/>
                </a:solidFill>
                <a:latin typeface="Verdana" panose="020B0604030504040204" pitchFamily="34" charset="0"/>
                <a:ea typeface="Calibri" panose="020F0502020204030204" pitchFamily="34" charset="0"/>
                <a:cs typeface="Times New Roman" panose="02020603050405020304" pitchFamily="18" charset="0"/>
              </a:rPr>
              <a:t>Cornelson</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RINSCHEDE, G. (2003): Geographiedidaktik. München: Ferdinand Schöningh Verlag UTB</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SCHUSTER, Ralf u. a. (2014): Rocky Austria: Geologie kurz und bunt. Wien: Verlag der geologischen Bundesanstalt</a:t>
            </a:r>
            <a:r>
              <a:rPr lang="de-AT" sz="1600" dirty="0">
                <a:latin typeface="Lora"/>
                <a:ea typeface="Calibri" panose="020F0502020204030204" pitchFamily="34" charset="0"/>
                <a:cs typeface="Arial" panose="020B0604020202020204" pitchFamily="34" charset="0"/>
              </a:rPr>
              <a:t> </a:t>
            </a:r>
            <a:r>
              <a:rPr lang="de-DE" sz="1600" dirty="0">
                <a:latin typeface="Lora"/>
                <a:ea typeface="Calibri" panose="020F0502020204030204" pitchFamily="34" charset="0"/>
                <a:cs typeface="Arial" panose="020B0604020202020204" pitchFamily="34" charset="0"/>
              </a:rPr>
              <a:t>Verlag der Geologischen Bundesanstalt</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WARDENGA, U: (2002): Alte und neue Raumkonzepte im Geographieunterricht. In: Geographie heute, 23, H. 200, 8 -13.</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ZEITSCHRIFTEN:</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Experimentieren und rekonstruieren. Physische Geographie konkret. Mai 2014</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Systemisches Denken. Was guter Geographieunterricht leistet. Praxis Geographie. April 2014</a:t>
            </a:r>
            <a:endParaRPr lang="de-AT"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600" dirty="0">
                <a:solidFill>
                  <a:srgbClr val="000000"/>
                </a:solidFill>
                <a:latin typeface="Verdana" panose="020B0604030504040204" pitchFamily="34" charset="0"/>
                <a:ea typeface="Calibri" panose="020F0502020204030204" pitchFamily="34" charset="0"/>
                <a:cs typeface="Times New Roman" panose="02020603050405020304" pitchFamily="18" charset="0"/>
              </a:rPr>
              <a:t>Geographische Raumkonzepte. Vier Perspektiven. April 2017</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8067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Words>
  <Application>Microsoft Office PowerPoint</Application>
  <PresentationFormat>Breitbild</PresentationFormat>
  <Paragraphs>37</Paragraphs>
  <Slides>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Arial</vt:lpstr>
      <vt:lpstr>Calibri</vt:lpstr>
      <vt:lpstr>Calibri Light</vt:lpstr>
      <vt:lpstr>Lora</vt:lpstr>
      <vt:lpstr>Times New Roman</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oswald klappacher</dc:creator>
  <cp:lastModifiedBy>oswald klappacher</cp:lastModifiedBy>
  <cp:revision>3</cp:revision>
  <dcterms:created xsi:type="dcterms:W3CDTF">2019-03-19T09:18:27Z</dcterms:created>
  <dcterms:modified xsi:type="dcterms:W3CDTF">2019-03-19T09:30:21Z</dcterms:modified>
</cp:coreProperties>
</file>