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57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6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195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48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9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49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660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712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974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6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5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736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63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14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9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63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541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8D5E-A002-432A-86A3-B4D7B90CBE2A}" type="datetimeFigureOut">
              <a:rPr lang="de-AT" smtClean="0"/>
              <a:t>08.05.19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3C25F1-CC58-4F84-9078-93137A4DD9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42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uropean-agency.org/about-us/who-we-are/position-on-inclusive-education-systems" TargetMode="External"/><Relationship Id="rId3" Type="http://schemas.openxmlformats.org/officeDocument/2006/relationships/hyperlink" Target="https://www.youtube.com/watch?v=kNMJaXuFuW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f.uni-koeln.de/data/gbd/File/inkoetext/EntwicklungslogischeDidaktik_ExamensarbeitKoepfer.pdf" TargetMode="External"/><Relationship Id="rId4" Type="http://schemas.openxmlformats.org/officeDocument/2006/relationships/hyperlink" Target="http://www.behindertemenschen.at/" TargetMode="External"/><Relationship Id="rId5" Type="http://schemas.openxmlformats.org/officeDocument/2006/relationships/hyperlink" Target="http://www.widerstreit-sachunterricht.de/ebeneI/superworte/inklusion/gebauer_simo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klusion-online.net/index.php/inklusion-online/article/view/51/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zib.at/" TargetMode="External"/><Relationship Id="rId4" Type="http://schemas.openxmlformats.org/officeDocument/2006/relationships/hyperlink" Target="http://www.cisonline.at/home/" TargetMode="External"/><Relationship Id="rId5" Type="http://schemas.openxmlformats.org/officeDocument/2006/relationships/hyperlink" Target="http://olympe.at/wp-content/uploads/2017/07/Olympe_Programm_2017_18.pdf" TargetMode="External"/><Relationship Id="rId6" Type="http://schemas.openxmlformats.org/officeDocument/2006/relationships/hyperlink" Target="https://www.edugroup.at/innovation/schul-entwicklung/die-neue-mittelschule/individualisierung-differenzierung.html" TargetMode="External"/><Relationship Id="rId7" Type="http://schemas.openxmlformats.org/officeDocument/2006/relationships/hyperlink" Target="http://www.oezbf.at/" TargetMode="External"/><Relationship Id="rId8" Type="http://schemas.openxmlformats.org/officeDocument/2006/relationships/hyperlink" Target="http://bildungsserver.berlin-brandenburg.de/unterricht/unterrichtsentwicklung/individualisierung-des-lernens/" TargetMode="External"/><Relationship Id="rId9" Type="http://schemas.openxmlformats.org/officeDocument/2006/relationships/hyperlink" Target="https://www.youtube.com/watch?v=o2gckoQLCPY" TargetMode="External"/><Relationship Id="rId10" Type="http://schemas.openxmlformats.org/officeDocument/2006/relationships/hyperlink" Target="https://www.youtube.com/watch?v=YqKayoTRBG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h-ooe.at/studium/inklusive-paedagogik/inklusive-paedagogik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derstreit-sachunterricht.de/ebeneI/superworte/inklusion/gebauer_simon.pdf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online.at/fileadmin/kategorien/BGBl_II__Nr_137_Anlage_C_1.pdf" TargetMode="External"/><Relationship Id="rId3" Type="http://schemas.openxmlformats.org/officeDocument/2006/relationships/hyperlink" Target="http://www.cisonline.at/fileadmin/kategorien/Anlage_C4_SS_-_LP_Sept._2015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804DD3-C136-40A6-9797-1A15ECE44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Inklusive Fachdidaktik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CEF64DED-9B8E-4F43-909C-809BDA38C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Didaktik der sozialwissenschaftlichen Geografie</a:t>
            </a:r>
          </a:p>
          <a:p>
            <a:r>
              <a:rPr lang="de-AT" dirty="0"/>
              <a:t>Christine Kladnik</a:t>
            </a:r>
          </a:p>
        </p:txBody>
      </p:sp>
    </p:spTree>
    <p:extLst>
      <p:ext uri="{BB962C8B-B14F-4D97-AF65-F5344CB8AC3E}">
        <p14:creationId xmlns:p14="http://schemas.microsoft.com/office/powerpoint/2010/main" val="298301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6541FFC-EC5B-46D1-A444-FC2338D0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6000" b="1" dirty="0"/>
              <a:t>Inclusive Education</a:t>
            </a:r>
            <a:br>
              <a:rPr lang="de-AT" sz="6000" b="1" dirty="0"/>
            </a:br>
            <a:r>
              <a:rPr lang="de-AT" b="1" dirty="0"/>
              <a:t>(and not </a:t>
            </a:r>
            <a:r>
              <a:rPr lang="de-AT" b="1" dirty="0" err="1"/>
              <a:t>special</a:t>
            </a:r>
            <a:r>
              <a:rPr lang="de-AT" b="1" dirty="0"/>
              <a:t> </a:t>
            </a:r>
            <a:r>
              <a:rPr lang="de-AT" b="1" dirty="0" err="1"/>
              <a:t>needs</a:t>
            </a:r>
            <a:r>
              <a:rPr lang="de-AT" b="1" dirty="0"/>
              <a:t>)</a:t>
            </a:r>
            <a:endParaRPr lang="de-AT" sz="6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EDA6B3F-D3A7-42D7-9AE1-13EB34D7F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ultimate vision for inclusive education systems is to ensure that all learners of any age are provided with meaningful, high-quality educational opportunities in their local community, alongside their friends and peers.</a:t>
            </a:r>
          </a:p>
          <a:p>
            <a:pPr marL="0" indent="0">
              <a:buNone/>
            </a:pPr>
            <a:r>
              <a:rPr lang="de-AT" sz="1600" dirty="0"/>
              <a:t>European Agency </a:t>
            </a:r>
            <a:r>
              <a:rPr lang="de-AT" sz="1600" dirty="0" err="1"/>
              <a:t>for</a:t>
            </a:r>
            <a:r>
              <a:rPr lang="de-AT" sz="1600" dirty="0"/>
              <a:t> Special Needs and Inclusive Education</a:t>
            </a:r>
          </a:p>
          <a:p>
            <a:pPr marL="0" indent="0">
              <a:buNone/>
            </a:pPr>
            <a:r>
              <a:rPr lang="de-AT" sz="1600" dirty="0">
                <a:hlinkClick r:id="rId2"/>
              </a:rPr>
              <a:t>https://www.european-agency.org/about-us/who-we-are/position-on-inclusive-education-systems</a:t>
            </a:r>
            <a:r>
              <a:rPr lang="de-AT" sz="1600" dirty="0"/>
              <a:t>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9E993C20-7A52-41A8-81C0-FB140DE2E4C0}"/>
              </a:ext>
            </a:extLst>
          </p:cNvPr>
          <p:cNvSpPr/>
          <p:nvPr/>
        </p:nvSpPr>
        <p:spPr>
          <a:xfrm>
            <a:off x="1692843" y="6233890"/>
            <a:ext cx="7741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hlinkClick r:id="rId3"/>
              </a:rPr>
              <a:t>https://www.youtube.com/watch?v=kNMJaXuFuWQ</a:t>
            </a:r>
            <a:r>
              <a:rPr lang="de-AT" dirty="0"/>
              <a:t>  Not Special Needs</a:t>
            </a:r>
          </a:p>
        </p:txBody>
      </p:sp>
    </p:spTree>
    <p:extLst>
      <p:ext uri="{BB962C8B-B14F-4D97-AF65-F5344CB8AC3E}">
        <p14:creationId xmlns:p14="http://schemas.microsoft.com/office/powerpoint/2010/main" val="224627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04C422-13F5-4275-B08E-FA68A842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Literatur (exemplarisch!)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BEACB1D-9D15-4322-867D-F7C9982D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2711"/>
            <a:ext cx="8596668" cy="4528651"/>
          </a:xfrm>
        </p:spPr>
        <p:txBody>
          <a:bodyPr>
            <a:normAutofit fontScale="85000" lnSpcReduction="20000"/>
          </a:bodyPr>
          <a:lstStyle/>
          <a:p>
            <a:r>
              <a:rPr lang="de-AT" dirty="0"/>
              <a:t>Feyerer, E. (2012): Allgemeine Qualitätskriterien inklusiver Pädagogik und Didaktik. In: Zeitschrift für Inklusion – online.net. </a:t>
            </a:r>
            <a:r>
              <a:rPr lang="de-AT" dirty="0">
                <a:hlinkClick r:id="rId2"/>
              </a:rPr>
              <a:t>https://www.inklusion-online.net/index.php/inklusion-online/article/view/51/51</a:t>
            </a:r>
            <a:r>
              <a:rPr lang="de-AT" dirty="0"/>
              <a:t>  [19. 10. 2017]</a:t>
            </a:r>
          </a:p>
          <a:p>
            <a:r>
              <a:rPr lang="de-AT" dirty="0"/>
              <a:t>Mittendrin e.V. (</a:t>
            </a:r>
            <a:r>
              <a:rPr lang="de-AT" dirty="0" err="1"/>
              <a:t>Hrsg</a:t>
            </a:r>
            <a:r>
              <a:rPr lang="de-AT" dirty="0"/>
              <a:t>) (2012): Eine Schule für alle. Inklusion umsetzen in der Sekundarstufe. Verlag an der Ruhr </a:t>
            </a:r>
          </a:p>
          <a:p>
            <a:r>
              <a:rPr lang="de-AT" dirty="0"/>
              <a:t>Amrhein B./</a:t>
            </a:r>
            <a:r>
              <a:rPr lang="de-AT" dirty="0" err="1"/>
              <a:t>Dziak</a:t>
            </a:r>
            <a:r>
              <a:rPr lang="de-AT" dirty="0"/>
              <a:t>-Mahler M. (Hrsg.) (2014): Fachdidaktik inklusiv. Auf der Suche nach didaktischen Leitlinien für den Umgang mit Vielfalt in der Schule</a:t>
            </a:r>
          </a:p>
          <a:p>
            <a:r>
              <a:rPr lang="de-AT" dirty="0" err="1"/>
              <a:t>Köpfer</a:t>
            </a:r>
            <a:r>
              <a:rPr lang="de-AT" dirty="0"/>
              <a:t> A. (2008): Die entwicklungslogische Didaktik (Feuser) - Entstehung / Modifikationen / Perspektiven </a:t>
            </a:r>
            <a:r>
              <a:rPr lang="de-AT" dirty="0">
                <a:hlinkClick r:id="rId3"/>
              </a:rPr>
              <a:t>https://www.hf.uni-koeln.de/data/gbd/File/inkoetext/EntwicklungslogischeDidaktik_ExamensarbeitKoepfer.pdf</a:t>
            </a:r>
            <a:r>
              <a:rPr lang="de-AT" dirty="0"/>
              <a:t> </a:t>
            </a:r>
          </a:p>
          <a:p>
            <a:r>
              <a:rPr lang="de-AT" dirty="0"/>
              <a:t>Booth T. &amp; </a:t>
            </a:r>
            <a:r>
              <a:rPr lang="de-AT" dirty="0" err="1"/>
              <a:t>Ainscow</a:t>
            </a:r>
            <a:r>
              <a:rPr lang="de-AT" dirty="0"/>
              <a:t> M. (2017): Index für Inklusion. Ein Leitfaden für Schulentwicklung. Weinheim: Beltz</a:t>
            </a:r>
          </a:p>
          <a:p>
            <a:r>
              <a:rPr lang="de-AT" dirty="0"/>
              <a:t>Zeitschrift „behinderte </a:t>
            </a:r>
            <a:r>
              <a:rPr lang="de-AT" dirty="0" err="1"/>
              <a:t>menschen</a:t>
            </a:r>
            <a:r>
              <a:rPr lang="de-AT" dirty="0"/>
              <a:t>“ (</a:t>
            </a:r>
            <a:r>
              <a:rPr lang="de-AT" dirty="0">
                <a:hlinkClick r:id="rId4"/>
              </a:rPr>
              <a:t>www.behindertemenschen.at</a:t>
            </a:r>
            <a:r>
              <a:rPr lang="de-AT" dirty="0"/>
              <a:t>) – an der PH OÖ freien Zugang und freier Download (Lizenz) </a:t>
            </a:r>
            <a:br>
              <a:rPr lang="de-AT" dirty="0"/>
            </a:br>
            <a:r>
              <a:rPr lang="de-AT" dirty="0"/>
              <a:t>z.B. Heft 4/5/2014: Mythen und Fakten zur schulischen Inklusion</a:t>
            </a:r>
            <a:br>
              <a:rPr lang="de-AT" dirty="0"/>
            </a:br>
            <a:r>
              <a:rPr lang="de-AT" dirty="0"/>
              <a:t>	     </a:t>
            </a:r>
            <a:r>
              <a:rPr lang="de-AT" sz="1900" dirty="0"/>
              <a:t>Heft 4/5/2016:  Inklusiver Unterricht</a:t>
            </a:r>
          </a:p>
          <a:p>
            <a:r>
              <a:rPr lang="de-AT" sz="2000" dirty="0"/>
              <a:t>Michael Gebauer &amp; Toni Simon: Inklusiver Sachunterricht konkret: Chancen, Grenzen, Perspektiven. </a:t>
            </a:r>
            <a:r>
              <a:rPr lang="de-AT" sz="2000" dirty="0">
                <a:hlinkClick r:id="rId5"/>
              </a:rPr>
              <a:t>http://www.widerstreit-sachunterricht.de/ebeneI/superworte/inklusion/gebauer_simon.pdf</a:t>
            </a:r>
            <a:r>
              <a:rPr lang="de-AT" sz="2000" dirty="0"/>
              <a:t>  </a:t>
            </a:r>
          </a:p>
          <a:p>
            <a:pPr marL="0" indent="0">
              <a:buNone/>
            </a:pPr>
            <a:endParaRPr lang="de-AT" sz="2000" dirty="0"/>
          </a:p>
          <a:p>
            <a:endParaRPr lang="de-AT" sz="19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047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9AAF02-0301-4B51-8C4E-A610D55E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Links (exemplarisch)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EE1A6A-81D2-4839-8BC7-11FE5C0BF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/>
              <a:t>Institut Inklusive Pädagogik, PH OÖ: </a:t>
            </a:r>
            <a:r>
              <a:rPr lang="de-AT" dirty="0">
                <a:hlinkClick r:id="rId2"/>
              </a:rPr>
              <a:t>https://ph-ooe.at/studium/inklusive-paedagogik/inklusive-paedagogik.html</a:t>
            </a:r>
            <a:r>
              <a:rPr lang="de-AT" dirty="0"/>
              <a:t> </a:t>
            </a:r>
          </a:p>
          <a:p>
            <a:r>
              <a:rPr lang="de-AT" dirty="0"/>
              <a:t>Bundeszentrum Inklusive Bildung und Sonderpädagogik: </a:t>
            </a:r>
            <a:r>
              <a:rPr lang="de-AT" dirty="0">
                <a:hlinkClick r:id="rId3"/>
              </a:rPr>
              <a:t>www.bzib.at</a:t>
            </a:r>
            <a:endParaRPr lang="de-AT" dirty="0"/>
          </a:p>
          <a:p>
            <a:r>
              <a:rPr lang="de-AT" dirty="0" err="1"/>
              <a:t>Cisonline</a:t>
            </a:r>
            <a:r>
              <a:rPr lang="de-AT" dirty="0"/>
              <a:t>: </a:t>
            </a:r>
            <a:r>
              <a:rPr lang="de-AT" dirty="0">
                <a:hlinkClick r:id="rId4"/>
              </a:rPr>
              <a:t>http://www.cisonline.at/home/</a:t>
            </a:r>
            <a:r>
              <a:rPr lang="de-AT" dirty="0"/>
              <a:t> (Gesetzl. Grundlagen, Lehrpläne,…aber auch Materialien, Publikationen,…</a:t>
            </a:r>
          </a:p>
          <a:p>
            <a:r>
              <a:rPr lang="de-AT" dirty="0" err="1"/>
              <a:t>Olympe</a:t>
            </a:r>
            <a:r>
              <a:rPr lang="de-AT" dirty="0"/>
              <a:t>-Verlag: </a:t>
            </a:r>
            <a:r>
              <a:rPr lang="de-AT" dirty="0">
                <a:hlinkClick r:id="rId5"/>
              </a:rPr>
              <a:t>http://olympe.at/wp-content/uploads/2017/07/Olympe_Programm_2017_18.pdf</a:t>
            </a:r>
            <a:r>
              <a:rPr lang="de-AT" dirty="0"/>
              <a:t> (Schulbücher, die innere Differenzierung unterstützen)</a:t>
            </a:r>
          </a:p>
          <a:p>
            <a:r>
              <a:rPr lang="de-AT" dirty="0"/>
              <a:t>Individualisierung und Differenzierung: </a:t>
            </a:r>
            <a:r>
              <a:rPr lang="de-AT" dirty="0">
                <a:hlinkClick r:id="rId6"/>
              </a:rPr>
              <a:t>https://www.edugroup.at/innovation/schul-entwicklung/die-neue-mittelschule/individualisierung-differenzierung.html</a:t>
            </a:r>
            <a:r>
              <a:rPr lang="de-AT" dirty="0"/>
              <a:t> </a:t>
            </a:r>
          </a:p>
          <a:p>
            <a:r>
              <a:rPr lang="de-AT" dirty="0"/>
              <a:t>Begabungen fördern/Stärken </a:t>
            </a:r>
            <a:r>
              <a:rPr lang="de-AT" dirty="0" err="1"/>
              <a:t>stärken</a:t>
            </a:r>
            <a:r>
              <a:rPr lang="de-AT" dirty="0"/>
              <a:t>: </a:t>
            </a:r>
            <a:r>
              <a:rPr lang="de-AT" dirty="0">
                <a:hlinkClick r:id="rId7"/>
              </a:rPr>
              <a:t>http://www.oezbf.at/</a:t>
            </a:r>
            <a:r>
              <a:rPr lang="de-AT" dirty="0"/>
              <a:t> </a:t>
            </a:r>
          </a:p>
          <a:p>
            <a:r>
              <a:rPr lang="de-AT" dirty="0"/>
              <a:t>Individualisierung des Lernens (Berlin-Brandenburg): </a:t>
            </a:r>
            <a:r>
              <a:rPr lang="de-AT" dirty="0">
                <a:hlinkClick r:id="rId8"/>
              </a:rPr>
              <a:t>http://bildungsserver.berlin-brandenburg.de/unterricht/unterrichtsentwicklung/individualisierung-des-lernens/</a:t>
            </a:r>
            <a:r>
              <a:rPr lang="de-AT" dirty="0"/>
              <a:t> </a:t>
            </a:r>
          </a:p>
          <a:p>
            <a:r>
              <a:rPr lang="de-AT" dirty="0"/>
              <a:t>Vielfalt fördern (Videos), z.B. </a:t>
            </a:r>
            <a:r>
              <a:rPr lang="de-AT" dirty="0">
                <a:hlinkClick r:id="rId9"/>
              </a:rPr>
              <a:t>https://www.youtube.com/watch?v=o2gckoQLCPY</a:t>
            </a:r>
            <a:r>
              <a:rPr lang="de-AT" dirty="0"/>
              <a:t> </a:t>
            </a:r>
          </a:p>
          <a:p>
            <a:r>
              <a:rPr lang="de-AT" dirty="0"/>
              <a:t>Lernen inklusiv (Video): </a:t>
            </a:r>
            <a:r>
              <a:rPr lang="de-AT" dirty="0">
                <a:hlinkClick r:id="rId10"/>
              </a:rPr>
              <a:t>https://www.youtube.com/watch?v=YqKayoTRBGk</a:t>
            </a:r>
            <a:r>
              <a:rPr lang="de-AT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1760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EC55DE-E96E-4F2F-91DF-3D1D1ACE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102"/>
          </a:xfrm>
        </p:spPr>
        <p:txBody>
          <a:bodyPr/>
          <a:lstStyle/>
          <a:p>
            <a:r>
              <a:rPr lang="de-AT" dirty="0"/>
              <a:t>Inklusive Didaktik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CC60738-0161-47E1-8938-DF756D352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2702"/>
            <a:ext cx="8987171" cy="5078435"/>
          </a:xfrm>
        </p:spPr>
        <p:txBody>
          <a:bodyPr>
            <a:normAutofit/>
          </a:bodyPr>
          <a:lstStyle/>
          <a:p>
            <a:r>
              <a:rPr lang="de-AT" dirty="0"/>
              <a:t>Allgemeine entwicklungslogische Didaktik von Georg </a:t>
            </a:r>
            <a:r>
              <a:rPr lang="de-AT" dirty="0" err="1"/>
              <a:t>Feuser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b="1" i="1" dirty="0"/>
              <a:t>Eine integrative Pädagogik ist eine </a:t>
            </a:r>
            <a:r>
              <a:rPr lang="de-AT" b="1" i="1" dirty="0">
                <a:solidFill>
                  <a:srgbClr val="FF0000"/>
                </a:solidFill>
              </a:rPr>
              <a:t>Allgemeine </a:t>
            </a:r>
            <a:r>
              <a:rPr lang="de-AT" b="1" i="1" dirty="0"/>
              <a:t>(</a:t>
            </a:r>
            <a:r>
              <a:rPr lang="de-AT" b="1" i="1" dirty="0" err="1"/>
              <a:t>kindzentrierte</a:t>
            </a:r>
            <a:r>
              <a:rPr lang="de-AT" b="1" i="1" dirty="0"/>
              <a:t> und basale) </a:t>
            </a:r>
            <a:r>
              <a:rPr lang="de-AT" b="1" i="1" dirty="0">
                <a:solidFill>
                  <a:srgbClr val="FF0000"/>
                </a:solidFill>
              </a:rPr>
              <a:t>Pädagogik</a:t>
            </a:r>
            <a:r>
              <a:rPr lang="de-AT" b="1" i="1" dirty="0"/>
              <a:t>, in der alle Kinder und Schüler in Kooperation miteinander auf ihrem jeweiligen Entwicklungsniveau nach Maßgabe ihrer momentanen Wahrnehmungs-, Denk- und Handlungskompetenzen, in Orientierung auf die ‚nächste Zone ihrer Entwicklung‘ an und mit einem ‚gemeinsamen Gegenstand‘ spielen, lernen und arbeiten. </a:t>
            </a:r>
            <a:r>
              <a:rPr lang="de-AT" sz="1300" b="1" i="1" dirty="0"/>
              <a:t>(</a:t>
            </a:r>
            <a:r>
              <a:rPr lang="de-AT" sz="1300" dirty="0" err="1"/>
              <a:t>Feuser</a:t>
            </a:r>
            <a:r>
              <a:rPr lang="de-AT" sz="1300" dirty="0"/>
              <a:t>, G. (1995): Behinderte Kinder und Jugendliche zwischen Integration und Aussonderung. Darmstadt: Wissenschaftliche Buchgesellschaft</a:t>
            </a:r>
            <a:r>
              <a:rPr lang="de-AT" sz="1300" b="1" i="1" dirty="0"/>
              <a:t>, </a:t>
            </a:r>
            <a:r>
              <a:rPr lang="de-AT" sz="1300" dirty="0"/>
              <a:t>173 f.)</a:t>
            </a:r>
            <a:endParaRPr lang="de-AT" dirty="0"/>
          </a:p>
          <a:p>
            <a:pPr marL="0" indent="0">
              <a:buNone/>
            </a:pPr>
            <a:endParaRPr lang="de-AT" b="1" i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983F35C0-E9E6-4ABA-844F-43D955070B1A}"/>
              </a:ext>
            </a:extLst>
          </p:cNvPr>
          <p:cNvSpPr/>
          <p:nvPr/>
        </p:nvSpPr>
        <p:spPr>
          <a:xfrm>
            <a:off x="1732722" y="3842302"/>
            <a:ext cx="2266122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Sachstruktur</a:t>
            </a:r>
          </a:p>
          <a:p>
            <a:pPr algn="ctr"/>
            <a:r>
              <a:rPr lang="de-AT" sz="1350" dirty="0"/>
              <a:t>Kern der Sache</a:t>
            </a:r>
          </a:p>
          <a:p>
            <a:pPr algn="ctr"/>
            <a:r>
              <a:rPr lang="de-AT" sz="1350" dirty="0"/>
              <a:t>Gemeinsamer Gegenstand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Objektseite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2783D758-7B1F-4BB3-8025-81EB33759706}"/>
              </a:ext>
            </a:extLst>
          </p:cNvPr>
          <p:cNvSpPr/>
          <p:nvPr/>
        </p:nvSpPr>
        <p:spPr>
          <a:xfrm>
            <a:off x="5345595" y="3842302"/>
            <a:ext cx="2678597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Tätigkeitsstruktur</a:t>
            </a:r>
          </a:p>
          <a:p>
            <a:pPr algn="ctr"/>
            <a:r>
              <a:rPr lang="de-AT" sz="1350" dirty="0"/>
              <a:t>Zone der aktuellen Entwicklung</a:t>
            </a:r>
          </a:p>
          <a:p>
            <a:pPr algn="ctr"/>
            <a:r>
              <a:rPr lang="de-AT" sz="1350" dirty="0"/>
              <a:t>Zone der nächsten Entwicklung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Subjektseite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FDC55114-5B82-45BB-9384-149651408ED9}"/>
              </a:ext>
            </a:extLst>
          </p:cNvPr>
          <p:cNvSpPr/>
          <p:nvPr/>
        </p:nvSpPr>
        <p:spPr>
          <a:xfrm>
            <a:off x="1732722" y="5621307"/>
            <a:ext cx="6291470" cy="97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Handlungsstruktur</a:t>
            </a:r>
          </a:p>
          <a:p>
            <a:pPr algn="ctr"/>
            <a:r>
              <a:rPr lang="de-AT" sz="1350" dirty="0"/>
              <a:t>Lernhandlungen + Kooperation</a:t>
            </a:r>
          </a:p>
          <a:p>
            <a:pPr algn="ctr"/>
            <a:r>
              <a:rPr lang="de-AT" sz="1350" dirty="0"/>
              <a:t>(didaktische Seite, individuelle Lernprozessgestaltung)</a:t>
            </a:r>
          </a:p>
        </p:txBody>
      </p:sp>
      <p:sp>
        <p:nvSpPr>
          <p:cNvPr id="7" name="Pfeil: nach links und rechts 6">
            <a:extLst>
              <a:ext uri="{FF2B5EF4-FFF2-40B4-BE49-F238E27FC236}">
                <a16:creationId xmlns:a16="http://schemas.microsoft.com/office/drawing/2014/main" xmlns="" id="{FC69E56E-5474-46DC-B749-B757C522A405}"/>
              </a:ext>
            </a:extLst>
          </p:cNvPr>
          <p:cNvSpPr/>
          <p:nvPr/>
        </p:nvSpPr>
        <p:spPr>
          <a:xfrm>
            <a:off x="4216162" y="4470604"/>
            <a:ext cx="912114" cy="2740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xmlns="" id="{BACDA54A-5252-45B9-86FD-3E1972A01440}"/>
              </a:ext>
            </a:extLst>
          </p:cNvPr>
          <p:cNvSpPr/>
          <p:nvPr/>
        </p:nvSpPr>
        <p:spPr>
          <a:xfrm rot="5400000">
            <a:off x="3215491" y="5384458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xmlns="" id="{4263641A-1466-4AF1-A60E-EAF381383446}"/>
              </a:ext>
            </a:extLst>
          </p:cNvPr>
          <p:cNvSpPr/>
          <p:nvPr/>
        </p:nvSpPr>
        <p:spPr>
          <a:xfrm rot="5400000">
            <a:off x="5921244" y="5384459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</p:spTree>
    <p:extLst>
      <p:ext uri="{BB962C8B-B14F-4D97-AF65-F5344CB8AC3E}">
        <p14:creationId xmlns:p14="http://schemas.microsoft.com/office/powerpoint/2010/main" val="3364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827A42D0-FFFE-4D3D-8D06-D05B812F61A2}"/>
              </a:ext>
            </a:extLst>
          </p:cNvPr>
          <p:cNvSpPr/>
          <p:nvPr/>
        </p:nvSpPr>
        <p:spPr>
          <a:xfrm>
            <a:off x="292283" y="2274838"/>
            <a:ext cx="110655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i="1" dirty="0"/>
              <a:t>- Konsequenzen: Diagnostische Kompetenz gefordert (Entwicklungsstand, nächste Zone der 	Entwicklung,…), Offene Formen von Unterricht (vor allem: Projektorientierter Unterricht), 	Definition des „Gemeinsamen Gegenstands“ in der Planung von Lernvorhaben. </a:t>
            </a:r>
          </a:p>
          <a:p>
            <a:endParaRPr lang="de-AT" b="1" i="1" dirty="0"/>
          </a:p>
          <a:p>
            <a:r>
              <a:rPr lang="de-AT" b="1" i="1" dirty="0"/>
              <a:t>- Planung des Unterrichts auf 3 Ebenen: Sachstrukturanalyse, Tätigkeitsstrukturanalyse,  	Handlungsstrukturanalyse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749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AE7DC2-FA02-4279-98B2-4D6BFB2E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122"/>
            <a:ext cx="8596668" cy="797169"/>
          </a:xfrm>
        </p:spPr>
        <p:txBody>
          <a:bodyPr/>
          <a:lstStyle/>
          <a:p>
            <a:r>
              <a:rPr lang="de-AT" dirty="0"/>
              <a:t>Inklusiver Sachunterricht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762AE67-9593-47BD-8A05-E726D412E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052" y="156001"/>
            <a:ext cx="8596668" cy="4634593"/>
          </a:xfrm>
        </p:spPr>
        <p:txBody>
          <a:bodyPr/>
          <a:lstStyle/>
          <a:p>
            <a:r>
              <a:rPr lang="de-AT" sz="1000" dirty="0"/>
              <a:t>Michael Gebauer &amp; Toni Simon: Inklusiver Sachunterricht konkret: Chancen, Grenzen, Perspektiven.</a:t>
            </a:r>
          </a:p>
          <a:p>
            <a:pPr marL="0" indent="0">
              <a:buNone/>
            </a:pPr>
            <a:r>
              <a:rPr lang="de-AT" sz="1000" dirty="0"/>
              <a:t> </a:t>
            </a:r>
            <a:r>
              <a:rPr lang="de-AT" sz="1000" dirty="0">
                <a:hlinkClick r:id="rId2"/>
              </a:rPr>
              <a:t>http://www.widerstreit-sachunterricht.de/ebeneI/superworte/inklusion/gebauer_simon.pdf</a:t>
            </a:r>
            <a:r>
              <a:rPr lang="de-AT" sz="1000" dirty="0"/>
              <a:t>  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AE252EBE-A346-434F-BD94-97C9D9FE1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5" y="704850"/>
            <a:ext cx="10389550" cy="59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B5D51F-AC7A-4961-9C51-F714C097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>
            <a:normAutofit fontScale="90000"/>
          </a:bodyPr>
          <a:lstStyle/>
          <a:p>
            <a:r>
              <a:rPr lang="de-AT" dirty="0"/>
              <a:t>Wichtige Fragen für die Planung von Einheiten/Projekten/Aktivitäten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FFC8EDD-36EF-470D-899C-C4D88904C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95061"/>
            <a:ext cx="8596668" cy="4146301"/>
          </a:xfrm>
        </p:spPr>
        <p:txBody>
          <a:bodyPr>
            <a:normAutofit fontScale="85000" lnSpcReduction="10000"/>
          </a:bodyPr>
          <a:lstStyle/>
          <a:p>
            <a:r>
              <a:rPr lang="de-AT" dirty="0"/>
              <a:t>Was ist der „Kern der Sache“ – der „gemeinsame Gegenstand“? Wo lässt er sich auf verschiedenen Niveaus verorten?</a:t>
            </a:r>
          </a:p>
          <a:p>
            <a:r>
              <a:rPr lang="de-AT" dirty="0"/>
              <a:t>Ist das Thema lebensbedeutsam für alle?</a:t>
            </a:r>
          </a:p>
          <a:p>
            <a:r>
              <a:rPr lang="de-AT" dirty="0"/>
              <a:t>Gibt es für alle etwas Sinnvolles zu tun? </a:t>
            </a:r>
          </a:p>
          <a:p>
            <a:r>
              <a:rPr lang="de-AT" dirty="0"/>
              <a:t>Können alle profitieren/teilhaben? (auf ihrer jeweiligen Entwicklungsstufe und mit Blick auf die Zone der nächsten Entwicklung? )</a:t>
            </a:r>
          </a:p>
          <a:p>
            <a:r>
              <a:rPr lang="de-AT" dirty="0"/>
              <a:t>Wo könnten Barrieren versteckt sein (räumlich, aber auch methodisch/didaktisch,…)</a:t>
            </a:r>
          </a:p>
          <a:p>
            <a:endParaRPr lang="de-AT" dirty="0"/>
          </a:p>
          <a:p>
            <a:r>
              <a:rPr lang="de-AT" dirty="0"/>
              <a:t>Lehrplan ASO: </a:t>
            </a:r>
            <a:r>
              <a:rPr lang="de-AT" dirty="0">
                <a:hlinkClick r:id="rId2"/>
              </a:rPr>
              <a:t>http://www.cisonline.at/fileadmin/kategorien/BGBl_II__Nr_137_Anlage_C_1.pdf</a:t>
            </a:r>
            <a:endParaRPr lang="de-AT" dirty="0"/>
          </a:p>
          <a:p>
            <a:r>
              <a:rPr lang="de-AT" dirty="0"/>
              <a:t>Lehrplan erhöhter Förderbedarf (bes. interessant: Entwicklungsgitter) </a:t>
            </a:r>
            <a:r>
              <a:rPr lang="de-AT" dirty="0">
                <a:hlinkClick r:id="rId3"/>
              </a:rPr>
              <a:t>http://www.cisonline.at/fileadmin/kategorien/Anlage_C4_SS_-_LP_Sept._2015.pdf</a:t>
            </a:r>
            <a:r>
              <a:rPr lang="de-AT" dirty="0"/>
              <a:t> </a:t>
            </a:r>
          </a:p>
          <a:p>
            <a:pPr marL="0" indent="0">
              <a:buNone/>
            </a:pPr>
            <a:r>
              <a:rPr lang="de-AT" dirty="0"/>
              <a:t>	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77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999F5A-BD2F-40C7-A5F5-2267B072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Actionbound (www.actionbound.com)</a:t>
            </a:r>
            <a:br>
              <a:rPr lang="de-AT" dirty="0"/>
            </a:br>
            <a:endParaRPr lang="de-AT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xmlns="" id="{280DAA68-51E2-4C1D-ADD4-12B306D06F3B}"/>
              </a:ext>
            </a:extLst>
          </p:cNvPr>
          <p:cNvSpPr txBox="1">
            <a:spLocks/>
          </p:cNvSpPr>
          <p:nvPr/>
        </p:nvSpPr>
        <p:spPr>
          <a:xfrm>
            <a:off x="677333" y="1392702"/>
            <a:ext cx="8987171" cy="5078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de-AT" b="1" i="1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7BD7D2A1-10A3-4854-A8B6-2EA6D44BEF34}"/>
              </a:ext>
            </a:extLst>
          </p:cNvPr>
          <p:cNvSpPr/>
          <p:nvPr/>
        </p:nvSpPr>
        <p:spPr>
          <a:xfrm>
            <a:off x="1626705" y="2085200"/>
            <a:ext cx="2266122" cy="14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Sachstruktur</a:t>
            </a:r>
          </a:p>
          <a:p>
            <a:pPr algn="ctr"/>
            <a:r>
              <a:rPr lang="de-AT" sz="1350" dirty="0"/>
              <a:t>Kern der Sache</a:t>
            </a:r>
          </a:p>
          <a:p>
            <a:pPr algn="ctr"/>
            <a:r>
              <a:rPr lang="de-AT" sz="1350" dirty="0"/>
              <a:t>Gemeinsamer Gegenstand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Objektseite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743512E3-A92B-4602-93EE-5EFFC7F10B9F}"/>
              </a:ext>
            </a:extLst>
          </p:cNvPr>
          <p:cNvSpPr/>
          <p:nvPr/>
        </p:nvSpPr>
        <p:spPr>
          <a:xfrm>
            <a:off x="5239578" y="2085200"/>
            <a:ext cx="2678597" cy="144117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Tätigkeitsstruktur</a:t>
            </a:r>
          </a:p>
          <a:p>
            <a:pPr algn="ctr"/>
            <a:r>
              <a:rPr lang="de-AT" sz="1350" dirty="0"/>
              <a:t>Zone der aktuellen Entwicklung</a:t>
            </a:r>
          </a:p>
          <a:p>
            <a:pPr algn="ctr"/>
            <a:r>
              <a:rPr lang="de-AT" sz="1350" dirty="0"/>
              <a:t>Zone der nächsten Entwicklung</a:t>
            </a:r>
          </a:p>
          <a:p>
            <a:pPr algn="ctr"/>
            <a:endParaRPr lang="de-AT" sz="1350" dirty="0"/>
          </a:p>
          <a:p>
            <a:pPr algn="ctr"/>
            <a:r>
              <a:rPr lang="de-AT" sz="1350" dirty="0"/>
              <a:t>Subjektseite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340B792-DE4D-4324-B4B5-079306D66BE0}"/>
              </a:ext>
            </a:extLst>
          </p:cNvPr>
          <p:cNvSpPr/>
          <p:nvPr/>
        </p:nvSpPr>
        <p:spPr>
          <a:xfrm>
            <a:off x="1626705" y="3864205"/>
            <a:ext cx="6291470" cy="97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Handlungsstruktur</a:t>
            </a:r>
          </a:p>
          <a:p>
            <a:pPr algn="ctr"/>
            <a:r>
              <a:rPr lang="de-AT" sz="1350" dirty="0"/>
              <a:t>Lernhandlungen + Kooperation</a:t>
            </a:r>
          </a:p>
          <a:p>
            <a:pPr algn="ctr"/>
            <a:r>
              <a:rPr lang="de-AT" sz="1350" dirty="0"/>
              <a:t>(didaktische Seite, individuelle Lernprozessgestaltung)</a:t>
            </a:r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xmlns="" id="{E5FF9DAD-627D-4BE9-AA94-205228C6DFD9}"/>
              </a:ext>
            </a:extLst>
          </p:cNvPr>
          <p:cNvSpPr/>
          <p:nvPr/>
        </p:nvSpPr>
        <p:spPr>
          <a:xfrm>
            <a:off x="4110145" y="2713502"/>
            <a:ext cx="912114" cy="2740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xmlns="" id="{304283DF-2F02-47E1-8541-CA474A4C5A29}"/>
              </a:ext>
            </a:extLst>
          </p:cNvPr>
          <p:cNvSpPr/>
          <p:nvPr/>
        </p:nvSpPr>
        <p:spPr>
          <a:xfrm rot="5400000">
            <a:off x="3109474" y="3627356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10" name="Pfeil: nach links und rechts 9">
            <a:extLst>
              <a:ext uri="{FF2B5EF4-FFF2-40B4-BE49-F238E27FC236}">
                <a16:creationId xmlns:a16="http://schemas.microsoft.com/office/drawing/2014/main" xmlns="" id="{10F34BE7-2B3D-4D95-9741-BFD0578C27B2}"/>
              </a:ext>
            </a:extLst>
          </p:cNvPr>
          <p:cNvSpPr/>
          <p:nvPr/>
        </p:nvSpPr>
        <p:spPr>
          <a:xfrm rot="5400000">
            <a:off x="5815227" y="3627357"/>
            <a:ext cx="368693" cy="1643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48A2D5D4-DCC1-4FBE-B123-A29DB66BF94F}"/>
              </a:ext>
            </a:extLst>
          </p:cNvPr>
          <p:cNvSpPr/>
          <p:nvPr/>
        </p:nvSpPr>
        <p:spPr>
          <a:xfrm>
            <a:off x="1005944" y="1764129"/>
            <a:ext cx="3538331" cy="20472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EE40686B-FA2B-4D72-BFA7-F9999EF3EADB}"/>
              </a:ext>
            </a:extLst>
          </p:cNvPr>
          <p:cNvSpPr txBox="1"/>
          <p:nvPr/>
        </p:nvSpPr>
        <p:spPr>
          <a:xfrm>
            <a:off x="677332" y="1142791"/>
            <a:ext cx="459206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/>
              <a:t>Gemeinsamer Gegenstand:</a:t>
            </a:r>
          </a:p>
          <a:p>
            <a:r>
              <a:rPr lang="de-AT" dirty="0"/>
              <a:t>Geografie – Raum - Karte</a:t>
            </a:r>
          </a:p>
          <a:p>
            <a:r>
              <a:rPr lang="de-AT" dirty="0"/>
              <a:t>Wie/wo erleben wir Barrieren?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xmlns="" id="{CA49DE3D-1CB7-4AAC-82AA-6415F8141979}"/>
              </a:ext>
            </a:extLst>
          </p:cNvPr>
          <p:cNvSpPr/>
          <p:nvPr/>
        </p:nvSpPr>
        <p:spPr>
          <a:xfrm>
            <a:off x="1298758" y="3770626"/>
            <a:ext cx="7744319" cy="1246427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xmlns="" id="{04E767F9-0D0E-47E1-BAB8-6E22DB57E7A4}"/>
              </a:ext>
            </a:extLst>
          </p:cNvPr>
          <p:cNvCxnSpPr>
            <a:cxnSpLocks/>
          </p:cNvCxnSpPr>
          <p:nvPr/>
        </p:nvCxnSpPr>
        <p:spPr>
          <a:xfrm flipH="1">
            <a:off x="4110145" y="5017053"/>
            <a:ext cx="125599" cy="448245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F26C78C5-DE17-4C72-9CBC-3CA48C959917}"/>
              </a:ext>
            </a:extLst>
          </p:cNvPr>
          <p:cNvSpPr txBox="1"/>
          <p:nvPr/>
        </p:nvSpPr>
        <p:spPr>
          <a:xfrm>
            <a:off x="1635262" y="5264319"/>
            <a:ext cx="459206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/>
              <a:t>Methodische Umsetzung: Actionbound – Einsatz von digitalen Medien im Unterricht, Gruppenarbeit – Kooperation…</a:t>
            </a:r>
          </a:p>
          <a:p>
            <a:r>
              <a:rPr lang="de-AT" b="1" dirty="0">
                <a:solidFill>
                  <a:srgbClr val="FF0000"/>
                </a:solidFill>
              </a:rPr>
              <a:t>aber in diesem Fall NICHT individualisiert!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xmlns="" id="{650185DE-31DC-4902-9635-4DD7269C4A75}"/>
              </a:ext>
            </a:extLst>
          </p:cNvPr>
          <p:cNvSpPr/>
          <p:nvPr/>
        </p:nvSpPr>
        <p:spPr>
          <a:xfrm>
            <a:off x="5022259" y="2071433"/>
            <a:ext cx="3036107" cy="15937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7BD3CDA1-9CED-4130-A2AD-FF48D53D361B}"/>
              </a:ext>
            </a:extLst>
          </p:cNvPr>
          <p:cNvSpPr txBox="1"/>
          <p:nvPr/>
        </p:nvSpPr>
        <p:spPr>
          <a:xfrm>
            <a:off x="8551954" y="2425654"/>
            <a:ext cx="3036106" cy="206210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3200" b="1" dirty="0">
                <a:solidFill>
                  <a:srgbClr val="FF0000"/>
                </a:solidFill>
              </a:rPr>
              <a:t>?</a:t>
            </a:r>
          </a:p>
          <a:p>
            <a:r>
              <a:rPr lang="de-AT" sz="1600" b="1" dirty="0">
                <a:solidFill>
                  <a:srgbClr val="FF0000"/>
                </a:solidFill>
              </a:rPr>
              <a:t>Erfahrungsraum des Projekts – welche Erkenntnisse ergeben sich auf Ebene der individuellen Voraussetzungen von Lernenden?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xmlns="" id="{3D345BE9-0327-4430-A588-6C1C34A1FE17}"/>
              </a:ext>
            </a:extLst>
          </p:cNvPr>
          <p:cNvCxnSpPr>
            <a:cxnSpLocks/>
          </p:cNvCxnSpPr>
          <p:nvPr/>
        </p:nvCxnSpPr>
        <p:spPr>
          <a:xfrm>
            <a:off x="8065663" y="2987524"/>
            <a:ext cx="470687" cy="9985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213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655</Words>
  <Application>Microsoft Macintosh PowerPoint</Application>
  <PresentationFormat>Breitbild</PresentationFormat>
  <Paragraphs>80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Inklusive Fachdidaktik</vt:lpstr>
      <vt:lpstr>Inclusive Education (and not special needs)</vt:lpstr>
      <vt:lpstr>Literatur (exemplarisch!)</vt:lpstr>
      <vt:lpstr>Links (exemplarisch)</vt:lpstr>
      <vt:lpstr>Inklusive Didaktik</vt:lpstr>
      <vt:lpstr>PowerPoint-Präsentation</vt:lpstr>
      <vt:lpstr>Inklusiver Sachunterricht</vt:lpstr>
      <vt:lpstr>Wichtige Fragen für die Planung von Einheiten/Projekten/Aktivitäten</vt:lpstr>
      <vt:lpstr>Actionbound (www.actionbound.com)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Inklusiver Sachunterricht</dc:title>
  <dc:creator>Christine Kladnik</dc:creator>
  <cp:lastModifiedBy>Microsoft Office-Anwender</cp:lastModifiedBy>
  <cp:revision>31</cp:revision>
  <dcterms:created xsi:type="dcterms:W3CDTF">2017-11-13T17:25:09Z</dcterms:created>
  <dcterms:modified xsi:type="dcterms:W3CDTF">2019-05-08T07:48:02Z</dcterms:modified>
</cp:coreProperties>
</file>