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9" r:id="rId3"/>
    <p:sldId id="258" r:id="rId4"/>
    <p:sldId id="260" r:id="rId5"/>
    <p:sldId id="257" r:id="rId6"/>
    <p:sldId id="262" r:id="rId7"/>
    <p:sldId id="263" r:id="rId8"/>
    <p:sldId id="294" r:id="rId9"/>
    <p:sldId id="296" r:id="rId10"/>
    <p:sldId id="29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p:scale>
          <a:sx n="50" d="100"/>
          <a:sy n="50" d="100"/>
        </p:scale>
        <p:origin x="-2238" y="-14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7BF5F7-89D7-41A4-8EFE-BE23795CFF9C}" type="datetimeFigureOut">
              <a:rPr lang="de-AT" smtClean="0"/>
              <a:t>22.11.2023</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C72689-2229-485C-AEFB-80119F10971D}" type="slidenum">
              <a:rPr lang="de-AT" smtClean="0"/>
              <a:t>‹Nr.›</a:t>
            </a:fld>
            <a:endParaRPr lang="de-AT"/>
          </a:p>
        </p:txBody>
      </p:sp>
    </p:spTree>
    <p:extLst>
      <p:ext uri="{BB962C8B-B14F-4D97-AF65-F5344CB8AC3E}">
        <p14:creationId xmlns:p14="http://schemas.microsoft.com/office/powerpoint/2010/main" val="42692237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11/22/2023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2A54C80-263E-416B-A8E0-580EDEADCBDC}" type="datetimeFigureOut">
              <a:rPr lang="en-US" smtClean="0"/>
              <a:t>11/22/2023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11/22/2023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11/22/2023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de.wikipedia.org/wiki/Vereinigte_Staaten_von_Amerika" TargetMode="External"/><Relationship Id="rId2" Type="http://schemas.openxmlformats.org/officeDocument/2006/relationships/hyperlink" Target="https://de.wikipedia.org/wiki/1923" TargetMode="External"/><Relationship Id="rId1" Type="http://schemas.openxmlformats.org/officeDocument/2006/relationships/slideLayout" Target="../slideLayouts/slideLayout2.xml"/><Relationship Id="rId6" Type="http://schemas.openxmlformats.org/officeDocument/2006/relationships/image" Target="../media/image2.jpg"/><Relationship Id="rId5" Type="http://schemas.openxmlformats.org/officeDocument/2006/relationships/hyperlink" Target="https://de.wikipedia.org/w/index.php?title=Criterion-Referenced_Instruction_methodology&amp;action=edit&amp;redlink=1" TargetMode="External"/><Relationship Id="rId4" Type="http://schemas.openxmlformats.org/officeDocument/2006/relationships/hyperlink" Target="https://de.wikipedia.org/wiki/P%C3%A4dagog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gif"/><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C8BE160D-1A01-45E3-8658-228273FCB95D}"/>
              </a:ext>
            </a:extLst>
          </p:cNvPr>
          <p:cNvSpPr>
            <a:spLocks noGrp="1"/>
          </p:cNvSpPr>
          <p:nvPr>
            <p:ph type="ctrTitle"/>
          </p:nvPr>
        </p:nvSpPr>
        <p:spPr/>
        <p:txBody>
          <a:bodyPr/>
          <a:lstStyle/>
          <a:p>
            <a:r>
              <a:rPr lang="de-AT" dirty="0"/>
              <a:t>Vergleich unterschiedlicher Methoden und didaktischer Theorien</a:t>
            </a:r>
          </a:p>
        </p:txBody>
      </p:sp>
      <p:sp>
        <p:nvSpPr>
          <p:cNvPr id="3" name="Untertitel 2">
            <a:extLst>
              <a:ext uri="{FF2B5EF4-FFF2-40B4-BE49-F238E27FC236}">
                <a16:creationId xmlns:a16="http://schemas.microsoft.com/office/drawing/2014/main" xmlns="" id="{BEA9B70A-9FCE-4B1B-80BF-FCD90C9C3176}"/>
              </a:ext>
            </a:extLst>
          </p:cNvPr>
          <p:cNvSpPr>
            <a:spLocks noGrp="1"/>
          </p:cNvSpPr>
          <p:nvPr>
            <p:ph type="subTitle" idx="1"/>
          </p:nvPr>
        </p:nvSpPr>
        <p:spPr/>
        <p:txBody>
          <a:bodyPr/>
          <a:lstStyle/>
          <a:p>
            <a:r>
              <a:rPr lang="de-AT" dirty="0"/>
              <a:t>Historischer Abriss</a:t>
            </a:r>
          </a:p>
        </p:txBody>
      </p:sp>
      <p:sp>
        <p:nvSpPr>
          <p:cNvPr id="5" name="Fußzeilenplatzhalter 4">
            <a:extLst>
              <a:ext uri="{FF2B5EF4-FFF2-40B4-BE49-F238E27FC236}">
                <a16:creationId xmlns:a16="http://schemas.microsoft.com/office/drawing/2014/main" xmlns="" id="{9A653FE6-DEAF-4447-82EA-23203DB41404}"/>
              </a:ext>
            </a:extLst>
          </p:cNvPr>
          <p:cNvSpPr>
            <a:spLocks noGrp="1"/>
          </p:cNvSpPr>
          <p:nvPr>
            <p:ph type="ftr" sz="quarter" idx="11"/>
          </p:nvPr>
        </p:nvSpPr>
        <p:spPr/>
        <p:txBody>
          <a:bodyPr/>
          <a:lstStyle/>
          <a:p>
            <a:r>
              <a:rPr lang="de-AT"/>
              <a:t>Mairinger Hebein Reinhild PH Diözese Linz</a:t>
            </a:r>
            <a:endParaRPr lang="en-US" dirty="0"/>
          </a:p>
        </p:txBody>
      </p:sp>
    </p:spTree>
    <p:extLst>
      <p:ext uri="{BB962C8B-B14F-4D97-AF65-F5344CB8AC3E}">
        <p14:creationId xmlns:p14="http://schemas.microsoft.com/office/powerpoint/2010/main" val="3694251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nhaltsplatzhalter 3"/>
          <p:cNvPicPr>
            <a:picLocks noGrp="1"/>
          </p:cNvPicPr>
          <p:nvPr>
            <p:ph idx="1"/>
          </p:nvPr>
        </p:nvPicPr>
        <p:blipFill rotWithShape="1">
          <a:blip r:embed="rId2"/>
          <a:srcRect l="39993" t="24707" r="26084" b="8369"/>
          <a:stretch/>
        </p:blipFill>
        <p:spPr bwMode="auto">
          <a:xfrm>
            <a:off x="1885950" y="419100"/>
            <a:ext cx="6381750" cy="60960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1032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0EDFA8CA-A764-4906-96CB-C631B1807B31}"/>
              </a:ext>
            </a:extLst>
          </p:cNvPr>
          <p:cNvSpPr>
            <a:spLocks noGrp="1"/>
          </p:cNvSpPr>
          <p:nvPr>
            <p:ph type="title"/>
          </p:nvPr>
        </p:nvSpPr>
        <p:spPr/>
        <p:txBody>
          <a:bodyPr/>
          <a:lstStyle/>
          <a:p>
            <a:r>
              <a:rPr lang="de-AT" dirty="0"/>
              <a:t>Geburtsstunde des Frontalunterrichts</a:t>
            </a:r>
          </a:p>
        </p:txBody>
      </p:sp>
      <p:sp>
        <p:nvSpPr>
          <p:cNvPr id="3" name="Inhaltsplatzhalter 2">
            <a:extLst>
              <a:ext uri="{FF2B5EF4-FFF2-40B4-BE49-F238E27FC236}">
                <a16:creationId xmlns:a16="http://schemas.microsoft.com/office/drawing/2014/main" xmlns="" id="{28672E47-BC9F-4839-8234-6D98B253EDCE}"/>
              </a:ext>
            </a:extLst>
          </p:cNvPr>
          <p:cNvSpPr>
            <a:spLocks noGrp="1"/>
          </p:cNvSpPr>
          <p:nvPr>
            <p:ph idx="1"/>
          </p:nvPr>
        </p:nvSpPr>
        <p:spPr>
          <a:xfrm>
            <a:off x="502522" y="1784072"/>
            <a:ext cx="8596668" cy="3880773"/>
          </a:xfrm>
        </p:spPr>
        <p:txBody>
          <a:bodyPr/>
          <a:lstStyle/>
          <a:p>
            <a:r>
              <a:rPr lang="de-AT" dirty="0"/>
              <a:t>Mit der Schulpflicht Jahrgangsklassen notwendig- ideal für große Klassen</a:t>
            </a:r>
          </a:p>
          <a:p>
            <a:r>
              <a:rPr lang="de-AT" dirty="0"/>
              <a:t>Ziel des Obrigkeitsdenkens sollte gefördert werden (2. Weltkrieg)</a:t>
            </a:r>
          </a:p>
          <a:p>
            <a:r>
              <a:rPr lang="de-AT" dirty="0"/>
              <a:t>Bewusstes Steuern der S bestens möglich- selbstständiges Denken unerwünscht (Kapitalismus)</a:t>
            </a:r>
          </a:p>
          <a:p>
            <a:r>
              <a:rPr lang="de-AT" dirty="0"/>
              <a:t>Ideal für reine Stoffvermittlung</a:t>
            </a:r>
          </a:p>
          <a:p>
            <a:endParaRPr lang="de-AT" dirty="0"/>
          </a:p>
          <a:p>
            <a:endParaRPr lang="de-AT" dirty="0"/>
          </a:p>
        </p:txBody>
      </p:sp>
      <p:pic>
        <p:nvPicPr>
          <p:cNvPr id="5" name="Grafik 4">
            <a:extLst>
              <a:ext uri="{FF2B5EF4-FFF2-40B4-BE49-F238E27FC236}">
                <a16:creationId xmlns:a16="http://schemas.microsoft.com/office/drawing/2014/main" xmlns="" id="{5109AD06-00BF-4213-803C-82189A542C75}"/>
              </a:ext>
            </a:extLst>
          </p:cNvPr>
          <p:cNvPicPr>
            <a:picLocks noChangeAspect="1"/>
          </p:cNvPicPr>
          <p:nvPr/>
        </p:nvPicPr>
        <p:blipFill>
          <a:blip r:embed="rId2"/>
          <a:stretch>
            <a:fillRect/>
          </a:stretch>
        </p:blipFill>
        <p:spPr>
          <a:xfrm>
            <a:off x="4262283" y="3386956"/>
            <a:ext cx="4836907" cy="2995386"/>
          </a:xfrm>
          <a:prstGeom prst="rect">
            <a:avLst/>
          </a:prstGeom>
        </p:spPr>
      </p:pic>
    </p:spTree>
    <p:extLst>
      <p:ext uri="{BB962C8B-B14F-4D97-AF65-F5344CB8AC3E}">
        <p14:creationId xmlns:p14="http://schemas.microsoft.com/office/powerpoint/2010/main" val="3047151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xmlns="" id="{272FC5F3-A099-41D5-A0F3-9C13AD05DB50}"/>
              </a:ext>
            </a:extLst>
          </p:cNvPr>
          <p:cNvSpPr>
            <a:spLocks noGrp="1"/>
          </p:cNvSpPr>
          <p:nvPr>
            <p:ph idx="1"/>
          </p:nvPr>
        </p:nvSpPr>
        <p:spPr>
          <a:xfrm>
            <a:off x="677334" y="1151196"/>
            <a:ext cx="8596668" cy="3343531"/>
          </a:xfrm>
        </p:spPr>
        <p:txBody>
          <a:bodyPr>
            <a:normAutofit fontScale="85000" lnSpcReduction="10000"/>
          </a:bodyPr>
          <a:lstStyle/>
          <a:p>
            <a:pPr marL="0" indent="0">
              <a:buNone/>
            </a:pPr>
            <a:r>
              <a:rPr lang="de-AT" sz="2800" b="1" dirty="0"/>
              <a:t>Lernzielorientierte Didaktik ROBERT MAGER </a:t>
            </a:r>
          </a:p>
          <a:p>
            <a:pPr marL="0" indent="0">
              <a:buNone/>
            </a:pPr>
            <a:r>
              <a:rPr lang="de-AT" sz="2600" dirty="0"/>
              <a:t>„Man möge doch bitteschön den Schülern die Lernziele nennen, dann würden sie schon wissen, wohin der Hase läuft. Wenn sie jedem Lernenden eine Ausfertigung Ihrer Lernzielbeschreibung geben, werden Sie selbst nicht mehr viel zu tun haben.“</a:t>
            </a:r>
          </a:p>
          <a:p>
            <a:endParaRPr lang="de-AT" dirty="0"/>
          </a:p>
          <a:p>
            <a:pPr marL="0" indent="0">
              <a:buNone/>
            </a:pPr>
            <a:r>
              <a:rPr lang="de-AT" b="1" dirty="0">
                <a:solidFill>
                  <a:schemeClr val="tx1"/>
                </a:solidFill>
              </a:rPr>
              <a:t>Robert Frank Mager</a:t>
            </a:r>
            <a:r>
              <a:rPr lang="de-AT" dirty="0">
                <a:solidFill>
                  <a:schemeClr val="tx1"/>
                </a:solidFill>
              </a:rPr>
              <a:t> (* </a:t>
            </a:r>
            <a:r>
              <a:rPr lang="de-AT" u="sng" dirty="0">
                <a:solidFill>
                  <a:schemeClr val="tx1"/>
                </a:solidFill>
                <a:hlinkClick r:id="rId2" tooltip="1923"/>
              </a:rPr>
              <a:t>1923</a:t>
            </a:r>
            <a:r>
              <a:rPr lang="de-AT" dirty="0">
                <a:solidFill>
                  <a:schemeClr val="tx1"/>
                </a:solidFill>
              </a:rPr>
              <a:t>) ist ein </a:t>
            </a:r>
            <a:r>
              <a:rPr lang="de-AT" dirty="0">
                <a:solidFill>
                  <a:schemeClr val="tx1"/>
                </a:solidFill>
                <a:hlinkClick r:id="rId3" tooltip="Vereinigte Staaten von Amerika"/>
              </a:rPr>
              <a:t>US-amerikanischer</a:t>
            </a:r>
            <a:r>
              <a:rPr lang="de-AT" dirty="0">
                <a:solidFill>
                  <a:schemeClr val="tx1"/>
                </a:solidFill>
              </a:rPr>
              <a:t> </a:t>
            </a:r>
            <a:r>
              <a:rPr lang="de-AT" dirty="0">
                <a:solidFill>
                  <a:schemeClr val="tx1"/>
                </a:solidFill>
                <a:hlinkClick r:id="rId4" tooltip="Pädagoge"/>
              </a:rPr>
              <a:t>Pädagoge</a:t>
            </a:r>
            <a:r>
              <a:rPr lang="de-AT" dirty="0">
                <a:solidFill>
                  <a:schemeClr val="tx1"/>
                </a:solidFill>
              </a:rPr>
              <a:t>, der für seine Unterrichtsmethodik (</a:t>
            </a:r>
            <a:r>
              <a:rPr lang="de-AT" dirty="0" err="1">
                <a:solidFill>
                  <a:schemeClr val="tx1"/>
                </a:solidFill>
                <a:hlinkClick r:id="rId5" tooltip="Criterion-Referenced Instruction methodology (Seite nicht vorhanden)"/>
              </a:rPr>
              <a:t>Criterion-Referenced</a:t>
            </a:r>
            <a:r>
              <a:rPr lang="de-AT" dirty="0">
                <a:solidFill>
                  <a:schemeClr val="tx1"/>
                </a:solidFill>
                <a:hlinkClick r:id="rId5" tooltip="Criterion-Referenced Instruction methodology (Seite nicht vorhanden)"/>
              </a:rPr>
              <a:t> </a:t>
            </a:r>
            <a:r>
              <a:rPr lang="de-AT" dirty="0" err="1">
                <a:solidFill>
                  <a:schemeClr val="tx1"/>
                </a:solidFill>
                <a:hlinkClick r:id="rId5" tooltip="Criterion-Referenced Instruction methodology (Seite nicht vorhanden)"/>
              </a:rPr>
              <a:t>Instruction</a:t>
            </a:r>
            <a:r>
              <a:rPr lang="de-AT" dirty="0">
                <a:solidFill>
                  <a:schemeClr val="tx1"/>
                </a:solidFill>
                <a:hlinkClick r:id="rId5" tooltip="Criterion-Referenced Instruction methodology (Seite nicht vorhanden)"/>
              </a:rPr>
              <a:t> </a:t>
            </a:r>
            <a:r>
              <a:rPr lang="de-AT" dirty="0" err="1">
                <a:solidFill>
                  <a:schemeClr val="tx1"/>
                </a:solidFill>
                <a:hlinkClick r:id="rId5" tooltip="Criterion-Referenced Instruction methodology (Seite nicht vorhanden)"/>
              </a:rPr>
              <a:t>methodology</a:t>
            </a:r>
            <a:r>
              <a:rPr lang="de-AT" dirty="0">
                <a:solidFill>
                  <a:schemeClr val="tx1"/>
                </a:solidFill>
              </a:rPr>
              <a:t>) der 70ger bekannt ist</a:t>
            </a:r>
          </a:p>
          <a:p>
            <a:pPr marL="0" indent="0">
              <a:buNone/>
            </a:pPr>
            <a:endParaRPr lang="de-AT" dirty="0">
              <a:solidFill>
                <a:schemeClr val="tx1"/>
              </a:solidFill>
            </a:endParaRPr>
          </a:p>
          <a:p>
            <a:pPr marL="0" indent="0">
              <a:buNone/>
            </a:pPr>
            <a:r>
              <a:rPr lang="de-AT" sz="1000" i="1" dirty="0">
                <a:highlight>
                  <a:srgbClr val="C0C0C0"/>
                </a:highlight>
              </a:rPr>
              <a:t>Quelle: Unterrichtsmethoden Hilbert Meyer (Praxisband)</a:t>
            </a:r>
            <a:r>
              <a:rPr lang="de-AT" sz="1000" dirty="0">
                <a:solidFill>
                  <a:schemeClr val="tx1"/>
                </a:solidFill>
              </a:rPr>
              <a:t> n</a:t>
            </a:r>
            <a:endParaRPr lang="de-AT" sz="1000" i="1" dirty="0">
              <a:highlight>
                <a:srgbClr val="C0C0C0"/>
              </a:highlight>
            </a:endParaRPr>
          </a:p>
        </p:txBody>
      </p:sp>
      <p:pic>
        <p:nvPicPr>
          <p:cNvPr id="5" name="Grafik 4">
            <a:extLst>
              <a:ext uri="{FF2B5EF4-FFF2-40B4-BE49-F238E27FC236}">
                <a16:creationId xmlns:a16="http://schemas.microsoft.com/office/drawing/2014/main" xmlns="" id="{86EA0D71-98CB-4775-A491-EC6E02CECFE9}"/>
              </a:ext>
            </a:extLst>
          </p:cNvPr>
          <p:cNvPicPr>
            <a:picLocks noChangeAspect="1"/>
          </p:cNvPicPr>
          <p:nvPr/>
        </p:nvPicPr>
        <p:blipFill>
          <a:blip r:embed="rId6"/>
          <a:stretch>
            <a:fillRect/>
          </a:stretch>
        </p:blipFill>
        <p:spPr>
          <a:xfrm>
            <a:off x="9769311" y="2041051"/>
            <a:ext cx="2221902" cy="2913160"/>
          </a:xfrm>
          <a:prstGeom prst="rect">
            <a:avLst/>
          </a:prstGeom>
        </p:spPr>
      </p:pic>
      <p:sp>
        <p:nvSpPr>
          <p:cNvPr id="2" name="Textfeld 1">
            <a:extLst>
              <a:ext uri="{FF2B5EF4-FFF2-40B4-BE49-F238E27FC236}">
                <a16:creationId xmlns:a16="http://schemas.microsoft.com/office/drawing/2014/main" xmlns="" id="{DB0A741A-A71B-4B53-AC0A-E9668CCD6F32}"/>
              </a:ext>
            </a:extLst>
          </p:cNvPr>
          <p:cNvSpPr txBox="1"/>
          <p:nvPr/>
        </p:nvSpPr>
        <p:spPr>
          <a:xfrm>
            <a:off x="487127" y="4954211"/>
            <a:ext cx="8899302" cy="1569660"/>
          </a:xfrm>
          <a:prstGeom prst="rect">
            <a:avLst/>
          </a:prstGeom>
          <a:solidFill>
            <a:schemeClr val="accent1">
              <a:lumMod val="40000"/>
              <a:lumOff val="60000"/>
            </a:schemeClr>
          </a:solidFill>
        </p:spPr>
        <p:txBody>
          <a:bodyPr wrap="square" rtlCol="0">
            <a:spAutoFit/>
          </a:bodyPr>
          <a:lstStyle/>
          <a:p>
            <a:r>
              <a:rPr lang="de-AT" sz="1600" dirty="0"/>
              <a:t>Lernzielorientierung als Hilfestellung bei Unterrichtsplanungen auch heute im Zeitalter konstruktivistischer Strömungen immer noch sehr wichtig, um sich nicht zu verzetteln –</a:t>
            </a:r>
            <a:r>
              <a:rPr lang="de-AT" sz="1600" i="1" dirty="0"/>
              <a:t>Wo möchte ich mit dem Schüler hin? Was ist für den Schüler wirklich wichtig?</a:t>
            </a:r>
          </a:p>
          <a:p>
            <a:r>
              <a:rPr lang="de-AT" sz="1600" i="1" dirty="0"/>
              <a:t>Lehrziel: Was möchte ich bei ihm erreichen </a:t>
            </a:r>
            <a:r>
              <a:rPr lang="de-AT" sz="1600" dirty="0" err="1"/>
              <a:t>zB</a:t>
            </a:r>
            <a:r>
              <a:rPr lang="de-AT" sz="1600" dirty="0"/>
              <a:t>: Mündigkeit.</a:t>
            </a:r>
          </a:p>
          <a:p>
            <a:r>
              <a:rPr lang="de-AT" sz="1600" i="1" dirty="0"/>
              <a:t>Lernziel:</a:t>
            </a:r>
            <a:r>
              <a:rPr lang="de-AT" sz="1600" dirty="0"/>
              <a:t> Was soll der Schüler können? </a:t>
            </a:r>
            <a:r>
              <a:rPr lang="de-AT" sz="1600" dirty="0" err="1"/>
              <a:t>zB</a:t>
            </a:r>
            <a:r>
              <a:rPr lang="de-AT" sz="1600" dirty="0"/>
              <a:t>: Unterschiedliche Sichtweisen gegenüberstellen, persönlich Stellung nehmen…..--&lt;Operatoren</a:t>
            </a:r>
          </a:p>
        </p:txBody>
      </p:sp>
    </p:spTree>
    <p:extLst>
      <p:ext uri="{BB962C8B-B14F-4D97-AF65-F5344CB8AC3E}">
        <p14:creationId xmlns:p14="http://schemas.microsoft.com/office/powerpoint/2010/main" val="897151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987B8B66-81F2-4D80-835F-34E41C6B3D76}"/>
              </a:ext>
            </a:extLst>
          </p:cNvPr>
          <p:cNvSpPr>
            <a:spLocks noGrp="1"/>
          </p:cNvSpPr>
          <p:nvPr>
            <p:ph type="title"/>
          </p:nvPr>
        </p:nvSpPr>
        <p:spPr>
          <a:xfrm>
            <a:off x="556310" y="306295"/>
            <a:ext cx="10295467" cy="1092199"/>
          </a:xfrm>
        </p:spPr>
        <p:txBody>
          <a:bodyPr>
            <a:normAutofit fontScale="90000"/>
          </a:bodyPr>
          <a:lstStyle/>
          <a:p>
            <a:r>
              <a:rPr lang="de-AT" sz="2800" dirty="0">
                <a:solidFill>
                  <a:schemeClr val="accent1">
                    <a:lumMod val="75000"/>
                  </a:schemeClr>
                </a:solidFill>
              </a:rPr>
              <a:t>Bildungstheoretische Didaktik nach Klafki (1927 ) </a:t>
            </a:r>
            <a:br>
              <a:rPr lang="de-AT" sz="2800" dirty="0">
                <a:solidFill>
                  <a:schemeClr val="accent1">
                    <a:lumMod val="75000"/>
                  </a:schemeClr>
                </a:solidFill>
              </a:rPr>
            </a:br>
            <a:r>
              <a:rPr lang="de-AT" sz="2800" dirty="0">
                <a:solidFill>
                  <a:schemeClr val="accent1">
                    <a:lumMod val="75000"/>
                  </a:schemeClr>
                </a:solidFill>
              </a:rPr>
              <a:t>-Kritisch-konstruktive Didaktik der 90ger nach Klafki (Vielhaber)</a:t>
            </a:r>
          </a:p>
        </p:txBody>
      </p:sp>
      <p:sp>
        <p:nvSpPr>
          <p:cNvPr id="3" name="Inhaltsplatzhalter 2">
            <a:extLst>
              <a:ext uri="{FF2B5EF4-FFF2-40B4-BE49-F238E27FC236}">
                <a16:creationId xmlns:a16="http://schemas.microsoft.com/office/drawing/2014/main" xmlns="" id="{3371D216-16C1-4151-A9D2-D89B5895A6E8}"/>
              </a:ext>
            </a:extLst>
          </p:cNvPr>
          <p:cNvSpPr>
            <a:spLocks noGrp="1"/>
          </p:cNvSpPr>
          <p:nvPr>
            <p:ph idx="1"/>
          </p:nvPr>
        </p:nvSpPr>
        <p:spPr>
          <a:xfrm>
            <a:off x="556310" y="1398494"/>
            <a:ext cx="10362702" cy="5338482"/>
          </a:xfrm>
        </p:spPr>
        <p:txBody>
          <a:bodyPr>
            <a:normAutofit fontScale="62500" lnSpcReduction="20000"/>
          </a:bodyPr>
          <a:lstStyle/>
          <a:p>
            <a:pPr marL="0" indent="0">
              <a:buNone/>
            </a:pPr>
            <a:r>
              <a:rPr lang="de-AT" sz="3300" b="1" i="1" dirty="0"/>
              <a:t>„Reine Wissensvermittlung reicht nicht aus. Am potentiellen Thema müssen sich allgemeinere Zusammenhänge, Beziehungen, Gesetzmäßigkeiten, Strukturen, Widersprüche, Handlungsmöglichkeiten erarbeiten lassen.“</a:t>
            </a:r>
          </a:p>
          <a:p>
            <a:endParaRPr lang="de-AT" b="1" dirty="0"/>
          </a:p>
          <a:p>
            <a:r>
              <a:rPr lang="de-AT" sz="2600" b="1" dirty="0"/>
              <a:t>Gegenwartsbedeutung:</a:t>
            </a:r>
            <a:r>
              <a:rPr lang="de-AT" sz="2600" dirty="0"/>
              <a:t>  Was können die Kinder schon? Welche Fähigkeiten haben sie für das betreffende Thema? Was wissen die Kinder bereits zu dem Thema?  Wo können sie ihr Wissen oder Können heute anwenden?  </a:t>
            </a:r>
          </a:p>
          <a:p>
            <a:r>
              <a:rPr lang="de-AT" sz="2600" b="1" dirty="0"/>
              <a:t>Zukunftsbedeutung:</a:t>
            </a:r>
            <a:r>
              <a:rPr lang="de-AT" sz="2600" dirty="0"/>
              <a:t>  Worin liegt die Bedeutung des Themas für die Zukunft der Schüler?  Inwieweit kann ihnen das Thema Kulturtechniken aufzeigen, die sie für die zukünftige private und berufliche Lebensführung benötigen? </a:t>
            </a:r>
          </a:p>
          <a:p>
            <a:pPr marL="0" indent="0">
              <a:buNone/>
            </a:pPr>
            <a:endParaRPr lang="de-AT" sz="2100" dirty="0"/>
          </a:p>
          <a:p>
            <a:pPr marL="0" indent="0">
              <a:buNone/>
            </a:pPr>
            <a:r>
              <a:rPr lang="de-AT" sz="2900" b="1" dirty="0"/>
              <a:t>Hat das Thema eine lebendige Stellung im Leben der Schüler bzw. in der Welt, in  die sie hineinwachsen? Lässt sich begründen, dass das Thema in Zukunft noch eine Bedeutung erhalten wird oder erhalten müsste? Leistet der Unterrichtsinhalt einen Beitrag zum </a:t>
            </a:r>
            <a:r>
              <a:rPr lang="de-AT" sz="2900" b="1" dirty="0">
                <a:solidFill>
                  <a:schemeClr val="accent1">
                    <a:lumMod val="75000"/>
                  </a:schemeClr>
                </a:solidFill>
              </a:rPr>
              <a:t>Erreichen genereller ethischer Ziele wie Selbstverantwortung, Mündigkeit, etc.?   </a:t>
            </a:r>
          </a:p>
          <a:p>
            <a:pPr marL="0" indent="0">
              <a:buNone/>
            </a:pPr>
            <a:r>
              <a:rPr lang="de-AT" sz="2900" dirty="0">
                <a:solidFill>
                  <a:schemeClr val="accent1">
                    <a:lumMod val="75000"/>
                  </a:schemeClr>
                </a:solidFill>
              </a:rPr>
              <a:t> </a:t>
            </a:r>
          </a:p>
          <a:p>
            <a:pPr marL="0" indent="0">
              <a:buNone/>
            </a:pPr>
            <a:r>
              <a:rPr lang="de-AT" sz="2900" b="1" dirty="0">
                <a:solidFill>
                  <a:schemeClr val="accent1">
                    <a:lumMod val="75000"/>
                  </a:schemeClr>
                </a:solidFill>
              </a:rPr>
              <a:t>MUT ZUR LÜCKE, WAS DAS AUSMASS DES LERNSTOFFES BETRIFFT!</a:t>
            </a:r>
          </a:p>
          <a:p>
            <a:pPr marL="0" indent="0">
              <a:buNone/>
            </a:pPr>
            <a:endParaRPr lang="de-AT" sz="1500" b="1" dirty="0">
              <a:solidFill>
                <a:schemeClr val="tx1"/>
              </a:solidFill>
            </a:endParaRPr>
          </a:p>
          <a:p>
            <a:pPr marL="0" indent="0">
              <a:buNone/>
            </a:pPr>
            <a:r>
              <a:rPr lang="de-AT" sz="1500" b="1" dirty="0">
                <a:solidFill>
                  <a:schemeClr val="tx1"/>
                </a:solidFill>
              </a:rPr>
              <a:t>Quelle: Wolfgang Klafki: Neue Studien zur Bildungstheorie und Didaktik. Zeitgemäße Allgemeinbildung und kritisch-konstruktive Didaktikfile:///C:/Users/Reinhild%20Hebein/AppData/Local/Packages/Microsoft.MicrosoftEdge_8wekyb3d8bbwe/TempState/Downloads/Klafki_Begriff%20der%20Bedeutung%20(1).pdf</a:t>
            </a:r>
          </a:p>
        </p:txBody>
      </p:sp>
      <p:pic>
        <p:nvPicPr>
          <p:cNvPr id="5" name="Grafik 4">
            <a:extLst>
              <a:ext uri="{FF2B5EF4-FFF2-40B4-BE49-F238E27FC236}">
                <a16:creationId xmlns:a16="http://schemas.microsoft.com/office/drawing/2014/main" xmlns="" id="{A45F2AD3-FF38-4882-B607-F4EB6ADDAFF1}"/>
              </a:ext>
            </a:extLst>
          </p:cNvPr>
          <p:cNvPicPr>
            <a:picLocks noChangeAspect="1"/>
          </p:cNvPicPr>
          <p:nvPr/>
        </p:nvPicPr>
        <p:blipFill>
          <a:blip r:embed="rId2"/>
          <a:stretch>
            <a:fillRect/>
          </a:stretch>
        </p:blipFill>
        <p:spPr>
          <a:xfrm>
            <a:off x="10506903" y="464512"/>
            <a:ext cx="1537180" cy="2121308"/>
          </a:xfrm>
          <a:prstGeom prst="rect">
            <a:avLst/>
          </a:prstGeom>
        </p:spPr>
      </p:pic>
      <p:sp>
        <p:nvSpPr>
          <p:cNvPr id="6" name="Textfeld 5">
            <a:extLst>
              <a:ext uri="{FF2B5EF4-FFF2-40B4-BE49-F238E27FC236}">
                <a16:creationId xmlns:a16="http://schemas.microsoft.com/office/drawing/2014/main" xmlns="" id="{A74A3925-EE98-42BF-9550-0F250D1059B2}"/>
              </a:ext>
            </a:extLst>
          </p:cNvPr>
          <p:cNvSpPr txBox="1"/>
          <p:nvPr/>
        </p:nvSpPr>
        <p:spPr>
          <a:xfrm>
            <a:off x="10506903" y="2585820"/>
            <a:ext cx="1537180" cy="400110"/>
          </a:xfrm>
          <a:prstGeom prst="rect">
            <a:avLst/>
          </a:prstGeom>
          <a:noFill/>
        </p:spPr>
        <p:txBody>
          <a:bodyPr wrap="square" rtlCol="0">
            <a:spAutoFit/>
          </a:bodyPr>
          <a:lstStyle/>
          <a:p>
            <a:r>
              <a:rPr lang="de-AT" sz="1000" dirty="0" err="1"/>
              <a:t>Prof.Dr</a:t>
            </a:r>
            <a:r>
              <a:rPr lang="de-AT" sz="1000" dirty="0"/>
              <a:t> Klafki / Uni Marburg</a:t>
            </a:r>
          </a:p>
        </p:txBody>
      </p:sp>
    </p:spTree>
    <p:extLst>
      <p:ext uri="{BB962C8B-B14F-4D97-AF65-F5344CB8AC3E}">
        <p14:creationId xmlns:p14="http://schemas.microsoft.com/office/powerpoint/2010/main" val="2754940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elle 7">
            <a:extLst>
              <a:ext uri="{FF2B5EF4-FFF2-40B4-BE49-F238E27FC236}">
                <a16:creationId xmlns:a16="http://schemas.microsoft.com/office/drawing/2014/main" xmlns="" id="{C8D83A99-E7F2-434B-8492-C57C582B5418}"/>
              </a:ext>
            </a:extLst>
          </p:cNvPr>
          <p:cNvGraphicFramePr>
            <a:graphicFrameLocks noGrp="1"/>
          </p:cNvGraphicFramePr>
          <p:nvPr>
            <p:extLst>
              <p:ext uri="{D42A27DB-BD31-4B8C-83A1-F6EECF244321}">
                <p14:modId xmlns:p14="http://schemas.microsoft.com/office/powerpoint/2010/main" val="4245156335"/>
              </p:ext>
            </p:extLst>
          </p:nvPr>
        </p:nvGraphicFramePr>
        <p:xfrm>
          <a:off x="239842" y="163593"/>
          <a:ext cx="11752289" cy="6426312"/>
        </p:xfrm>
        <a:graphic>
          <a:graphicData uri="http://schemas.openxmlformats.org/drawingml/2006/table">
            <a:tbl>
              <a:tblPr firstRow="1" bandRow="1">
                <a:tableStyleId>{5C22544A-7EE6-4342-B048-85BDC9FD1C3A}</a:tableStyleId>
              </a:tblPr>
              <a:tblGrid>
                <a:gridCol w="2368447">
                  <a:extLst>
                    <a:ext uri="{9D8B030D-6E8A-4147-A177-3AD203B41FA5}">
                      <a16:colId xmlns:a16="http://schemas.microsoft.com/office/drawing/2014/main" xmlns="" val="366078647"/>
                    </a:ext>
                  </a:extLst>
                </a:gridCol>
                <a:gridCol w="3192904">
                  <a:extLst>
                    <a:ext uri="{9D8B030D-6E8A-4147-A177-3AD203B41FA5}">
                      <a16:colId xmlns:a16="http://schemas.microsoft.com/office/drawing/2014/main" xmlns="" val="378247380"/>
                    </a:ext>
                  </a:extLst>
                </a:gridCol>
                <a:gridCol w="6190938">
                  <a:extLst>
                    <a:ext uri="{9D8B030D-6E8A-4147-A177-3AD203B41FA5}">
                      <a16:colId xmlns:a16="http://schemas.microsoft.com/office/drawing/2014/main" xmlns="" val="1036860730"/>
                    </a:ext>
                  </a:extLst>
                </a:gridCol>
              </a:tblGrid>
              <a:tr h="832935">
                <a:tc>
                  <a:txBody>
                    <a:bodyPr/>
                    <a:lstStyle/>
                    <a:p>
                      <a:r>
                        <a:rPr lang="de-AT" dirty="0"/>
                        <a:t>Phasen des Unterrichts</a:t>
                      </a:r>
                    </a:p>
                  </a:txBody>
                  <a:tcPr/>
                </a:tc>
                <a:tc>
                  <a:txBody>
                    <a:bodyPr/>
                    <a:lstStyle/>
                    <a:p>
                      <a:r>
                        <a:rPr lang="de-AT" dirty="0"/>
                        <a:t>Lernzielorientierte Didaktik (Mager)</a:t>
                      </a:r>
                    </a:p>
                  </a:txBody>
                  <a:tcPr/>
                </a:tc>
                <a:tc>
                  <a:txBody>
                    <a:bodyPr/>
                    <a:lstStyle/>
                    <a:p>
                      <a:r>
                        <a:rPr lang="de-AT" dirty="0"/>
                        <a:t>Problemorientierte Didaktik</a:t>
                      </a:r>
                    </a:p>
                    <a:p>
                      <a:r>
                        <a:rPr lang="de-AT" dirty="0"/>
                        <a:t>(Klafki, Vielhaber) (Bildungstheoretische Didaktik)</a:t>
                      </a:r>
                    </a:p>
                  </a:txBody>
                  <a:tcPr/>
                </a:tc>
                <a:extLst>
                  <a:ext uri="{0D108BD9-81ED-4DB2-BD59-A6C34878D82A}">
                    <a16:rowId xmlns:a16="http://schemas.microsoft.com/office/drawing/2014/main" xmlns="" val="1285772066"/>
                  </a:ext>
                </a:extLst>
              </a:tr>
              <a:tr h="1139035">
                <a:tc>
                  <a:txBody>
                    <a:bodyPr/>
                    <a:lstStyle/>
                    <a:p>
                      <a:r>
                        <a:rPr lang="de-AT" dirty="0"/>
                        <a:t>Ziel</a:t>
                      </a:r>
                    </a:p>
                  </a:txBody>
                  <a:tcPr/>
                </a:tc>
                <a:tc>
                  <a:txBody>
                    <a:bodyPr/>
                    <a:lstStyle/>
                    <a:p>
                      <a:r>
                        <a:rPr lang="de-AT" dirty="0"/>
                        <a:t>Genaue Lernziele helfen S ausreichend dabei Wissen aufzunehmen.</a:t>
                      </a:r>
                    </a:p>
                  </a:txBody>
                  <a:tcPr/>
                </a:tc>
                <a:tc>
                  <a:txBody>
                    <a:bodyPr/>
                    <a:lstStyle/>
                    <a:p>
                      <a:r>
                        <a:rPr lang="de-AT" dirty="0"/>
                        <a:t>S lernt durch Erfahrung und Auseinandersetzung von für ihn relevanten Situationen, Fällen oder Problemstellungen. Persönliche Positionierung im Mittelpunkt</a:t>
                      </a:r>
                    </a:p>
                  </a:txBody>
                  <a:tcPr/>
                </a:tc>
                <a:extLst>
                  <a:ext uri="{0D108BD9-81ED-4DB2-BD59-A6C34878D82A}">
                    <a16:rowId xmlns:a16="http://schemas.microsoft.com/office/drawing/2014/main" xmlns="" val="413333389"/>
                  </a:ext>
                </a:extLst>
              </a:tr>
              <a:tr h="832935">
                <a:tc>
                  <a:txBody>
                    <a:bodyPr/>
                    <a:lstStyle/>
                    <a:p>
                      <a:r>
                        <a:rPr lang="de-AT" dirty="0"/>
                        <a:t>Einstieg</a:t>
                      </a:r>
                    </a:p>
                  </a:txBody>
                  <a:tcPr/>
                </a:tc>
                <a:tc>
                  <a:txBody>
                    <a:bodyPr/>
                    <a:lstStyle/>
                    <a:p>
                      <a:r>
                        <a:rPr lang="de-AT" dirty="0"/>
                        <a:t>L erklärt Stundenablauf, Ziel der Einheit wird genau festgelegt</a:t>
                      </a:r>
                    </a:p>
                  </a:txBody>
                  <a:tcPr/>
                </a:tc>
                <a:tc>
                  <a:txBody>
                    <a:bodyPr/>
                    <a:lstStyle/>
                    <a:p>
                      <a:r>
                        <a:rPr lang="de-AT" dirty="0"/>
                        <a:t>L weckt Neugier, provoziert, Rätsel, Karikatur, </a:t>
                      </a:r>
                      <a:r>
                        <a:rPr lang="de-AT" dirty="0" err="1"/>
                        <a:t>Blöff</a:t>
                      </a:r>
                      <a:r>
                        <a:rPr lang="de-AT" dirty="0"/>
                        <a:t>……, macht auf Problemstellung aufmerksam</a:t>
                      </a:r>
                    </a:p>
                  </a:txBody>
                  <a:tcPr/>
                </a:tc>
                <a:extLst>
                  <a:ext uri="{0D108BD9-81ED-4DB2-BD59-A6C34878D82A}">
                    <a16:rowId xmlns:a16="http://schemas.microsoft.com/office/drawing/2014/main" xmlns="" val="2333106227"/>
                  </a:ext>
                </a:extLst>
              </a:tr>
              <a:tr h="832935">
                <a:tc>
                  <a:txBody>
                    <a:bodyPr/>
                    <a:lstStyle/>
                    <a:p>
                      <a:r>
                        <a:rPr lang="de-AT" dirty="0"/>
                        <a:t>Erarbeitung</a:t>
                      </a:r>
                    </a:p>
                  </a:txBody>
                  <a:tcPr/>
                </a:tc>
                <a:tc>
                  <a:txBody>
                    <a:bodyPr/>
                    <a:lstStyle/>
                    <a:p>
                      <a:r>
                        <a:rPr lang="de-AT" dirty="0"/>
                        <a:t>Lehrer erarbeitet mit S gemeinsam Inhalte (meist frontaler Unterricht)</a:t>
                      </a:r>
                    </a:p>
                  </a:txBody>
                  <a:tcPr/>
                </a:tc>
                <a:tc>
                  <a:txBody>
                    <a:bodyPr/>
                    <a:lstStyle/>
                    <a:p>
                      <a:r>
                        <a:rPr lang="de-AT" dirty="0"/>
                        <a:t>Fragestellungen werden recherchiert, Ergebnisse analysiert, ausgewertet, Ursachen Wirkung erörtert…</a:t>
                      </a:r>
                    </a:p>
                    <a:p>
                      <a:r>
                        <a:rPr lang="de-AT" dirty="0"/>
                        <a:t>(handlungsorientierter Unterricht im Mittelpunkt)</a:t>
                      </a:r>
                    </a:p>
                  </a:txBody>
                  <a:tcPr/>
                </a:tc>
                <a:extLst>
                  <a:ext uri="{0D108BD9-81ED-4DB2-BD59-A6C34878D82A}">
                    <a16:rowId xmlns:a16="http://schemas.microsoft.com/office/drawing/2014/main" xmlns="" val="3857216537"/>
                  </a:ext>
                </a:extLst>
              </a:tr>
              <a:tr h="1322450">
                <a:tc>
                  <a:txBody>
                    <a:bodyPr/>
                    <a:lstStyle/>
                    <a:p>
                      <a:r>
                        <a:rPr lang="de-AT" dirty="0"/>
                        <a:t>Ergebnissicherung</a:t>
                      </a:r>
                    </a:p>
                  </a:txBody>
                  <a:tcPr/>
                </a:tc>
                <a:tc>
                  <a:txBody>
                    <a:bodyPr/>
                    <a:lstStyle/>
                    <a:p>
                      <a:r>
                        <a:rPr lang="de-AT" dirty="0"/>
                        <a:t>Inhalte werden schriftlich festgehalten, zusammengefasst ….(AB, Heft, Plakate…)</a:t>
                      </a:r>
                    </a:p>
                  </a:txBody>
                  <a:tcPr/>
                </a:tc>
                <a:tc>
                  <a:txBody>
                    <a:bodyPr/>
                    <a:lstStyle/>
                    <a:p>
                      <a:r>
                        <a:rPr lang="de-AT" dirty="0"/>
                        <a:t>Ergebnisse werden reflektiert, dokumentiert, präsentiert, zur Diskussion gestellt , vertieft…,in persönliches Handeln eingebunden, veröffentlicht (Zeitung, Broschüre, Diskussion, Kommentar, ZIB Show, Film…..)</a:t>
                      </a:r>
                    </a:p>
                  </a:txBody>
                  <a:tcPr/>
                </a:tc>
                <a:extLst>
                  <a:ext uri="{0D108BD9-81ED-4DB2-BD59-A6C34878D82A}">
                    <a16:rowId xmlns:a16="http://schemas.microsoft.com/office/drawing/2014/main" xmlns="" val="2862712872"/>
                  </a:ext>
                </a:extLst>
              </a:tr>
              <a:tr h="613327">
                <a:tc>
                  <a:txBody>
                    <a:bodyPr/>
                    <a:lstStyle/>
                    <a:p>
                      <a:r>
                        <a:rPr lang="de-AT" dirty="0"/>
                        <a:t>Rolle des Lehrers</a:t>
                      </a:r>
                    </a:p>
                  </a:txBody>
                  <a:tcPr/>
                </a:tc>
                <a:tc>
                  <a:txBody>
                    <a:bodyPr/>
                    <a:lstStyle/>
                    <a:p>
                      <a:r>
                        <a:rPr lang="de-AT" dirty="0"/>
                        <a:t>Moderator, Vortragender</a:t>
                      </a:r>
                    </a:p>
                  </a:txBody>
                  <a:tcPr/>
                </a:tc>
                <a:tc>
                  <a:txBody>
                    <a:bodyPr/>
                    <a:lstStyle/>
                    <a:p>
                      <a:r>
                        <a:rPr lang="de-AT" dirty="0"/>
                        <a:t>Coach, Begleiter, Organisator</a:t>
                      </a:r>
                    </a:p>
                  </a:txBody>
                  <a:tcPr/>
                </a:tc>
                <a:extLst>
                  <a:ext uri="{0D108BD9-81ED-4DB2-BD59-A6C34878D82A}">
                    <a16:rowId xmlns:a16="http://schemas.microsoft.com/office/drawing/2014/main" xmlns="" val="2235703013"/>
                  </a:ext>
                </a:extLst>
              </a:tr>
              <a:tr h="613327">
                <a:tc>
                  <a:txBody>
                    <a:bodyPr/>
                    <a:lstStyle/>
                    <a:p>
                      <a:r>
                        <a:rPr lang="de-AT" dirty="0"/>
                        <a:t>Vermittlungs-</a:t>
                      </a:r>
                      <a:r>
                        <a:rPr lang="de-AT" dirty="0" err="1"/>
                        <a:t>interesse</a:t>
                      </a:r>
                      <a:endParaRPr lang="de-AT" dirty="0"/>
                    </a:p>
                  </a:txBody>
                  <a:tcPr/>
                </a:tc>
                <a:tc>
                  <a:txBody>
                    <a:bodyPr/>
                    <a:lstStyle/>
                    <a:p>
                      <a:r>
                        <a:rPr lang="de-AT" dirty="0"/>
                        <a:t>Theoretisches Wissen im Mittelpunkt</a:t>
                      </a:r>
                    </a:p>
                  </a:txBody>
                  <a:tcPr/>
                </a:tc>
                <a:tc>
                  <a:txBody>
                    <a:bodyPr/>
                    <a:lstStyle/>
                    <a:p>
                      <a:r>
                        <a:rPr lang="de-AT" dirty="0"/>
                        <a:t>Praktisches und kritisches Vermittlungsinteresse im Mittelpunkt</a:t>
                      </a:r>
                    </a:p>
                  </a:txBody>
                  <a:tcPr/>
                </a:tc>
                <a:extLst>
                  <a:ext uri="{0D108BD9-81ED-4DB2-BD59-A6C34878D82A}">
                    <a16:rowId xmlns:a16="http://schemas.microsoft.com/office/drawing/2014/main" xmlns="" val="4112191947"/>
                  </a:ext>
                </a:extLst>
              </a:tr>
            </a:tbl>
          </a:graphicData>
        </a:graphic>
      </p:graphicFrame>
    </p:spTree>
    <p:extLst>
      <p:ext uri="{BB962C8B-B14F-4D97-AF65-F5344CB8AC3E}">
        <p14:creationId xmlns:p14="http://schemas.microsoft.com/office/powerpoint/2010/main" val="3816077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a:t>Auf den Spuren des Konstruktivismus (2000 bis heute)</a:t>
            </a:r>
            <a:br>
              <a:rPr lang="de-AT" dirty="0"/>
            </a:br>
            <a:endParaRPr lang="de-AT" dirty="0"/>
          </a:p>
        </p:txBody>
      </p:sp>
      <p:pic>
        <p:nvPicPr>
          <p:cNvPr id="9" name="Inhaltsplatzhalter 2"/>
          <p:cNvPicPr>
            <a:picLocks noGrp="1" noChangeAspect="1"/>
          </p:cNvPicPr>
          <p:nvPr>
            <p:ph sz="half" idx="1"/>
          </p:nvPr>
        </p:nvPicPr>
        <p:blipFill>
          <a:blip r:embed="rId2"/>
          <a:stretch>
            <a:fillRect/>
          </a:stretch>
        </p:blipFill>
        <p:spPr>
          <a:xfrm>
            <a:off x="677333" y="2345255"/>
            <a:ext cx="2115293" cy="3131010"/>
          </a:xfrm>
        </p:spPr>
      </p:pic>
      <p:sp>
        <p:nvSpPr>
          <p:cNvPr id="10" name="Textfeld 9"/>
          <p:cNvSpPr txBox="1"/>
          <p:nvPr/>
        </p:nvSpPr>
        <p:spPr>
          <a:xfrm>
            <a:off x="677334" y="1664600"/>
            <a:ext cx="1908346" cy="646331"/>
          </a:xfrm>
          <a:prstGeom prst="rect">
            <a:avLst/>
          </a:prstGeom>
          <a:noFill/>
        </p:spPr>
        <p:txBody>
          <a:bodyPr wrap="square" rtlCol="0">
            <a:spAutoFit/>
          </a:bodyPr>
          <a:lstStyle/>
          <a:p>
            <a:pPr algn="ctr"/>
            <a:r>
              <a:rPr lang="de-AT" b="1" dirty="0"/>
              <a:t>John Dewey 1859-1952</a:t>
            </a:r>
          </a:p>
        </p:txBody>
      </p:sp>
      <p:sp>
        <p:nvSpPr>
          <p:cNvPr id="12" name="Textfeld 11"/>
          <p:cNvSpPr txBox="1"/>
          <p:nvPr/>
        </p:nvSpPr>
        <p:spPr>
          <a:xfrm>
            <a:off x="884280" y="5682524"/>
            <a:ext cx="1908346" cy="923330"/>
          </a:xfrm>
          <a:prstGeom prst="rect">
            <a:avLst/>
          </a:prstGeom>
          <a:noFill/>
        </p:spPr>
        <p:txBody>
          <a:bodyPr wrap="square" rtlCol="0">
            <a:spAutoFit/>
          </a:bodyPr>
          <a:lstStyle/>
          <a:p>
            <a:r>
              <a:rPr lang="de-AT" dirty="0"/>
              <a:t>Methode der bildenden Erfahrung</a:t>
            </a:r>
          </a:p>
        </p:txBody>
      </p:sp>
      <p:pic>
        <p:nvPicPr>
          <p:cNvPr id="13" name="Inhaltsplatzhalter 7"/>
          <p:cNvPicPr>
            <a:picLocks noGrp="1" noChangeAspect="1"/>
          </p:cNvPicPr>
          <p:nvPr>
            <p:ph sz="half" idx="2"/>
          </p:nvPr>
        </p:nvPicPr>
        <p:blipFill>
          <a:blip r:embed="rId3"/>
          <a:stretch>
            <a:fillRect/>
          </a:stretch>
        </p:blipFill>
        <p:spPr>
          <a:xfrm>
            <a:off x="3578225" y="2340765"/>
            <a:ext cx="2412099" cy="3095901"/>
          </a:xfrm>
        </p:spPr>
      </p:pic>
      <p:sp>
        <p:nvSpPr>
          <p:cNvPr id="14" name="Textfeld 13"/>
          <p:cNvSpPr txBox="1"/>
          <p:nvPr/>
        </p:nvSpPr>
        <p:spPr>
          <a:xfrm>
            <a:off x="3578224" y="1780674"/>
            <a:ext cx="2429861" cy="369332"/>
          </a:xfrm>
          <a:prstGeom prst="rect">
            <a:avLst/>
          </a:prstGeom>
          <a:noFill/>
        </p:spPr>
        <p:txBody>
          <a:bodyPr wrap="square" rtlCol="0">
            <a:spAutoFit/>
          </a:bodyPr>
          <a:lstStyle/>
          <a:p>
            <a:r>
              <a:rPr lang="de-AT" b="1" dirty="0"/>
              <a:t>Christian </a:t>
            </a:r>
            <a:r>
              <a:rPr lang="de-AT" b="1" dirty="0" err="1"/>
              <a:t>Vielhaber</a:t>
            </a:r>
            <a:endParaRPr lang="de-AT" b="1" dirty="0"/>
          </a:p>
        </p:txBody>
      </p:sp>
      <p:sp>
        <p:nvSpPr>
          <p:cNvPr id="15" name="Textfeld 14"/>
          <p:cNvSpPr txBox="1"/>
          <p:nvPr/>
        </p:nvSpPr>
        <p:spPr>
          <a:xfrm>
            <a:off x="3642711" y="5544025"/>
            <a:ext cx="2365375" cy="1200329"/>
          </a:xfrm>
          <a:prstGeom prst="rect">
            <a:avLst/>
          </a:prstGeom>
          <a:noFill/>
        </p:spPr>
        <p:txBody>
          <a:bodyPr wrap="square" rtlCol="0">
            <a:spAutoFit/>
          </a:bodyPr>
          <a:lstStyle/>
          <a:p>
            <a:r>
              <a:rPr lang="de-AT" dirty="0"/>
              <a:t>Kritisch- pragmatische Didaktik - Erziehung zur Mündigkeit</a:t>
            </a:r>
          </a:p>
        </p:txBody>
      </p:sp>
      <p:sp>
        <p:nvSpPr>
          <p:cNvPr id="16" name="Textfeld 15"/>
          <p:cNvSpPr txBox="1"/>
          <p:nvPr/>
        </p:nvSpPr>
        <p:spPr>
          <a:xfrm>
            <a:off x="7058525" y="1780674"/>
            <a:ext cx="1838989" cy="379915"/>
          </a:xfrm>
          <a:prstGeom prst="rect">
            <a:avLst/>
          </a:prstGeom>
          <a:noFill/>
        </p:spPr>
        <p:txBody>
          <a:bodyPr wrap="square" rtlCol="0">
            <a:spAutoFit/>
          </a:bodyPr>
          <a:lstStyle/>
          <a:p>
            <a:r>
              <a:rPr lang="de-AT" b="1" dirty="0"/>
              <a:t>Kersten Reich</a:t>
            </a:r>
          </a:p>
        </p:txBody>
      </p:sp>
      <p:pic>
        <p:nvPicPr>
          <p:cNvPr id="17" name="Grafik 16"/>
          <p:cNvPicPr>
            <a:picLocks noChangeAspect="1"/>
          </p:cNvPicPr>
          <p:nvPr/>
        </p:nvPicPr>
        <p:blipFill>
          <a:blip r:embed="rId4"/>
          <a:stretch>
            <a:fillRect/>
          </a:stretch>
        </p:blipFill>
        <p:spPr>
          <a:xfrm>
            <a:off x="6625389" y="2310931"/>
            <a:ext cx="2597684" cy="3125735"/>
          </a:xfrm>
          <a:prstGeom prst="rect">
            <a:avLst/>
          </a:prstGeom>
        </p:spPr>
      </p:pic>
      <p:sp>
        <p:nvSpPr>
          <p:cNvPr id="18" name="Textfeld 17"/>
          <p:cNvSpPr txBox="1"/>
          <p:nvPr/>
        </p:nvSpPr>
        <p:spPr>
          <a:xfrm>
            <a:off x="6759146" y="5530084"/>
            <a:ext cx="2463927" cy="1200329"/>
          </a:xfrm>
          <a:prstGeom prst="rect">
            <a:avLst/>
          </a:prstGeom>
          <a:noFill/>
        </p:spPr>
        <p:txBody>
          <a:bodyPr wrap="square" rtlCol="0">
            <a:spAutoFit/>
          </a:bodyPr>
          <a:lstStyle/>
          <a:p>
            <a:r>
              <a:rPr lang="de-AT" dirty="0"/>
              <a:t>Konstruktivistische Didaktik - Erziehung zum selbstständigen Wissenserwerb</a:t>
            </a:r>
          </a:p>
        </p:txBody>
      </p:sp>
    </p:spTree>
    <p:extLst>
      <p:ext uri="{BB962C8B-B14F-4D97-AF65-F5344CB8AC3E}">
        <p14:creationId xmlns:p14="http://schemas.microsoft.com/office/powerpoint/2010/main" val="2052583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94DF5164-BA45-499C-979A-C4FDEE89E2ED}"/>
              </a:ext>
            </a:extLst>
          </p:cNvPr>
          <p:cNvSpPr>
            <a:spLocks noGrp="1"/>
          </p:cNvSpPr>
          <p:nvPr>
            <p:ph type="title"/>
          </p:nvPr>
        </p:nvSpPr>
        <p:spPr/>
        <p:txBody>
          <a:bodyPr/>
          <a:lstStyle/>
          <a:p>
            <a:r>
              <a:rPr lang="de-AT" dirty="0"/>
              <a:t>Konstruktivismus</a:t>
            </a:r>
          </a:p>
        </p:txBody>
      </p:sp>
      <p:sp>
        <p:nvSpPr>
          <p:cNvPr id="3" name="Inhaltsplatzhalter 2">
            <a:extLst>
              <a:ext uri="{FF2B5EF4-FFF2-40B4-BE49-F238E27FC236}">
                <a16:creationId xmlns:a16="http://schemas.microsoft.com/office/drawing/2014/main" xmlns="" id="{077CF56C-A6CA-4ABF-BA2A-2A1955CC4599}"/>
              </a:ext>
            </a:extLst>
          </p:cNvPr>
          <p:cNvSpPr>
            <a:spLocks noGrp="1"/>
          </p:cNvSpPr>
          <p:nvPr>
            <p:ph sz="half" idx="1"/>
          </p:nvPr>
        </p:nvSpPr>
        <p:spPr>
          <a:xfrm>
            <a:off x="677334" y="1455739"/>
            <a:ext cx="4184035" cy="3204787"/>
          </a:xfrm>
        </p:spPr>
        <p:txBody>
          <a:bodyPr>
            <a:normAutofit fontScale="92500" lnSpcReduction="10000"/>
          </a:bodyPr>
          <a:lstStyle/>
          <a:p>
            <a:r>
              <a:rPr lang="de-AT" dirty="0"/>
              <a:t>Selbstständiger Wissenserwerb im Zentrum</a:t>
            </a:r>
          </a:p>
          <a:p>
            <a:r>
              <a:rPr lang="de-AT" dirty="0"/>
              <a:t>Offene Problemstellung/Fragestellung soll gelöst werden</a:t>
            </a:r>
          </a:p>
          <a:p>
            <a:r>
              <a:rPr lang="de-AT" dirty="0"/>
              <a:t>Eigenständige Zielformulierung der SUS im Mittelpunkt</a:t>
            </a:r>
          </a:p>
          <a:p>
            <a:r>
              <a:rPr lang="de-AT" dirty="0"/>
              <a:t>Lehrer gibt nur Einstiegsimpuls für Thematik vor-Lösungsweg ist nicht vorgegeben</a:t>
            </a:r>
          </a:p>
          <a:p>
            <a:r>
              <a:rPr lang="de-AT" dirty="0"/>
              <a:t>Lernen in Lernarchitekturen</a:t>
            </a:r>
          </a:p>
          <a:p>
            <a:endParaRPr lang="de-AT" dirty="0"/>
          </a:p>
          <a:p>
            <a:endParaRPr lang="de-AT" dirty="0"/>
          </a:p>
        </p:txBody>
      </p:sp>
      <p:sp>
        <p:nvSpPr>
          <p:cNvPr id="4" name="Inhaltsplatzhalter 3">
            <a:extLst>
              <a:ext uri="{FF2B5EF4-FFF2-40B4-BE49-F238E27FC236}">
                <a16:creationId xmlns:a16="http://schemas.microsoft.com/office/drawing/2014/main" xmlns="" id="{B48F5633-89A6-46FA-A293-4C5C7C4D1CE6}"/>
              </a:ext>
            </a:extLst>
          </p:cNvPr>
          <p:cNvSpPr>
            <a:spLocks noGrp="1"/>
          </p:cNvSpPr>
          <p:nvPr>
            <p:ph sz="half" idx="2"/>
          </p:nvPr>
        </p:nvSpPr>
        <p:spPr>
          <a:xfrm>
            <a:off x="5238616" y="1270000"/>
            <a:ext cx="4184034" cy="3880773"/>
          </a:xfrm>
        </p:spPr>
        <p:txBody>
          <a:bodyPr>
            <a:normAutofit fontScale="92500" lnSpcReduction="10000"/>
          </a:bodyPr>
          <a:lstStyle/>
          <a:p>
            <a:r>
              <a:rPr lang="de-AT" dirty="0"/>
              <a:t>Keine Trichterdidaktik</a:t>
            </a:r>
          </a:p>
          <a:p>
            <a:r>
              <a:rPr lang="de-AT" dirty="0"/>
              <a:t>Je weniger Wissensvermittlung von außen gelenkt wird, desto besser</a:t>
            </a:r>
          </a:p>
          <a:p>
            <a:r>
              <a:rPr lang="de-AT" dirty="0"/>
              <a:t>Befürworter der Vermittlung von  Methodenkompetenz und Lernstrategien gepaart mit Fachkompetenz</a:t>
            </a:r>
          </a:p>
          <a:p>
            <a:r>
              <a:rPr lang="de-AT" dirty="0"/>
              <a:t>Notwendigkeit der Auseinandersetzung mit fachlichem Wissen wird auf dem Weg der Problemlösung sichtbar</a:t>
            </a:r>
          </a:p>
          <a:p>
            <a:r>
              <a:rPr lang="de-AT" dirty="0"/>
              <a:t>Flow soll dadurch begünstigt werden</a:t>
            </a:r>
          </a:p>
        </p:txBody>
      </p:sp>
      <p:sp>
        <p:nvSpPr>
          <p:cNvPr id="5" name="Textfeld 4">
            <a:extLst>
              <a:ext uri="{FF2B5EF4-FFF2-40B4-BE49-F238E27FC236}">
                <a16:creationId xmlns:a16="http://schemas.microsoft.com/office/drawing/2014/main" xmlns="" id="{51324CDF-A013-4930-BC4F-2D965737916D}"/>
              </a:ext>
            </a:extLst>
          </p:cNvPr>
          <p:cNvSpPr txBox="1"/>
          <p:nvPr/>
        </p:nvSpPr>
        <p:spPr>
          <a:xfrm>
            <a:off x="677334" y="4795510"/>
            <a:ext cx="8659906" cy="2031325"/>
          </a:xfrm>
          <a:prstGeom prst="rect">
            <a:avLst/>
          </a:prstGeom>
          <a:noFill/>
        </p:spPr>
        <p:txBody>
          <a:bodyPr wrap="square" rtlCol="0">
            <a:spAutoFit/>
          </a:bodyPr>
          <a:lstStyle/>
          <a:p>
            <a:r>
              <a:rPr lang="de-AT" dirty="0">
                <a:solidFill>
                  <a:schemeClr val="accent1">
                    <a:lumMod val="75000"/>
                  </a:schemeClr>
                </a:solidFill>
              </a:rPr>
              <a:t>Lehrer wird zum Coach-nicht allwissendes Lexikon, hilft beim Wissenserwerb und Organisation, sorgt für die Bühne, lenkt aber nicht bewusst den Ablauf- hat aber korrigierende Funktion falls Schüler sich „verrennen oder verzetteln“ weniger als Belehrender, sondern durch gezielte kritische Fragestellungen werden SUS im Lernprozess begleitet und gelenkt. Lehrer sollte immer eine Vision dessen haben, was SUS lernen sollen, jedoch offen sein für neue im Lernprozess entstandene Fragestellungen.</a:t>
            </a:r>
          </a:p>
        </p:txBody>
      </p:sp>
    </p:spTree>
    <p:extLst>
      <p:ext uri="{BB962C8B-B14F-4D97-AF65-F5344CB8AC3E}">
        <p14:creationId xmlns:p14="http://schemas.microsoft.com/office/powerpoint/2010/main" val="2837550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411B842E-0D36-46E4-BF2C-505F87462732}"/>
              </a:ext>
            </a:extLst>
          </p:cNvPr>
          <p:cNvSpPr>
            <a:spLocks noGrp="1"/>
          </p:cNvSpPr>
          <p:nvPr>
            <p:ph type="title"/>
          </p:nvPr>
        </p:nvSpPr>
        <p:spPr>
          <a:xfrm>
            <a:off x="563034" y="467914"/>
            <a:ext cx="8596668" cy="814786"/>
          </a:xfrm>
        </p:spPr>
        <p:txBody>
          <a:bodyPr/>
          <a:lstStyle/>
          <a:p>
            <a:r>
              <a:rPr lang="de-AT" dirty="0"/>
              <a:t>Wann ist Unterricht ein guter Unterricht?</a:t>
            </a:r>
          </a:p>
        </p:txBody>
      </p:sp>
      <p:sp>
        <p:nvSpPr>
          <p:cNvPr id="4" name="Inhaltsplatzhalter 3">
            <a:extLst>
              <a:ext uri="{FF2B5EF4-FFF2-40B4-BE49-F238E27FC236}">
                <a16:creationId xmlns:a16="http://schemas.microsoft.com/office/drawing/2014/main" xmlns="" id="{44BC9CE6-CC94-4D01-BCC2-3D549F80A9C8}"/>
              </a:ext>
            </a:extLst>
          </p:cNvPr>
          <p:cNvSpPr>
            <a:spLocks noGrp="1"/>
          </p:cNvSpPr>
          <p:nvPr>
            <p:ph sz="half" idx="2"/>
          </p:nvPr>
        </p:nvSpPr>
        <p:spPr>
          <a:xfrm>
            <a:off x="563034" y="2764734"/>
            <a:ext cx="9611255" cy="3525730"/>
          </a:xfrm>
        </p:spPr>
        <p:txBody>
          <a:bodyPr>
            <a:normAutofit fontScale="92500" lnSpcReduction="10000"/>
          </a:bodyPr>
          <a:lstStyle/>
          <a:p>
            <a:r>
              <a:rPr lang="de-AT" dirty="0"/>
              <a:t>Aktiv (aktives Handeln, Betroffensein, Beteiligtsein)</a:t>
            </a:r>
          </a:p>
          <a:p>
            <a:r>
              <a:rPr lang="de-AT" dirty="0"/>
              <a:t>Konstruktiv (Aufbau mentaler Modelle, eigenständigen Wissens und Könnens)</a:t>
            </a:r>
          </a:p>
          <a:p>
            <a:r>
              <a:rPr lang="de-AT" dirty="0"/>
              <a:t>Zielgerichtet (Worum geht es ? Welche Aufgaben, Probleme, Kompetenzen sind zu meistern? Wie können diese gemeistert werden?)</a:t>
            </a:r>
          </a:p>
          <a:p>
            <a:r>
              <a:rPr lang="de-AT" dirty="0"/>
              <a:t>Kumulativ (</a:t>
            </a:r>
            <a:r>
              <a:rPr lang="de-AT" dirty="0" err="1"/>
              <a:t>Lernakt</a:t>
            </a:r>
            <a:r>
              <a:rPr lang="de-AT" dirty="0"/>
              <a:t> ist nicht Selbstzweck sondern Mittel zum Zweck)</a:t>
            </a:r>
          </a:p>
          <a:p>
            <a:r>
              <a:rPr lang="de-AT" dirty="0"/>
              <a:t>Systematisch (Netzwerk von Wissen soll durch Recherche, Anwendung, Reflexion und Korrektur erworben werden)</a:t>
            </a:r>
          </a:p>
          <a:p>
            <a:r>
              <a:rPr lang="de-AT" dirty="0"/>
              <a:t>Situiert (außerschulisches Lernen, am realen Leben orientiert, praxisorientiert)</a:t>
            </a:r>
          </a:p>
          <a:p>
            <a:r>
              <a:rPr lang="de-AT" dirty="0"/>
              <a:t>Selbstständig und Selbstreguliert</a:t>
            </a:r>
          </a:p>
          <a:p>
            <a:r>
              <a:rPr lang="de-AT" dirty="0"/>
              <a:t>Kooperativ und partizipativ</a:t>
            </a:r>
          </a:p>
          <a:p>
            <a:endParaRPr lang="de-AT" dirty="0"/>
          </a:p>
          <a:p>
            <a:endParaRPr lang="de-AT" dirty="0"/>
          </a:p>
        </p:txBody>
      </p:sp>
      <p:sp>
        <p:nvSpPr>
          <p:cNvPr id="7" name="Textfeld 6">
            <a:extLst>
              <a:ext uri="{FF2B5EF4-FFF2-40B4-BE49-F238E27FC236}">
                <a16:creationId xmlns:a16="http://schemas.microsoft.com/office/drawing/2014/main" xmlns="" id="{E4C689DE-75B7-4CDD-90C5-2B8B950D47D7}"/>
              </a:ext>
            </a:extLst>
          </p:cNvPr>
          <p:cNvSpPr txBox="1"/>
          <p:nvPr/>
        </p:nvSpPr>
        <p:spPr>
          <a:xfrm>
            <a:off x="675745" y="1282700"/>
            <a:ext cx="8596668" cy="707886"/>
          </a:xfrm>
          <a:prstGeom prst="rect">
            <a:avLst/>
          </a:prstGeom>
          <a:noFill/>
        </p:spPr>
        <p:txBody>
          <a:bodyPr wrap="square" rtlCol="0">
            <a:spAutoFit/>
          </a:bodyPr>
          <a:lstStyle/>
          <a:p>
            <a:r>
              <a:rPr lang="de-AT" sz="2000" dirty="0"/>
              <a:t>8 Merkmale eines produktiven, transferförderlichen und kompetenzgenerierenden Lernens nach F.E. Weinert</a:t>
            </a:r>
          </a:p>
        </p:txBody>
      </p:sp>
      <p:sp>
        <p:nvSpPr>
          <p:cNvPr id="8" name="Textfeld 7">
            <a:extLst>
              <a:ext uri="{FF2B5EF4-FFF2-40B4-BE49-F238E27FC236}">
                <a16:creationId xmlns:a16="http://schemas.microsoft.com/office/drawing/2014/main" xmlns="" id="{7711E2B1-EE20-4DA1-B601-1A46DF731A6D}"/>
              </a:ext>
            </a:extLst>
          </p:cNvPr>
          <p:cNvSpPr txBox="1"/>
          <p:nvPr/>
        </p:nvSpPr>
        <p:spPr>
          <a:xfrm>
            <a:off x="675745" y="2219058"/>
            <a:ext cx="6121400" cy="369332"/>
          </a:xfrm>
          <a:prstGeom prst="rect">
            <a:avLst/>
          </a:prstGeom>
          <a:noFill/>
        </p:spPr>
        <p:txBody>
          <a:bodyPr wrap="square" rtlCol="0">
            <a:spAutoFit/>
          </a:bodyPr>
          <a:lstStyle/>
          <a:p>
            <a:r>
              <a:rPr lang="de-AT" dirty="0"/>
              <a:t>Lernen sollte (zum Teil)</a:t>
            </a:r>
          </a:p>
        </p:txBody>
      </p:sp>
    </p:spTree>
    <p:extLst>
      <p:ext uri="{BB962C8B-B14F-4D97-AF65-F5344CB8AC3E}">
        <p14:creationId xmlns:p14="http://schemas.microsoft.com/office/powerpoint/2010/main" val="684929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smtClean="0"/>
              <a:t>Lerntheorien im Vergleich</a:t>
            </a:r>
            <a:endParaRPr lang="de-DE"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794816558"/>
              </p:ext>
            </p:extLst>
          </p:nvPr>
        </p:nvGraphicFramePr>
        <p:xfrm>
          <a:off x="1536859" y="1600200"/>
          <a:ext cx="8273891" cy="4035425"/>
        </p:xfrm>
        <a:graphic>
          <a:graphicData uri="http://schemas.openxmlformats.org/drawingml/2006/table">
            <a:tbl>
              <a:tblPr firstRow="1" firstCol="1" bandRow="1">
                <a:tableStyleId>{5C22544A-7EE6-4342-B048-85BDC9FD1C3A}</a:tableStyleId>
              </a:tblPr>
              <a:tblGrid>
                <a:gridCol w="2520791"/>
                <a:gridCol w="1885950"/>
                <a:gridCol w="2133600"/>
                <a:gridCol w="1733550"/>
              </a:tblGrid>
              <a:tr h="880745">
                <a:tc>
                  <a:txBody>
                    <a:bodyPr/>
                    <a:lstStyle/>
                    <a:p>
                      <a:pPr algn="ctr">
                        <a:lnSpc>
                          <a:spcPct val="115000"/>
                        </a:lnSpc>
                        <a:spcAft>
                          <a:spcPts val="0"/>
                        </a:spcAft>
                      </a:pPr>
                      <a:r>
                        <a:rPr lang="de-DE" sz="2000" dirty="0">
                          <a:effectLst/>
                        </a:rPr>
                        <a:t>Lerntheorie</a:t>
                      </a:r>
                      <a:endParaRPr lang="de-D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de-DE" sz="2000" dirty="0">
                          <a:effectLst/>
                        </a:rPr>
                        <a:t>Input</a:t>
                      </a:r>
                      <a:endParaRPr lang="de-D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de-DE" sz="2000" dirty="0">
                          <a:effectLst/>
                        </a:rPr>
                        <a:t>Verarbeitung</a:t>
                      </a:r>
                      <a:endParaRPr lang="de-D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de-DE" sz="2000" dirty="0">
                          <a:effectLst/>
                        </a:rPr>
                        <a:t>Output</a:t>
                      </a:r>
                      <a:endParaRPr lang="de-DE"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de-DE" sz="2000" dirty="0" err="1">
                          <a:effectLst/>
                        </a:rPr>
                        <a:t>Bahavourismus</a:t>
                      </a:r>
                      <a:endParaRPr lang="de-DE" sz="2000" dirty="0">
                        <a:effectLst/>
                        <a:latin typeface="Calibri"/>
                        <a:ea typeface="Calibri"/>
                        <a:cs typeface="Times New Roman"/>
                      </a:endParaRPr>
                    </a:p>
                  </a:txBody>
                  <a:tcPr marL="68580" marR="68580" marT="0" marB="0"/>
                </a:tc>
                <a:tc>
                  <a:txBody>
                    <a:bodyPr/>
                    <a:lstStyle/>
                    <a:p>
                      <a:pPr>
                        <a:lnSpc>
                          <a:spcPct val="115000"/>
                        </a:lnSpc>
                        <a:spcAft>
                          <a:spcPts val="0"/>
                        </a:spcAft>
                      </a:pPr>
                      <a:r>
                        <a:rPr lang="de-DE" sz="2000">
                          <a:effectLst/>
                        </a:rPr>
                        <a:t>Reiz Stimuli</a:t>
                      </a:r>
                      <a:endParaRPr lang="de-DE" sz="2000">
                        <a:effectLst/>
                        <a:latin typeface="Calibri"/>
                        <a:ea typeface="Calibri"/>
                        <a:cs typeface="Times New Roman"/>
                      </a:endParaRPr>
                    </a:p>
                  </a:txBody>
                  <a:tcPr marL="68580" marR="68580" marT="0" marB="0"/>
                </a:tc>
                <a:tc>
                  <a:txBody>
                    <a:bodyPr/>
                    <a:lstStyle/>
                    <a:p>
                      <a:pPr>
                        <a:lnSpc>
                          <a:spcPct val="115000"/>
                        </a:lnSpc>
                        <a:spcAft>
                          <a:spcPts val="0"/>
                        </a:spcAft>
                      </a:pPr>
                      <a:r>
                        <a:rPr lang="de-DE" sz="2000">
                          <a:effectLst/>
                        </a:rPr>
                        <a:t>Blackbox</a:t>
                      </a:r>
                    </a:p>
                    <a:p>
                      <a:pPr>
                        <a:lnSpc>
                          <a:spcPct val="115000"/>
                        </a:lnSpc>
                        <a:spcAft>
                          <a:spcPts val="0"/>
                        </a:spcAft>
                      </a:pPr>
                      <a:r>
                        <a:rPr lang="de-DE" sz="2000">
                          <a:effectLst/>
                        </a:rPr>
                        <a:t>Kein Zwischenschritt</a:t>
                      </a:r>
                      <a:endParaRPr lang="de-DE" sz="2000">
                        <a:effectLst/>
                        <a:latin typeface="Calibri"/>
                        <a:ea typeface="Calibri"/>
                        <a:cs typeface="Times New Roman"/>
                      </a:endParaRPr>
                    </a:p>
                  </a:txBody>
                  <a:tcPr marL="68580" marR="68580" marT="0" marB="0"/>
                </a:tc>
                <a:tc>
                  <a:txBody>
                    <a:bodyPr/>
                    <a:lstStyle/>
                    <a:p>
                      <a:pPr>
                        <a:lnSpc>
                          <a:spcPct val="115000"/>
                        </a:lnSpc>
                        <a:spcAft>
                          <a:spcPts val="0"/>
                        </a:spcAft>
                      </a:pPr>
                      <a:r>
                        <a:rPr lang="de-DE" sz="2000">
                          <a:effectLst/>
                        </a:rPr>
                        <a:t>Reaktion, Verhalten</a:t>
                      </a:r>
                      <a:endParaRPr lang="de-DE" sz="2000">
                        <a:effectLst/>
                        <a:latin typeface="Calibri"/>
                        <a:ea typeface="Calibri"/>
                        <a:cs typeface="Times New Roman"/>
                      </a:endParaRPr>
                    </a:p>
                  </a:txBody>
                  <a:tcPr marL="68580" marR="68580" marT="0" marB="0"/>
                </a:tc>
              </a:tr>
              <a:tr h="0">
                <a:tc>
                  <a:txBody>
                    <a:bodyPr/>
                    <a:lstStyle/>
                    <a:p>
                      <a:pPr>
                        <a:lnSpc>
                          <a:spcPct val="115000"/>
                        </a:lnSpc>
                        <a:spcAft>
                          <a:spcPts val="0"/>
                        </a:spcAft>
                      </a:pPr>
                      <a:r>
                        <a:rPr lang="de-DE" sz="2000" dirty="0" err="1">
                          <a:effectLst/>
                        </a:rPr>
                        <a:t>Kognitivismus</a:t>
                      </a:r>
                      <a:endParaRPr lang="de-DE" sz="2000" dirty="0">
                        <a:effectLst/>
                        <a:latin typeface="Calibri"/>
                        <a:ea typeface="Calibri"/>
                        <a:cs typeface="Times New Roman"/>
                      </a:endParaRPr>
                    </a:p>
                  </a:txBody>
                  <a:tcPr marL="68580" marR="68580" marT="0" marB="0"/>
                </a:tc>
                <a:tc>
                  <a:txBody>
                    <a:bodyPr/>
                    <a:lstStyle/>
                    <a:p>
                      <a:pPr>
                        <a:lnSpc>
                          <a:spcPct val="115000"/>
                        </a:lnSpc>
                        <a:spcAft>
                          <a:spcPts val="0"/>
                        </a:spcAft>
                      </a:pPr>
                      <a:r>
                        <a:rPr lang="de-DE" sz="2000" dirty="0">
                          <a:effectLst/>
                        </a:rPr>
                        <a:t>Reiz Stimuli</a:t>
                      </a:r>
                      <a:endParaRPr lang="de-DE" sz="2000" dirty="0">
                        <a:effectLst/>
                        <a:latin typeface="Calibri"/>
                        <a:ea typeface="Calibri"/>
                        <a:cs typeface="Times New Roman"/>
                      </a:endParaRPr>
                    </a:p>
                  </a:txBody>
                  <a:tcPr marL="68580" marR="68580" marT="0" marB="0"/>
                </a:tc>
                <a:tc>
                  <a:txBody>
                    <a:bodyPr/>
                    <a:lstStyle/>
                    <a:p>
                      <a:pPr>
                        <a:lnSpc>
                          <a:spcPct val="115000"/>
                        </a:lnSpc>
                        <a:spcAft>
                          <a:spcPts val="0"/>
                        </a:spcAft>
                      </a:pPr>
                      <a:r>
                        <a:rPr lang="de-DE" sz="2000">
                          <a:effectLst/>
                        </a:rPr>
                        <a:t>Kognitive Prozesse-Erkenntnisse</a:t>
                      </a:r>
                      <a:endParaRPr lang="de-DE" sz="2000">
                        <a:effectLst/>
                        <a:latin typeface="Calibri"/>
                        <a:ea typeface="Calibri"/>
                        <a:cs typeface="Times New Roman"/>
                      </a:endParaRPr>
                    </a:p>
                  </a:txBody>
                  <a:tcPr marL="68580" marR="68580" marT="0" marB="0"/>
                </a:tc>
                <a:tc>
                  <a:txBody>
                    <a:bodyPr/>
                    <a:lstStyle/>
                    <a:p>
                      <a:pPr>
                        <a:lnSpc>
                          <a:spcPct val="115000"/>
                        </a:lnSpc>
                        <a:spcAft>
                          <a:spcPts val="0"/>
                        </a:spcAft>
                      </a:pPr>
                      <a:r>
                        <a:rPr lang="de-DE" sz="2000" dirty="0">
                          <a:effectLst/>
                        </a:rPr>
                        <a:t>Reaktion, Verhalten</a:t>
                      </a:r>
                      <a:endParaRPr lang="de-DE"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de-DE" sz="2000">
                          <a:effectLst/>
                        </a:rPr>
                        <a:t>Konstruktivismus</a:t>
                      </a:r>
                      <a:endParaRPr lang="de-DE" sz="2000">
                        <a:effectLst/>
                        <a:latin typeface="Calibri"/>
                        <a:ea typeface="Calibri"/>
                        <a:cs typeface="Times New Roman"/>
                      </a:endParaRPr>
                    </a:p>
                  </a:txBody>
                  <a:tcPr marL="68580" marR="68580" marT="0" marB="0"/>
                </a:tc>
                <a:tc>
                  <a:txBody>
                    <a:bodyPr/>
                    <a:lstStyle/>
                    <a:p>
                      <a:pPr>
                        <a:lnSpc>
                          <a:spcPct val="115000"/>
                        </a:lnSpc>
                        <a:spcAft>
                          <a:spcPts val="0"/>
                        </a:spcAft>
                      </a:pPr>
                      <a:r>
                        <a:rPr lang="de-DE" sz="2000" dirty="0">
                          <a:effectLst/>
                        </a:rPr>
                        <a:t>Aufgreifen-Auffinden</a:t>
                      </a:r>
                      <a:endParaRPr lang="de-DE" sz="2000" dirty="0">
                        <a:effectLst/>
                        <a:latin typeface="Calibri"/>
                        <a:ea typeface="Calibri"/>
                        <a:cs typeface="Times New Roman"/>
                      </a:endParaRPr>
                    </a:p>
                  </a:txBody>
                  <a:tcPr marL="68580" marR="68580" marT="0" marB="0"/>
                </a:tc>
                <a:tc>
                  <a:txBody>
                    <a:bodyPr/>
                    <a:lstStyle/>
                    <a:p>
                      <a:pPr>
                        <a:lnSpc>
                          <a:spcPct val="115000"/>
                        </a:lnSpc>
                        <a:spcAft>
                          <a:spcPts val="0"/>
                        </a:spcAft>
                      </a:pPr>
                      <a:r>
                        <a:rPr lang="de-DE" sz="2000" dirty="0">
                          <a:effectLst/>
                        </a:rPr>
                        <a:t>Konstruktion</a:t>
                      </a:r>
                      <a:endParaRPr lang="de-DE" sz="2000" dirty="0">
                        <a:effectLst/>
                        <a:latin typeface="Calibri"/>
                        <a:ea typeface="Calibri"/>
                        <a:cs typeface="Times New Roman"/>
                      </a:endParaRPr>
                    </a:p>
                  </a:txBody>
                  <a:tcPr marL="68580" marR="68580" marT="0" marB="0"/>
                </a:tc>
                <a:tc>
                  <a:txBody>
                    <a:bodyPr/>
                    <a:lstStyle/>
                    <a:p>
                      <a:pPr>
                        <a:lnSpc>
                          <a:spcPct val="115000"/>
                        </a:lnSpc>
                        <a:spcAft>
                          <a:spcPts val="0"/>
                        </a:spcAft>
                      </a:pPr>
                      <a:r>
                        <a:rPr lang="de-DE" sz="2000" dirty="0">
                          <a:effectLst/>
                        </a:rPr>
                        <a:t>Reaktion,-Verhalten, Handeln</a:t>
                      </a:r>
                      <a:endParaRPr lang="de-DE" sz="2000" dirty="0">
                        <a:effectLst/>
                        <a:latin typeface="Calibri"/>
                        <a:ea typeface="Calibri"/>
                        <a:cs typeface="Times New Roman"/>
                      </a:endParaRPr>
                    </a:p>
                  </a:txBody>
                  <a:tcPr marL="68580" marR="68580" marT="0" marB="0"/>
                </a:tc>
              </a:tr>
            </a:tbl>
          </a:graphicData>
        </a:graphic>
      </p:graphicFrame>
      <p:sp>
        <p:nvSpPr>
          <p:cNvPr id="5" name="Rectangle 1"/>
          <p:cNvSpPr>
            <a:spLocks noChangeArrowheads="1"/>
          </p:cNvSpPr>
          <p:nvPr/>
        </p:nvSpPr>
        <p:spPr bwMode="auto">
          <a:xfrm>
            <a:off x="3155950" y="38830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280201950"/>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903</Words>
  <Application>Microsoft Office PowerPoint</Application>
  <PresentationFormat>Benutzerdefiniert</PresentationFormat>
  <Paragraphs>100</Paragraphs>
  <Slides>10</Slides>
  <Notes>0</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Facette</vt:lpstr>
      <vt:lpstr>Vergleich unterschiedlicher Methoden und didaktischer Theorien</vt:lpstr>
      <vt:lpstr>Geburtsstunde des Frontalunterrichts</vt:lpstr>
      <vt:lpstr>PowerPoint-Präsentation</vt:lpstr>
      <vt:lpstr>Bildungstheoretische Didaktik nach Klafki (1927 )  -Kritisch-konstruktive Didaktik der 90ger nach Klafki (Vielhaber)</vt:lpstr>
      <vt:lpstr>PowerPoint-Präsentation</vt:lpstr>
      <vt:lpstr>Auf den Spuren des Konstruktivismus (2000 bis heute) </vt:lpstr>
      <vt:lpstr>Konstruktivismus</vt:lpstr>
      <vt:lpstr>Wann ist Unterricht ein guter Unterricht?</vt:lpstr>
      <vt:lpstr>Lerntheorien im Vergleich</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Vergleich unterschiedlicher Methoden</dc:title>
  <dc:creator>Reinhild Hebein</dc:creator>
  <cp:lastModifiedBy>Hermine</cp:lastModifiedBy>
  <cp:revision>52</cp:revision>
  <dcterms:created xsi:type="dcterms:W3CDTF">2018-06-05T18:47:20Z</dcterms:created>
  <dcterms:modified xsi:type="dcterms:W3CDTF">2023-11-22T22:24:40Z</dcterms:modified>
</cp:coreProperties>
</file>