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24"/>
  </p:notesMasterIdLst>
  <p:sldIdLst>
    <p:sldId id="256" r:id="rId5"/>
    <p:sldId id="336" r:id="rId6"/>
    <p:sldId id="334" r:id="rId7"/>
    <p:sldId id="335" r:id="rId8"/>
    <p:sldId id="326" r:id="rId9"/>
    <p:sldId id="325" r:id="rId10"/>
    <p:sldId id="341" r:id="rId11"/>
    <p:sldId id="327" r:id="rId12"/>
    <p:sldId id="331" r:id="rId13"/>
    <p:sldId id="319" r:id="rId14"/>
    <p:sldId id="320" r:id="rId15"/>
    <p:sldId id="321" r:id="rId16"/>
    <p:sldId id="323" r:id="rId17"/>
    <p:sldId id="324" r:id="rId18"/>
    <p:sldId id="345" r:id="rId19"/>
    <p:sldId id="347" r:id="rId20"/>
    <p:sldId id="346" r:id="rId21"/>
    <p:sldId id="332" r:id="rId22"/>
    <p:sldId id="344"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5BB2B-7F99-4520-B9ED-9C2001BB1F47}" v="7" dt="2024-06-07T10:56:25.51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3511" autoAdjust="0"/>
  </p:normalViewPr>
  <p:slideViewPr>
    <p:cSldViewPr snapToGrid="0">
      <p:cViewPr varScale="1">
        <p:scale>
          <a:sx n="77" d="100"/>
          <a:sy n="77" d="100"/>
        </p:scale>
        <p:origin x="6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de-AT"/>
          </a:p>
        </p:txBody>
      </p:sp>
      <p:sp>
        <p:nvSpPr>
          <p:cNvPr id="3" name="Datumsplatzhalt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F1408BE-963E-46CE-A2C6-42F406457217}" type="datetimeFigureOut">
              <a:rPr lang="de-AT" smtClean="0"/>
              <a:t>27.11.2024</a:t>
            </a:fld>
            <a:endParaRPr lang="de-AT"/>
          </a:p>
        </p:txBody>
      </p:sp>
      <p:sp>
        <p:nvSpPr>
          <p:cNvPr id="4" name="Folienbildplatzhalt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de-AT"/>
          </a:p>
        </p:txBody>
      </p:sp>
      <p:sp>
        <p:nvSpPr>
          <p:cNvPr id="5" name="Notizenplatzhalt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de-AT"/>
          </a:p>
        </p:txBody>
      </p:sp>
      <p:sp>
        <p:nvSpPr>
          <p:cNvPr id="7" name="Foliennummernplatzhalt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A180BF-966A-483C-966E-80FFDA672549}" type="slidenum">
              <a:rPr lang="de-AT" smtClean="0"/>
              <a:t>‹Nr.›</a:t>
            </a:fld>
            <a:endParaRPr lang="de-AT"/>
          </a:p>
        </p:txBody>
      </p:sp>
    </p:spTree>
    <p:extLst>
      <p:ext uri="{BB962C8B-B14F-4D97-AF65-F5344CB8AC3E}">
        <p14:creationId xmlns:p14="http://schemas.microsoft.com/office/powerpoint/2010/main" val="140252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4708" indent="-174708">
              <a:buFont typeface="Arial" panose="020B0604020202020204" pitchFamily="34" charset="0"/>
              <a:buChar char="•"/>
            </a:pPr>
            <a:r>
              <a:rPr lang="de-DE" dirty="0"/>
              <a:t>Beispiel: Kampfsport, Milchproduktion</a:t>
            </a:r>
            <a:endParaRPr lang="de-AT" dirty="0"/>
          </a:p>
        </p:txBody>
      </p:sp>
      <p:sp>
        <p:nvSpPr>
          <p:cNvPr id="4" name="Foliennummernplatzhalter 3"/>
          <p:cNvSpPr>
            <a:spLocks noGrp="1"/>
          </p:cNvSpPr>
          <p:nvPr>
            <p:ph type="sldNum" sz="quarter" idx="5"/>
          </p:nvPr>
        </p:nvSpPr>
        <p:spPr/>
        <p:txBody>
          <a:bodyPr/>
          <a:lstStyle/>
          <a:p>
            <a:fld id="{21A180BF-966A-483C-966E-80FFDA672549}" type="slidenum">
              <a:rPr lang="de-AT" smtClean="0"/>
              <a:t>5</a:t>
            </a:fld>
            <a:endParaRPr lang="de-AT"/>
          </a:p>
        </p:txBody>
      </p:sp>
    </p:spTree>
    <p:extLst>
      <p:ext uri="{BB962C8B-B14F-4D97-AF65-F5344CB8AC3E}">
        <p14:creationId xmlns:p14="http://schemas.microsoft.com/office/powerpoint/2010/main" val="391975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1A180BF-966A-483C-966E-80FFDA672549}" type="slidenum">
              <a:rPr lang="de-AT" smtClean="0"/>
              <a:t>6</a:t>
            </a:fld>
            <a:endParaRPr lang="de-AT"/>
          </a:p>
        </p:txBody>
      </p:sp>
    </p:spTree>
    <p:extLst>
      <p:ext uri="{BB962C8B-B14F-4D97-AF65-F5344CB8AC3E}">
        <p14:creationId xmlns:p14="http://schemas.microsoft.com/office/powerpoint/2010/main" val="189345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1A180BF-966A-483C-966E-80FFDA672549}" type="slidenum">
              <a:rPr lang="de-AT" smtClean="0"/>
              <a:t>7</a:t>
            </a:fld>
            <a:endParaRPr lang="de-AT"/>
          </a:p>
        </p:txBody>
      </p:sp>
    </p:spTree>
    <p:extLst>
      <p:ext uri="{BB962C8B-B14F-4D97-AF65-F5344CB8AC3E}">
        <p14:creationId xmlns:p14="http://schemas.microsoft.com/office/powerpoint/2010/main" val="2207533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1A180BF-966A-483C-966E-80FFDA672549}" type="slidenum">
              <a:rPr lang="de-AT" smtClean="0"/>
              <a:t>18</a:t>
            </a:fld>
            <a:endParaRPr lang="de-AT"/>
          </a:p>
        </p:txBody>
      </p:sp>
    </p:spTree>
    <p:extLst>
      <p:ext uri="{BB962C8B-B14F-4D97-AF65-F5344CB8AC3E}">
        <p14:creationId xmlns:p14="http://schemas.microsoft.com/office/powerpoint/2010/main" val="363041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C95C17E-FB8D-4E08-859E-2A274E51BC67}" type="datetimeFigureOut">
              <a:rPr lang="de-AT" smtClean="0"/>
              <a:t>27.11.2024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CD147C5-4C3A-41B4-8A1C-4BCCFB34CA12}" type="slidenum">
              <a:rPr lang="de-AT" smtClean="0"/>
              <a:t>‹Nr.›</a:t>
            </a:fld>
            <a:endParaRPr lang="de-A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00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C95C17E-FB8D-4E08-859E-2A274E51BC67}" type="datetimeFigureOut">
              <a:rPr lang="de-AT" smtClean="0"/>
              <a:t>27.11.2024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354656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C95C17E-FB8D-4E08-859E-2A274E51BC67}" type="datetimeFigureOut">
              <a:rPr lang="de-AT" smtClean="0"/>
              <a:t>27.11.2024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35343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C95C17E-FB8D-4E08-859E-2A274E51BC67}" type="datetimeFigureOut">
              <a:rPr lang="de-AT" smtClean="0"/>
              <a:t>27.11.2024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24529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8C95C17E-FB8D-4E08-859E-2A274E51BC67}" type="datetimeFigureOut">
              <a:rPr lang="de-AT" smtClean="0"/>
              <a:t>27.11.2024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ECD147C5-4C3A-41B4-8A1C-4BCCFB34CA12}" type="slidenum">
              <a:rPr lang="de-AT" smtClean="0"/>
              <a:t>‹Nr.›</a:t>
            </a:fld>
            <a:endParaRPr lang="de-A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67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C95C17E-FB8D-4E08-859E-2A274E51BC67}" type="datetimeFigureOut">
              <a:rPr lang="de-AT" smtClean="0"/>
              <a:t>27.11.2024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311995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C95C17E-FB8D-4E08-859E-2A274E51BC67}" type="datetimeFigureOut">
              <a:rPr lang="de-AT" smtClean="0"/>
              <a:t>27.11.2024</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6900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C95C17E-FB8D-4E08-859E-2A274E51BC67}" type="datetimeFigureOut">
              <a:rPr lang="de-AT" smtClean="0"/>
              <a:t>27.11.2024</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26310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C95C17E-FB8D-4E08-859E-2A274E51BC67}" type="datetimeFigureOut">
              <a:rPr lang="de-AT" smtClean="0"/>
              <a:t>27.11.2024</a:t>
            </a:fld>
            <a:endParaRPr lang="de-A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AT"/>
          </a:p>
        </p:txBody>
      </p:sp>
      <p:sp>
        <p:nvSpPr>
          <p:cNvPr id="9" name="Slide Number Placeholder 8"/>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233327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C95C17E-FB8D-4E08-859E-2A274E51BC67}" type="datetimeFigureOut">
              <a:rPr lang="de-AT" smtClean="0"/>
              <a:t>27.11.2024</a:t>
            </a:fld>
            <a:endParaRPr lang="de-A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e-A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D147C5-4C3A-41B4-8A1C-4BCCFB34CA12}" type="slidenum">
              <a:rPr lang="de-AT" smtClean="0"/>
              <a:t>‹Nr.›</a:t>
            </a:fld>
            <a:endParaRPr lang="de-AT"/>
          </a:p>
        </p:txBody>
      </p:sp>
    </p:spTree>
    <p:extLst>
      <p:ext uri="{BB962C8B-B14F-4D97-AF65-F5344CB8AC3E}">
        <p14:creationId xmlns:p14="http://schemas.microsoft.com/office/powerpoint/2010/main" val="159449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8C95C17E-FB8D-4E08-859E-2A274E51BC67}" type="datetimeFigureOut">
              <a:rPr lang="de-AT" smtClean="0"/>
              <a:t>27.11.2024</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ECD147C5-4C3A-41B4-8A1C-4BCCFB34CA12}" type="slidenum">
              <a:rPr lang="de-AT" smtClean="0"/>
              <a:t>‹Nr.›</a:t>
            </a:fld>
            <a:endParaRPr lang="de-AT"/>
          </a:p>
        </p:txBody>
      </p:sp>
    </p:spTree>
    <p:extLst>
      <p:ext uri="{BB962C8B-B14F-4D97-AF65-F5344CB8AC3E}">
        <p14:creationId xmlns:p14="http://schemas.microsoft.com/office/powerpoint/2010/main" val="59009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C95C17E-FB8D-4E08-859E-2A274E51BC67}" type="datetimeFigureOut">
              <a:rPr lang="de-AT" smtClean="0"/>
              <a:t>27.11.2024</a:t>
            </a:fld>
            <a:endParaRPr lang="de-A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A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CD147C5-4C3A-41B4-8A1C-4BCCFB34CA12}" type="slidenum">
              <a:rPr lang="de-AT" smtClean="0"/>
              <a:t>‹Nr.›</a:t>
            </a:fld>
            <a:endParaRPr lang="de-A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9088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ahs-vwa.at/fileadmin/ahsvwa/Redaktion/Fuer-Lehrpersonen/user_upload/DieVWA/Dokumentation_des_Entstehungsprozesses_kuenstlerische_gestalterische_Arbeiten.pdf" TargetMode="External"/><Relationship Id="rId3" Type="http://schemas.openxmlformats.org/officeDocument/2006/relationships/image" Target="../media/image1.png"/><Relationship Id="rId7" Type="http://schemas.openxmlformats.org/officeDocument/2006/relationships/hyperlink" Target="https://www.ahs-vwa.at/lehrpersonen/betreuung-beurteilung/schreibprozess-begleiten" TargetMode="External"/><Relationship Id="rId2" Type="http://schemas.openxmlformats.org/officeDocument/2006/relationships/hyperlink" Target="http://www.ahs-vwa.at/" TargetMode="External"/><Relationship Id="rId1" Type="http://schemas.openxmlformats.org/officeDocument/2006/relationships/slideLayout" Target="../slideLayouts/slideLayout4.xml"/><Relationship Id="rId6" Type="http://schemas.openxmlformats.org/officeDocument/2006/relationships/hyperlink" Target="https://www.ahs-vwa.at/lehrpersonen/betreuung-beurteilung/einreichung-unterstuetzen#c75" TargetMode="External"/><Relationship Id="rId5" Type="http://schemas.openxmlformats.org/officeDocument/2006/relationships/hyperlink" Target="https://www.ahs-vwa.at/lehrpersonen/die-vwa/welche-formate-sind-moeglich" TargetMode="External"/><Relationship Id="rId10" Type="http://schemas.openxmlformats.org/officeDocument/2006/relationships/hyperlink" Target="https://www.ahs-vwa.at/lehrpersonen/faqs/faqs-zur-vwa#c2601" TargetMode="External"/><Relationship Id="rId4" Type="http://schemas.openxmlformats.org/officeDocument/2006/relationships/hyperlink" Target="https://www.ahs-vwa.at/lehrpersonen/die-vwa/was-ist-die-vwa" TargetMode="External"/><Relationship Id="rId9" Type="http://schemas.openxmlformats.org/officeDocument/2006/relationships/hyperlink" Target="https://www.ahs-vwa.at/lehrpersonen/betreuung-beurteilung/vwa-beurteil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ahs-vwa.at/lehrpersonen/kompetenzaufbau/arbeitsweisen-methoden"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EB3BC-D977-4E7C-AAD4-F21024CBC02A}"/>
              </a:ext>
            </a:extLst>
          </p:cNvPr>
          <p:cNvSpPr>
            <a:spLocks noGrp="1"/>
          </p:cNvSpPr>
          <p:nvPr>
            <p:ph type="ctrTitle"/>
          </p:nvPr>
        </p:nvSpPr>
        <p:spPr>
          <a:xfrm>
            <a:off x="1100051" y="1322380"/>
            <a:ext cx="10554586" cy="2160000"/>
          </a:xfrm>
        </p:spPr>
        <p:txBody>
          <a:bodyPr>
            <a:normAutofit/>
          </a:bodyPr>
          <a:lstStyle/>
          <a:p>
            <a:r>
              <a:rPr lang="de-AT" sz="5400" b="0" dirty="0">
                <a:latin typeface="+mj-lt"/>
              </a:rPr>
              <a:t>Die abschließende Arbeit ab dem Schuljahr 2024/25</a:t>
            </a:r>
          </a:p>
        </p:txBody>
      </p:sp>
      <p:sp>
        <p:nvSpPr>
          <p:cNvPr id="8" name="Untertitel 7">
            <a:extLst>
              <a:ext uri="{FF2B5EF4-FFF2-40B4-BE49-F238E27FC236}">
                <a16:creationId xmlns:a16="http://schemas.microsoft.com/office/drawing/2014/main" id="{59EA0012-22C8-7133-EF62-DDA0B144A6ED}"/>
              </a:ext>
            </a:extLst>
          </p:cNvPr>
          <p:cNvSpPr>
            <a:spLocks noGrp="1"/>
          </p:cNvSpPr>
          <p:nvPr>
            <p:ph type="subTitle" idx="1"/>
          </p:nvPr>
        </p:nvSpPr>
        <p:spPr/>
        <p:txBody>
          <a:bodyPr/>
          <a:lstStyle/>
          <a:p>
            <a:r>
              <a:rPr lang="de-DE" dirty="0"/>
              <a:t>forschend – gestaltend - künstlerisch</a:t>
            </a:r>
            <a:endParaRPr lang="de-AT" dirty="0"/>
          </a:p>
        </p:txBody>
      </p:sp>
    </p:spTree>
    <p:extLst>
      <p:ext uri="{BB962C8B-B14F-4D97-AF65-F5344CB8AC3E}">
        <p14:creationId xmlns:p14="http://schemas.microsoft.com/office/powerpoint/2010/main" val="777860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B6F-7040-8964-3878-D1D18AB67CB1}"/>
              </a:ext>
            </a:extLst>
          </p:cNvPr>
          <p:cNvSpPr>
            <a:spLocks noGrp="1"/>
          </p:cNvSpPr>
          <p:nvPr>
            <p:ph type="title"/>
          </p:nvPr>
        </p:nvSpPr>
        <p:spPr/>
        <p:txBody>
          <a:bodyPr/>
          <a:lstStyle/>
          <a:p>
            <a:r>
              <a:rPr lang="de-AT" dirty="0"/>
              <a:t>Teile der Arbeit im neuen Format</a:t>
            </a:r>
          </a:p>
        </p:txBody>
      </p:sp>
      <p:sp>
        <p:nvSpPr>
          <p:cNvPr id="3" name="Inhaltsplatzhalter 2">
            <a:extLst>
              <a:ext uri="{FF2B5EF4-FFF2-40B4-BE49-F238E27FC236}">
                <a16:creationId xmlns:a16="http://schemas.microsoft.com/office/drawing/2014/main" id="{10326505-46B9-9CD2-5CF7-CC532A005267}"/>
              </a:ext>
            </a:extLst>
          </p:cNvPr>
          <p:cNvSpPr>
            <a:spLocks noGrp="1"/>
          </p:cNvSpPr>
          <p:nvPr>
            <p:ph idx="1"/>
          </p:nvPr>
        </p:nvSpPr>
        <p:spPr>
          <a:xfrm>
            <a:off x="1168400" y="2011680"/>
            <a:ext cx="10185400" cy="4113481"/>
          </a:xfrm>
        </p:spPr>
        <p:txBody>
          <a:bodyPr>
            <a:noAutofit/>
          </a:bodyPr>
          <a:lstStyle/>
          <a:p>
            <a:pPr marL="0" indent="0" algn="l">
              <a:buNone/>
            </a:pPr>
            <a:r>
              <a:rPr lang="de-DE" sz="1800" b="1" dirty="0">
                <a:solidFill>
                  <a:schemeClr val="accent1"/>
                </a:solidFill>
                <a:latin typeface="+mj-lt"/>
              </a:rPr>
              <a:t>P</a:t>
            </a:r>
            <a:r>
              <a:rPr lang="de-DE" sz="1800" b="1" i="0" dirty="0">
                <a:solidFill>
                  <a:schemeClr val="accent1"/>
                </a:solidFill>
                <a:effectLst/>
                <a:latin typeface="+mj-lt"/>
              </a:rPr>
              <a:t>raktischer Teil </a:t>
            </a:r>
            <a:r>
              <a:rPr lang="de-DE" sz="1800" dirty="0">
                <a:solidFill>
                  <a:srgbClr val="212529"/>
                </a:solidFill>
                <a:effectLst/>
                <a:latin typeface="+mj-lt"/>
              </a:rPr>
              <a:t>(= Ergebnis eines gestalterischen oder künstlerischen Prozesses)</a:t>
            </a:r>
            <a:br>
              <a:rPr lang="de-DE" sz="1800" b="1" dirty="0">
                <a:solidFill>
                  <a:srgbClr val="212529"/>
                </a:solidFill>
                <a:effectLst/>
                <a:latin typeface="+mj-lt"/>
              </a:rPr>
            </a:br>
            <a:br>
              <a:rPr lang="de-DE" sz="1800" b="0" i="0" dirty="0">
                <a:solidFill>
                  <a:srgbClr val="212529"/>
                </a:solidFill>
                <a:effectLst/>
                <a:latin typeface="+mj-lt"/>
              </a:rPr>
            </a:br>
            <a:r>
              <a:rPr lang="de-DE" sz="1800" b="1" u="none" strike="noStrike" dirty="0">
                <a:solidFill>
                  <a:schemeClr val="accent1"/>
                </a:solidFill>
                <a:effectLst/>
                <a:latin typeface="+mj-lt"/>
              </a:rPr>
              <a:t>Dokumentation des Entstehungsprozesses</a:t>
            </a:r>
          </a:p>
          <a:p>
            <a:pPr lvl="1">
              <a:buFont typeface="Symbol" panose="05050102010706020507" pitchFamily="18" charset="2"/>
              <a:buChar char="-"/>
            </a:pPr>
            <a:r>
              <a:rPr lang="de-DE" b="0" i="0" dirty="0">
                <a:solidFill>
                  <a:srgbClr val="212529"/>
                </a:solidFill>
                <a:effectLst/>
                <a:latin typeface="+mj-lt"/>
              </a:rPr>
              <a:t>Hintergrundinformationen, Ergebnisse von Recherchen </a:t>
            </a:r>
          </a:p>
          <a:p>
            <a:pPr lvl="1">
              <a:buFont typeface="Symbol" panose="05050102010706020507" pitchFamily="18" charset="2"/>
              <a:buChar char="-"/>
            </a:pPr>
            <a:r>
              <a:rPr lang="de-DE" b="0" i="0" dirty="0">
                <a:solidFill>
                  <a:srgbClr val="212529"/>
                </a:solidFill>
                <a:effectLst/>
                <a:latin typeface="+mj-lt"/>
              </a:rPr>
              <a:t>Details zur gewählten Methodik</a:t>
            </a:r>
          </a:p>
          <a:p>
            <a:pPr lvl="1">
              <a:buFont typeface="Symbol" panose="05050102010706020507" pitchFamily="18" charset="2"/>
              <a:buChar char="-"/>
            </a:pPr>
            <a:r>
              <a:rPr lang="de-DE" dirty="0">
                <a:solidFill>
                  <a:srgbClr val="212529"/>
                </a:solidFill>
                <a:latin typeface="+mj-lt"/>
              </a:rPr>
              <a:t>Details </a:t>
            </a:r>
            <a:r>
              <a:rPr lang="de-DE" b="0" i="0" dirty="0">
                <a:solidFill>
                  <a:srgbClr val="212529"/>
                </a:solidFill>
                <a:effectLst/>
                <a:latin typeface="+mj-lt"/>
              </a:rPr>
              <a:t>zur Entscheidungsfindung bei wichtigen Fragen im Arbeitsprozess </a:t>
            </a:r>
          </a:p>
          <a:p>
            <a:pPr marL="0" indent="0">
              <a:buNone/>
            </a:pPr>
            <a:r>
              <a:rPr lang="de-DE" sz="1800" b="1" dirty="0">
                <a:solidFill>
                  <a:schemeClr val="accent1"/>
                </a:solidFill>
                <a:effectLst/>
                <a:latin typeface="+mj-lt"/>
              </a:rPr>
              <a:t>Präsentation und Diskussion</a:t>
            </a:r>
          </a:p>
          <a:p>
            <a:pPr lvl="1">
              <a:buFont typeface="Symbol" panose="05050102010706020507" pitchFamily="18" charset="2"/>
              <a:buChar char="-"/>
            </a:pPr>
            <a:r>
              <a:rPr lang="de-DE" b="0" i="0" dirty="0">
                <a:solidFill>
                  <a:srgbClr val="212529"/>
                </a:solidFill>
                <a:effectLst/>
                <a:latin typeface="+mj-lt"/>
              </a:rPr>
              <a:t>Produkt/Werk/Darbietung wird in Beziehung zu den Ausführungen in der Dokumentation gesetzt;</a:t>
            </a:r>
          </a:p>
          <a:p>
            <a:pPr lvl="1">
              <a:buFont typeface="Symbol" panose="05050102010706020507" pitchFamily="18" charset="2"/>
              <a:buChar char="-"/>
            </a:pPr>
            <a:r>
              <a:rPr lang="de-DE" b="0" i="0" dirty="0">
                <a:solidFill>
                  <a:srgbClr val="212529"/>
                </a:solidFill>
                <a:effectLst/>
                <a:latin typeface="+mj-lt"/>
              </a:rPr>
              <a:t>im Rahmen der Diskussion beantwortet der Kandidat bzw. die Kandidatin Fragen zur Ausrichtung und zum Entstehungsprozess der Arbeit.</a:t>
            </a:r>
          </a:p>
        </p:txBody>
      </p:sp>
      <p:sp>
        <p:nvSpPr>
          <p:cNvPr id="4" name="Textfeld 3">
            <a:extLst>
              <a:ext uri="{FF2B5EF4-FFF2-40B4-BE49-F238E27FC236}">
                <a16:creationId xmlns:a16="http://schemas.microsoft.com/office/drawing/2014/main" id="{B2E8765B-1D55-EAAF-070D-150E55BB249A}"/>
              </a:ext>
            </a:extLst>
          </p:cNvPr>
          <p:cNvSpPr txBox="1"/>
          <p:nvPr/>
        </p:nvSpPr>
        <p:spPr>
          <a:xfrm>
            <a:off x="9544779" y="2011680"/>
            <a:ext cx="1966609" cy="1815882"/>
          </a:xfrm>
          <a:prstGeom prst="rect">
            <a:avLst/>
          </a:prstGeom>
          <a:solidFill>
            <a:schemeClr val="accent1">
              <a:lumMod val="40000"/>
              <a:lumOff val="60000"/>
            </a:schemeClr>
          </a:solidFill>
        </p:spPr>
        <p:txBody>
          <a:bodyPr wrap="square" rtlCol="0">
            <a:spAutoFit/>
          </a:bodyPr>
          <a:lstStyle/>
          <a:p>
            <a:r>
              <a:rPr lang="de-DE" sz="1600" b="1" i="0" dirty="0">
                <a:solidFill>
                  <a:srgbClr val="212529"/>
                </a:solidFill>
                <a:effectLst/>
                <a:latin typeface="+mj-lt"/>
              </a:rPr>
              <a:t>Zeichenzahl</a:t>
            </a:r>
            <a:br>
              <a:rPr lang="de-DE" sz="1600" b="1" i="0" dirty="0">
                <a:solidFill>
                  <a:srgbClr val="212529"/>
                </a:solidFill>
                <a:effectLst/>
                <a:latin typeface="+mj-lt"/>
              </a:rPr>
            </a:br>
            <a:r>
              <a:rPr lang="de-DE" sz="1600" b="0" i="0" dirty="0">
                <a:solidFill>
                  <a:srgbClr val="212529"/>
                </a:solidFill>
                <a:effectLst/>
                <a:latin typeface="+mj-lt"/>
              </a:rPr>
              <a:t>abhängig vom Arbeitsaufwand für das gestalterische bzw. künstlerische Projekt und der Form der Dokumentation</a:t>
            </a:r>
            <a:endParaRPr lang="de-AT" sz="1600" dirty="0"/>
          </a:p>
        </p:txBody>
      </p:sp>
    </p:spTree>
    <p:extLst>
      <p:ext uri="{BB962C8B-B14F-4D97-AF65-F5344CB8AC3E}">
        <p14:creationId xmlns:p14="http://schemas.microsoft.com/office/powerpoint/2010/main" val="231039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B6F-7040-8964-3878-D1D18AB67CB1}"/>
              </a:ext>
            </a:extLst>
          </p:cNvPr>
          <p:cNvSpPr>
            <a:spLocks noGrp="1"/>
          </p:cNvSpPr>
          <p:nvPr>
            <p:ph type="title"/>
          </p:nvPr>
        </p:nvSpPr>
        <p:spPr>
          <a:xfrm>
            <a:off x="1168400" y="538480"/>
            <a:ext cx="9987280" cy="1056640"/>
          </a:xfrm>
        </p:spPr>
        <p:txBody>
          <a:bodyPr>
            <a:normAutofit fontScale="90000"/>
          </a:bodyPr>
          <a:lstStyle/>
          <a:p>
            <a:r>
              <a:rPr lang="de-AT" dirty="0"/>
              <a:t>Dokumentation des Entstehungsprozesses</a:t>
            </a:r>
          </a:p>
        </p:txBody>
      </p:sp>
      <p:sp>
        <p:nvSpPr>
          <p:cNvPr id="3" name="Inhaltsplatzhalter 2">
            <a:extLst>
              <a:ext uri="{FF2B5EF4-FFF2-40B4-BE49-F238E27FC236}">
                <a16:creationId xmlns:a16="http://schemas.microsoft.com/office/drawing/2014/main" id="{10326505-46B9-9CD2-5CF7-CC532A005267}"/>
              </a:ext>
            </a:extLst>
          </p:cNvPr>
          <p:cNvSpPr>
            <a:spLocks noGrp="1"/>
          </p:cNvSpPr>
          <p:nvPr>
            <p:ph idx="1"/>
          </p:nvPr>
        </p:nvSpPr>
        <p:spPr>
          <a:xfrm>
            <a:off x="1168400" y="1967654"/>
            <a:ext cx="10058400" cy="4023360"/>
          </a:xfrm>
        </p:spPr>
        <p:txBody>
          <a:bodyPr>
            <a:normAutofit/>
          </a:bodyPr>
          <a:lstStyle/>
          <a:p>
            <a:pPr marL="0" indent="0" algn="l">
              <a:buNone/>
            </a:pPr>
            <a:r>
              <a:rPr lang="de-DE" sz="2800" dirty="0">
                <a:solidFill>
                  <a:schemeClr val="accent1"/>
                </a:solidFill>
                <a:latin typeface="+mj-lt"/>
              </a:rPr>
              <a:t>Einleitung</a:t>
            </a:r>
            <a:endParaRPr lang="de-DE" sz="2800" dirty="0">
              <a:solidFill>
                <a:schemeClr val="accent1"/>
              </a:solidFill>
              <a:effectLst/>
              <a:latin typeface="+mj-lt"/>
            </a:endParaRPr>
          </a:p>
          <a:p>
            <a:pPr>
              <a:lnSpc>
                <a:spcPct val="120000"/>
              </a:lnSpc>
              <a:spcAft>
                <a:spcPts val="600"/>
              </a:spcAft>
              <a:buFont typeface="Symbol" panose="05050102010706020507" pitchFamily="18" charset="2"/>
              <a:buChar char="-"/>
            </a:pPr>
            <a:r>
              <a:rPr lang="de-DE" b="0" i="0" dirty="0">
                <a:solidFill>
                  <a:srgbClr val="212529"/>
                </a:solidFill>
                <a:effectLst/>
                <a:latin typeface="+mj-lt"/>
              </a:rPr>
              <a:t>Begründung zur Wahl des Themas (persönliche Verbundenheit, beobachtete gesellschaftliche Relevanz)</a:t>
            </a:r>
          </a:p>
          <a:p>
            <a:pPr>
              <a:lnSpc>
                <a:spcPct val="120000"/>
              </a:lnSpc>
              <a:spcAft>
                <a:spcPts val="600"/>
              </a:spcAft>
              <a:buFont typeface="Symbol" panose="05050102010706020507" pitchFamily="18" charset="2"/>
              <a:buChar char="-"/>
            </a:pPr>
            <a:r>
              <a:rPr lang="de-DE" dirty="0">
                <a:solidFill>
                  <a:srgbClr val="212529"/>
                </a:solidFill>
                <a:latin typeface="+mj-lt"/>
              </a:rPr>
              <a:t>Wahl des Medienformats/der künstlerischen Gattung bzw. des Genres im Zusammenhang mit Thema/Inhalt logisch argumentiert</a:t>
            </a:r>
          </a:p>
        </p:txBody>
      </p:sp>
    </p:spTree>
    <p:extLst>
      <p:ext uri="{BB962C8B-B14F-4D97-AF65-F5344CB8AC3E}">
        <p14:creationId xmlns:p14="http://schemas.microsoft.com/office/powerpoint/2010/main" val="500938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B6F-7040-8964-3878-D1D18AB67CB1}"/>
              </a:ext>
            </a:extLst>
          </p:cNvPr>
          <p:cNvSpPr>
            <a:spLocks noGrp="1"/>
          </p:cNvSpPr>
          <p:nvPr>
            <p:ph type="title"/>
          </p:nvPr>
        </p:nvSpPr>
        <p:spPr>
          <a:xfrm>
            <a:off x="1063341" y="183643"/>
            <a:ext cx="10515600" cy="1370837"/>
          </a:xfrm>
        </p:spPr>
        <p:txBody>
          <a:bodyPr>
            <a:normAutofit/>
          </a:bodyPr>
          <a:lstStyle/>
          <a:p>
            <a:r>
              <a:rPr lang="de-AT" sz="2800" dirty="0">
                <a:solidFill>
                  <a:schemeClr val="accent1"/>
                </a:solidFill>
              </a:rPr>
              <a:t>Hauptteil</a:t>
            </a:r>
            <a:br>
              <a:rPr lang="de-AT" sz="2800" dirty="0">
                <a:solidFill>
                  <a:schemeClr val="tx2">
                    <a:lumMod val="60000"/>
                    <a:lumOff val="40000"/>
                  </a:schemeClr>
                </a:solidFill>
              </a:rPr>
            </a:br>
            <a:r>
              <a:rPr lang="de-DE" sz="2000" b="0" i="0" dirty="0">
                <a:solidFill>
                  <a:srgbClr val="212529"/>
                </a:solidFill>
                <a:effectLst/>
                <a:latin typeface="+mj-lt"/>
              </a:rPr>
              <a:t>Arbeitsschritte zum Ergebnis des gestalterischen/künstlerischen Prozesses werden in Wort &amp; Bild dargestellt</a:t>
            </a:r>
            <a:endParaRPr lang="de-AT" sz="2800" dirty="0">
              <a:solidFill>
                <a:schemeClr val="tx2">
                  <a:lumMod val="60000"/>
                  <a:lumOff val="40000"/>
                </a:schemeClr>
              </a:solidFill>
            </a:endParaRPr>
          </a:p>
        </p:txBody>
      </p:sp>
      <p:sp>
        <p:nvSpPr>
          <p:cNvPr id="3" name="Inhaltsplatzhalter 2">
            <a:extLst>
              <a:ext uri="{FF2B5EF4-FFF2-40B4-BE49-F238E27FC236}">
                <a16:creationId xmlns:a16="http://schemas.microsoft.com/office/drawing/2014/main" id="{10326505-46B9-9CD2-5CF7-CC532A005267}"/>
              </a:ext>
            </a:extLst>
          </p:cNvPr>
          <p:cNvSpPr>
            <a:spLocks noGrp="1"/>
          </p:cNvSpPr>
          <p:nvPr>
            <p:ph idx="1"/>
          </p:nvPr>
        </p:nvSpPr>
        <p:spPr>
          <a:xfrm>
            <a:off x="1145054" y="2021841"/>
            <a:ext cx="10515600" cy="4084320"/>
          </a:xfrm>
        </p:spPr>
        <p:txBody>
          <a:bodyPr>
            <a:normAutofit fontScale="25000" lnSpcReduction="20000"/>
          </a:bodyPr>
          <a:lstStyle/>
          <a:p>
            <a:pPr>
              <a:lnSpc>
                <a:spcPct val="120000"/>
              </a:lnSpc>
              <a:spcAft>
                <a:spcPts val="600"/>
              </a:spcAft>
              <a:buFont typeface="Symbol" panose="05050102010706020507" pitchFamily="18" charset="2"/>
              <a:buChar char="-"/>
            </a:pPr>
            <a:r>
              <a:rPr lang="de-AT" sz="7200" u="none" strike="noStrike" dirty="0">
                <a:solidFill>
                  <a:srgbClr val="000000"/>
                </a:solidFill>
                <a:effectLst/>
                <a:latin typeface="+mj-lt"/>
                <a:ea typeface="Times New Roman" panose="02020603050405020304" pitchFamily="18" charset="0"/>
              </a:rPr>
              <a:t>Theoretische Überlegungen und fundierte Begründung der Wahl des [Medien-/Musik-/Kunst-] Formats und seiner Gestaltungsmittel</a:t>
            </a:r>
          </a:p>
          <a:p>
            <a:pPr>
              <a:lnSpc>
                <a:spcPct val="120000"/>
              </a:lnSpc>
              <a:spcAft>
                <a:spcPts val="600"/>
              </a:spcAft>
              <a:buFont typeface="Symbol" panose="05050102010706020507" pitchFamily="18" charset="2"/>
              <a:buChar char="-"/>
            </a:pPr>
            <a:r>
              <a:rPr lang="de-AT" sz="7200" u="none" strike="noStrike" dirty="0">
                <a:solidFill>
                  <a:srgbClr val="000000"/>
                </a:solidFill>
                <a:effectLst/>
                <a:latin typeface="+mj-lt"/>
                <a:ea typeface="Times New Roman" panose="02020603050405020304" pitchFamily="18" charset="0"/>
              </a:rPr>
              <a:t>Verortung der eigenen Arbeit im Kontext des Genres</a:t>
            </a:r>
          </a:p>
          <a:p>
            <a:pPr>
              <a:lnSpc>
                <a:spcPct val="120000"/>
              </a:lnSpc>
              <a:spcAft>
                <a:spcPts val="600"/>
              </a:spcAft>
              <a:buFont typeface="Symbol" panose="05050102010706020507" pitchFamily="18" charset="2"/>
              <a:buChar char="-"/>
            </a:pPr>
            <a:r>
              <a:rPr lang="de-AT" sz="7200" u="none" strike="noStrike" dirty="0">
                <a:solidFill>
                  <a:srgbClr val="000000"/>
                </a:solidFill>
                <a:effectLst/>
                <a:latin typeface="+mj-lt"/>
                <a:ea typeface="Times New Roman" panose="02020603050405020304" pitchFamily="18" charset="0"/>
              </a:rPr>
              <a:t>Einbindung schriftlicher Dokumente der Konzeptions- und Planungsphase </a:t>
            </a:r>
            <a:br>
              <a:rPr lang="de-AT" sz="7200" u="none" strike="noStrike" dirty="0">
                <a:solidFill>
                  <a:srgbClr val="000000"/>
                </a:solidFill>
                <a:effectLst/>
                <a:latin typeface="+mj-lt"/>
                <a:ea typeface="Times New Roman" panose="02020603050405020304" pitchFamily="18" charset="0"/>
              </a:rPr>
            </a:br>
            <a:r>
              <a:rPr lang="de-AT" sz="7200" u="none" strike="noStrike" dirty="0">
                <a:solidFill>
                  <a:srgbClr val="000000"/>
                </a:solidFill>
                <a:effectLst/>
                <a:latin typeface="+mj-lt"/>
                <a:ea typeface="Times New Roman" panose="02020603050405020304" pitchFamily="18" charset="0"/>
              </a:rPr>
              <a:t>(Drehbücher,  Drehpläne, </a:t>
            </a:r>
            <a:r>
              <a:rPr lang="de-AT" sz="7200" u="none" strike="noStrike" dirty="0" err="1">
                <a:solidFill>
                  <a:srgbClr val="000000"/>
                </a:solidFill>
                <a:effectLst/>
                <a:latin typeface="+mj-lt"/>
                <a:ea typeface="Times New Roman" panose="02020603050405020304" pitchFamily="18" charset="0"/>
              </a:rPr>
              <a:t>Shotlists</a:t>
            </a:r>
            <a:r>
              <a:rPr lang="de-AT" sz="7200" u="none" strike="noStrike" dirty="0">
                <a:solidFill>
                  <a:srgbClr val="000000"/>
                </a:solidFill>
                <a:effectLst/>
                <a:latin typeface="+mj-lt"/>
                <a:ea typeface="Times New Roman" panose="02020603050405020304" pitchFamily="18" charset="0"/>
              </a:rPr>
              <a:t>, Interviewleitfäden, Kompositionsentwürfe etc.)</a:t>
            </a:r>
          </a:p>
          <a:p>
            <a:pPr>
              <a:lnSpc>
                <a:spcPct val="120000"/>
              </a:lnSpc>
              <a:spcAft>
                <a:spcPts val="600"/>
              </a:spcAft>
              <a:buFont typeface="Symbol" panose="05050102010706020507" pitchFamily="18" charset="2"/>
              <a:buChar char="-"/>
            </a:pPr>
            <a:r>
              <a:rPr lang="de-AT" sz="7200" u="none" strike="noStrike" dirty="0">
                <a:solidFill>
                  <a:srgbClr val="000000"/>
                </a:solidFill>
                <a:effectLst/>
                <a:latin typeface="+mj-lt"/>
                <a:ea typeface="Times New Roman" panose="02020603050405020304" pitchFamily="18" charset="0"/>
              </a:rPr>
              <a:t>Veranschaulichung des Entstehungsprozesses durch qualitativ hochwertiges Bildmaterial (Druckqualität, mindestens 300 dpi) bzw. Videomaterial beispielsweise in Form von Skizzen, Entwürfen, Schnittmustern, Schablonen, Modellen, Storyboards, Fotos von Locations oder Aufnahmeräumen, Naturmaterialien, Screenshots von Arbeitsschritten in Audioaufnahme und -</a:t>
            </a:r>
            <a:r>
              <a:rPr lang="de-AT" sz="7200" u="none" strike="noStrike" dirty="0" err="1">
                <a:solidFill>
                  <a:srgbClr val="000000"/>
                </a:solidFill>
                <a:effectLst/>
                <a:latin typeface="+mj-lt"/>
                <a:ea typeface="Times New Roman" panose="02020603050405020304" pitchFamily="18" charset="0"/>
              </a:rPr>
              <a:t>bearbeitungsprogrammen</a:t>
            </a:r>
            <a:r>
              <a:rPr lang="de-AT" sz="7200" u="none" strike="noStrike" dirty="0">
                <a:solidFill>
                  <a:srgbClr val="000000"/>
                </a:solidFill>
                <a:effectLst/>
                <a:latin typeface="+mj-lt"/>
                <a:ea typeface="Times New Roman" panose="02020603050405020304" pitchFamily="18" charset="0"/>
              </a:rPr>
              <a:t>, Materialexperimenten, Zwischenergebnissen etc.</a:t>
            </a:r>
          </a:p>
          <a:p>
            <a:pPr>
              <a:lnSpc>
                <a:spcPct val="120000"/>
              </a:lnSpc>
              <a:spcAft>
                <a:spcPts val="600"/>
              </a:spcAft>
              <a:buFont typeface="Symbol" panose="05050102010706020507" pitchFamily="18" charset="2"/>
              <a:buChar char="-"/>
            </a:pPr>
            <a:r>
              <a:rPr lang="de-AT" sz="7200" u="none" strike="noStrike" dirty="0">
                <a:effectLst/>
                <a:latin typeface="+mj-lt"/>
                <a:ea typeface="Times New Roman" panose="02020603050405020304" pitchFamily="18" charset="0"/>
              </a:rPr>
              <a:t>Reflexion des </a:t>
            </a:r>
            <a:r>
              <a:rPr lang="de-AT" sz="7200" dirty="0">
                <a:latin typeface="+mj-lt"/>
                <a:ea typeface="Times New Roman" panose="02020603050405020304" pitchFamily="18" charset="0"/>
              </a:rPr>
              <a:t>P</a:t>
            </a:r>
            <a:r>
              <a:rPr lang="de-AT" sz="7200" u="none" strike="noStrike" dirty="0">
                <a:effectLst/>
                <a:latin typeface="+mj-lt"/>
                <a:ea typeface="Times New Roman" panose="02020603050405020304" pitchFamily="18" charset="0"/>
              </a:rPr>
              <a:t>rozesses, indem Entscheidungen begründet werden </a:t>
            </a:r>
            <a:endParaRPr lang="de-AT" dirty="0"/>
          </a:p>
        </p:txBody>
      </p:sp>
    </p:spTree>
    <p:extLst>
      <p:ext uri="{BB962C8B-B14F-4D97-AF65-F5344CB8AC3E}">
        <p14:creationId xmlns:p14="http://schemas.microsoft.com/office/powerpoint/2010/main" val="262532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0326505-46B9-9CD2-5CF7-CC532A005267}"/>
              </a:ext>
            </a:extLst>
          </p:cNvPr>
          <p:cNvSpPr>
            <a:spLocks noGrp="1"/>
          </p:cNvSpPr>
          <p:nvPr>
            <p:ph idx="1"/>
          </p:nvPr>
        </p:nvSpPr>
        <p:spPr>
          <a:xfrm>
            <a:off x="838200" y="1215957"/>
            <a:ext cx="10515600" cy="2451803"/>
          </a:xfrm>
        </p:spPr>
        <p:txBody>
          <a:bodyPr>
            <a:normAutofit/>
          </a:bodyPr>
          <a:lstStyle/>
          <a:p>
            <a:pPr marL="0" indent="0" algn="l">
              <a:buNone/>
            </a:pPr>
            <a:r>
              <a:rPr lang="de-DE" sz="2800" dirty="0">
                <a:solidFill>
                  <a:schemeClr val="accent1"/>
                </a:solidFill>
                <a:latin typeface="+mj-lt"/>
              </a:rPr>
              <a:t>Schlusskapitel/Fazit</a:t>
            </a:r>
            <a:endParaRPr lang="de-DE" sz="2800" dirty="0">
              <a:solidFill>
                <a:schemeClr val="accent1"/>
              </a:solidFill>
              <a:effectLst/>
              <a:latin typeface="+mj-lt"/>
            </a:endParaRPr>
          </a:p>
          <a:p>
            <a:pPr>
              <a:lnSpc>
                <a:spcPct val="120000"/>
              </a:lnSpc>
              <a:spcAft>
                <a:spcPts val="600"/>
              </a:spcAft>
              <a:buFont typeface="Symbol" panose="05050102010706020507" pitchFamily="18" charset="2"/>
              <a:buChar char="-"/>
            </a:pPr>
            <a:r>
              <a:rPr lang="de-DE" sz="1800" b="0" i="0" dirty="0">
                <a:solidFill>
                  <a:srgbClr val="212529"/>
                </a:solidFill>
                <a:effectLst/>
                <a:latin typeface="+mj-lt"/>
              </a:rPr>
              <a:t>Reflexion der finalen Produktion/des Ergebnisses des gestalterischen bzw. des künstlerischen Vorhabens</a:t>
            </a:r>
          </a:p>
          <a:p>
            <a:pPr>
              <a:lnSpc>
                <a:spcPct val="120000"/>
              </a:lnSpc>
              <a:spcAft>
                <a:spcPts val="600"/>
              </a:spcAft>
              <a:buFont typeface="Symbol" panose="05050102010706020507" pitchFamily="18" charset="2"/>
              <a:buChar char="-"/>
            </a:pPr>
            <a:r>
              <a:rPr lang="de-DE" sz="1800" dirty="0">
                <a:solidFill>
                  <a:srgbClr val="212529"/>
                </a:solidFill>
                <a:latin typeface="+mj-lt"/>
              </a:rPr>
              <a:t>Zusammenfassung der aus der praktischen Arbeit gewonnen Erkenntnisse</a:t>
            </a:r>
          </a:p>
        </p:txBody>
      </p:sp>
    </p:spTree>
    <p:extLst>
      <p:ext uri="{BB962C8B-B14F-4D97-AF65-F5344CB8AC3E}">
        <p14:creationId xmlns:p14="http://schemas.microsoft.com/office/powerpoint/2010/main" val="179065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BD966C-937F-4733-4E5A-A0A5EA750039}"/>
              </a:ext>
            </a:extLst>
          </p:cNvPr>
          <p:cNvSpPr>
            <a:spLocks noGrp="1"/>
          </p:cNvSpPr>
          <p:nvPr>
            <p:ph type="title"/>
          </p:nvPr>
        </p:nvSpPr>
        <p:spPr>
          <a:xfrm>
            <a:off x="802640" y="-16711"/>
            <a:ext cx="10058400" cy="1450757"/>
          </a:xfrm>
        </p:spPr>
        <p:txBody>
          <a:bodyPr>
            <a:normAutofit/>
          </a:bodyPr>
          <a:lstStyle/>
          <a:p>
            <a:r>
              <a:rPr lang="de-DE" sz="3200" b="1" dirty="0"/>
              <a:t>Informiere dich unter </a:t>
            </a:r>
            <a:r>
              <a:rPr lang="de-DE" sz="3200" b="1" i="0" dirty="0">
                <a:effectLst/>
                <a:hlinkClick r:id="rId2"/>
              </a:rPr>
              <a:t>www.ahs-vwa.at</a:t>
            </a:r>
            <a:endParaRPr lang="en-US" sz="3200" dirty="0"/>
          </a:p>
        </p:txBody>
      </p:sp>
      <p:pic>
        <p:nvPicPr>
          <p:cNvPr id="4" name="Grafik 3" descr="Ein Bild, das Text, tragbares Kommunikationsgerät, Kommunikationsgerät, Gerät enthält.&#10;&#10;Automatisch generierte Beschreibung">
            <a:extLst>
              <a:ext uri="{FF2B5EF4-FFF2-40B4-BE49-F238E27FC236}">
                <a16:creationId xmlns:a16="http://schemas.microsoft.com/office/drawing/2014/main" id="{C36B4288-F9FC-DAE9-F872-D652C68E5494}"/>
              </a:ext>
            </a:extLst>
          </p:cNvPr>
          <p:cNvPicPr>
            <a:picLocks noChangeAspect="1"/>
          </p:cNvPicPr>
          <p:nvPr/>
        </p:nvPicPr>
        <p:blipFill>
          <a:blip r:embed="rId3"/>
          <a:stretch>
            <a:fillRect/>
          </a:stretch>
        </p:blipFill>
        <p:spPr>
          <a:xfrm>
            <a:off x="8006080" y="314414"/>
            <a:ext cx="3073400" cy="1352295"/>
          </a:xfrm>
          <a:prstGeom prst="rect">
            <a:avLst/>
          </a:prstGeom>
          <a:noFill/>
        </p:spPr>
      </p:pic>
      <p:sp>
        <p:nvSpPr>
          <p:cNvPr id="5" name="Textfeld 4">
            <a:extLst>
              <a:ext uri="{FF2B5EF4-FFF2-40B4-BE49-F238E27FC236}">
                <a16:creationId xmlns:a16="http://schemas.microsoft.com/office/drawing/2014/main" id="{F4230FD6-78BB-420E-B4FC-1727F99DA9B0}"/>
              </a:ext>
            </a:extLst>
          </p:cNvPr>
          <p:cNvSpPr txBox="1"/>
          <p:nvPr/>
        </p:nvSpPr>
        <p:spPr>
          <a:xfrm>
            <a:off x="1091930" y="2044005"/>
            <a:ext cx="9884923" cy="4185761"/>
          </a:xfrm>
          <a:prstGeom prst="rect">
            <a:avLst/>
          </a:prstGeom>
          <a:noFill/>
        </p:spPr>
        <p:txBody>
          <a:bodyPr wrap="square" rtlCol="0">
            <a:spAutoFit/>
          </a:bodyPr>
          <a:lstStyle/>
          <a:p>
            <a:pPr marL="342900" indent="-342900">
              <a:spcAft>
                <a:spcPts val="1200"/>
              </a:spcAft>
              <a:buFont typeface="Symbol" panose="05050102010706020507" pitchFamily="18" charset="2"/>
              <a:buChar char="-"/>
            </a:pPr>
            <a:r>
              <a:rPr lang="de-DE" sz="2400" b="0" i="0" dirty="0">
                <a:solidFill>
                  <a:schemeClr val="accent1"/>
                </a:solidFill>
                <a:effectLst/>
                <a:latin typeface="+mj-lt"/>
                <a:hlinkClick r:id="rId4">
                  <a:extLst>
                    <a:ext uri="{A12FA001-AC4F-418D-AE19-62706E023703}">
                      <ahyp:hlinkClr xmlns:ahyp="http://schemas.microsoft.com/office/drawing/2018/hyperlinkcolor" val="tx"/>
                    </a:ext>
                  </a:extLst>
                </a:hlinkClick>
              </a:rPr>
              <a:t>Was ist die abschließende Arbeit?</a:t>
            </a:r>
            <a:r>
              <a:rPr lang="de-DE" sz="2400" b="0" i="0" dirty="0">
                <a:solidFill>
                  <a:schemeClr val="accent1"/>
                </a:solidFill>
                <a:effectLst/>
                <a:latin typeface="+mj-lt"/>
              </a:rPr>
              <a:t> </a:t>
            </a:r>
            <a:r>
              <a:rPr lang="de-DE" sz="2400" b="0" i="0" dirty="0">
                <a:effectLst/>
                <a:latin typeface="+mj-lt"/>
              </a:rPr>
              <a:t>- mögliche Ausrichtungen der Arbeit</a:t>
            </a:r>
          </a:p>
          <a:p>
            <a:pPr marL="342900" indent="-342900">
              <a:spcAft>
                <a:spcPts val="1200"/>
              </a:spcAft>
              <a:buFont typeface="Symbol" panose="05050102010706020507" pitchFamily="18" charset="2"/>
              <a:buChar char="-"/>
            </a:pPr>
            <a:r>
              <a:rPr lang="de-DE" sz="2400" dirty="0">
                <a:solidFill>
                  <a:schemeClr val="accent1"/>
                </a:solidFill>
                <a:latin typeface="+mj-lt"/>
                <a:hlinkClick r:id="rId5">
                  <a:extLst>
                    <a:ext uri="{A12FA001-AC4F-418D-AE19-62706E023703}">
                      <ahyp:hlinkClr xmlns:ahyp="http://schemas.microsoft.com/office/drawing/2018/hyperlinkcolor" val="tx"/>
                    </a:ext>
                  </a:extLst>
                </a:hlinkClick>
              </a:rPr>
              <a:t>Beispielhafte Formatbeschreibungen</a:t>
            </a:r>
            <a:endParaRPr lang="de-DE" sz="2400" dirty="0">
              <a:solidFill>
                <a:schemeClr val="accent1"/>
              </a:solidFill>
              <a:latin typeface="+mj-lt"/>
            </a:endParaRPr>
          </a:p>
          <a:p>
            <a:pPr marL="342900" indent="-342900">
              <a:spcAft>
                <a:spcPts val="1200"/>
              </a:spcAft>
              <a:buFont typeface="Symbol" panose="05050102010706020507" pitchFamily="18" charset="2"/>
              <a:buChar char="-"/>
            </a:pPr>
            <a:r>
              <a:rPr lang="de-DE" sz="2400" dirty="0">
                <a:solidFill>
                  <a:schemeClr val="accent1"/>
                </a:solidFill>
                <a:latin typeface="+mj-lt"/>
                <a:hlinkClick r:id="rId6">
                  <a:extLst>
                    <a:ext uri="{A12FA001-AC4F-418D-AE19-62706E023703}">
                      <ahyp:hlinkClr xmlns:ahyp="http://schemas.microsoft.com/office/drawing/2018/hyperlinkcolor" val="tx"/>
                    </a:ext>
                  </a:extLst>
                </a:hlinkClick>
              </a:rPr>
              <a:t>Einreichung des Themas (= Erstellen des Erwartungshorizonts) </a:t>
            </a:r>
            <a:br>
              <a:rPr lang="de-DE" sz="2400" dirty="0">
                <a:solidFill>
                  <a:schemeClr val="tx2">
                    <a:lumMod val="60000"/>
                    <a:lumOff val="40000"/>
                  </a:schemeClr>
                </a:solidFill>
                <a:latin typeface="+mj-lt"/>
              </a:rPr>
            </a:br>
            <a:r>
              <a:rPr lang="de-DE" sz="2400" b="0" i="1" dirty="0">
                <a:effectLst/>
                <a:latin typeface="+mj-lt"/>
              </a:rPr>
              <a:t>(*) Angaben gelten für gestalterische bzw. künstlerische Arbeiten</a:t>
            </a:r>
            <a:endParaRPr lang="de-DE" sz="2400" b="0" i="0" dirty="0">
              <a:effectLst/>
              <a:latin typeface="+mj-lt"/>
            </a:endParaRPr>
          </a:p>
          <a:p>
            <a:pPr marL="342900" indent="-342900">
              <a:spcAft>
                <a:spcPts val="1200"/>
              </a:spcAft>
              <a:buFont typeface="Symbol" panose="05050102010706020507" pitchFamily="18" charset="2"/>
              <a:buChar char="-"/>
            </a:pPr>
            <a:r>
              <a:rPr lang="de-DE" sz="2400" b="0" i="0" dirty="0">
                <a:solidFill>
                  <a:schemeClr val="accent1"/>
                </a:solidFill>
                <a:effectLst/>
                <a:latin typeface="+mj-lt"/>
                <a:hlinkClick r:id="rId7">
                  <a:extLst>
                    <a:ext uri="{A12FA001-AC4F-418D-AE19-62706E023703}">
                      <ahyp:hlinkClr xmlns:ahyp="http://schemas.microsoft.com/office/drawing/2018/hyperlinkcolor" val="tx"/>
                    </a:ext>
                  </a:extLst>
                </a:hlinkClick>
              </a:rPr>
              <a:t>Richtlinien zur schriftlichen Arbeit </a:t>
            </a:r>
            <a:r>
              <a:rPr lang="de-DE" sz="2400" dirty="0">
                <a:latin typeface="+mj-lt"/>
              </a:rPr>
              <a:t>und </a:t>
            </a:r>
            <a:r>
              <a:rPr lang="de-DE" sz="2400" b="0" i="0" dirty="0">
                <a:effectLst/>
                <a:latin typeface="+mj-lt"/>
              </a:rPr>
              <a:t>zur</a:t>
            </a:r>
            <a:r>
              <a:rPr lang="de-DE" sz="2400" b="0" i="0" dirty="0">
                <a:solidFill>
                  <a:schemeClr val="tx2">
                    <a:lumMod val="60000"/>
                    <a:lumOff val="40000"/>
                  </a:schemeClr>
                </a:solidFill>
                <a:effectLst/>
                <a:latin typeface="+mj-lt"/>
              </a:rPr>
              <a:t> </a:t>
            </a:r>
            <a:r>
              <a:rPr lang="de-DE" sz="2400" b="0" i="0" u="none" strike="noStrike" dirty="0">
                <a:solidFill>
                  <a:schemeClr val="accent1"/>
                </a:solidFill>
                <a:effectLst/>
                <a:latin typeface="+mj-lt"/>
                <a:hlinkClick r:id="rId8">
                  <a:extLst>
                    <a:ext uri="{A12FA001-AC4F-418D-AE19-62706E023703}">
                      <ahyp:hlinkClr xmlns:ahyp="http://schemas.microsoft.com/office/drawing/2018/hyperlinkcolor" val="tx"/>
                    </a:ext>
                  </a:extLst>
                </a:hlinkClick>
              </a:rPr>
              <a:t>Dokumentation des Entstehungsprozesses</a:t>
            </a:r>
            <a:endParaRPr lang="de-DE" sz="2400" b="0" i="0" u="none" strike="noStrike" dirty="0">
              <a:solidFill>
                <a:schemeClr val="accent1"/>
              </a:solidFill>
              <a:effectLst/>
              <a:latin typeface="+mj-lt"/>
            </a:endParaRPr>
          </a:p>
          <a:p>
            <a:pPr marL="342900" indent="-342900">
              <a:spcAft>
                <a:spcPts val="1200"/>
              </a:spcAft>
              <a:buFont typeface="Symbol" panose="05050102010706020507" pitchFamily="18" charset="2"/>
              <a:buChar char="-"/>
            </a:pPr>
            <a:r>
              <a:rPr lang="de-DE" sz="2400" b="0" i="0" dirty="0">
                <a:solidFill>
                  <a:schemeClr val="accent1"/>
                </a:solidFill>
                <a:effectLst/>
                <a:latin typeface="+mj-lt"/>
                <a:hlinkClick r:id="rId9">
                  <a:extLst>
                    <a:ext uri="{A12FA001-AC4F-418D-AE19-62706E023703}">
                      <ahyp:hlinkClr xmlns:ahyp="http://schemas.microsoft.com/office/drawing/2018/hyperlinkcolor" val="tx"/>
                    </a:ext>
                  </a:extLst>
                </a:hlinkClick>
              </a:rPr>
              <a:t>Beurteilungsraster</a:t>
            </a:r>
            <a:r>
              <a:rPr lang="de-DE" sz="2400" b="0" i="0" dirty="0">
                <a:solidFill>
                  <a:schemeClr val="accent1"/>
                </a:solidFill>
                <a:effectLst/>
                <a:latin typeface="+mj-lt"/>
              </a:rPr>
              <a:t> </a:t>
            </a:r>
            <a:r>
              <a:rPr lang="de-DE" sz="2400" b="0" i="0" dirty="0">
                <a:effectLst/>
                <a:latin typeface="+mj-lt"/>
              </a:rPr>
              <a:t>für alle möglichen Formen der abschließenden Arbeit</a:t>
            </a:r>
          </a:p>
          <a:p>
            <a:pPr marL="342900" indent="-342900">
              <a:buFont typeface="Symbol" panose="05050102010706020507" pitchFamily="18" charset="2"/>
              <a:buChar char="-"/>
            </a:pPr>
            <a:r>
              <a:rPr lang="de-DE" sz="2400" b="0" i="0" u="none" strike="noStrike" dirty="0">
                <a:solidFill>
                  <a:schemeClr val="accent1"/>
                </a:solidFill>
                <a:effectLst/>
                <a:latin typeface="+mj-lt"/>
                <a:hlinkClick r:id="rId10">
                  <a:extLst>
                    <a:ext uri="{A12FA001-AC4F-418D-AE19-62706E023703}">
                      <ahyp:hlinkClr xmlns:ahyp="http://schemas.microsoft.com/office/drawing/2018/hyperlinkcolor" val="tx"/>
                    </a:ext>
                  </a:extLst>
                </a:hlinkClick>
              </a:rPr>
              <a:t>FAQs zu aktuellen Fragen</a:t>
            </a:r>
            <a:endParaRPr lang="de-DE" sz="2400" b="0" i="0" dirty="0">
              <a:solidFill>
                <a:schemeClr val="accent1"/>
              </a:solidFill>
              <a:effectLst/>
              <a:latin typeface="+mj-lt"/>
            </a:endParaRPr>
          </a:p>
          <a:p>
            <a:pPr marL="342900" indent="-342900">
              <a:spcAft>
                <a:spcPts val="1200"/>
              </a:spcAft>
              <a:buFont typeface="Arial" panose="020B0604020202020204" pitchFamily="34" charset="0"/>
              <a:buChar char="•"/>
            </a:pPr>
            <a:endParaRPr lang="de-DE" sz="2400" b="0" i="0" u="none" strike="noStrike" dirty="0">
              <a:effectLst/>
              <a:latin typeface="+mj-lt"/>
            </a:endParaRPr>
          </a:p>
        </p:txBody>
      </p:sp>
    </p:spTree>
    <p:extLst>
      <p:ext uri="{BB962C8B-B14F-4D97-AF65-F5344CB8AC3E}">
        <p14:creationId xmlns:p14="http://schemas.microsoft.com/office/powerpoint/2010/main" val="379939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C51D6-5199-4EA8-A645-2EE6CDC879F4}"/>
              </a:ext>
            </a:extLst>
          </p:cNvPr>
          <p:cNvSpPr>
            <a:spLocks noGrp="1"/>
          </p:cNvSpPr>
          <p:nvPr>
            <p:ph type="title"/>
          </p:nvPr>
        </p:nvSpPr>
        <p:spPr>
          <a:xfrm>
            <a:off x="1097280" y="286603"/>
            <a:ext cx="10058400" cy="1156117"/>
          </a:xfrm>
        </p:spPr>
        <p:txBody>
          <a:bodyPr>
            <a:normAutofit/>
          </a:bodyPr>
          <a:lstStyle/>
          <a:p>
            <a:r>
              <a:rPr lang="de-DE" sz="3200" dirty="0">
                <a:solidFill>
                  <a:schemeClr val="accent1"/>
                </a:solidFill>
              </a:rPr>
              <a:t>Preise und Auszeichnungen</a:t>
            </a:r>
          </a:p>
        </p:txBody>
      </p:sp>
      <p:pic>
        <p:nvPicPr>
          <p:cNvPr id="4" name="Grafik 3">
            <a:extLst>
              <a:ext uri="{FF2B5EF4-FFF2-40B4-BE49-F238E27FC236}">
                <a16:creationId xmlns:a16="http://schemas.microsoft.com/office/drawing/2014/main" id="{D1B94EC1-1757-484F-B2C1-D399B71016FA}"/>
              </a:ext>
            </a:extLst>
          </p:cNvPr>
          <p:cNvPicPr>
            <a:picLocks noChangeAspect="1"/>
          </p:cNvPicPr>
          <p:nvPr/>
        </p:nvPicPr>
        <p:blipFill>
          <a:blip r:embed="rId2"/>
          <a:stretch>
            <a:fillRect/>
          </a:stretch>
        </p:blipFill>
        <p:spPr>
          <a:xfrm>
            <a:off x="1019454" y="1520667"/>
            <a:ext cx="4939068" cy="4612463"/>
          </a:xfrm>
          <a:prstGeom prst="rect">
            <a:avLst/>
          </a:prstGeom>
        </p:spPr>
      </p:pic>
      <p:pic>
        <p:nvPicPr>
          <p:cNvPr id="7" name="Grafik 6">
            <a:extLst>
              <a:ext uri="{FF2B5EF4-FFF2-40B4-BE49-F238E27FC236}">
                <a16:creationId xmlns:a16="http://schemas.microsoft.com/office/drawing/2014/main" id="{E12718E5-5D3F-435E-AA8A-F343A8DF6B1C}"/>
              </a:ext>
            </a:extLst>
          </p:cNvPr>
          <p:cNvPicPr>
            <a:picLocks noChangeAspect="1"/>
          </p:cNvPicPr>
          <p:nvPr/>
        </p:nvPicPr>
        <p:blipFill>
          <a:blip r:embed="rId3"/>
          <a:stretch>
            <a:fillRect/>
          </a:stretch>
        </p:blipFill>
        <p:spPr>
          <a:xfrm>
            <a:off x="6302188" y="1741872"/>
            <a:ext cx="5051261" cy="4447306"/>
          </a:xfrm>
          <a:prstGeom prst="rect">
            <a:avLst/>
          </a:prstGeom>
        </p:spPr>
      </p:pic>
    </p:spTree>
    <p:extLst>
      <p:ext uri="{BB962C8B-B14F-4D97-AF65-F5344CB8AC3E}">
        <p14:creationId xmlns:p14="http://schemas.microsoft.com/office/powerpoint/2010/main" val="188942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D0269-1257-3467-BC32-120517878B7F}"/>
              </a:ext>
            </a:extLst>
          </p:cNvPr>
          <p:cNvSpPr>
            <a:spLocks noGrp="1"/>
          </p:cNvSpPr>
          <p:nvPr>
            <p:ph type="title"/>
          </p:nvPr>
        </p:nvSpPr>
        <p:spPr>
          <a:xfrm>
            <a:off x="1117600" y="644138"/>
            <a:ext cx="10515600" cy="816725"/>
          </a:xfrm>
        </p:spPr>
        <p:txBody>
          <a:bodyPr/>
          <a:lstStyle/>
          <a:p>
            <a:r>
              <a:rPr lang="de-DE" dirty="0">
                <a:solidFill>
                  <a:schemeClr val="accent1"/>
                </a:solidFill>
              </a:rPr>
              <a:t>Zeitliche Struktur</a:t>
            </a:r>
            <a:endParaRPr lang="de-AT" dirty="0">
              <a:solidFill>
                <a:schemeClr val="accent1"/>
              </a:solidFill>
            </a:endParaRPr>
          </a:p>
        </p:txBody>
      </p:sp>
      <p:sp>
        <p:nvSpPr>
          <p:cNvPr id="3" name="Inhaltsplatzhalter 2">
            <a:extLst>
              <a:ext uri="{FF2B5EF4-FFF2-40B4-BE49-F238E27FC236}">
                <a16:creationId xmlns:a16="http://schemas.microsoft.com/office/drawing/2014/main" id="{80030ABE-7B1C-9A4F-84CC-93A3BFC949E7}"/>
              </a:ext>
            </a:extLst>
          </p:cNvPr>
          <p:cNvSpPr>
            <a:spLocks noGrp="1"/>
          </p:cNvSpPr>
          <p:nvPr>
            <p:ph idx="1"/>
          </p:nvPr>
        </p:nvSpPr>
        <p:spPr>
          <a:xfrm>
            <a:off x="1117600" y="2072640"/>
            <a:ext cx="10236200" cy="3870960"/>
          </a:xfrm>
        </p:spPr>
        <p:txBody>
          <a:bodyPr>
            <a:normAutofit fontScale="55000" lnSpcReduction="20000"/>
          </a:bodyPr>
          <a:lstStyle/>
          <a:p>
            <a:pPr marL="0" indent="0">
              <a:buNone/>
            </a:pPr>
            <a:r>
              <a:rPr lang="de-DE" sz="4600" dirty="0">
                <a:solidFill>
                  <a:schemeClr val="accent1"/>
                </a:solidFill>
              </a:rPr>
              <a:t>Vorbereitung &amp; Begleitung in der Unverbindlichen Übung</a:t>
            </a:r>
            <a:endParaRPr lang="de-DE" sz="1700" dirty="0">
              <a:solidFill>
                <a:schemeClr val="accent1"/>
              </a:solidFill>
            </a:endParaRPr>
          </a:p>
          <a:p>
            <a:pPr marL="0" indent="0">
              <a:lnSpc>
                <a:spcPct val="120000"/>
              </a:lnSpc>
              <a:spcAft>
                <a:spcPts val="600"/>
              </a:spcAft>
              <a:buNone/>
            </a:pPr>
            <a:r>
              <a:rPr lang="de-DE" sz="4500" b="1" dirty="0">
                <a:solidFill>
                  <a:schemeClr val="accent1"/>
                </a:solidFill>
                <a:latin typeface="+mj-lt"/>
              </a:rPr>
              <a:t>Wintersemester 7.Klasse</a:t>
            </a:r>
          </a:p>
          <a:p>
            <a:pPr marL="514350" indent="-514350">
              <a:lnSpc>
                <a:spcPct val="120000"/>
              </a:lnSpc>
              <a:spcAft>
                <a:spcPts val="600"/>
              </a:spcAft>
              <a:buFont typeface="+mj-lt"/>
              <a:buAutoNum type="arabicParenBoth"/>
            </a:pPr>
            <a:r>
              <a:rPr lang="de-DE" sz="3400" dirty="0">
                <a:latin typeface="+mj-lt"/>
              </a:rPr>
              <a:t>Themenfindung / Konkretisierung des Arbeitsvorhabens</a:t>
            </a:r>
          </a:p>
          <a:p>
            <a:pPr marL="514350" indent="-514350">
              <a:lnSpc>
                <a:spcPct val="120000"/>
              </a:lnSpc>
              <a:spcAft>
                <a:spcPts val="600"/>
              </a:spcAft>
              <a:buFont typeface="+mj-lt"/>
              <a:buAutoNum type="arabicParenBoth"/>
            </a:pPr>
            <a:r>
              <a:rPr lang="de-DE" sz="3400" dirty="0">
                <a:latin typeface="+mj-lt"/>
              </a:rPr>
              <a:t>Verfassen eines Exposés</a:t>
            </a:r>
          </a:p>
          <a:p>
            <a:pPr marL="514350" indent="-514350">
              <a:lnSpc>
                <a:spcPct val="120000"/>
              </a:lnSpc>
              <a:spcAft>
                <a:spcPts val="600"/>
              </a:spcAft>
              <a:buFont typeface="+mj-lt"/>
              <a:buAutoNum type="arabicParenBoth"/>
            </a:pPr>
            <a:r>
              <a:rPr lang="de-DE" sz="3400" dirty="0">
                <a:latin typeface="+mj-lt"/>
              </a:rPr>
              <a:t>Einvernehmen zw. Schülerin bzw. Schüler und Betreuungsperson über Thema und konkretes Arbeitsvorhaben herstellen</a:t>
            </a:r>
          </a:p>
          <a:p>
            <a:pPr marL="514350" indent="-514350">
              <a:lnSpc>
                <a:spcPct val="120000"/>
              </a:lnSpc>
              <a:spcAft>
                <a:spcPts val="600"/>
              </a:spcAft>
              <a:buFont typeface="+mj-lt"/>
              <a:buAutoNum type="arabicParenBoth"/>
            </a:pPr>
            <a:r>
              <a:rPr lang="de-DE" sz="3600" dirty="0" err="1">
                <a:latin typeface="+mj-lt"/>
              </a:rPr>
              <a:t>Opt</a:t>
            </a:r>
            <a:r>
              <a:rPr lang="de-DE" sz="3600" dirty="0">
                <a:latin typeface="+mj-lt"/>
              </a:rPr>
              <a:t> out-Möglichkeit: etwaige Bekanntgabe der Abwahl der abschließenden Arbeit in der Direktion durch die Schülerin bzw. den Schüler (Stichtag: 15. Jänner)</a:t>
            </a:r>
          </a:p>
        </p:txBody>
      </p:sp>
    </p:spTree>
    <p:extLst>
      <p:ext uri="{BB962C8B-B14F-4D97-AF65-F5344CB8AC3E}">
        <p14:creationId xmlns:p14="http://schemas.microsoft.com/office/powerpoint/2010/main" val="339279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0030ABE-7B1C-9A4F-84CC-93A3BFC949E7}"/>
              </a:ext>
            </a:extLst>
          </p:cNvPr>
          <p:cNvSpPr>
            <a:spLocks noGrp="1"/>
          </p:cNvSpPr>
          <p:nvPr>
            <p:ph idx="1"/>
          </p:nvPr>
        </p:nvSpPr>
        <p:spPr>
          <a:xfrm>
            <a:off x="992221" y="1877437"/>
            <a:ext cx="10408596" cy="4435813"/>
          </a:xfrm>
        </p:spPr>
        <p:txBody>
          <a:bodyPr>
            <a:normAutofit/>
          </a:bodyPr>
          <a:lstStyle/>
          <a:p>
            <a:pPr marL="0" indent="0">
              <a:lnSpc>
                <a:spcPct val="120000"/>
              </a:lnSpc>
              <a:spcAft>
                <a:spcPts val="600"/>
              </a:spcAft>
              <a:buNone/>
            </a:pPr>
            <a:r>
              <a:rPr lang="de-DE" sz="2800" b="1" dirty="0">
                <a:solidFill>
                  <a:schemeClr val="accent1"/>
                </a:solidFill>
                <a:latin typeface="+mj-lt"/>
              </a:rPr>
              <a:t>Sommersemester 7.Klasse</a:t>
            </a:r>
          </a:p>
          <a:p>
            <a:pPr marL="514350" indent="-514350">
              <a:lnSpc>
                <a:spcPct val="120000"/>
              </a:lnSpc>
              <a:spcAft>
                <a:spcPts val="600"/>
              </a:spcAft>
              <a:buFont typeface="+mj-lt"/>
              <a:buAutoNum type="arabicParenBoth" startAt="4"/>
            </a:pPr>
            <a:r>
              <a:rPr lang="de-DE" dirty="0">
                <a:latin typeface="+mj-lt"/>
              </a:rPr>
              <a:t>Einreichung (ABA-Portal)</a:t>
            </a:r>
          </a:p>
          <a:p>
            <a:pPr marL="514350" indent="-514350">
              <a:lnSpc>
                <a:spcPct val="120000"/>
              </a:lnSpc>
              <a:spcAft>
                <a:spcPts val="600"/>
              </a:spcAft>
              <a:buFont typeface="+mj-lt"/>
              <a:buAutoNum type="arabicParenBoth" startAt="4"/>
            </a:pPr>
            <a:r>
              <a:rPr lang="de-DE" dirty="0">
                <a:latin typeface="+mj-lt"/>
              </a:rPr>
              <a:t>bis Ende März Vorlage bei der Schulleitung</a:t>
            </a:r>
          </a:p>
          <a:p>
            <a:pPr marL="514350" indent="-514350">
              <a:lnSpc>
                <a:spcPct val="120000"/>
              </a:lnSpc>
              <a:spcAft>
                <a:spcPts val="600"/>
              </a:spcAft>
              <a:buFont typeface="+mj-lt"/>
              <a:buAutoNum type="arabicParenBoth" startAt="4"/>
            </a:pPr>
            <a:r>
              <a:rPr lang="de-DE" dirty="0">
                <a:latin typeface="+mj-lt"/>
              </a:rPr>
              <a:t>bis Ende April Zustimmung (bzw. Rückweisung) durch Schulleitung (bzw. Verlangen der Vorlage eines neuen Themas unter gleichzeitiger Setzung einer Nachfrist)</a:t>
            </a:r>
          </a:p>
          <a:p>
            <a:pPr marL="514350" indent="-514350">
              <a:lnSpc>
                <a:spcPct val="120000"/>
              </a:lnSpc>
              <a:spcAft>
                <a:spcPts val="600"/>
              </a:spcAft>
              <a:buFont typeface="+mj-lt"/>
              <a:buAutoNum type="arabicParenBoth" startAt="4"/>
            </a:pPr>
            <a:r>
              <a:rPr lang="de-DE" dirty="0">
                <a:latin typeface="+mj-lt"/>
              </a:rPr>
              <a:t>danach kontinuierliche Betreuung durch Lehrperson bis zur Abgabe der Arbeit</a:t>
            </a:r>
            <a:br>
              <a:rPr lang="de-DE" dirty="0">
                <a:latin typeface="+mj-lt"/>
              </a:rPr>
            </a:br>
            <a:r>
              <a:rPr lang="de-DE" dirty="0">
                <a:latin typeface="+mj-lt"/>
              </a:rPr>
              <a:t>(8.Klasse / Ende der 1.Unterrichtswoche des 2.Semesters)</a:t>
            </a:r>
          </a:p>
        </p:txBody>
      </p:sp>
      <p:sp>
        <p:nvSpPr>
          <p:cNvPr id="8" name="Titel 1">
            <a:extLst>
              <a:ext uri="{FF2B5EF4-FFF2-40B4-BE49-F238E27FC236}">
                <a16:creationId xmlns:a16="http://schemas.microsoft.com/office/drawing/2014/main" id="{E62E286B-E929-27A4-9D4C-4CB55685334E}"/>
              </a:ext>
            </a:extLst>
          </p:cNvPr>
          <p:cNvSpPr>
            <a:spLocks noGrp="1"/>
          </p:cNvSpPr>
          <p:nvPr>
            <p:ph type="title"/>
          </p:nvPr>
        </p:nvSpPr>
        <p:spPr>
          <a:xfrm>
            <a:off x="1117600" y="644138"/>
            <a:ext cx="10515600" cy="816725"/>
          </a:xfrm>
        </p:spPr>
        <p:txBody>
          <a:bodyPr/>
          <a:lstStyle/>
          <a:p>
            <a:r>
              <a:rPr lang="de-DE" dirty="0">
                <a:solidFill>
                  <a:schemeClr val="accent1"/>
                </a:solidFill>
              </a:rPr>
              <a:t>Zeitliche Struktur</a:t>
            </a:r>
            <a:endParaRPr lang="de-AT" dirty="0">
              <a:solidFill>
                <a:schemeClr val="accent1"/>
              </a:solidFill>
            </a:endParaRPr>
          </a:p>
        </p:txBody>
      </p:sp>
    </p:spTree>
    <p:extLst>
      <p:ext uri="{BB962C8B-B14F-4D97-AF65-F5344CB8AC3E}">
        <p14:creationId xmlns:p14="http://schemas.microsoft.com/office/powerpoint/2010/main" val="1411946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882E0E-72B1-F931-F2E7-B98DC588F717}"/>
              </a:ext>
            </a:extLst>
          </p:cNvPr>
          <p:cNvSpPr>
            <a:spLocks noGrp="1"/>
          </p:cNvSpPr>
          <p:nvPr>
            <p:ph type="title"/>
          </p:nvPr>
        </p:nvSpPr>
        <p:spPr/>
        <p:txBody>
          <a:bodyPr/>
          <a:lstStyle/>
          <a:p>
            <a:r>
              <a:rPr lang="en-US" dirty="0"/>
              <a:t>Staffel 1 – VWA Podcast</a:t>
            </a:r>
          </a:p>
        </p:txBody>
      </p:sp>
      <p:sp>
        <p:nvSpPr>
          <p:cNvPr id="12" name="Content Placeholder 2">
            <a:extLst>
              <a:ext uri="{FF2B5EF4-FFF2-40B4-BE49-F238E27FC236}">
                <a16:creationId xmlns:a16="http://schemas.microsoft.com/office/drawing/2014/main" id="{F1856407-03A7-7089-D1E2-97318512C14D}"/>
              </a:ext>
            </a:extLst>
          </p:cNvPr>
          <p:cNvSpPr>
            <a:spLocks noGrp="1"/>
          </p:cNvSpPr>
          <p:nvPr>
            <p:ph sz="half" idx="1"/>
          </p:nvPr>
        </p:nvSpPr>
        <p:spPr>
          <a:xfrm>
            <a:off x="838199" y="1825625"/>
            <a:ext cx="7323307" cy="4460890"/>
          </a:xfrm>
        </p:spPr>
        <p:txBody>
          <a:bodyPr>
            <a:normAutofit fontScale="92500" lnSpcReduction="10000"/>
          </a:bodyPr>
          <a:lstStyle/>
          <a:p>
            <a: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a:t>
            </a:r>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1: Was ist eine VWA?</a:t>
            </a:r>
          </a:p>
          <a:p>
            <a: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a:t>
            </a:r>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2: Wie finde ich das passende Thema für meine VWA?</a:t>
            </a:r>
          </a:p>
          <a:p>
            <a: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a:t>
            </a:r>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3: Was muss ich beim Einreichen meines VWA-Themas beachten?</a:t>
            </a:r>
          </a:p>
          <a:p>
            <a: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a:t>
            </a:r>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4: Der Betreuungsprozess (aus Sicht von Schülerinnen und Schülern)</a:t>
            </a:r>
          </a:p>
          <a:p>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#5: Der Betreuungsprozess (aus Sicht von Lehrerinnen und Lehrern)</a:t>
            </a:r>
          </a:p>
          <a:p>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#6: Recherche</a:t>
            </a:r>
          </a:p>
          <a:p>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#7: Recherche (Gespräch mit zwei Expertinnen)</a:t>
            </a:r>
          </a:p>
          <a:p>
            <a:r>
              <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rPr>
              <a:t>#8: Das Schreiben (vor dem Schreiben)</a:t>
            </a:r>
          </a:p>
          <a:p>
            <a: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#9: Das Schreiben (nach dem Schreiben)</a:t>
            </a:r>
            <a:br>
              <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br>
            <a:endParaRPr lang="de-DE" sz="2000"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endParaRPr>
          </a:p>
          <a:p>
            <a:r>
              <a:rPr lang="de-DE" sz="2000" b="1" dirty="0">
                <a:solidFill>
                  <a:srgbClr val="212529"/>
                </a:solidFill>
                <a:latin typeface="Calibri Light" panose="020F0302020204030204" pitchFamily="34" charset="0"/>
                <a:ea typeface="Calibri Light" panose="020F0302020204030204" pitchFamily="34" charset="0"/>
                <a:cs typeface="Calibri Light" panose="020F0302020204030204" pitchFamily="34" charset="0"/>
              </a:rPr>
              <a:t>#10: Künstliche Intelligenz (NEU)</a:t>
            </a:r>
            <a:endParaRPr lang="de-DE" sz="2000" i="0" dirty="0">
              <a:solidFill>
                <a:srgbClr val="212529"/>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en-US" dirty="0"/>
          </a:p>
        </p:txBody>
      </p:sp>
      <p:pic>
        <p:nvPicPr>
          <p:cNvPr id="5" name="Grafik 4">
            <a:extLst>
              <a:ext uri="{FF2B5EF4-FFF2-40B4-BE49-F238E27FC236}">
                <a16:creationId xmlns:a16="http://schemas.microsoft.com/office/drawing/2014/main" id="{B5483852-271D-9553-D62C-F117BD3B330D}"/>
              </a:ext>
            </a:extLst>
          </p:cNvPr>
          <p:cNvPicPr>
            <a:picLocks noChangeAspect="1"/>
          </p:cNvPicPr>
          <p:nvPr/>
        </p:nvPicPr>
        <p:blipFill>
          <a:blip r:embed="rId3"/>
          <a:stretch>
            <a:fillRect/>
          </a:stretch>
        </p:blipFill>
        <p:spPr>
          <a:xfrm>
            <a:off x="8939455" y="529618"/>
            <a:ext cx="2033250" cy="3104199"/>
          </a:xfrm>
          <a:prstGeom prst="rect">
            <a:avLst/>
          </a:prstGeom>
          <a:noFill/>
        </p:spPr>
      </p:pic>
      <p:pic>
        <p:nvPicPr>
          <p:cNvPr id="3" name="Grafik 2">
            <a:extLst>
              <a:ext uri="{FF2B5EF4-FFF2-40B4-BE49-F238E27FC236}">
                <a16:creationId xmlns:a16="http://schemas.microsoft.com/office/drawing/2014/main" id="{FB51CD30-E5F4-9C17-F4DF-FD1963DBCFCE}"/>
              </a:ext>
            </a:extLst>
          </p:cNvPr>
          <p:cNvPicPr>
            <a:picLocks noChangeAspect="1"/>
          </p:cNvPicPr>
          <p:nvPr/>
        </p:nvPicPr>
        <p:blipFill>
          <a:blip r:embed="rId4"/>
          <a:stretch>
            <a:fillRect/>
          </a:stretch>
        </p:blipFill>
        <p:spPr>
          <a:xfrm>
            <a:off x="8690973" y="3691423"/>
            <a:ext cx="2530215" cy="2595092"/>
          </a:xfrm>
          <a:prstGeom prst="rect">
            <a:avLst/>
          </a:prstGeom>
        </p:spPr>
      </p:pic>
    </p:spTree>
    <p:extLst>
      <p:ext uri="{BB962C8B-B14F-4D97-AF65-F5344CB8AC3E}">
        <p14:creationId xmlns:p14="http://schemas.microsoft.com/office/powerpoint/2010/main" val="386022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A40C3-0FF2-9453-A6FA-CB8B7C67C9F5}"/>
              </a:ext>
            </a:extLst>
          </p:cNvPr>
          <p:cNvSpPr>
            <a:spLocks noGrp="1"/>
          </p:cNvSpPr>
          <p:nvPr>
            <p:ph type="ctrTitle"/>
          </p:nvPr>
        </p:nvSpPr>
        <p:spPr>
          <a:xfrm>
            <a:off x="818707" y="3024516"/>
            <a:ext cx="4616893" cy="2160000"/>
          </a:xfrm>
        </p:spPr>
        <p:txBody>
          <a:bodyPr/>
          <a:lstStyle/>
          <a:p>
            <a:pPr algn="l"/>
            <a:r>
              <a:rPr lang="de-DE" dirty="0"/>
              <a:t>     Fragen?</a:t>
            </a:r>
            <a:endParaRPr lang="de-AT" dirty="0"/>
          </a:p>
        </p:txBody>
      </p:sp>
      <p:sp>
        <p:nvSpPr>
          <p:cNvPr id="5" name="Freihandform: Form 4">
            <a:extLst>
              <a:ext uri="{FF2B5EF4-FFF2-40B4-BE49-F238E27FC236}">
                <a16:creationId xmlns:a16="http://schemas.microsoft.com/office/drawing/2014/main" id="{BD8788BE-F097-D656-956E-F57511320D09}"/>
              </a:ext>
            </a:extLst>
          </p:cNvPr>
          <p:cNvSpPr/>
          <p:nvPr/>
        </p:nvSpPr>
        <p:spPr>
          <a:xfrm>
            <a:off x="5435600" y="2533684"/>
            <a:ext cx="4446588" cy="3565525"/>
          </a:xfrm>
          <a:custGeom>
            <a:avLst/>
            <a:gdLst>
              <a:gd name="connsiteX0" fmla="*/ 276231 w 1824561"/>
              <a:gd name="connsiteY0" fmla="*/ 1486158 h 1491101"/>
              <a:gd name="connsiteX1" fmla="*/ 1819010 w 1824561"/>
              <a:gd name="connsiteY1" fmla="*/ 1217472 h 1491101"/>
              <a:gd name="connsiteX2" fmla="*/ 809270 w 1824561"/>
              <a:gd name="connsiteY2" fmla="*/ 385411 h 1491101"/>
              <a:gd name="connsiteX3" fmla="*/ 1259969 w 1824561"/>
              <a:gd name="connsiteY3" fmla="*/ 4050 h 1491101"/>
              <a:gd name="connsiteX4" fmla="*/ 661926 w 1824561"/>
              <a:gd name="connsiteY4" fmla="*/ 246735 h 1491101"/>
              <a:gd name="connsiteX5" fmla="*/ 1571992 w 1824561"/>
              <a:gd name="connsiteY5" fmla="*/ 1148134 h 1491101"/>
              <a:gd name="connsiteX6" fmla="*/ 120219 w 1824561"/>
              <a:gd name="connsiteY6" fmla="*/ 1373484 h 1491101"/>
              <a:gd name="connsiteX7" fmla="*/ 276231 w 1824561"/>
              <a:gd name="connsiteY7" fmla="*/ 1486158 h 1491101"/>
              <a:gd name="connsiteX0" fmla="*/ 276231 w 1824561"/>
              <a:gd name="connsiteY0" fmla="*/ 1483030 h 1487973"/>
              <a:gd name="connsiteX1" fmla="*/ 1819010 w 1824561"/>
              <a:gd name="connsiteY1" fmla="*/ 1214344 h 1487973"/>
              <a:gd name="connsiteX2" fmla="*/ 809270 w 1824561"/>
              <a:gd name="connsiteY2" fmla="*/ 382283 h 1487973"/>
              <a:gd name="connsiteX3" fmla="*/ 1259969 w 1824561"/>
              <a:gd name="connsiteY3" fmla="*/ 922 h 1487973"/>
              <a:gd name="connsiteX4" fmla="*/ 375905 w 1824561"/>
              <a:gd name="connsiteY4" fmla="*/ 304278 h 1487973"/>
              <a:gd name="connsiteX5" fmla="*/ 1571992 w 1824561"/>
              <a:gd name="connsiteY5" fmla="*/ 1145006 h 1487973"/>
              <a:gd name="connsiteX6" fmla="*/ 120219 w 1824561"/>
              <a:gd name="connsiteY6" fmla="*/ 1370356 h 1487973"/>
              <a:gd name="connsiteX7" fmla="*/ 276231 w 1824561"/>
              <a:gd name="connsiteY7" fmla="*/ 1483030 h 1487973"/>
              <a:gd name="connsiteX0" fmla="*/ 276231 w 1820047"/>
              <a:gd name="connsiteY0" fmla="*/ 1482161 h 1487104"/>
              <a:gd name="connsiteX1" fmla="*/ 1819010 w 1820047"/>
              <a:gd name="connsiteY1" fmla="*/ 1213475 h 1487104"/>
              <a:gd name="connsiteX2" fmla="*/ 527583 w 1820047"/>
              <a:gd name="connsiteY2" fmla="*/ 320743 h 1487104"/>
              <a:gd name="connsiteX3" fmla="*/ 1259969 w 1820047"/>
              <a:gd name="connsiteY3" fmla="*/ 53 h 1487104"/>
              <a:gd name="connsiteX4" fmla="*/ 375905 w 1820047"/>
              <a:gd name="connsiteY4" fmla="*/ 303409 h 1487104"/>
              <a:gd name="connsiteX5" fmla="*/ 1571992 w 1820047"/>
              <a:gd name="connsiteY5" fmla="*/ 1144137 h 1487104"/>
              <a:gd name="connsiteX6" fmla="*/ 120219 w 1820047"/>
              <a:gd name="connsiteY6" fmla="*/ 1369487 h 1487104"/>
              <a:gd name="connsiteX7" fmla="*/ 276231 w 1820047"/>
              <a:gd name="connsiteY7" fmla="*/ 1482161 h 1487104"/>
              <a:gd name="connsiteX0" fmla="*/ 276231 w 1820037"/>
              <a:gd name="connsiteY0" fmla="*/ 1482161 h 1487104"/>
              <a:gd name="connsiteX1" fmla="*/ 1819010 w 1820037"/>
              <a:gd name="connsiteY1" fmla="*/ 1213475 h 1487104"/>
              <a:gd name="connsiteX2" fmla="*/ 527583 w 1820037"/>
              <a:gd name="connsiteY2" fmla="*/ 320743 h 1487104"/>
              <a:gd name="connsiteX3" fmla="*/ 1259969 w 1820037"/>
              <a:gd name="connsiteY3" fmla="*/ 53 h 1487104"/>
              <a:gd name="connsiteX4" fmla="*/ 375905 w 1820037"/>
              <a:gd name="connsiteY4" fmla="*/ 303409 h 1487104"/>
              <a:gd name="connsiteX5" fmla="*/ 1571992 w 1820037"/>
              <a:gd name="connsiteY5" fmla="*/ 1144137 h 1487104"/>
              <a:gd name="connsiteX6" fmla="*/ 120219 w 1820037"/>
              <a:gd name="connsiteY6" fmla="*/ 1369487 h 1487104"/>
              <a:gd name="connsiteX7" fmla="*/ 276231 w 1820037"/>
              <a:gd name="connsiteY7" fmla="*/ 1482161 h 1487104"/>
              <a:gd name="connsiteX0" fmla="*/ 276231 w 1820030"/>
              <a:gd name="connsiteY0" fmla="*/ 1482161 h 1487104"/>
              <a:gd name="connsiteX1" fmla="*/ 1819010 w 1820030"/>
              <a:gd name="connsiteY1" fmla="*/ 1213475 h 1487104"/>
              <a:gd name="connsiteX2" fmla="*/ 527583 w 1820030"/>
              <a:gd name="connsiteY2" fmla="*/ 320743 h 1487104"/>
              <a:gd name="connsiteX3" fmla="*/ 1259969 w 1820030"/>
              <a:gd name="connsiteY3" fmla="*/ 53 h 1487104"/>
              <a:gd name="connsiteX4" fmla="*/ 375905 w 1820030"/>
              <a:gd name="connsiteY4" fmla="*/ 303409 h 1487104"/>
              <a:gd name="connsiteX5" fmla="*/ 1571992 w 1820030"/>
              <a:gd name="connsiteY5" fmla="*/ 1144137 h 1487104"/>
              <a:gd name="connsiteX6" fmla="*/ 120219 w 1820030"/>
              <a:gd name="connsiteY6" fmla="*/ 1369487 h 1487104"/>
              <a:gd name="connsiteX7" fmla="*/ 276231 w 1820030"/>
              <a:gd name="connsiteY7" fmla="*/ 1482161 h 1487104"/>
              <a:gd name="connsiteX0" fmla="*/ 279980 w 1906083"/>
              <a:gd name="connsiteY0" fmla="*/ 1482161 h 1488427"/>
              <a:gd name="connsiteX1" fmla="*/ 1905099 w 1906083"/>
              <a:gd name="connsiteY1" fmla="*/ 1187473 h 1488427"/>
              <a:gd name="connsiteX2" fmla="*/ 531332 w 1906083"/>
              <a:gd name="connsiteY2" fmla="*/ 320743 h 1488427"/>
              <a:gd name="connsiteX3" fmla="*/ 1263718 w 1906083"/>
              <a:gd name="connsiteY3" fmla="*/ 53 h 1488427"/>
              <a:gd name="connsiteX4" fmla="*/ 379654 w 1906083"/>
              <a:gd name="connsiteY4" fmla="*/ 303409 h 1488427"/>
              <a:gd name="connsiteX5" fmla="*/ 1575741 w 1906083"/>
              <a:gd name="connsiteY5" fmla="*/ 1144137 h 1488427"/>
              <a:gd name="connsiteX6" fmla="*/ 123968 w 1906083"/>
              <a:gd name="connsiteY6" fmla="*/ 1369487 h 1488427"/>
              <a:gd name="connsiteX7" fmla="*/ 279980 w 1906083"/>
              <a:gd name="connsiteY7" fmla="*/ 1482161 h 1488427"/>
              <a:gd name="connsiteX0" fmla="*/ 284462 w 2005850"/>
              <a:gd name="connsiteY0" fmla="*/ 1482161 h 1489350"/>
              <a:gd name="connsiteX1" fmla="*/ 2004921 w 2005850"/>
              <a:gd name="connsiteY1" fmla="*/ 1170138 h 1489350"/>
              <a:gd name="connsiteX2" fmla="*/ 535814 w 2005850"/>
              <a:gd name="connsiteY2" fmla="*/ 320743 h 1489350"/>
              <a:gd name="connsiteX3" fmla="*/ 1268200 w 2005850"/>
              <a:gd name="connsiteY3" fmla="*/ 53 h 1489350"/>
              <a:gd name="connsiteX4" fmla="*/ 384136 w 2005850"/>
              <a:gd name="connsiteY4" fmla="*/ 303409 h 1489350"/>
              <a:gd name="connsiteX5" fmla="*/ 1580223 w 2005850"/>
              <a:gd name="connsiteY5" fmla="*/ 1144137 h 1489350"/>
              <a:gd name="connsiteX6" fmla="*/ 128450 w 2005850"/>
              <a:gd name="connsiteY6" fmla="*/ 1369487 h 1489350"/>
              <a:gd name="connsiteX7" fmla="*/ 284462 w 2005850"/>
              <a:gd name="connsiteY7" fmla="*/ 1482161 h 1489350"/>
              <a:gd name="connsiteX0" fmla="*/ 309246 w 2030634"/>
              <a:gd name="connsiteY0" fmla="*/ 1482161 h 1488418"/>
              <a:gd name="connsiteX1" fmla="*/ 2029705 w 2030634"/>
              <a:gd name="connsiteY1" fmla="*/ 1170138 h 1488418"/>
              <a:gd name="connsiteX2" fmla="*/ 560598 w 2030634"/>
              <a:gd name="connsiteY2" fmla="*/ 320743 h 1488418"/>
              <a:gd name="connsiteX3" fmla="*/ 1292984 w 2030634"/>
              <a:gd name="connsiteY3" fmla="*/ 53 h 1488418"/>
              <a:gd name="connsiteX4" fmla="*/ 408920 w 2030634"/>
              <a:gd name="connsiteY4" fmla="*/ 303409 h 1488418"/>
              <a:gd name="connsiteX5" fmla="*/ 1605007 w 2030634"/>
              <a:gd name="connsiteY5" fmla="*/ 1144137 h 1488418"/>
              <a:gd name="connsiteX6" fmla="*/ 118565 w 2030634"/>
              <a:gd name="connsiteY6" fmla="*/ 1360819 h 1488418"/>
              <a:gd name="connsiteX7" fmla="*/ 309246 w 2030634"/>
              <a:gd name="connsiteY7" fmla="*/ 1482161 h 1488418"/>
              <a:gd name="connsiteX0" fmla="*/ 233857 w 1955245"/>
              <a:gd name="connsiteY0" fmla="*/ 1482161 h 1487090"/>
              <a:gd name="connsiteX1" fmla="*/ 1954316 w 1955245"/>
              <a:gd name="connsiteY1" fmla="*/ 1170138 h 1487090"/>
              <a:gd name="connsiteX2" fmla="*/ 485209 w 1955245"/>
              <a:gd name="connsiteY2" fmla="*/ 320743 h 1487090"/>
              <a:gd name="connsiteX3" fmla="*/ 1217595 w 1955245"/>
              <a:gd name="connsiteY3" fmla="*/ 53 h 1487090"/>
              <a:gd name="connsiteX4" fmla="*/ 333531 w 1955245"/>
              <a:gd name="connsiteY4" fmla="*/ 303409 h 1487090"/>
              <a:gd name="connsiteX5" fmla="*/ 1529618 w 1955245"/>
              <a:gd name="connsiteY5" fmla="*/ 1144137 h 1487090"/>
              <a:gd name="connsiteX6" fmla="*/ 43176 w 1955245"/>
              <a:gd name="connsiteY6" fmla="*/ 1360819 h 1487090"/>
              <a:gd name="connsiteX7" fmla="*/ 233857 w 1955245"/>
              <a:gd name="connsiteY7" fmla="*/ 1482161 h 1487090"/>
              <a:gd name="connsiteX0" fmla="*/ 197437 w 1918825"/>
              <a:gd name="connsiteY0" fmla="*/ 1482161 h 1482176"/>
              <a:gd name="connsiteX1" fmla="*/ 1917896 w 1918825"/>
              <a:gd name="connsiteY1" fmla="*/ 1170138 h 1482176"/>
              <a:gd name="connsiteX2" fmla="*/ 448789 w 1918825"/>
              <a:gd name="connsiteY2" fmla="*/ 320743 h 1482176"/>
              <a:gd name="connsiteX3" fmla="*/ 1181175 w 1918825"/>
              <a:gd name="connsiteY3" fmla="*/ 53 h 1482176"/>
              <a:gd name="connsiteX4" fmla="*/ 297111 w 1918825"/>
              <a:gd name="connsiteY4" fmla="*/ 303409 h 1482176"/>
              <a:gd name="connsiteX5" fmla="*/ 1493198 w 1918825"/>
              <a:gd name="connsiteY5" fmla="*/ 1144137 h 1482176"/>
              <a:gd name="connsiteX6" fmla="*/ 6756 w 1918825"/>
              <a:gd name="connsiteY6" fmla="*/ 1360819 h 1482176"/>
              <a:gd name="connsiteX7" fmla="*/ 197437 w 1918825"/>
              <a:gd name="connsiteY7" fmla="*/ 1482161 h 1482176"/>
              <a:gd name="connsiteX0" fmla="*/ 207857 w 1999146"/>
              <a:gd name="connsiteY0" fmla="*/ 1490829 h 1490849"/>
              <a:gd name="connsiteX1" fmla="*/ 1997655 w 1999146"/>
              <a:gd name="connsiteY1" fmla="*/ 1170138 h 1490849"/>
              <a:gd name="connsiteX2" fmla="*/ 528548 w 1999146"/>
              <a:gd name="connsiteY2" fmla="*/ 320743 h 1490849"/>
              <a:gd name="connsiteX3" fmla="*/ 1260934 w 1999146"/>
              <a:gd name="connsiteY3" fmla="*/ 53 h 1490849"/>
              <a:gd name="connsiteX4" fmla="*/ 376870 w 1999146"/>
              <a:gd name="connsiteY4" fmla="*/ 303409 h 1490849"/>
              <a:gd name="connsiteX5" fmla="*/ 1572957 w 1999146"/>
              <a:gd name="connsiteY5" fmla="*/ 1144137 h 1490849"/>
              <a:gd name="connsiteX6" fmla="*/ 86515 w 1999146"/>
              <a:gd name="connsiteY6" fmla="*/ 1360819 h 1490849"/>
              <a:gd name="connsiteX7" fmla="*/ 207857 w 1999146"/>
              <a:gd name="connsiteY7" fmla="*/ 1490829 h 1490849"/>
              <a:gd name="connsiteX0" fmla="*/ 269396 w 2060685"/>
              <a:gd name="connsiteY0" fmla="*/ 1490829 h 1495626"/>
              <a:gd name="connsiteX1" fmla="*/ 2059194 w 2060685"/>
              <a:gd name="connsiteY1" fmla="*/ 1170138 h 1495626"/>
              <a:gd name="connsiteX2" fmla="*/ 590087 w 2060685"/>
              <a:gd name="connsiteY2" fmla="*/ 320743 h 1495626"/>
              <a:gd name="connsiteX3" fmla="*/ 1322473 w 2060685"/>
              <a:gd name="connsiteY3" fmla="*/ 53 h 1495626"/>
              <a:gd name="connsiteX4" fmla="*/ 438409 w 2060685"/>
              <a:gd name="connsiteY4" fmla="*/ 303409 h 1495626"/>
              <a:gd name="connsiteX5" fmla="*/ 1634496 w 2060685"/>
              <a:gd name="connsiteY5" fmla="*/ 1144137 h 1495626"/>
              <a:gd name="connsiteX6" fmla="*/ 148054 w 2060685"/>
              <a:gd name="connsiteY6" fmla="*/ 1347818 h 1495626"/>
              <a:gd name="connsiteX7" fmla="*/ 269396 w 2060685"/>
              <a:gd name="connsiteY7" fmla="*/ 1490829 h 1495626"/>
              <a:gd name="connsiteX0" fmla="*/ 198976 w 1990265"/>
              <a:gd name="connsiteY0" fmla="*/ 1490829 h 1494513"/>
              <a:gd name="connsiteX1" fmla="*/ 1988774 w 1990265"/>
              <a:gd name="connsiteY1" fmla="*/ 1170138 h 1494513"/>
              <a:gd name="connsiteX2" fmla="*/ 519667 w 1990265"/>
              <a:gd name="connsiteY2" fmla="*/ 320743 h 1494513"/>
              <a:gd name="connsiteX3" fmla="*/ 1252053 w 1990265"/>
              <a:gd name="connsiteY3" fmla="*/ 53 h 1494513"/>
              <a:gd name="connsiteX4" fmla="*/ 367989 w 1990265"/>
              <a:gd name="connsiteY4" fmla="*/ 303409 h 1494513"/>
              <a:gd name="connsiteX5" fmla="*/ 1564076 w 1990265"/>
              <a:gd name="connsiteY5" fmla="*/ 1144137 h 1494513"/>
              <a:gd name="connsiteX6" fmla="*/ 77634 w 1990265"/>
              <a:gd name="connsiteY6" fmla="*/ 1347818 h 1494513"/>
              <a:gd name="connsiteX7" fmla="*/ 198976 w 1990265"/>
              <a:gd name="connsiteY7" fmla="*/ 1490829 h 1494513"/>
              <a:gd name="connsiteX0" fmla="*/ 135977 w 1927266"/>
              <a:gd name="connsiteY0" fmla="*/ 1490829 h 1491586"/>
              <a:gd name="connsiteX1" fmla="*/ 1925775 w 1927266"/>
              <a:gd name="connsiteY1" fmla="*/ 1170138 h 1491586"/>
              <a:gd name="connsiteX2" fmla="*/ 456668 w 1927266"/>
              <a:gd name="connsiteY2" fmla="*/ 320743 h 1491586"/>
              <a:gd name="connsiteX3" fmla="*/ 1189054 w 1927266"/>
              <a:gd name="connsiteY3" fmla="*/ 53 h 1491586"/>
              <a:gd name="connsiteX4" fmla="*/ 304990 w 1927266"/>
              <a:gd name="connsiteY4" fmla="*/ 303409 h 1491586"/>
              <a:gd name="connsiteX5" fmla="*/ 1501077 w 1927266"/>
              <a:gd name="connsiteY5" fmla="*/ 1144137 h 1491586"/>
              <a:gd name="connsiteX6" fmla="*/ 14635 w 1927266"/>
              <a:gd name="connsiteY6" fmla="*/ 1347818 h 1491586"/>
              <a:gd name="connsiteX7" fmla="*/ 135977 w 1927266"/>
              <a:gd name="connsiteY7" fmla="*/ 1490829 h 1491586"/>
              <a:gd name="connsiteX0" fmla="*/ 216950 w 2008239"/>
              <a:gd name="connsiteY0" fmla="*/ 1490829 h 1491879"/>
              <a:gd name="connsiteX1" fmla="*/ 2006748 w 2008239"/>
              <a:gd name="connsiteY1" fmla="*/ 1170138 h 1491879"/>
              <a:gd name="connsiteX2" fmla="*/ 537641 w 2008239"/>
              <a:gd name="connsiteY2" fmla="*/ 320743 h 1491879"/>
              <a:gd name="connsiteX3" fmla="*/ 1270027 w 2008239"/>
              <a:gd name="connsiteY3" fmla="*/ 53 h 1491879"/>
              <a:gd name="connsiteX4" fmla="*/ 385963 w 2008239"/>
              <a:gd name="connsiteY4" fmla="*/ 303409 h 1491879"/>
              <a:gd name="connsiteX5" fmla="*/ 1655722 w 2008239"/>
              <a:gd name="connsiteY5" fmla="*/ 1148471 h 1491879"/>
              <a:gd name="connsiteX6" fmla="*/ 95608 w 2008239"/>
              <a:gd name="connsiteY6" fmla="*/ 1347818 h 1491879"/>
              <a:gd name="connsiteX7" fmla="*/ 216950 w 2008239"/>
              <a:gd name="connsiteY7" fmla="*/ 1490829 h 1491879"/>
              <a:gd name="connsiteX0" fmla="*/ 216950 w 2008239"/>
              <a:gd name="connsiteY0" fmla="*/ 1490849 h 1491899"/>
              <a:gd name="connsiteX1" fmla="*/ 2006748 w 2008239"/>
              <a:gd name="connsiteY1" fmla="*/ 1170158 h 1491899"/>
              <a:gd name="connsiteX2" fmla="*/ 537641 w 2008239"/>
              <a:gd name="connsiteY2" fmla="*/ 320763 h 1491899"/>
              <a:gd name="connsiteX3" fmla="*/ 1270027 w 2008239"/>
              <a:gd name="connsiteY3" fmla="*/ 73 h 1491899"/>
              <a:gd name="connsiteX4" fmla="*/ 307957 w 2008239"/>
              <a:gd name="connsiteY4" fmla="*/ 342432 h 1491899"/>
              <a:gd name="connsiteX5" fmla="*/ 1655722 w 2008239"/>
              <a:gd name="connsiteY5" fmla="*/ 1148491 h 1491899"/>
              <a:gd name="connsiteX6" fmla="*/ 95608 w 2008239"/>
              <a:gd name="connsiteY6" fmla="*/ 1347838 h 1491899"/>
              <a:gd name="connsiteX7" fmla="*/ 216950 w 2008239"/>
              <a:gd name="connsiteY7" fmla="*/ 1490849 h 1491899"/>
              <a:gd name="connsiteX0" fmla="*/ 218217 w 2009506"/>
              <a:gd name="connsiteY0" fmla="*/ 1490849 h 1491942"/>
              <a:gd name="connsiteX1" fmla="*/ 2008015 w 2009506"/>
              <a:gd name="connsiteY1" fmla="*/ 1170158 h 1491942"/>
              <a:gd name="connsiteX2" fmla="*/ 538908 w 2009506"/>
              <a:gd name="connsiteY2" fmla="*/ 320763 h 1491942"/>
              <a:gd name="connsiteX3" fmla="*/ 1271294 w 2009506"/>
              <a:gd name="connsiteY3" fmla="*/ 73 h 1491942"/>
              <a:gd name="connsiteX4" fmla="*/ 309224 w 2009506"/>
              <a:gd name="connsiteY4" fmla="*/ 342432 h 1491942"/>
              <a:gd name="connsiteX5" fmla="*/ 1674324 w 2009506"/>
              <a:gd name="connsiteY5" fmla="*/ 1122489 h 1491942"/>
              <a:gd name="connsiteX6" fmla="*/ 96875 w 2009506"/>
              <a:gd name="connsiteY6" fmla="*/ 1347838 h 1491942"/>
              <a:gd name="connsiteX7" fmla="*/ 218217 w 2009506"/>
              <a:gd name="connsiteY7" fmla="*/ 1490849 h 1491942"/>
              <a:gd name="connsiteX0" fmla="*/ 218217 w 2009506"/>
              <a:gd name="connsiteY0" fmla="*/ 1490849 h 1491942"/>
              <a:gd name="connsiteX1" fmla="*/ 2008015 w 2009506"/>
              <a:gd name="connsiteY1" fmla="*/ 1170158 h 1491942"/>
              <a:gd name="connsiteX2" fmla="*/ 538908 w 2009506"/>
              <a:gd name="connsiteY2" fmla="*/ 320763 h 1491942"/>
              <a:gd name="connsiteX3" fmla="*/ 1271294 w 2009506"/>
              <a:gd name="connsiteY3" fmla="*/ 73 h 1491942"/>
              <a:gd name="connsiteX4" fmla="*/ 309224 w 2009506"/>
              <a:gd name="connsiteY4" fmla="*/ 342432 h 1491942"/>
              <a:gd name="connsiteX5" fmla="*/ 1674324 w 2009506"/>
              <a:gd name="connsiteY5" fmla="*/ 1122489 h 1491942"/>
              <a:gd name="connsiteX6" fmla="*/ 96875 w 2009506"/>
              <a:gd name="connsiteY6" fmla="*/ 1347838 h 1491942"/>
              <a:gd name="connsiteX7" fmla="*/ 218217 w 2009506"/>
              <a:gd name="connsiteY7" fmla="*/ 1490849 h 1491942"/>
              <a:gd name="connsiteX0" fmla="*/ 218217 w 2009506"/>
              <a:gd name="connsiteY0" fmla="*/ 1490849 h 1491942"/>
              <a:gd name="connsiteX1" fmla="*/ 2008015 w 2009506"/>
              <a:gd name="connsiteY1" fmla="*/ 1170158 h 1491942"/>
              <a:gd name="connsiteX2" fmla="*/ 538908 w 2009506"/>
              <a:gd name="connsiteY2" fmla="*/ 320763 h 1491942"/>
              <a:gd name="connsiteX3" fmla="*/ 1271294 w 2009506"/>
              <a:gd name="connsiteY3" fmla="*/ 73 h 1491942"/>
              <a:gd name="connsiteX4" fmla="*/ 309224 w 2009506"/>
              <a:gd name="connsiteY4" fmla="*/ 342432 h 1491942"/>
              <a:gd name="connsiteX5" fmla="*/ 1674324 w 2009506"/>
              <a:gd name="connsiteY5" fmla="*/ 1122489 h 1491942"/>
              <a:gd name="connsiteX6" fmla="*/ 96875 w 2009506"/>
              <a:gd name="connsiteY6" fmla="*/ 1347838 h 1491942"/>
              <a:gd name="connsiteX7" fmla="*/ 218217 w 2009506"/>
              <a:gd name="connsiteY7" fmla="*/ 1490849 h 1491942"/>
              <a:gd name="connsiteX0" fmla="*/ 278722 w 2126302"/>
              <a:gd name="connsiteY0" fmla="*/ 1490849 h 1496160"/>
              <a:gd name="connsiteX1" fmla="*/ 2124858 w 2126302"/>
              <a:gd name="connsiteY1" fmla="*/ 1161491 h 1496160"/>
              <a:gd name="connsiteX2" fmla="*/ 599413 w 2126302"/>
              <a:gd name="connsiteY2" fmla="*/ 320763 h 1496160"/>
              <a:gd name="connsiteX3" fmla="*/ 1331799 w 2126302"/>
              <a:gd name="connsiteY3" fmla="*/ 73 h 1496160"/>
              <a:gd name="connsiteX4" fmla="*/ 369729 w 2126302"/>
              <a:gd name="connsiteY4" fmla="*/ 342432 h 1496160"/>
              <a:gd name="connsiteX5" fmla="*/ 1734829 w 2126302"/>
              <a:gd name="connsiteY5" fmla="*/ 1122489 h 1496160"/>
              <a:gd name="connsiteX6" fmla="*/ 157380 w 2126302"/>
              <a:gd name="connsiteY6" fmla="*/ 1347838 h 1496160"/>
              <a:gd name="connsiteX7" fmla="*/ 278722 w 2126302"/>
              <a:gd name="connsiteY7" fmla="*/ 1490849 h 1496160"/>
              <a:gd name="connsiteX0" fmla="*/ 276446 w 2080726"/>
              <a:gd name="connsiteY0" fmla="*/ 1490849 h 1495963"/>
              <a:gd name="connsiteX1" fmla="*/ 2079246 w 2080726"/>
              <a:gd name="connsiteY1" fmla="*/ 1165825 h 1495963"/>
              <a:gd name="connsiteX2" fmla="*/ 597137 w 2080726"/>
              <a:gd name="connsiteY2" fmla="*/ 320763 h 1495963"/>
              <a:gd name="connsiteX3" fmla="*/ 1329523 w 2080726"/>
              <a:gd name="connsiteY3" fmla="*/ 73 h 1495963"/>
              <a:gd name="connsiteX4" fmla="*/ 367453 w 2080726"/>
              <a:gd name="connsiteY4" fmla="*/ 342432 h 1495963"/>
              <a:gd name="connsiteX5" fmla="*/ 1732553 w 2080726"/>
              <a:gd name="connsiteY5" fmla="*/ 1122489 h 1495963"/>
              <a:gd name="connsiteX6" fmla="*/ 155104 w 2080726"/>
              <a:gd name="connsiteY6" fmla="*/ 1347838 h 1495963"/>
              <a:gd name="connsiteX7" fmla="*/ 276446 w 2080726"/>
              <a:gd name="connsiteY7" fmla="*/ 1490849 h 1495963"/>
              <a:gd name="connsiteX0" fmla="*/ 276446 w 2080726"/>
              <a:gd name="connsiteY0" fmla="*/ 1490858 h 1495972"/>
              <a:gd name="connsiteX1" fmla="*/ 2079246 w 2080726"/>
              <a:gd name="connsiteY1" fmla="*/ 1165834 h 1495972"/>
              <a:gd name="connsiteX2" fmla="*/ 597137 w 2080726"/>
              <a:gd name="connsiteY2" fmla="*/ 320772 h 1495972"/>
              <a:gd name="connsiteX3" fmla="*/ 1329523 w 2080726"/>
              <a:gd name="connsiteY3" fmla="*/ 82 h 1495972"/>
              <a:gd name="connsiteX4" fmla="*/ 319783 w 2080726"/>
              <a:gd name="connsiteY4" fmla="*/ 299104 h 1495972"/>
              <a:gd name="connsiteX5" fmla="*/ 1732553 w 2080726"/>
              <a:gd name="connsiteY5" fmla="*/ 1122498 h 1495972"/>
              <a:gd name="connsiteX6" fmla="*/ 155104 w 2080726"/>
              <a:gd name="connsiteY6" fmla="*/ 1347847 h 1495972"/>
              <a:gd name="connsiteX7" fmla="*/ 276446 w 2080726"/>
              <a:gd name="connsiteY7" fmla="*/ 1490858 h 1495972"/>
              <a:gd name="connsiteX0" fmla="*/ 276446 w 2080725"/>
              <a:gd name="connsiteY0" fmla="*/ 1521179 h 1526293"/>
              <a:gd name="connsiteX1" fmla="*/ 2079246 w 2080725"/>
              <a:gd name="connsiteY1" fmla="*/ 1196155 h 1526293"/>
              <a:gd name="connsiteX2" fmla="*/ 597137 w 2080725"/>
              <a:gd name="connsiteY2" fmla="*/ 351093 h 1526293"/>
              <a:gd name="connsiteX3" fmla="*/ 1333856 w 2080725"/>
              <a:gd name="connsiteY3" fmla="*/ 67 h 1526293"/>
              <a:gd name="connsiteX4" fmla="*/ 319783 w 2080725"/>
              <a:gd name="connsiteY4" fmla="*/ 329425 h 1526293"/>
              <a:gd name="connsiteX5" fmla="*/ 1732553 w 2080725"/>
              <a:gd name="connsiteY5" fmla="*/ 1152819 h 1526293"/>
              <a:gd name="connsiteX6" fmla="*/ 155104 w 2080725"/>
              <a:gd name="connsiteY6" fmla="*/ 1378168 h 1526293"/>
              <a:gd name="connsiteX7" fmla="*/ 276446 w 2080725"/>
              <a:gd name="connsiteY7" fmla="*/ 1521179 h 1526293"/>
              <a:gd name="connsiteX0" fmla="*/ 276446 w 2080725"/>
              <a:gd name="connsiteY0" fmla="*/ 1524536 h 1529650"/>
              <a:gd name="connsiteX1" fmla="*/ 2079246 w 2080725"/>
              <a:gd name="connsiteY1" fmla="*/ 1199512 h 1529650"/>
              <a:gd name="connsiteX2" fmla="*/ 597137 w 2080725"/>
              <a:gd name="connsiteY2" fmla="*/ 354450 h 1529650"/>
              <a:gd name="connsiteX3" fmla="*/ 1333856 w 2080725"/>
              <a:gd name="connsiteY3" fmla="*/ 3424 h 1529650"/>
              <a:gd name="connsiteX4" fmla="*/ 319783 w 2080725"/>
              <a:gd name="connsiteY4" fmla="*/ 332782 h 1529650"/>
              <a:gd name="connsiteX5" fmla="*/ 1732553 w 2080725"/>
              <a:gd name="connsiteY5" fmla="*/ 1156176 h 1529650"/>
              <a:gd name="connsiteX6" fmla="*/ 155104 w 2080725"/>
              <a:gd name="connsiteY6" fmla="*/ 1381525 h 1529650"/>
              <a:gd name="connsiteX7" fmla="*/ 276446 w 2080725"/>
              <a:gd name="connsiteY7" fmla="*/ 1524536 h 1529650"/>
              <a:gd name="connsiteX0" fmla="*/ 276446 w 2080725"/>
              <a:gd name="connsiteY0" fmla="*/ 1524536 h 1529650"/>
              <a:gd name="connsiteX1" fmla="*/ 2079246 w 2080725"/>
              <a:gd name="connsiteY1" fmla="*/ 1199512 h 1529650"/>
              <a:gd name="connsiteX2" fmla="*/ 597137 w 2080725"/>
              <a:gd name="connsiteY2" fmla="*/ 354450 h 1529650"/>
              <a:gd name="connsiteX3" fmla="*/ 1333856 w 2080725"/>
              <a:gd name="connsiteY3" fmla="*/ 3424 h 1529650"/>
              <a:gd name="connsiteX4" fmla="*/ 319783 w 2080725"/>
              <a:gd name="connsiteY4" fmla="*/ 332782 h 1529650"/>
              <a:gd name="connsiteX5" fmla="*/ 1732553 w 2080725"/>
              <a:gd name="connsiteY5" fmla="*/ 1156176 h 1529650"/>
              <a:gd name="connsiteX6" fmla="*/ 155104 w 2080725"/>
              <a:gd name="connsiteY6" fmla="*/ 1381525 h 1529650"/>
              <a:gd name="connsiteX7" fmla="*/ 276446 w 2080725"/>
              <a:gd name="connsiteY7" fmla="*/ 1524536 h 1529650"/>
              <a:gd name="connsiteX0" fmla="*/ 276446 w 2080725"/>
              <a:gd name="connsiteY0" fmla="*/ 1524536 h 1529650"/>
              <a:gd name="connsiteX1" fmla="*/ 2079246 w 2080725"/>
              <a:gd name="connsiteY1" fmla="*/ 1199512 h 1529650"/>
              <a:gd name="connsiteX2" fmla="*/ 597137 w 2080725"/>
              <a:gd name="connsiteY2" fmla="*/ 354450 h 1529650"/>
              <a:gd name="connsiteX3" fmla="*/ 1333856 w 2080725"/>
              <a:gd name="connsiteY3" fmla="*/ 3424 h 1529650"/>
              <a:gd name="connsiteX4" fmla="*/ 319783 w 2080725"/>
              <a:gd name="connsiteY4" fmla="*/ 332782 h 1529650"/>
              <a:gd name="connsiteX5" fmla="*/ 1732553 w 2080725"/>
              <a:gd name="connsiteY5" fmla="*/ 1156176 h 1529650"/>
              <a:gd name="connsiteX6" fmla="*/ 155104 w 2080725"/>
              <a:gd name="connsiteY6" fmla="*/ 1381525 h 1529650"/>
              <a:gd name="connsiteX7" fmla="*/ 276446 w 2080725"/>
              <a:gd name="connsiteY7" fmla="*/ 1524536 h 1529650"/>
              <a:gd name="connsiteX0" fmla="*/ 204159 w 2008438"/>
              <a:gd name="connsiteY0" fmla="*/ 1524536 h 1524536"/>
              <a:gd name="connsiteX1" fmla="*/ 2006959 w 2008438"/>
              <a:gd name="connsiteY1" fmla="*/ 1199512 h 1524536"/>
              <a:gd name="connsiteX2" fmla="*/ 524850 w 2008438"/>
              <a:gd name="connsiteY2" fmla="*/ 354450 h 1524536"/>
              <a:gd name="connsiteX3" fmla="*/ 1261569 w 2008438"/>
              <a:gd name="connsiteY3" fmla="*/ 3424 h 1524536"/>
              <a:gd name="connsiteX4" fmla="*/ 247496 w 2008438"/>
              <a:gd name="connsiteY4" fmla="*/ 332782 h 1524536"/>
              <a:gd name="connsiteX5" fmla="*/ 1660266 w 2008438"/>
              <a:gd name="connsiteY5" fmla="*/ 1156176 h 1524536"/>
              <a:gd name="connsiteX6" fmla="*/ 82817 w 2008438"/>
              <a:gd name="connsiteY6" fmla="*/ 1381525 h 1524536"/>
              <a:gd name="connsiteX7" fmla="*/ 204159 w 2008438"/>
              <a:gd name="connsiteY7" fmla="*/ 1524536 h 1524536"/>
              <a:gd name="connsiteX0" fmla="*/ 121745 w 1926024"/>
              <a:gd name="connsiteY0" fmla="*/ 1524536 h 1524536"/>
              <a:gd name="connsiteX1" fmla="*/ 1924545 w 1926024"/>
              <a:gd name="connsiteY1" fmla="*/ 1199512 h 1524536"/>
              <a:gd name="connsiteX2" fmla="*/ 442436 w 1926024"/>
              <a:gd name="connsiteY2" fmla="*/ 354450 h 1524536"/>
              <a:gd name="connsiteX3" fmla="*/ 1179155 w 1926024"/>
              <a:gd name="connsiteY3" fmla="*/ 3424 h 1524536"/>
              <a:gd name="connsiteX4" fmla="*/ 165082 w 1926024"/>
              <a:gd name="connsiteY4" fmla="*/ 332782 h 1524536"/>
              <a:gd name="connsiteX5" fmla="*/ 1577852 w 1926024"/>
              <a:gd name="connsiteY5" fmla="*/ 1156176 h 1524536"/>
              <a:gd name="connsiteX6" fmla="*/ 403 w 1926024"/>
              <a:gd name="connsiteY6" fmla="*/ 1381525 h 1524536"/>
              <a:gd name="connsiteX7" fmla="*/ 121745 w 1926024"/>
              <a:gd name="connsiteY7" fmla="*/ 1524536 h 1524536"/>
              <a:gd name="connsiteX0" fmla="*/ 121745 w 1926024"/>
              <a:gd name="connsiteY0" fmla="*/ 1524536 h 1524536"/>
              <a:gd name="connsiteX1" fmla="*/ 1924545 w 1926024"/>
              <a:gd name="connsiteY1" fmla="*/ 1199512 h 1524536"/>
              <a:gd name="connsiteX2" fmla="*/ 442436 w 1926024"/>
              <a:gd name="connsiteY2" fmla="*/ 354450 h 1524536"/>
              <a:gd name="connsiteX3" fmla="*/ 1179155 w 1926024"/>
              <a:gd name="connsiteY3" fmla="*/ 3424 h 1524536"/>
              <a:gd name="connsiteX4" fmla="*/ 165082 w 1926024"/>
              <a:gd name="connsiteY4" fmla="*/ 332782 h 1524536"/>
              <a:gd name="connsiteX5" fmla="*/ 1577852 w 1926024"/>
              <a:gd name="connsiteY5" fmla="*/ 1156176 h 1524536"/>
              <a:gd name="connsiteX6" fmla="*/ 403 w 1926024"/>
              <a:gd name="connsiteY6" fmla="*/ 1381525 h 1524536"/>
              <a:gd name="connsiteX7" fmla="*/ 121745 w 1926024"/>
              <a:gd name="connsiteY7" fmla="*/ 1524536 h 1524536"/>
              <a:gd name="connsiteX0" fmla="*/ 121745 w 1926024"/>
              <a:gd name="connsiteY0" fmla="*/ 1522979 h 1522979"/>
              <a:gd name="connsiteX1" fmla="*/ 1924545 w 1926024"/>
              <a:gd name="connsiteY1" fmla="*/ 1197955 h 1522979"/>
              <a:gd name="connsiteX2" fmla="*/ 442436 w 1926024"/>
              <a:gd name="connsiteY2" fmla="*/ 352893 h 1522979"/>
              <a:gd name="connsiteX3" fmla="*/ 1179155 w 1926024"/>
              <a:gd name="connsiteY3" fmla="*/ 1867 h 1522979"/>
              <a:gd name="connsiteX4" fmla="*/ 165082 w 1926024"/>
              <a:gd name="connsiteY4" fmla="*/ 331225 h 1522979"/>
              <a:gd name="connsiteX5" fmla="*/ 1577852 w 1926024"/>
              <a:gd name="connsiteY5" fmla="*/ 1154619 h 1522979"/>
              <a:gd name="connsiteX6" fmla="*/ 403 w 1926024"/>
              <a:gd name="connsiteY6" fmla="*/ 1379968 h 1522979"/>
              <a:gd name="connsiteX7" fmla="*/ 121745 w 1926024"/>
              <a:gd name="connsiteY7" fmla="*/ 1522979 h 1522979"/>
              <a:gd name="connsiteX0" fmla="*/ 121745 w 1926024"/>
              <a:gd name="connsiteY0" fmla="*/ 1522979 h 1522979"/>
              <a:gd name="connsiteX1" fmla="*/ 1924545 w 1926024"/>
              <a:gd name="connsiteY1" fmla="*/ 1197955 h 1522979"/>
              <a:gd name="connsiteX2" fmla="*/ 442436 w 1926024"/>
              <a:gd name="connsiteY2" fmla="*/ 352893 h 1522979"/>
              <a:gd name="connsiteX3" fmla="*/ 1179155 w 1926024"/>
              <a:gd name="connsiteY3" fmla="*/ 1867 h 1522979"/>
              <a:gd name="connsiteX4" fmla="*/ 165082 w 1926024"/>
              <a:gd name="connsiteY4" fmla="*/ 331225 h 1522979"/>
              <a:gd name="connsiteX5" fmla="*/ 1577852 w 1926024"/>
              <a:gd name="connsiteY5" fmla="*/ 1154619 h 1522979"/>
              <a:gd name="connsiteX6" fmla="*/ 403 w 1926024"/>
              <a:gd name="connsiteY6" fmla="*/ 1379968 h 1522979"/>
              <a:gd name="connsiteX7" fmla="*/ 121745 w 1926024"/>
              <a:gd name="connsiteY7" fmla="*/ 1522979 h 1522979"/>
              <a:gd name="connsiteX0" fmla="*/ 764494 w 2568773"/>
              <a:gd name="connsiteY0" fmla="*/ 1522979 h 1522979"/>
              <a:gd name="connsiteX1" fmla="*/ 2567294 w 2568773"/>
              <a:gd name="connsiteY1" fmla="*/ 1197955 h 1522979"/>
              <a:gd name="connsiteX2" fmla="*/ 1085185 w 2568773"/>
              <a:gd name="connsiteY2" fmla="*/ 352893 h 1522979"/>
              <a:gd name="connsiteX3" fmla="*/ 1821904 w 2568773"/>
              <a:gd name="connsiteY3" fmla="*/ 1867 h 1522979"/>
              <a:gd name="connsiteX4" fmla="*/ 807831 w 2568773"/>
              <a:gd name="connsiteY4" fmla="*/ 331225 h 1522979"/>
              <a:gd name="connsiteX5" fmla="*/ 2220601 w 2568773"/>
              <a:gd name="connsiteY5" fmla="*/ 1154619 h 1522979"/>
              <a:gd name="connsiteX6" fmla="*/ 71 w 2568773"/>
              <a:gd name="connsiteY6" fmla="*/ 1493511 h 1522979"/>
              <a:gd name="connsiteX7" fmla="*/ 764494 w 2568773"/>
              <a:gd name="connsiteY7" fmla="*/ 1522979 h 1522979"/>
              <a:gd name="connsiteX0" fmla="*/ 0 w 2680018"/>
              <a:gd name="connsiteY0" fmla="*/ 1681940 h 1681940"/>
              <a:gd name="connsiteX1" fmla="*/ 2662824 w 2680018"/>
              <a:gd name="connsiteY1" fmla="*/ 1197955 h 1681940"/>
              <a:gd name="connsiteX2" fmla="*/ 1180715 w 2680018"/>
              <a:gd name="connsiteY2" fmla="*/ 352893 h 1681940"/>
              <a:gd name="connsiteX3" fmla="*/ 1917434 w 2680018"/>
              <a:gd name="connsiteY3" fmla="*/ 1867 h 1681940"/>
              <a:gd name="connsiteX4" fmla="*/ 903361 w 2680018"/>
              <a:gd name="connsiteY4" fmla="*/ 331225 h 1681940"/>
              <a:gd name="connsiteX5" fmla="*/ 2316131 w 2680018"/>
              <a:gd name="connsiteY5" fmla="*/ 1154619 h 1681940"/>
              <a:gd name="connsiteX6" fmla="*/ 95601 w 2680018"/>
              <a:gd name="connsiteY6" fmla="*/ 1493511 h 1681940"/>
              <a:gd name="connsiteX7" fmla="*/ 0 w 2680018"/>
              <a:gd name="connsiteY7" fmla="*/ 1681940 h 1681940"/>
              <a:gd name="connsiteX0" fmla="*/ 0 w 2680018"/>
              <a:gd name="connsiteY0" fmla="*/ 1681940 h 1681940"/>
              <a:gd name="connsiteX1" fmla="*/ 2662824 w 2680018"/>
              <a:gd name="connsiteY1" fmla="*/ 1197955 h 1681940"/>
              <a:gd name="connsiteX2" fmla="*/ 1180715 w 2680018"/>
              <a:gd name="connsiteY2" fmla="*/ 352893 h 1681940"/>
              <a:gd name="connsiteX3" fmla="*/ 1917434 w 2680018"/>
              <a:gd name="connsiteY3" fmla="*/ 1867 h 1681940"/>
              <a:gd name="connsiteX4" fmla="*/ 903361 w 2680018"/>
              <a:gd name="connsiteY4" fmla="*/ 331225 h 1681940"/>
              <a:gd name="connsiteX5" fmla="*/ 2316131 w 2680018"/>
              <a:gd name="connsiteY5" fmla="*/ 1154619 h 1681940"/>
              <a:gd name="connsiteX6" fmla="*/ 41365 w 2680018"/>
              <a:gd name="connsiteY6" fmla="*/ 1555960 h 1681940"/>
              <a:gd name="connsiteX7" fmla="*/ 0 w 2680018"/>
              <a:gd name="connsiteY7" fmla="*/ 1681940 h 1681940"/>
              <a:gd name="connsiteX0" fmla="*/ 0 w 2680018"/>
              <a:gd name="connsiteY0" fmla="*/ 1681940 h 1681940"/>
              <a:gd name="connsiteX1" fmla="*/ 2662824 w 2680018"/>
              <a:gd name="connsiteY1" fmla="*/ 1197955 h 1681940"/>
              <a:gd name="connsiteX2" fmla="*/ 1180715 w 2680018"/>
              <a:gd name="connsiteY2" fmla="*/ 352893 h 1681940"/>
              <a:gd name="connsiteX3" fmla="*/ 1917434 w 2680018"/>
              <a:gd name="connsiteY3" fmla="*/ 1867 h 1681940"/>
              <a:gd name="connsiteX4" fmla="*/ 903361 w 2680018"/>
              <a:gd name="connsiteY4" fmla="*/ 331225 h 1681940"/>
              <a:gd name="connsiteX5" fmla="*/ 2316131 w 2680018"/>
              <a:gd name="connsiteY5" fmla="*/ 1154619 h 1681940"/>
              <a:gd name="connsiteX6" fmla="*/ 126593 w 2680018"/>
              <a:gd name="connsiteY6" fmla="*/ 1510542 h 1681940"/>
              <a:gd name="connsiteX7" fmla="*/ 0 w 2680018"/>
              <a:gd name="connsiteY7" fmla="*/ 1681940 h 1681940"/>
              <a:gd name="connsiteX0" fmla="*/ 0 w 2640273"/>
              <a:gd name="connsiteY0" fmla="*/ 1687617 h 1687617"/>
              <a:gd name="connsiteX1" fmla="*/ 2624084 w 2640273"/>
              <a:gd name="connsiteY1" fmla="*/ 1197955 h 1687617"/>
              <a:gd name="connsiteX2" fmla="*/ 1141975 w 2640273"/>
              <a:gd name="connsiteY2" fmla="*/ 352893 h 1687617"/>
              <a:gd name="connsiteX3" fmla="*/ 1878694 w 2640273"/>
              <a:gd name="connsiteY3" fmla="*/ 1867 h 1687617"/>
              <a:gd name="connsiteX4" fmla="*/ 864621 w 2640273"/>
              <a:gd name="connsiteY4" fmla="*/ 331225 h 1687617"/>
              <a:gd name="connsiteX5" fmla="*/ 2277391 w 2640273"/>
              <a:gd name="connsiteY5" fmla="*/ 1154619 h 1687617"/>
              <a:gd name="connsiteX6" fmla="*/ 87853 w 2640273"/>
              <a:gd name="connsiteY6" fmla="*/ 1510542 h 1687617"/>
              <a:gd name="connsiteX7" fmla="*/ 0 w 2640273"/>
              <a:gd name="connsiteY7" fmla="*/ 1687617 h 1687617"/>
              <a:gd name="connsiteX0" fmla="*/ 0 w 2686395"/>
              <a:gd name="connsiteY0" fmla="*/ 1687617 h 1687617"/>
              <a:gd name="connsiteX1" fmla="*/ 2670572 w 2686395"/>
              <a:gd name="connsiteY1" fmla="*/ 1214987 h 1687617"/>
              <a:gd name="connsiteX2" fmla="*/ 1141975 w 2686395"/>
              <a:gd name="connsiteY2" fmla="*/ 352893 h 1687617"/>
              <a:gd name="connsiteX3" fmla="*/ 1878694 w 2686395"/>
              <a:gd name="connsiteY3" fmla="*/ 1867 h 1687617"/>
              <a:gd name="connsiteX4" fmla="*/ 864621 w 2686395"/>
              <a:gd name="connsiteY4" fmla="*/ 331225 h 1687617"/>
              <a:gd name="connsiteX5" fmla="*/ 2277391 w 2686395"/>
              <a:gd name="connsiteY5" fmla="*/ 1154619 h 1687617"/>
              <a:gd name="connsiteX6" fmla="*/ 87853 w 2686395"/>
              <a:gd name="connsiteY6" fmla="*/ 1510542 h 1687617"/>
              <a:gd name="connsiteX7" fmla="*/ 0 w 2686395"/>
              <a:gd name="connsiteY7" fmla="*/ 1687617 h 1687617"/>
              <a:gd name="connsiteX0" fmla="*/ 0 w 2686395"/>
              <a:gd name="connsiteY0" fmla="*/ 1687598 h 1687598"/>
              <a:gd name="connsiteX1" fmla="*/ 2670572 w 2686395"/>
              <a:gd name="connsiteY1" fmla="*/ 1214968 h 1687598"/>
              <a:gd name="connsiteX2" fmla="*/ 1141975 w 2686395"/>
              <a:gd name="connsiteY2" fmla="*/ 352874 h 1687598"/>
              <a:gd name="connsiteX3" fmla="*/ 1878694 w 2686395"/>
              <a:gd name="connsiteY3" fmla="*/ 1848 h 1687598"/>
              <a:gd name="connsiteX4" fmla="*/ 864621 w 2686395"/>
              <a:gd name="connsiteY4" fmla="*/ 331206 h 1687598"/>
              <a:gd name="connsiteX5" fmla="*/ 2261895 w 2686395"/>
              <a:gd name="connsiteY5" fmla="*/ 1143246 h 1687598"/>
              <a:gd name="connsiteX6" fmla="*/ 87853 w 2686395"/>
              <a:gd name="connsiteY6" fmla="*/ 1510523 h 1687598"/>
              <a:gd name="connsiteX7" fmla="*/ 0 w 2686395"/>
              <a:gd name="connsiteY7" fmla="*/ 1687598 h 1687598"/>
              <a:gd name="connsiteX0" fmla="*/ 0 w 2686395"/>
              <a:gd name="connsiteY0" fmla="*/ 1687598 h 1687598"/>
              <a:gd name="connsiteX1" fmla="*/ 2670572 w 2686395"/>
              <a:gd name="connsiteY1" fmla="*/ 1214968 h 1687598"/>
              <a:gd name="connsiteX2" fmla="*/ 1141975 w 2686395"/>
              <a:gd name="connsiteY2" fmla="*/ 352874 h 1687598"/>
              <a:gd name="connsiteX3" fmla="*/ 1878694 w 2686395"/>
              <a:gd name="connsiteY3" fmla="*/ 1848 h 1687598"/>
              <a:gd name="connsiteX4" fmla="*/ 864621 w 2686395"/>
              <a:gd name="connsiteY4" fmla="*/ 331206 h 1687598"/>
              <a:gd name="connsiteX5" fmla="*/ 2261895 w 2686395"/>
              <a:gd name="connsiteY5" fmla="*/ 1143246 h 1687598"/>
              <a:gd name="connsiteX6" fmla="*/ 87853 w 2686395"/>
              <a:gd name="connsiteY6" fmla="*/ 1510523 h 1687598"/>
              <a:gd name="connsiteX7" fmla="*/ 0 w 2686395"/>
              <a:gd name="connsiteY7" fmla="*/ 1687598 h 1687598"/>
              <a:gd name="connsiteX0" fmla="*/ 52412 w 2738807"/>
              <a:gd name="connsiteY0" fmla="*/ 1687598 h 1687598"/>
              <a:gd name="connsiteX1" fmla="*/ 2722984 w 2738807"/>
              <a:gd name="connsiteY1" fmla="*/ 1214968 h 1687598"/>
              <a:gd name="connsiteX2" fmla="*/ 1194387 w 2738807"/>
              <a:gd name="connsiteY2" fmla="*/ 352874 h 1687598"/>
              <a:gd name="connsiteX3" fmla="*/ 1931106 w 2738807"/>
              <a:gd name="connsiteY3" fmla="*/ 1848 h 1687598"/>
              <a:gd name="connsiteX4" fmla="*/ 917033 w 2738807"/>
              <a:gd name="connsiteY4" fmla="*/ 331206 h 1687598"/>
              <a:gd name="connsiteX5" fmla="*/ 2314307 w 2738807"/>
              <a:gd name="connsiteY5" fmla="*/ 1143246 h 1687598"/>
              <a:gd name="connsiteX6" fmla="*/ 801 w 2738807"/>
              <a:gd name="connsiteY6" fmla="*/ 1521877 h 1687598"/>
              <a:gd name="connsiteX7" fmla="*/ 52412 w 2738807"/>
              <a:gd name="connsiteY7" fmla="*/ 1687598 h 1687598"/>
              <a:gd name="connsiteX0" fmla="*/ 52412 w 2738807"/>
              <a:gd name="connsiteY0" fmla="*/ 1687598 h 1687598"/>
              <a:gd name="connsiteX1" fmla="*/ 2722984 w 2738807"/>
              <a:gd name="connsiteY1" fmla="*/ 1214968 h 1687598"/>
              <a:gd name="connsiteX2" fmla="*/ 1194387 w 2738807"/>
              <a:gd name="connsiteY2" fmla="*/ 352874 h 1687598"/>
              <a:gd name="connsiteX3" fmla="*/ 1931106 w 2738807"/>
              <a:gd name="connsiteY3" fmla="*/ 1848 h 1687598"/>
              <a:gd name="connsiteX4" fmla="*/ 917033 w 2738807"/>
              <a:gd name="connsiteY4" fmla="*/ 331206 h 1687598"/>
              <a:gd name="connsiteX5" fmla="*/ 2314307 w 2738807"/>
              <a:gd name="connsiteY5" fmla="*/ 1143246 h 1687598"/>
              <a:gd name="connsiteX6" fmla="*/ 801 w 2738807"/>
              <a:gd name="connsiteY6" fmla="*/ 1521877 h 1687598"/>
              <a:gd name="connsiteX7" fmla="*/ 52412 w 2738807"/>
              <a:gd name="connsiteY7" fmla="*/ 1687598 h 1687598"/>
              <a:gd name="connsiteX0" fmla="*/ 52412 w 2738807"/>
              <a:gd name="connsiteY0" fmla="*/ 1687598 h 1687598"/>
              <a:gd name="connsiteX1" fmla="*/ 2722984 w 2738807"/>
              <a:gd name="connsiteY1" fmla="*/ 1214968 h 1687598"/>
              <a:gd name="connsiteX2" fmla="*/ 1194387 w 2738807"/>
              <a:gd name="connsiteY2" fmla="*/ 352874 h 1687598"/>
              <a:gd name="connsiteX3" fmla="*/ 1931106 w 2738807"/>
              <a:gd name="connsiteY3" fmla="*/ 1848 h 1687598"/>
              <a:gd name="connsiteX4" fmla="*/ 917033 w 2738807"/>
              <a:gd name="connsiteY4" fmla="*/ 331206 h 1687598"/>
              <a:gd name="connsiteX5" fmla="*/ 2314307 w 2738807"/>
              <a:gd name="connsiteY5" fmla="*/ 1143246 h 1687598"/>
              <a:gd name="connsiteX6" fmla="*/ 801 w 2738807"/>
              <a:gd name="connsiteY6" fmla="*/ 1521877 h 1687598"/>
              <a:gd name="connsiteX7" fmla="*/ 52412 w 2738807"/>
              <a:gd name="connsiteY7" fmla="*/ 1687598 h 1687598"/>
              <a:gd name="connsiteX0" fmla="*/ 168132 w 2735498"/>
              <a:gd name="connsiteY0" fmla="*/ 1681921 h 1681921"/>
              <a:gd name="connsiteX1" fmla="*/ 2722485 w 2735498"/>
              <a:gd name="connsiteY1" fmla="*/ 1214968 h 1681921"/>
              <a:gd name="connsiteX2" fmla="*/ 1193888 w 2735498"/>
              <a:gd name="connsiteY2" fmla="*/ 352874 h 1681921"/>
              <a:gd name="connsiteX3" fmla="*/ 1930607 w 2735498"/>
              <a:gd name="connsiteY3" fmla="*/ 1848 h 1681921"/>
              <a:gd name="connsiteX4" fmla="*/ 916534 w 2735498"/>
              <a:gd name="connsiteY4" fmla="*/ 331206 h 1681921"/>
              <a:gd name="connsiteX5" fmla="*/ 2313808 w 2735498"/>
              <a:gd name="connsiteY5" fmla="*/ 1143246 h 1681921"/>
              <a:gd name="connsiteX6" fmla="*/ 302 w 2735498"/>
              <a:gd name="connsiteY6" fmla="*/ 1521877 h 1681921"/>
              <a:gd name="connsiteX7" fmla="*/ 168132 w 2735498"/>
              <a:gd name="connsiteY7" fmla="*/ 1681921 h 1681921"/>
              <a:gd name="connsiteX0" fmla="*/ 168132 w 2763435"/>
              <a:gd name="connsiteY0" fmla="*/ 1681921 h 1681921"/>
              <a:gd name="connsiteX1" fmla="*/ 2722485 w 2763435"/>
              <a:gd name="connsiteY1" fmla="*/ 1214968 h 1681921"/>
              <a:gd name="connsiteX2" fmla="*/ 1193888 w 2763435"/>
              <a:gd name="connsiteY2" fmla="*/ 352874 h 1681921"/>
              <a:gd name="connsiteX3" fmla="*/ 1930607 w 2763435"/>
              <a:gd name="connsiteY3" fmla="*/ 1848 h 1681921"/>
              <a:gd name="connsiteX4" fmla="*/ 916534 w 2763435"/>
              <a:gd name="connsiteY4" fmla="*/ 331206 h 1681921"/>
              <a:gd name="connsiteX5" fmla="*/ 2313808 w 2763435"/>
              <a:gd name="connsiteY5" fmla="*/ 1143246 h 1681921"/>
              <a:gd name="connsiteX6" fmla="*/ 302 w 2763435"/>
              <a:gd name="connsiteY6" fmla="*/ 1521877 h 1681921"/>
              <a:gd name="connsiteX7" fmla="*/ 168132 w 2763435"/>
              <a:gd name="connsiteY7" fmla="*/ 1681921 h 1681921"/>
              <a:gd name="connsiteX0" fmla="*/ 168132 w 2763435"/>
              <a:gd name="connsiteY0" fmla="*/ 1681885 h 1681885"/>
              <a:gd name="connsiteX1" fmla="*/ 2722485 w 2763435"/>
              <a:gd name="connsiteY1" fmla="*/ 1214932 h 1681885"/>
              <a:gd name="connsiteX2" fmla="*/ 1193888 w 2763435"/>
              <a:gd name="connsiteY2" fmla="*/ 352838 h 1681885"/>
              <a:gd name="connsiteX3" fmla="*/ 1930607 w 2763435"/>
              <a:gd name="connsiteY3" fmla="*/ 1812 h 1681885"/>
              <a:gd name="connsiteX4" fmla="*/ 916534 w 2763435"/>
              <a:gd name="connsiteY4" fmla="*/ 331170 h 1681885"/>
              <a:gd name="connsiteX5" fmla="*/ 2391288 w 2763435"/>
              <a:gd name="connsiteY5" fmla="*/ 1120501 h 1681885"/>
              <a:gd name="connsiteX6" fmla="*/ 302 w 2763435"/>
              <a:gd name="connsiteY6" fmla="*/ 1521841 h 1681885"/>
              <a:gd name="connsiteX7" fmla="*/ 168132 w 2763435"/>
              <a:gd name="connsiteY7" fmla="*/ 1681885 h 1681885"/>
              <a:gd name="connsiteX0" fmla="*/ 168132 w 2763435"/>
              <a:gd name="connsiteY0" fmla="*/ 1682444 h 1682444"/>
              <a:gd name="connsiteX1" fmla="*/ 2722485 w 2763435"/>
              <a:gd name="connsiteY1" fmla="*/ 1215491 h 1682444"/>
              <a:gd name="connsiteX2" fmla="*/ 1193888 w 2763435"/>
              <a:gd name="connsiteY2" fmla="*/ 353397 h 1682444"/>
              <a:gd name="connsiteX3" fmla="*/ 1930607 w 2763435"/>
              <a:gd name="connsiteY3" fmla="*/ 2371 h 1682444"/>
              <a:gd name="connsiteX4" fmla="*/ 916534 w 2763435"/>
              <a:gd name="connsiteY4" fmla="*/ 331729 h 1682444"/>
              <a:gd name="connsiteX5" fmla="*/ 2391288 w 2763435"/>
              <a:gd name="connsiteY5" fmla="*/ 1121060 h 1682444"/>
              <a:gd name="connsiteX6" fmla="*/ 302 w 2763435"/>
              <a:gd name="connsiteY6" fmla="*/ 1522400 h 1682444"/>
              <a:gd name="connsiteX7" fmla="*/ 168132 w 2763435"/>
              <a:gd name="connsiteY7" fmla="*/ 1682444 h 1682444"/>
              <a:gd name="connsiteX0" fmla="*/ 168132 w 2763435"/>
              <a:gd name="connsiteY0" fmla="*/ 1682444 h 1682444"/>
              <a:gd name="connsiteX1" fmla="*/ 2722485 w 2763435"/>
              <a:gd name="connsiteY1" fmla="*/ 1215491 h 1682444"/>
              <a:gd name="connsiteX2" fmla="*/ 1193888 w 2763435"/>
              <a:gd name="connsiteY2" fmla="*/ 353397 h 1682444"/>
              <a:gd name="connsiteX3" fmla="*/ 1930607 w 2763435"/>
              <a:gd name="connsiteY3" fmla="*/ 2371 h 1682444"/>
              <a:gd name="connsiteX4" fmla="*/ 916534 w 2763435"/>
              <a:gd name="connsiteY4" fmla="*/ 331729 h 1682444"/>
              <a:gd name="connsiteX5" fmla="*/ 2391288 w 2763435"/>
              <a:gd name="connsiteY5" fmla="*/ 1121060 h 1682444"/>
              <a:gd name="connsiteX6" fmla="*/ 302 w 2763435"/>
              <a:gd name="connsiteY6" fmla="*/ 1522400 h 1682444"/>
              <a:gd name="connsiteX7" fmla="*/ 168132 w 2763435"/>
              <a:gd name="connsiteY7" fmla="*/ 1682444 h 1682444"/>
              <a:gd name="connsiteX0" fmla="*/ 268749 w 2864052"/>
              <a:gd name="connsiteY0" fmla="*/ 1682444 h 1682444"/>
              <a:gd name="connsiteX1" fmla="*/ 2823102 w 2864052"/>
              <a:gd name="connsiteY1" fmla="*/ 1215491 h 1682444"/>
              <a:gd name="connsiteX2" fmla="*/ 1294505 w 2864052"/>
              <a:gd name="connsiteY2" fmla="*/ 353397 h 1682444"/>
              <a:gd name="connsiteX3" fmla="*/ 2031224 w 2864052"/>
              <a:gd name="connsiteY3" fmla="*/ 2371 h 1682444"/>
              <a:gd name="connsiteX4" fmla="*/ 1017151 w 2864052"/>
              <a:gd name="connsiteY4" fmla="*/ 331729 h 1682444"/>
              <a:gd name="connsiteX5" fmla="*/ 2491905 w 2864052"/>
              <a:gd name="connsiteY5" fmla="*/ 1121060 h 1682444"/>
              <a:gd name="connsiteX6" fmla="*/ 196 w 2864052"/>
              <a:gd name="connsiteY6" fmla="*/ 1522400 h 1682444"/>
              <a:gd name="connsiteX7" fmla="*/ 268749 w 2864052"/>
              <a:gd name="connsiteY7" fmla="*/ 1682444 h 168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4052" h="1682444">
                <a:moveTo>
                  <a:pt x="268749" y="1682444"/>
                </a:moveTo>
                <a:cubicBezTo>
                  <a:pt x="620431" y="1680495"/>
                  <a:pt x="2497185" y="1488093"/>
                  <a:pt x="2823102" y="1215491"/>
                </a:cubicBezTo>
                <a:cubicBezTo>
                  <a:pt x="3149019" y="942889"/>
                  <a:pt x="1426485" y="555584"/>
                  <a:pt x="1294505" y="353397"/>
                </a:cubicBezTo>
                <a:cubicBezTo>
                  <a:pt x="1162525" y="151210"/>
                  <a:pt x="2112119" y="40651"/>
                  <a:pt x="2031224" y="2371"/>
                </a:cubicBezTo>
                <a:cubicBezTo>
                  <a:pt x="1950328" y="-18574"/>
                  <a:pt x="917127" y="99864"/>
                  <a:pt x="1017151" y="331729"/>
                </a:cubicBezTo>
                <a:cubicBezTo>
                  <a:pt x="1117175" y="563594"/>
                  <a:pt x="2569189" y="1019941"/>
                  <a:pt x="2491905" y="1121060"/>
                </a:cubicBezTo>
                <a:cubicBezTo>
                  <a:pt x="2392954" y="1265515"/>
                  <a:pt x="607036" y="1546164"/>
                  <a:pt x="196" y="1522400"/>
                </a:cubicBezTo>
                <a:cubicBezTo>
                  <a:pt x="-8471" y="1531789"/>
                  <a:pt x="273083" y="1673777"/>
                  <a:pt x="268749" y="1682444"/>
                </a:cubicBez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de-AT" dirty="0"/>
          </a:p>
        </p:txBody>
      </p:sp>
      <p:pic>
        <p:nvPicPr>
          <p:cNvPr id="4" name="Picture 2" descr="Verwirrte Person">
            <a:extLst>
              <a:ext uri="{FF2B5EF4-FFF2-40B4-BE49-F238E27FC236}">
                <a16:creationId xmlns:a16="http://schemas.microsoft.com/office/drawing/2014/main" id="{7AF8B9F5-C9B7-6412-14D8-6146750F7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570593"/>
            <a:ext cx="1323975" cy="1323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iplomrolle">
            <a:extLst>
              <a:ext uri="{FF2B5EF4-FFF2-40B4-BE49-F238E27FC236}">
                <a16:creationId xmlns:a16="http://schemas.microsoft.com/office/drawing/2014/main" id="{F75DD711-C369-C5AE-20E7-C420DEB97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84" y="4693355"/>
            <a:ext cx="593482" cy="593482"/>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E570B9CC-7D65-9BCB-8D1B-289244A08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165" y="1673484"/>
            <a:ext cx="5451593" cy="509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11FE4073-05F0-BF6A-260B-1E1A7350F011}"/>
              </a:ext>
            </a:extLst>
          </p:cNvPr>
          <p:cNvPicPr>
            <a:picLocks noChangeAspect="1"/>
          </p:cNvPicPr>
          <p:nvPr/>
        </p:nvPicPr>
        <p:blipFill>
          <a:blip r:embed="rId5"/>
          <a:stretch>
            <a:fillRect/>
          </a:stretch>
        </p:blipFill>
        <p:spPr>
          <a:xfrm>
            <a:off x="5435600" y="651365"/>
            <a:ext cx="5651584" cy="1452219"/>
          </a:xfrm>
          <a:prstGeom prst="rect">
            <a:avLst/>
          </a:prstGeom>
        </p:spPr>
      </p:pic>
    </p:spTree>
    <p:extLst>
      <p:ext uri="{BB962C8B-B14F-4D97-AF65-F5344CB8AC3E}">
        <p14:creationId xmlns:p14="http://schemas.microsoft.com/office/powerpoint/2010/main" val="41036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E3D69-7E71-799D-29C1-967F5257335D}"/>
              </a:ext>
            </a:extLst>
          </p:cNvPr>
          <p:cNvSpPr>
            <a:spLocks noGrp="1"/>
          </p:cNvSpPr>
          <p:nvPr>
            <p:ph type="title"/>
          </p:nvPr>
        </p:nvSpPr>
        <p:spPr>
          <a:xfrm>
            <a:off x="1040860" y="194720"/>
            <a:ext cx="10312940" cy="1276420"/>
          </a:xfrm>
        </p:spPr>
        <p:txBody>
          <a:bodyPr>
            <a:normAutofit/>
          </a:bodyPr>
          <a:lstStyle/>
          <a:p>
            <a:r>
              <a:rPr lang="de-AT" sz="3200" dirty="0"/>
              <a:t>Überblick</a:t>
            </a:r>
          </a:p>
        </p:txBody>
      </p:sp>
      <p:sp>
        <p:nvSpPr>
          <p:cNvPr id="3" name="Inhaltsplatzhalter 2">
            <a:extLst>
              <a:ext uri="{FF2B5EF4-FFF2-40B4-BE49-F238E27FC236}">
                <a16:creationId xmlns:a16="http://schemas.microsoft.com/office/drawing/2014/main" id="{4A67888D-6CC4-3513-47D2-D36023787F99}"/>
              </a:ext>
            </a:extLst>
          </p:cNvPr>
          <p:cNvSpPr>
            <a:spLocks noGrp="1"/>
          </p:cNvSpPr>
          <p:nvPr>
            <p:ph idx="1"/>
          </p:nvPr>
        </p:nvSpPr>
        <p:spPr>
          <a:xfrm>
            <a:off x="1468120" y="1894517"/>
            <a:ext cx="10515600" cy="4364044"/>
          </a:xfrm>
        </p:spPr>
        <p:txBody>
          <a:bodyPr>
            <a:normAutofit/>
          </a:bodyPr>
          <a:lstStyle/>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Die standardisierte Reifeprüfung / Wahlmöglichkeiten</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Die abschließende Arbeit: Formen und Formate</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Die Themenfindung / Das gestalterische bzw. künstlerische Vorhaben</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Unterschiede in der Umsetzung der Arbeit</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Vom Themeninteresse zur Wahl der Methode und des Formats</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Teile der Arbeit im neuen Format</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Wo kannst du dich informieren?</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Podcast zur VWA/ABA</a:t>
            </a:r>
          </a:p>
          <a:p>
            <a:pPr lvl="1">
              <a:lnSpc>
                <a:spcPct val="100000"/>
              </a:lnSpc>
              <a:spcBef>
                <a:spcPts val="0"/>
              </a:spcBef>
              <a:spcAft>
                <a:spcPts val="1200"/>
              </a:spcAft>
              <a:buFont typeface="Symbol" panose="05050102010706020507" pitchFamily="18" charset="2"/>
              <a:buChar char="-"/>
            </a:pPr>
            <a:r>
              <a:rPr lang="de-AT" dirty="0">
                <a:latin typeface="Calibri Light" panose="020F0302020204030204" pitchFamily="34" charset="0"/>
                <a:ea typeface="Calibri Light" panose="020F0302020204030204" pitchFamily="34" charset="0"/>
                <a:cs typeface="Calibri Light" panose="020F0302020204030204" pitchFamily="34" charset="0"/>
              </a:rPr>
              <a:t>Fragen</a:t>
            </a:r>
          </a:p>
          <a:p>
            <a:endParaRPr lang="de-AT" dirty="0"/>
          </a:p>
          <a:p>
            <a:endParaRPr lang="de-AT" dirty="0"/>
          </a:p>
        </p:txBody>
      </p:sp>
    </p:spTree>
    <p:extLst>
      <p:ext uri="{BB962C8B-B14F-4D97-AF65-F5344CB8AC3E}">
        <p14:creationId xmlns:p14="http://schemas.microsoft.com/office/powerpoint/2010/main" val="130031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7489069B-5765-A990-CB4F-79FE1119FC6F}"/>
              </a:ext>
            </a:extLst>
          </p:cNvPr>
          <p:cNvGraphicFramePr>
            <a:graphicFrameLocks noGrp="1"/>
          </p:cNvGraphicFramePr>
          <p:nvPr>
            <p:extLst>
              <p:ext uri="{D42A27DB-BD31-4B8C-83A1-F6EECF244321}">
                <p14:modId xmlns:p14="http://schemas.microsoft.com/office/powerpoint/2010/main" val="978786261"/>
              </p:ext>
            </p:extLst>
          </p:nvPr>
        </p:nvGraphicFramePr>
        <p:xfrm>
          <a:off x="1061937" y="1602218"/>
          <a:ext cx="9854119" cy="365760"/>
        </p:xfrm>
        <a:graphic>
          <a:graphicData uri="http://schemas.openxmlformats.org/drawingml/2006/table">
            <a:tbl>
              <a:tblPr/>
              <a:tblGrid>
                <a:gridCol w="9854119">
                  <a:extLst>
                    <a:ext uri="{9D8B030D-6E8A-4147-A177-3AD203B41FA5}">
                      <a16:colId xmlns:a16="http://schemas.microsoft.com/office/drawing/2014/main" val="1500368537"/>
                    </a:ext>
                  </a:extLst>
                </a:gridCol>
              </a:tblGrid>
              <a:tr h="0">
                <a:tc>
                  <a:txBody>
                    <a:bodyPr/>
                    <a:lstStyle/>
                    <a:p>
                      <a:pPr algn="l"/>
                      <a:r>
                        <a:rPr lang="de-DE" sz="1800" dirty="0">
                          <a:effectLst/>
                          <a:latin typeface="+mj-lt"/>
                        </a:rPr>
                        <a:t>Die standardisierte Reifeprüfung besteht aus 7 Prüfungen, verteilt auf folgende drei Säulen:</a:t>
                      </a:r>
                    </a:p>
                  </a:txBody>
                  <a:tcPr anchor="ctr">
                    <a:lnL>
                      <a:noFill/>
                    </a:lnL>
                    <a:lnR>
                      <a:noFill/>
                    </a:lnR>
                    <a:lnT>
                      <a:noFill/>
                    </a:lnT>
                    <a:lnB>
                      <a:noFill/>
                    </a:lnB>
                    <a:solidFill>
                      <a:srgbClr val="FFFFFF"/>
                    </a:solidFill>
                  </a:tcPr>
                </a:tc>
                <a:extLst>
                  <a:ext uri="{0D108BD9-81ED-4DB2-BD59-A6C34878D82A}">
                    <a16:rowId xmlns:a16="http://schemas.microsoft.com/office/drawing/2014/main" val="2565516168"/>
                  </a:ext>
                </a:extLst>
              </a:tr>
            </a:tbl>
          </a:graphicData>
        </a:graphic>
      </p:graphicFrame>
      <p:sp>
        <p:nvSpPr>
          <p:cNvPr id="7" name="Titel 1">
            <a:extLst>
              <a:ext uri="{FF2B5EF4-FFF2-40B4-BE49-F238E27FC236}">
                <a16:creationId xmlns:a16="http://schemas.microsoft.com/office/drawing/2014/main" id="{4B7E1599-23F8-C3AC-73E5-F28933162A02}"/>
              </a:ext>
            </a:extLst>
          </p:cNvPr>
          <p:cNvSpPr txBox="1">
            <a:spLocks/>
          </p:cNvSpPr>
          <p:nvPr/>
        </p:nvSpPr>
        <p:spPr>
          <a:xfrm>
            <a:off x="951257" y="635180"/>
            <a:ext cx="10515600" cy="613396"/>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mj-cs"/>
              </a:defRPr>
            </a:lvl1pPr>
          </a:lstStyle>
          <a:p>
            <a:r>
              <a:rPr lang="de-DE" sz="3200" dirty="0"/>
              <a:t>D</a:t>
            </a:r>
            <a:r>
              <a:rPr lang="de-AT" sz="3200" dirty="0" err="1"/>
              <a:t>ie</a:t>
            </a:r>
            <a:r>
              <a:rPr lang="de-AT" sz="3200" dirty="0"/>
              <a:t> standardisierte Reifeprüfung</a:t>
            </a:r>
          </a:p>
        </p:txBody>
      </p:sp>
      <p:grpSp>
        <p:nvGrpSpPr>
          <p:cNvPr id="8" name="Gruppieren 7">
            <a:extLst>
              <a:ext uri="{FF2B5EF4-FFF2-40B4-BE49-F238E27FC236}">
                <a16:creationId xmlns:a16="http://schemas.microsoft.com/office/drawing/2014/main" id="{E38DF05D-DCB5-31BD-F4D2-0295A82763E1}"/>
              </a:ext>
            </a:extLst>
          </p:cNvPr>
          <p:cNvGrpSpPr/>
          <p:nvPr/>
        </p:nvGrpSpPr>
        <p:grpSpPr>
          <a:xfrm>
            <a:off x="1803262" y="2162142"/>
            <a:ext cx="2476500" cy="977287"/>
            <a:chOff x="2540" y="581866"/>
            <a:chExt cx="2476500" cy="977287"/>
          </a:xfrm>
        </p:grpSpPr>
        <p:sp>
          <p:nvSpPr>
            <p:cNvPr id="9" name="Rechteck 8">
              <a:extLst>
                <a:ext uri="{FF2B5EF4-FFF2-40B4-BE49-F238E27FC236}">
                  <a16:creationId xmlns:a16="http://schemas.microsoft.com/office/drawing/2014/main" id="{6E3D62A9-6B71-85A7-3AE2-AAEC8B141EE8}"/>
                </a:ext>
              </a:extLst>
            </p:cNvPr>
            <p:cNvSpPr/>
            <p:nvPr/>
          </p:nvSpPr>
          <p:spPr>
            <a:xfrm>
              <a:off x="2540" y="581866"/>
              <a:ext cx="2476500" cy="97728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AT"/>
            </a:p>
          </p:txBody>
        </p:sp>
        <p:sp>
          <p:nvSpPr>
            <p:cNvPr id="10" name="Textfeld 9">
              <a:extLst>
                <a:ext uri="{FF2B5EF4-FFF2-40B4-BE49-F238E27FC236}">
                  <a16:creationId xmlns:a16="http://schemas.microsoft.com/office/drawing/2014/main" id="{32AEAA18-AF4C-3D92-76EE-EDC8EE18F511}"/>
                </a:ext>
              </a:extLst>
            </p:cNvPr>
            <p:cNvSpPr txBox="1"/>
            <p:nvPr/>
          </p:nvSpPr>
          <p:spPr>
            <a:xfrm>
              <a:off x="2540" y="581866"/>
              <a:ext cx="2476500" cy="977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de-DE" sz="2700" kern="1200" dirty="0"/>
                <a:t>Abschließende Arbeit</a:t>
              </a:r>
              <a:endParaRPr lang="de-AT" sz="2700" kern="1200" dirty="0"/>
            </a:p>
          </p:txBody>
        </p:sp>
      </p:grpSp>
      <p:grpSp>
        <p:nvGrpSpPr>
          <p:cNvPr id="11" name="Gruppieren 10">
            <a:extLst>
              <a:ext uri="{FF2B5EF4-FFF2-40B4-BE49-F238E27FC236}">
                <a16:creationId xmlns:a16="http://schemas.microsoft.com/office/drawing/2014/main" id="{596F0370-BEFD-6D47-3FFA-F51408FEAEA9}"/>
              </a:ext>
            </a:extLst>
          </p:cNvPr>
          <p:cNvGrpSpPr/>
          <p:nvPr/>
        </p:nvGrpSpPr>
        <p:grpSpPr>
          <a:xfrm>
            <a:off x="4750746" y="2162143"/>
            <a:ext cx="2476500" cy="977287"/>
            <a:chOff x="2825750" y="581866"/>
            <a:chExt cx="2476500" cy="977287"/>
          </a:xfrm>
        </p:grpSpPr>
        <p:sp>
          <p:nvSpPr>
            <p:cNvPr id="12" name="Rechteck 11">
              <a:extLst>
                <a:ext uri="{FF2B5EF4-FFF2-40B4-BE49-F238E27FC236}">
                  <a16:creationId xmlns:a16="http://schemas.microsoft.com/office/drawing/2014/main" id="{6F5C6EBA-504F-D644-4118-786F1B006909}"/>
                </a:ext>
              </a:extLst>
            </p:cNvPr>
            <p:cNvSpPr/>
            <p:nvPr/>
          </p:nvSpPr>
          <p:spPr>
            <a:xfrm>
              <a:off x="2825750" y="581866"/>
              <a:ext cx="2476500" cy="97728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AT"/>
            </a:p>
          </p:txBody>
        </p:sp>
        <p:sp>
          <p:nvSpPr>
            <p:cNvPr id="13" name="Textfeld 12">
              <a:extLst>
                <a:ext uri="{FF2B5EF4-FFF2-40B4-BE49-F238E27FC236}">
                  <a16:creationId xmlns:a16="http://schemas.microsoft.com/office/drawing/2014/main" id="{E2A6F45B-953E-DE0C-EB10-96F8A2A28D45}"/>
                </a:ext>
              </a:extLst>
            </p:cNvPr>
            <p:cNvSpPr txBox="1"/>
            <p:nvPr/>
          </p:nvSpPr>
          <p:spPr>
            <a:xfrm>
              <a:off x="2825750" y="581866"/>
              <a:ext cx="2476500" cy="977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de-DE" sz="2700" kern="1200" dirty="0"/>
                <a:t>Schriftliche Klausuren</a:t>
              </a:r>
              <a:endParaRPr lang="de-AT" sz="2700" kern="1200" dirty="0"/>
            </a:p>
          </p:txBody>
        </p:sp>
      </p:grpSp>
      <p:grpSp>
        <p:nvGrpSpPr>
          <p:cNvPr id="14" name="Gruppieren 13">
            <a:extLst>
              <a:ext uri="{FF2B5EF4-FFF2-40B4-BE49-F238E27FC236}">
                <a16:creationId xmlns:a16="http://schemas.microsoft.com/office/drawing/2014/main" id="{7AB02C87-BB5D-9EF7-981C-D3DEDE010C8D}"/>
              </a:ext>
            </a:extLst>
          </p:cNvPr>
          <p:cNvGrpSpPr/>
          <p:nvPr/>
        </p:nvGrpSpPr>
        <p:grpSpPr>
          <a:xfrm>
            <a:off x="7698230" y="2162143"/>
            <a:ext cx="2476500" cy="977287"/>
            <a:chOff x="5648960" y="581866"/>
            <a:chExt cx="2476500" cy="977287"/>
          </a:xfrm>
        </p:grpSpPr>
        <p:sp>
          <p:nvSpPr>
            <p:cNvPr id="15" name="Rechteck 14">
              <a:extLst>
                <a:ext uri="{FF2B5EF4-FFF2-40B4-BE49-F238E27FC236}">
                  <a16:creationId xmlns:a16="http://schemas.microsoft.com/office/drawing/2014/main" id="{2D9E59D1-DC11-6C90-F4C8-DACC70F31E29}"/>
                </a:ext>
              </a:extLst>
            </p:cNvPr>
            <p:cNvSpPr/>
            <p:nvPr/>
          </p:nvSpPr>
          <p:spPr>
            <a:xfrm>
              <a:off x="5648960" y="581866"/>
              <a:ext cx="2476500" cy="97728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e-AT"/>
            </a:p>
          </p:txBody>
        </p:sp>
        <p:sp>
          <p:nvSpPr>
            <p:cNvPr id="16" name="Textfeld 15">
              <a:extLst>
                <a:ext uri="{FF2B5EF4-FFF2-40B4-BE49-F238E27FC236}">
                  <a16:creationId xmlns:a16="http://schemas.microsoft.com/office/drawing/2014/main" id="{F3A5D11C-A4AF-3D51-E834-A2D3CA684616}"/>
                </a:ext>
              </a:extLst>
            </p:cNvPr>
            <p:cNvSpPr txBox="1"/>
            <p:nvPr/>
          </p:nvSpPr>
          <p:spPr>
            <a:xfrm>
              <a:off x="5648960" y="581866"/>
              <a:ext cx="2476500" cy="977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de-DE" sz="2700" kern="1200" dirty="0"/>
                <a:t>Mündliche Prüfungen</a:t>
              </a:r>
              <a:endParaRPr lang="de-AT" sz="2700" kern="1200" dirty="0"/>
            </a:p>
          </p:txBody>
        </p:sp>
      </p:grpSp>
      <p:sp>
        <p:nvSpPr>
          <p:cNvPr id="17" name="Untertitel 5">
            <a:extLst>
              <a:ext uri="{FF2B5EF4-FFF2-40B4-BE49-F238E27FC236}">
                <a16:creationId xmlns:a16="http://schemas.microsoft.com/office/drawing/2014/main" id="{915D1B57-D675-9CBF-61C0-5EC64FC14B83}"/>
              </a:ext>
            </a:extLst>
          </p:cNvPr>
          <p:cNvSpPr txBox="1">
            <a:spLocks/>
          </p:cNvSpPr>
          <p:nvPr/>
        </p:nvSpPr>
        <p:spPr>
          <a:xfrm>
            <a:off x="1134867" y="3437615"/>
            <a:ext cx="9781189" cy="8679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br>
              <a:rPr lang="de-DE" sz="2000" dirty="0">
                <a:solidFill>
                  <a:srgbClr val="000000"/>
                </a:solidFill>
                <a:latin typeface="+mj-lt"/>
              </a:rPr>
            </a:br>
            <a:r>
              <a:rPr lang="de-DE" sz="1800" dirty="0">
                <a:solidFill>
                  <a:srgbClr val="000000"/>
                </a:solidFill>
                <a:latin typeface="+mj-lt"/>
              </a:rPr>
              <a:t>Die abschließende Arbeit, kurz ABA (vorm. VWA) wird bis inkl. Schuljahr 2028/29 zu einem optionalen Teil der Reifeprüfung.</a:t>
            </a:r>
            <a:endParaRPr lang="de-DE" sz="2000" dirty="0">
              <a:solidFill>
                <a:srgbClr val="000000"/>
              </a:solidFill>
              <a:latin typeface="+mj-lt"/>
            </a:endParaRPr>
          </a:p>
        </p:txBody>
      </p:sp>
      <p:sp>
        <p:nvSpPr>
          <p:cNvPr id="19" name="Untertitel 5">
            <a:extLst>
              <a:ext uri="{FF2B5EF4-FFF2-40B4-BE49-F238E27FC236}">
                <a16:creationId xmlns:a16="http://schemas.microsoft.com/office/drawing/2014/main" id="{A2A9A3B7-CB87-2B21-1C75-2A7356718803}"/>
              </a:ext>
            </a:extLst>
          </p:cNvPr>
          <p:cNvSpPr txBox="1">
            <a:spLocks/>
          </p:cNvSpPr>
          <p:nvPr/>
        </p:nvSpPr>
        <p:spPr>
          <a:xfrm>
            <a:off x="1152756" y="4659130"/>
            <a:ext cx="10107038" cy="96847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de-DE" sz="1800" dirty="0">
                <a:solidFill>
                  <a:srgbClr val="000000"/>
                </a:solidFill>
                <a:latin typeface="+mj-lt"/>
              </a:rPr>
              <a:t>Optionen:</a:t>
            </a:r>
          </a:p>
          <a:p>
            <a:pPr lvl="1" fontAlgn="base">
              <a:buFont typeface="Symbol" panose="05050102010706020507" pitchFamily="18" charset="2"/>
              <a:buChar char="-"/>
            </a:pPr>
            <a:r>
              <a:rPr lang="de-DE" sz="1800" dirty="0">
                <a:solidFill>
                  <a:srgbClr val="000000"/>
                </a:solidFill>
                <a:latin typeface="+mj-lt"/>
              </a:rPr>
              <a:t>Verfassen bzw. Umsetzen einer abschließenden Arbeit</a:t>
            </a:r>
          </a:p>
          <a:p>
            <a:pPr lvl="1" fontAlgn="base">
              <a:buFont typeface="Symbol" panose="05050102010706020507" pitchFamily="18" charset="2"/>
              <a:buChar char="-"/>
            </a:pPr>
            <a:r>
              <a:rPr lang="de-DE" sz="1800" dirty="0">
                <a:solidFill>
                  <a:srgbClr val="000000"/>
                </a:solidFill>
                <a:latin typeface="+mj-lt"/>
              </a:rPr>
              <a:t>Wahl einer weiteren mündlichen oder schriftlichen Teilprüfung</a:t>
            </a:r>
          </a:p>
        </p:txBody>
      </p:sp>
    </p:spTree>
    <p:extLst>
      <p:ext uri="{BB962C8B-B14F-4D97-AF65-F5344CB8AC3E}">
        <p14:creationId xmlns:p14="http://schemas.microsoft.com/office/powerpoint/2010/main" val="3808706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B7E1599-23F8-C3AC-73E5-F28933162A02}"/>
              </a:ext>
            </a:extLst>
          </p:cNvPr>
          <p:cNvSpPr txBox="1">
            <a:spLocks/>
          </p:cNvSpPr>
          <p:nvPr/>
        </p:nvSpPr>
        <p:spPr>
          <a:xfrm>
            <a:off x="951257" y="635180"/>
            <a:ext cx="10515600" cy="613396"/>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Century Gothic" panose="020B0502020202020204" pitchFamily="34" charset="0"/>
                <a:ea typeface="+mj-ea"/>
                <a:cs typeface="+mj-cs"/>
              </a:defRPr>
            </a:lvl1pPr>
          </a:lstStyle>
          <a:p>
            <a:r>
              <a:rPr lang="de-DE" sz="3200" dirty="0"/>
              <a:t>D</a:t>
            </a:r>
            <a:r>
              <a:rPr lang="de-AT" sz="3200" dirty="0" err="1"/>
              <a:t>ie</a:t>
            </a:r>
            <a:r>
              <a:rPr lang="de-AT" sz="3200" dirty="0"/>
              <a:t> standardisierte Reifeprüfung</a:t>
            </a:r>
          </a:p>
        </p:txBody>
      </p:sp>
      <p:sp>
        <p:nvSpPr>
          <p:cNvPr id="3" name="Textfeld 2">
            <a:extLst>
              <a:ext uri="{FF2B5EF4-FFF2-40B4-BE49-F238E27FC236}">
                <a16:creationId xmlns:a16="http://schemas.microsoft.com/office/drawing/2014/main" id="{74058FDB-A89C-69ED-73C2-6BAC45CD06E9}"/>
              </a:ext>
            </a:extLst>
          </p:cNvPr>
          <p:cNvSpPr txBox="1"/>
          <p:nvPr/>
        </p:nvSpPr>
        <p:spPr>
          <a:xfrm>
            <a:off x="1525674" y="4954746"/>
            <a:ext cx="9096443" cy="646331"/>
          </a:xfrm>
          <a:prstGeom prst="rect">
            <a:avLst/>
          </a:prstGeom>
          <a:noFill/>
        </p:spPr>
        <p:txBody>
          <a:bodyPr wrap="square">
            <a:spAutoFit/>
          </a:bodyPr>
          <a:lstStyle/>
          <a:p>
            <a:r>
              <a:rPr lang="de-DE" sz="1800" b="1" dirty="0">
                <a:solidFill>
                  <a:srgbClr val="000000"/>
                </a:solidFill>
                <a:latin typeface="+mj-lt"/>
              </a:rPr>
              <a:t>Keine Einschränkungen bei Wahl der Prüfungsgebiete</a:t>
            </a:r>
          </a:p>
          <a:p>
            <a:r>
              <a:rPr lang="de-DE" sz="1800" b="1" dirty="0">
                <a:solidFill>
                  <a:srgbClr val="000000"/>
                </a:solidFill>
                <a:latin typeface="+mj-lt"/>
              </a:rPr>
              <a:t>Autonome Schwerpunktsetzungen </a:t>
            </a:r>
            <a:r>
              <a:rPr lang="de-DE" sz="1800" dirty="0">
                <a:solidFill>
                  <a:srgbClr val="000000"/>
                </a:solidFill>
                <a:latin typeface="+mj-lt"/>
              </a:rPr>
              <a:t>sind bei einer der Säulen zu berücksichtigen (&gt; bilingual).</a:t>
            </a:r>
          </a:p>
        </p:txBody>
      </p:sp>
      <p:graphicFrame>
        <p:nvGraphicFramePr>
          <p:cNvPr id="5" name="Tabelle 7">
            <a:extLst>
              <a:ext uri="{FF2B5EF4-FFF2-40B4-BE49-F238E27FC236}">
                <a16:creationId xmlns:a16="http://schemas.microsoft.com/office/drawing/2014/main" id="{0740054A-9EBC-303C-9F2D-9D16724D75FC}"/>
              </a:ext>
            </a:extLst>
          </p:cNvPr>
          <p:cNvGraphicFramePr>
            <a:graphicFrameLocks noGrp="1"/>
          </p:cNvGraphicFramePr>
          <p:nvPr>
            <p:extLst>
              <p:ext uri="{D42A27DB-BD31-4B8C-83A1-F6EECF244321}">
                <p14:modId xmlns:p14="http://schemas.microsoft.com/office/powerpoint/2010/main" val="3006268038"/>
              </p:ext>
            </p:extLst>
          </p:nvPr>
        </p:nvGraphicFramePr>
        <p:xfrm>
          <a:off x="1547777" y="2126375"/>
          <a:ext cx="9512571" cy="2524760"/>
        </p:xfrm>
        <a:graphic>
          <a:graphicData uri="http://schemas.openxmlformats.org/drawingml/2006/table">
            <a:tbl>
              <a:tblPr firstRow="1" bandRow="1">
                <a:tableStyleId>{5C22544A-7EE6-4342-B048-85BDC9FD1C3A}</a:tableStyleId>
              </a:tblPr>
              <a:tblGrid>
                <a:gridCol w="2284921">
                  <a:extLst>
                    <a:ext uri="{9D8B030D-6E8A-4147-A177-3AD203B41FA5}">
                      <a16:colId xmlns:a16="http://schemas.microsoft.com/office/drawing/2014/main" val="68354499"/>
                    </a:ext>
                  </a:extLst>
                </a:gridCol>
                <a:gridCol w="2908570">
                  <a:extLst>
                    <a:ext uri="{9D8B030D-6E8A-4147-A177-3AD203B41FA5}">
                      <a16:colId xmlns:a16="http://schemas.microsoft.com/office/drawing/2014/main" val="2575428595"/>
                    </a:ext>
                  </a:extLst>
                </a:gridCol>
                <a:gridCol w="4319080">
                  <a:extLst>
                    <a:ext uri="{9D8B030D-6E8A-4147-A177-3AD203B41FA5}">
                      <a16:colId xmlns:a16="http://schemas.microsoft.com/office/drawing/2014/main" val="59868772"/>
                    </a:ext>
                  </a:extLst>
                </a:gridCol>
              </a:tblGrid>
              <a:tr h="370840">
                <a:tc>
                  <a:txBody>
                    <a:bodyPr/>
                    <a:lstStyle/>
                    <a:p>
                      <a:r>
                        <a:rPr lang="de-DE" dirty="0"/>
                        <a:t>Abschließende Arbeit</a:t>
                      </a:r>
                      <a:endParaRPr lang="de-AT" dirty="0"/>
                    </a:p>
                  </a:txBody>
                  <a:tcPr/>
                </a:tc>
                <a:tc>
                  <a:txBody>
                    <a:bodyPr/>
                    <a:lstStyle/>
                    <a:p>
                      <a:r>
                        <a:rPr lang="de-DE" dirty="0"/>
                        <a:t>Schriftliche Klausuren</a:t>
                      </a:r>
                      <a:endParaRPr lang="de-AT" dirty="0"/>
                    </a:p>
                  </a:txBody>
                  <a:tcPr/>
                </a:tc>
                <a:tc>
                  <a:txBody>
                    <a:bodyPr/>
                    <a:lstStyle/>
                    <a:p>
                      <a:r>
                        <a:rPr lang="de-DE" dirty="0"/>
                        <a:t>Mündliche Prüfungen</a:t>
                      </a:r>
                      <a:endParaRPr lang="de-AT" dirty="0"/>
                    </a:p>
                  </a:txBody>
                  <a:tcPr/>
                </a:tc>
                <a:extLst>
                  <a:ext uri="{0D108BD9-81ED-4DB2-BD59-A6C34878D82A}">
                    <a16:rowId xmlns:a16="http://schemas.microsoft.com/office/drawing/2014/main" val="2912133399"/>
                  </a:ext>
                </a:extLst>
              </a:tr>
              <a:tr h="370840">
                <a:tc>
                  <a:txBody>
                    <a:bodyPr/>
                    <a:lstStyle/>
                    <a:p>
                      <a:pPr algn="ctr">
                        <a:spcAft>
                          <a:spcPts val="600"/>
                        </a:spcAft>
                      </a:pPr>
                      <a:r>
                        <a:rPr lang="de-DE" dirty="0">
                          <a:latin typeface="+mj-lt"/>
                        </a:rPr>
                        <a:t>JA</a:t>
                      </a:r>
                      <a:endParaRPr lang="de-AT" dirty="0">
                        <a:latin typeface="+mj-lt"/>
                      </a:endParaRPr>
                    </a:p>
                  </a:txBody>
                  <a:tcPr anchor="ctr"/>
                </a:tc>
                <a:tc>
                  <a:txBody>
                    <a:bodyPr/>
                    <a:lstStyle/>
                    <a:p>
                      <a:pPr>
                        <a:spcAft>
                          <a:spcPts val="600"/>
                        </a:spcAft>
                      </a:pPr>
                      <a:r>
                        <a:rPr lang="de-DE" dirty="0">
                          <a:latin typeface="+mj-lt"/>
                        </a:rPr>
                        <a:t>3 Klausuren (D, LFS, M)       &gt;&gt;</a:t>
                      </a:r>
                    </a:p>
                    <a:p>
                      <a:pPr>
                        <a:spcAft>
                          <a:spcPts val="600"/>
                        </a:spcAft>
                      </a:pPr>
                      <a:r>
                        <a:rPr lang="de-DE" dirty="0">
                          <a:latin typeface="+mj-lt"/>
                        </a:rPr>
                        <a:t>4 Klausuren (D, LFS, M, +)   &gt;&gt;</a:t>
                      </a:r>
                      <a:endParaRPr lang="de-AT" dirty="0">
                        <a:latin typeface="+mj-lt"/>
                      </a:endParaRP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latin typeface="+mj-lt"/>
                        </a:rPr>
                        <a:t>3 Prüfungen (15 Wochenstunden)</a:t>
                      </a:r>
                      <a:endParaRPr lang="de-AT" dirty="0">
                        <a:latin typeface="+mj-lt"/>
                      </a:endParaRPr>
                    </a:p>
                    <a:p>
                      <a:pPr>
                        <a:spcAft>
                          <a:spcPts val="600"/>
                        </a:spcAft>
                      </a:pPr>
                      <a:r>
                        <a:rPr lang="de-DE" dirty="0">
                          <a:latin typeface="+mj-lt"/>
                        </a:rPr>
                        <a:t>2 Prüfungen (10 Wochenstunden)</a:t>
                      </a:r>
                    </a:p>
                  </a:txBody>
                  <a:tcPr/>
                </a:tc>
                <a:extLst>
                  <a:ext uri="{0D108BD9-81ED-4DB2-BD59-A6C34878D82A}">
                    <a16:rowId xmlns:a16="http://schemas.microsoft.com/office/drawing/2014/main" val="2469282502"/>
                  </a:ext>
                </a:extLst>
              </a:tr>
              <a:tr h="370840">
                <a:tc>
                  <a:txBody>
                    <a:bodyPr/>
                    <a:lstStyle/>
                    <a:p>
                      <a:pPr algn="ctr">
                        <a:spcAft>
                          <a:spcPts val="600"/>
                        </a:spcAft>
                      </a:pPr>
                      <a:r>
                        <a:rPr lang="de-DE" dirty="0">
                          <a:latin typeface="+mj-lt"/>
                        </a:rPr>
                        <a:t>NEIN</a:t>
                      </a:r>
                      <a:endParaRPr lang="de-AT" dirty="0">
                        <a:latin typeface="+mj-lt"/>
                      </a:endParaRPr>
                    </a:p>
                  </a:txBody>
                  <a:tcPr anchor="ctr"/>
                </a:tc>
                <a:tc>
                  <a:txBody>
                    <a:bodyPr/>
                    <a:lstStyle/>
                    <a:p>
                      <a:pPr>
                        <a:spcAft>
                          <a:spcPts val="600"/>
                        </a:spcAft>
                      </a:pPr>
                      <a:r>
                        <a:rPr lang="de-DE" dirty="0">
                          <a:latin typeface="+mj-lt"/>
                        </a:rPr>
                        <a:t>3 Klausuren                           &gt;&gt;</a:t>
                      </a:r>
                    </a:p>
                    <a:p>
                      <a:pPr>
                        <a:spcAft>
                          <a:spcPts val="600"/>
                        </a:spcAft>
                      </a:pPr>
                      <a:r>
                        <a:rPr lang="de-DE" dirty="0">
                          <a:latin typeface="+mj-lt"/>
                        </a:rPr>
                        <a:t>4 Klausuren                           &gt;&gt;</a:t>
                      </a:r>
                    </a:p>
                    <a:p>
                      <a:pPr>
                        <a:spcAft>
                          <a:spcPts val="600"/>
                        </a:spcAft>
                      </a:pPr>
                      <a:r>
                        <a:rPr lang="de-DE" dirty="0">
                          <a:latin typeface="+mj-lt"/>
                        </a:rPr>
                        <a:t>5 Klausuren                           &gt;&gt;</a:t>
                      </a:r>
                      <a:endParaRPr lang="de-AT" dirty="0">
                        <a:latin typeface="+mj-lt"/>
                      </a:endParaRPr>
                    </a:p>
                  </a:txBody>
                  <a:tcPr/>
                </a:tc>
                <a:tc>
                  <a:txBody>
                    <a:bodyPr/>
                    <a:lstStyle/>
                    <a:p>
                      <a:pPr>
                        <a:spcAft>
                          <a:spcPts val="600"/>
                        </a:spcAft>
                      </a:pPr>
                      <a:r>
                        <a:rPr lang="de-DE" dirty="0">
                          <a:latin typeface="+mj-lt"/>
                        </a:rPr>
                        <a:t>4 Prüfungen (20 Wochenstunden)</a:t>
                      </a:r>
                    </a:p>
                    <a:p>
                      <a:pPr>
                        <a:spcAft>
                          <a:spcPts val="600"/>
                        </a:spcAft>
                      </a:pPr>
                      <a:r>
                        <a:rPr lang="de-DE" dirty="0">
                          <a:latin typeface="+mj-lt"/>
                        </a:rPr>
                        <a:t>3 Prüfungen </a:t>
                      </a:r>
                      <a:r>
                        <a:rPr lang="de-DE" sz="1800" b="0" kern="1200" dirty="0">
                          <a:solidFill>
                            <a:schemeClr val="dk1"/>
                          </a:solidFill>
                          <a:latin typeface="+mj-lt"/>
                          <a:ea typeface="+mn-ea"/>
                          <a:cs typeface="+mn-cs"/>
                        </a:rPr>
                        <a:t>(15 Wochenstunden)</a:t>
                      </a:r>
                      <a:endParaRPr lang="de-DE" b="0" dirty="0">
                        <a:latin typeface="+mj-lt"/>
                      </a:endParaRPr>
                    </a:p>
                    <a:p>
                      <a:pPr>
                        <a:spcAft>
                          <a:spcPts val="600"/>
                        </a:spcAft>
                      </a:pPr>
                      <a:r>
                        <a:rPr lang="de-DE" dirty="0">
                          <a:latin typeface="+mj-lt"/>
                        </a:rPr>
                        <a:t>2 Prüfungen </a:t>
                      </a:r>
                      <a:r>
                        <a:rPr lang="de-DE" sz="1800" kern="1200" dirty="0">
                          <a:solidFill>
                            <a:schemeClr val="dk1"/>
                          </a:solidFill>
                          <a:latin typeface="+mj-lt"/>
                          <a:ea typeface="+mn-ea"/>
                          <a:cs typeface="+mn-cs"/>
                        </a:rPr>
                        <a:t>(10 Wochenstunden)</a:t>
                      </a:r>
                      <a:endParaRPr lang="de-AT" dirty="0">
                        <a:latin typeface="+mj-lt"/>
                      </a:endParaRPr>
                    </a:p>
                  </a:txBody>
                  <a:tcPr/>
                </a:tc>
                <a:extLst>
                  <a:ext uri="{0D108BD9-81ED-4DB2-BD59-A6C34878D82A}">
                    <a16:rowId xmlns:a16="http://schemas.microsoft.com/office/drawing/2014/main" val="506339569"/>
                  </a:ext>
                </a:extLst>
              </a:tr>
              <a:tr h="370840">
                <a:tc>
                  <a:txBody>
                    <a:bodyPr/>
                    <a:lstStyle/>
                    <a:p>
                      <a:pPr>
                        <a:spcAft>
                          <a:spcPts val="600"/>
                        </a:spcAft>
                      </a:pPr>
                      <a:endParaRPr lang="de-AT">
                        <a:latin typeface="+mj-lt"/>
                      </a:endParaRPr>
                    </a:p>
                  </a:txBody>
                  <a:tcPr/>
                </a:tc>
                <a:tc>
                  <a:txBody>
                    <a:bodyPr/>
                    <a:lstStyle/>
                    <a:p>
                      <a:pPr>
                        <a:spcAft>
                          <a:spcPts val="600"/>
                        </a:spcAft>
                      </a:pPr>
                      <a:r>
                        <a:rPr lang="de-DE" sz="1400" dirty="0">
                          <a:latin typeface="+mj-lt"/>
                        </a:rPr>
                        <a:t>falls negativ, Kompensationsprüfung</a:t>
                      </a:r>
                      <a:endParaRPr lang="de-AT" sz="1400" dirty="0">
                        <a:latin typeface="+mj-lt"/>
                      </a:endParaRPr>
                    </a:p>
                  </a:txBody>
                  <a:tcPr/>
                </a:tc>
                <a:tc>
                  <a:txBody>
                    <a:bodyPr/>
                    <a:lstStyle/>
                    <a:p>
                      <a:pPr>
                        <a:spcAft>
                          <a:spcPts val="600"/>
                        </a:spcAft>
                      </a:pPr>
                      <a:endParaRPr lang="de-AT" dirty="0">
                        <a:latin typeface="+mj-lt"/>
                      </a:endParaRPr>
                    </a:p>
                  </a:txBody>
                  <a:tcPr/>
                </a:tc>
                <a:extLst>
                  <a:ext uri="{0D108BD9-81ED-4DB2-BD59-A6C34878D82A}">
                    <a16:rowId xmlns:a16="http://schemas.microsoft.com/office/drawing/2014/main" val="1544706281"/>
                  </a:ext>
                </a:extLst>
              </a:tr>
            </a:tbl>
          </a:graphicData>
        </a:graphic>
      </p:graphicFrame>
      <p:graphicFrame>
        <p:nvGraphicFramePr>
          <p:cNvPr id="2" name="Tabelle 1">
            <a:extLst>
              <a:ext uri="{FF2B5EF4-FFF2-40B4-BE49-F238E27FC236}">
                <a16:creationId xmlns:a16="http://schemas.microsoft.com/office/drawing/2014/main" id="{8E0E7501-0748-104B-95DB-9D6615D7CE04}"/>
              </a:ext>
            </a:extLst>
          </p:cNvPr>
          <p:cNvGraphicFramePr>
            <a:graphicFrameLocks noGrp="1"/>
          </p:cNvGraphicFramePr>
          <p:nvPr>
            <p:extLst>
              <p:ext uri="{D42A27DB-BD31-4B8C-83A1-F6EECF244321}">
                <p14:modId xmlns:p14="http://schemas.microsoft.com/office/powerpoint/2010/main" val="366930163"/>
              </p:ext>
            </p:extLst>
          </p:nvPr>
        </p:nvGraphicFramePr>
        <p:xfrm>
          <a:off x="951257" y="1366515"/>
          <a:ext cx="9854119" cy="365760"/>
        </p:xfrm>
        <a:graphic>
          <a:graphicData uri="http://schemas.openxmlformats.org/drawingml/2006/table">
            <a:tbl>
              <a:tblPr/>
              <a:tblGrid>
                <a:gridCol w="9854119">
                  <a:extLst>
                    <a:ext uri="{9D8B030D-6E8A-4147-A177-3AD203B41FA5}">
                      <a16:colId xmlns:a16="http://schemas.microsoft.com/office/drawing/2014/main" val="1500368537"/>
                    </a:ext>
                  </a:extLst>
                </a:gridCol>
              </a:tblGrid>
              <a:tr h="0">
                <a:tc>
                  <a:txBody>
                    <a:bodyPr/>
                    <a:lstStyle/>
                    <a:p>
                      <a:pPr algn="l"/>
                      <a:r>
                        <a:rPr lang="de-DE" sz="1800" dirty="0">
                          <a:effectLst/>
                          <a:latin typeface="+mj-lt"/>
                        </a:rPr>
                        <a:t>Wahlmöglichkeiten für die 7 Prüfungsgebiete der Reifeprüfung:</a:t>
                      </a:r>
                    </a:p>
                  </a:txBody>
                  <a:tcPr anchor="ctr">
                    <a:lnL>
                      <a:noFill/>
                    </a:lnL>
                    <a:lnR>
                      <a:noFill/>
                    </a:lnR>
                    <a:lnT>
                      <a:noFill/>
                    </a:lnT>
                    <a:lnB>
                      <a:noFill/>
                    </a:lnB>
                    <a:solidFill>
                      <a:srgbClr val="FFFFFF"/>
                    </a:solidFill>
                  </a:tcPr>
                </a:tc>
                <a:extLst>
                  <a:ext uri="{0D108BD9-81ED-4DB2-BD59-A6C34878D82A}">
                    <a16:rowId xmlns:a16="http://schemas.microsoft.com/office/drawing/2014/main" val="2565516168"/>
                  </a:ext>
                </a:extLst>
              </a:tr>
            </a:tbl>
          </a:graphicData>
        </a:graphic>
      </p:graphicFrame>
      <p:sp>
        <p:nvSpPr>
          <p:cNvPr id="8" name="Textfeld 7">
            <a:extLst>
              <a:ext uri="{FF2B5EF4-FFF2-40B4-BE49-F238E27FC236}">
                <a16:creationId xmlns:a16="http://schemas.microsoft.com/office/drawing/2014/main" id="{9982D7D1-AF39-0F7E-83E4-80698ADE1900}"/>
              </a:ext>
            </a:extLst>
          </p:cNvPr>
          <p:cNvSpPr txBox="1"/>
          <p:nvPr/>
        </p:nvSpPr>
        <p:spPr>
          <a:xfrm>
            <a:off x="951257" y="5904689"/>
            <a:ext cx="10245279" cy="615553"/>
          </a:xfrm>
          <a:prstGeom prst="rect">
            <a:avLst/>
          </a:prstGeom>
          <a:noFill/>
        </p:spPr>
        <p:txBody>
          <a:bodyPr wrap="square" rtlCol="0">
            <a:spAutoFit/>
          </a:bodyPr>
          <a:lstStyle/>
          <a:p>
            <a:pPr algn="ctr"/>
            <a:r>
              <a:rPr lang="de-DE" sz="1600" dirty="0">
                <a:solidFill>
                  <a:srgbClr val="000000"/>
                </a:solidFill>
                <a:latin typeface="+mj-lt"/>
              </a:rPr>
              <a:t>Die Änderungen wurden am 22. Juli 2024 im Parlament beschlossen und gelten bis einschließlich Schuljahr 2028/29.</a:t>
            </a:r>
            <a:endParaRPr lang="de-AT" sz="1600" dirty="0"/>
          </a:p>
          <a:p>
            <a:endParaRPr lang="de-AT" dirty="0"/>
          </a:p>
        </p:txBody>
      </p:sp>
    </p:spTree>
    <p:extLst>
      <p:ext uri="{BB962C8B-B14F-4D97-AF65-F5344CB8AC3E}">
        <p14:creationId xmlns:p14="http://schemas.microsoft.com/office/powerpoint/2010/main" val="120522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C3EFB-82D4-A0A1-65A1-4C216E751741}"/>
              </a:ext>
            </a:extLst>
          </p:cNvPr>
          <p:cNvSpPr>
            <a:spLocks noGrp="1"/>
          </p:cNvSpPr>
          <p:nvPr>
            <p:ph type="title"/>
          </p:nvPr>
        </p:nvSpPr>
        <p:spPr>
          <a:xfrm>
            <a:off x="984115" y="748716"/>
            <a:ext cx="10515600" cy="455999"/>
          </a:xfrm>
        </p:spPr>
        <p:txBody>
          <a:bodyPr>
            <a:noAutofit/>
          </a:bodyPr>
          <a:lstStyle/>
          <a:p>
            <a:r>
              <a:rPr lang="de-DE" sz="2400" dirty="0"/>
              <a:t>Die Abschließende Arbeit: mögliche Ausrichtungen</a:t>
            </a:r>
            <a:br>
              <a:rPr lang="de-DE" sz="2400" dirty="0"/>
            </a:br>
            <a:endParaRPr lang="de-AT" sz="2400" dirty="0"/>
          </a:p>
        </p:txBody>
      </p:sp>
      <p:sp>
        <p:nvSpPr>
          <p:cNvPr id="8" name="Rechteck 7">
            <a:extLst>
              <a:ext uri="{FF2B5EF4-FFF2-40B4-BE49-F238E27FC236}">
                <a16:creationId xmlns:a16="http://schemas.microsoft.com/office/drawing/2014/main" id="{00499D0C-5244-ACF1-9F72-CD2BC8955F61}"/>
              </a:ext>
            </a:extLst>
          </p:cNvPr>
          <p:cNvSpPr/>
          <p:nvPr/>
        </p:nvSpPr>
        <p:spPr>
          <a:xfrm>
            <a:off x="1166788" y="4313340"/>
            <a:ext cx="1483353" cy="93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867"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gestalterisch</a:t>
            </a:r>
          </a:p>
        </p:txBody>
      </p:sp>
      <p:sp>
        <p:nvSpPr>
          <p:cNvPr id="9" name="Rechteck 8">
            <a:extLst>
              <a:ext uri="{FF2B5EF4-FFF2-40B4-BE49-F238E27FC236}">
                <a16:creationId xmlns:a16="http://schemas.microsoft.com/office/drawing/2014/main" id="{C1C37F4C-8936-7E0F-EAD6-FFFB441F3717}"/>
              </a:ext>
            </a:extLst>
          </p:cNvPr>
          <p:cNvSpPr/>
          <p:nvPr/>
        </p:nvSpPr>
        <p:spPr>
          <a:xfrm>
            <a:off x="1166787" y="3011821"/>
            <a:ext cx="1483353" cy="870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867"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forschend</a:t>
            </a:r>
          </a:p>
        </p:txBody>
      </p:sp>
      <p:sp>
        <p:nvSpPr>
          <p:cNvPr id="10" name="Rechteck 9">
            <a:extLst>
              <a:ext uri="{FF2B5EF4-FFF2-40B4-BE49-F238E27FC236}">
                <a16:creationId xmlns:a16="http://schemas.microsoft.com/office/drawing/2014/main" id="{3BF956C9-2141-63B3-EE1B-D99B97416838}"/>
              </a:ext>
            </a:extLst>
          </p:cNvPr>
          <p:cNvSpPr/>
          <p:nvPr/>
        </p:nvSpPr>
        <p:spPr>
          <a:xfrm>
            <a:off x="1186773" y="5421360"/>
            <a:ext cx="1483353" cy="93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867"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künstlerisch</a:t>
            </a:r>
          </a:p>
        </p:txBody>
      </p:sp>
      <p:sp>
        <p:nvSpPr>
          <p:cNvPr id="11" name="Rechteck 10">
            <a:extLst>
              <a:ext uri="{FF2B5EF4-FFF2-40B4-BE49-F238E27FC236}">
                <a16:creationId xmlns:a16="http://schemas.microsoft.com/office/drawing/2014/main" id="{832C66E7-06B1-EC41-EFD7-84D1EBD0BA2B}"/>
              </a:ext>
            </a:extLst>
          </p:cNvPr>
          <p:cNvSpPr/>
          <p:nvPr/>
        </p:nvSpPr>
        <p:spPr>
          <a:xfrm>
            <a:off x="3369901" y="3047704"/>
            <a:ext cx="4267498" cy="8701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de-AT"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schriftliche Arbeit </a:t>
            </a:r>
          </a:p>
        </p:txBody>
      </p:sp>
      <p:sp>
        <p:nvSpPr>
          <p:cNvPr id="12" name="Rechteck 11">
            <a:extLst>
              <a:ext uri="{FF2B5EF4-FFF2-40B4-BE49-F238E27FC236}">
                <a16:creationId xmlns:a16="http://schemas.microsoft.com/office/drawing/2014/main" id="{5CA211EA-AC1F-9B5F-F985-A899BF37387F}"/>
              </a:ext>
            </a:extLst>
          </p:cNvPr>
          <p:cNvSpPr/>
          <p:nvPr/>
        </p:nvSpPr>
        <p:spPr>
          <a:xfrm>
            <a:off x="3393549" y="4860828"/>
            <a:ext cx="4243850" cy="9323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de-AT"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Ergebnis des Vorhabens / ein Produkt </a:t>
            </a:r>
            <a:br>
              <a:rPr lang="de-AT"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de-AT"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UND</a:t>
            </a:r>
          </a:p>
          <a:p>
            <a:pPr algn="ctr">
              <a:lnSpc>
                <a:spcPts val="1900"/>
              </a:lnSpc>
            </a:pPr>
            <a:r>
              <a:rPr lang="de-AT"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Dokumentation des Entstehungsprozesses</a:t>
            </a:r>
          </a:p>
        </p:txBody>
      </p:sp>
      <p:cxnSp>
        <p:nvCxnSpPr>
          <p:cNvPr id="14" name="Gerade Verbindung mit Pfeil 13">
            <a:extLst>
              <a:ext uri="{FF2B5EF4-FFF2-40B4-BE49-F238E27FC236}">
                <a16:creationId xmlns:a16="http://schemas.microsoft.com/office/drawing/2014/main" id="{B2F0A3FF-39E8-494C-18BC-7CDC38106625}"/>
              </a:ext>
            </a:extLst>
          </p:cNvPr>
          <p:cNvCxnSpPr/>
          <p:nvPr/>
        </p:nvCxnSpPr>
        <p:spPr>
          <a:xfrm>
            <a:off x="2825884" y="3495554"/>
            <a:ext cx="466927" cy="0"/>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FB4E6206-75E2-DF9A-D00E-DD68A112B2A6}"/>
              </a:ext>
            </a:extLst>
          </p:cNvPr>
          <p:cNvCxnSpPr>
            <a:cxnSpLocks/>
          </p:cNvCxnSpPr>
          <p:nvPr/>
        </p:nvCxnSpPr>
        <p:spPr>
          <a:xfrm>
            <a:off x="2825884" y="3641559"/>
            <a:ext cx="899810" cy="1137938"/>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19E42A0-3485-C425-EFE7-C92256999B70}"/>
              </a:ext>
            </a:extLst>
          </p:cNvPr>
          <p:cNvCxnSpPr>
            <a:cxnSpLocks/>
          </p:cNvCxnSpPr>
          <p:nvPr/>
        </p:nvCxnSpPr>
        <p:spPr>
          <a:xfrm>
            <a:off x="2825884" y="4791377"/>
            <a:ext cx="466928" cy="327685"/>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E3ABD39C-DEA7-E76D-26C7-DF52303E8DF7}"/>
              </a:ext>
            </a:extLst>
          </p:cNvPr>
          <p:cNvCxnSpPr>
            <a:cxnSpLocks/>
          </p:cNvCxnSpPr>
          <p:nvPr/>
        </p:nvCxnSpPr>
        <p:spPr>
          <a:xfrm flipV="1">
            <a:off x="2825885" y="5498573"/>
            <a:ext cx="466927" cy="346421"/>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21B53139-0C81-97F0-9E92-3F797AB51CCE}"/>
              </a:ext>
            </a:extLst>
          </p:cNvPr>
          <p:cNvSpPr txBox="1"/>
          <p:nvPr/>
        </p:nvSpPr>
        <p:spPr>
          <a:xfrm>
            <a:off x="8380807" y="3044227"/>
            <a:ext cx="2827506" cy="2800767"/>
          </a:xfrm>
          <a:prstGeom prst="rect">
            <a:avLst/>
          </a:prstGeom>
          <a:solidFill>
            <a:schemeClr val="bg1">
              <a:lumMod val="95000"/>
            </a:schemeClr>
          </a:solidFill>
        </p:spPr>
        <p:txBody>
          <a:bodyPr wrap="square" rtlCol="0">
            <a:spAutoFit/>
          </a:bodyPr>
          <a:lstStyle/>
          <a:p>
            <a:r>
              <a:rPr lang="de-AT" sz="1600" dirty="0">
                <a:latin typeface="Calibri Light" panose="020F0302020204030204" pitchFamily="34" charset="0"/>
                <a:ea typeface="Calibri Light" panose="020F0302020204030204" pitchFamily="34" charset="0"/>
                <a:cs typeface="Calibri Light" panose="020F0302020204030204" pitchFamily="34" charset="0"/>
              </a:rPr>
              <a:t>Beispiel: Wissenschaftspodcast</a:t>
            </a:r>
            <a:br>
              <a:rPr lang="de-AT" sz="1600" dirty="0">
                <a:latin typeface="Calibri Light" panose="020F0302020204030204" pitchFamily="34" charset="0"/>
                <a:ea typeface="Calibri Light" panose="020F0302020204030204" pitchFamily="34" charset="0"/>
                <a:cs typeface="Calibri Light" panose="020F0302020204030204" pitchFamily="34" charset="0"/>
              </a:rPr>
            </a:br>
            <a:endParaRPr lang="de-AT"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de-AT" sz="1600" dirty="0">
                <a:latin typeface="Calibri Light" panose="020F0302020204030204" pitchFamily="34" charset="0"/>
                <a:ea typeface="Calibri Light" panose="020F0302020204030204" pitchFamily="34" charset="0"/>
                <a:cs typeface="Calibri Light" panose="020F0302020204030204" pitchFamily="34" charset="0"/>
              </a:rPr>
              <a:t>forschende Arbeit mit gestalterischem Zugang</a:t>
            </a:r>
            <a:br>
              <a:rPr lang="de-AT" sz="1600" dirty="0">
                <a:latin typeface="Calibri Light" panose="020F0302020204030204" pitchFamily="34" charset="0"/>
                <a:ea typeface="Calibri Light" panose="020F0302020204030204" pitchFamily="34" charset="0"/>
                <a:cs typeface="Calibri Light" panose="020F0302020204030204" pitchFamily="34" charset="0"/>
              </a:rPr>
            </a:br>
            <a:endParaRPr lang="de-AT"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de-AT" sz="16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Ergebnis: Konzept einer Podcast-Reihe, </a:t>
            </a:r>
            <a:br>
              <a:rPr lang="de-AT" sz="16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br>
            <a:r>
              <a:rPr lang="de-AT" sz="16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die Produktion einer Folge (Episode)</a:t>
            </a:r>
            <a:br>
              <a:rPr lang="de-AT" sz="16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br>
            <a:r>
              <a:rPr lang="de-AT" sz="1600" dirty="0">
                <a:latin typeface="Calibri Light" panose="020F0302020204030204" pitchFamily="34" charset="0"/>
                <a:ea typeface="Calibri Light" panose="020F0302020204030204" pitchFamily="34" charset="0"/>
                <a:cs typeface="Calibri Light" panose="020F0302020204030204" pitchFamily="34" charset="0"/>
                <a:sym typeface="Wingdings" panose="05000000000000000000" pitchFamily="2" charset="2"/>
              </a:rPr>
              <a:t>UND Dokumentation des Entstehungsprozesses</a:t>
            </a:r>
            <a:endParaRPr lang="de-AT" sz="16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feld 2">
            <a:extLst>
              <a:ext uri="{FF2B5EF4-FFF2-40B4-BE49-F238E27FC236}">
                <a16:creationId xmlns:a16="http://schemas.microsoft.com/office/drawing/2014/main" id="{87C91903-9D55-507B-074E-81D4828DDEDA}"/>
              </a:ext>
            </a:extLst>
          </p:cNvPr>
          <p:cNvSpPr txBox="1"/>
          <p:nvPr/>
        </p:nvSpPr>
        <p:spPr>
          <a:xfrm>
            <a:off x="1032221" y="1138818"/>
            <a:ext cx="9961123" cy="369332"/>
          </a:xfrm>
          <a:prstGeom prst="rect">
            <a:avLst/>
          </a:prstGeom>
          <a:noFill/>
        </p:spPr>
        <p:txBody>
          <a:bodyPr wrap="square" rtlCol="0">
            <a:spAutoFit/>
          </a:bodyPr>
          <a:lstStyle/>
          <a:p>
            <a:r>
              <a:rPr lang="de-DE" sz="1800" dirty="0">
                <a:latin typeface="+mj-lt"/>
              </a:rPr>
              <a:t>Ausgangspunkt: das persönliche Themeninteresse bzw. das gestalterische/künstlerische Vorhaben</a:t>
            </a:r>
          </a:p>
        </p:txBody>
      </p:sp>
      <p:sp>
        <p:nvSpPr>
          <p:cNvPr id="4" name="Textfeld 3">
            <a:extLst>
              <a:ext uri="{FF2B5EF4-FFF2-40B4-BE49-F238E27FC236}">
                <a16:creationId xmlns:a16="http://schemas.microsoft.com/office/drawing/2014/main" id="{39040C91-1F38-E5C8-C017-66F3E2187F18}"/>
              </a:ext>
            </a:extLst>
          </p:cNvPr>
          <p:cNvSpPr txBox="1"/>
          <p:nvPr/>
        </p:nvSpPr>
        <p:spPr>
          <a:xfrm>
            <a:off x="984115" y="1703538"/>
            <a:ext cx="4434724" cy="646331"/>
          </a:xfrm>
          <a:prstGeom prst="rect">
            <a:avLst/>
          </a:prstGeom>
          <a:noFill/>
        </p:spPr>
        <p:txBody>
          <a:bodyPr wrap="square" rtlCol="0">
            <a:spAutoFit/>
          </a:bodyPr>
          <a:lstStyle/>
          <a:p>
            <a:r>
              <a:rPr lang="de-DE" dirty="0">
                <a:latin typeface="+mj-lt"/>
              </a:rPr>
              <a:t>Daraus resultierend: </a:t>
            </a:r>
            <a:br>
              <a:rPr lang="de-DE" dirty="0">
                <a:latin typeface="+mj-lt"/>
              </a:rPr>
            </a:br>
            <a:r>
              <a:rPr lang="de-DE" b="1" dirty="0">
                <a:latin typeface="+mj-lt"/>
              </a:rPr>
              <a:t>Ausrichtung der Arbeit</a:t>
            </a:r>
            <a:endParaRPr lang="de-DE" sz="1800" b="1" dirty="0">
              <a:latin typeface="+mj-lt"/>
            </a:endParaRPr>
          </a:p>
        </p:txBody>
      </p:sp>
      <p:cxnSp>
        <p:nvCxnSpPr>
          <p:cNvPr id="5" name="Gerade Verbindung mit Pfeil 4">
            <a:extLst>
              <a:ext uri="{FF2B5EF4-FFF2-40B4-BE49-F238E27FC236}">
                <a16:creationId xmlns:a16="http://schemas.microsoft.com/office/drawing/2014/main" id="{DD6D45E0-30FB-8228-4841-F933A80035E5}"/>
              </a:ext>
            </a:extLst>
          </p:cNvPr>
          <p:cNvCxnSpPr>
            <a:cxnSpLocks/>
          </p:cNvCxnSpPr>
          <p:nvPr/>
        </p:nvCxnSpPr>
        <p:spPr>
          <a:xfrm>
            <a:off x="1908463" y="2429341"/>
            <a:ext cx="19986" cy="479229"/>
          </a:xfrm>
          <a:prstGeom prst="straightConnector1">
            <a:avLst/>
          </a:prstGeom>
          <a:ln w="5715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D4B2807E-970C-AD12-1834-D2411403E1F9}"/>
              </a:ext>
            </a:extLst>
          </p:cNvPr>
          <p:cNvCxnSpPr>
            <a:cxnSpLocks/>
          </p:cNvCxnSpPr>
          <p:nvPr/>
        </p:nvCxnSpPr>
        <p:spPr>
          <a:xfrm>
            <a:off x="5110480" y="4408157"/>
            <a:ext cx="3065294" cy="7194"/>
          </a:xfrm>
          <a:prstGeom prst="straightConnector1">
            <a:avLst/>
          </a:prstGeom>
          <a:ln w="57150">
            <a:solidFill>
              <a:schemeClr val="accent1">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81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30E86-1C1E-485E-E83C-7AEB66329730}"/>
              </a:ext>
            </a:extLst>
          </p:cNvPr>
          <p:cNvSpPr>
            <a:spLocks noGrp="1"/>
          </p:cNvSpPr>
          <p:nvPr>
            <p:ph type="title"/>
          </p:nvPr>
        </p:nvSpPr>
        <p:spPr>
          <a:xfrm>
            <a:off x="839788" y="498893"/>
            <a:ext cx="10515600" cy="463091"/>
          </a:xfrm>
        </p:spPr>
        <p:txBody>
          <a:bodyPr>
            <a:normAutofit fontScale="90000"/>
          </a:bodyPr>
          <a:lstStyle/>
          <a:p>
            <a:r>
              <a:rPr lang="de-AT" sz="3200" dirty="0"/>
              <a:t>Mögliche Formate der abschließenden Arbeit</a:t>
            </a:r>
          </a:p>
        </p:txBody>
      </p:sp>
      <p:sp>
        <p:nvSpPr>
          <p:cNvPr id="9" name="Inhaltsplatzhalter 3">
            <a:extLst>
              <a:ext uri="{FF2B5EF4-FFF2-40B4-BE49-F238E27FC236}">
                <a16:creationId xmlns:a16="http://schemas.microsoft.com/office/drawing/2014/main" id="{CB30103C-BAB5-A82D-F59C-0A7F5053571D}"/>
              </a:ext>
            </a:extLst>
          </p:cNvPr>
          <p:cNvSpPr txBox="1">
            <a:spLocks/>
          </p:cNvSpPr>
          <p:nvPr/>
        </p:nvSpPr>
        <p:spPr>
          <a:xfrm>
            <a:off x="1209540" y="1786318"/>
            <a:ext cx="2373582" cy="271758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de-AT" sz="1800" dirty="0"/>
          </a:p>
        </p:txBody>
      </p:sp>
      <p:graphicFrame>
        <p:nvGraphicFramePr>
          <p:cNvPr id="6" name="Tabelle 6">
            <a:extLst>
              <a:ext uri="{FF2B5EF4-FFF2-40B4-BE49-F238E27FC236}">
                <a16:creationId xmlns:a16="http://schemas.microsoft.com/office/drawing/2014/main" id="{CD4B194B-8686-00C5-7313-B1AD23AB59B8}"/>
              </a:ext>
            </a:extLst>
          </p:cNvPr>
          <p:cNvGraphicFramePr>
            <a:graphicFrameLocks noGrp="1"/>
          </p:cNvGraphicFramePr>
          <p:nvPr>
            <p:extLst>
              <p:ext uri="{D42A27DB-BD31-4B8C-83A1-F6EECF244321}">
                <p14:modId xmlns:p14="http://schemas.microsoft.com/office/powerpoint/2010/main" val="3606308569"/>
              </p:ext>
            </p:extLst>
          </p:nvPr>
        </p:nvGraphicFramePr>
        <p:xfrm>
          <a:off x="812800" y="1079500"/>
          <a:ext cx="10562908" cy="5207200"/>
        </p:xfrm>
        <a:graphic>
          <a:graphicData uri="http://schemas.openxmlformats.org/drawingml/2006/table">
            <a:tbl>
              <a:tblPr firstRow="1" bandRow="1">
                <a:tableStyleId>{69CF1AB2-1976-4502-BF36-3FF5EA218861}</a:tableStyleId>
              </a:tblPr>
              <a:tblGrid>
                <a:gridCol w="3570615">
                  <a:extLst>
                    <a:ext uri="{9D8B030D-6E8A-4147-A177-3AD203B41FA5}">
                      <a16:colId xmlns:a16="http://schemas.microsoft.com/office/drawing/2014/main" val="3609414073"/>
                    </a:ext>
                  </a:extLst>
                </a:gridCol>
                <a:gridCol w="3423496">
                  <a:extLst>
                    <a:ext uri="{9D8B030D-6E8A-4147-A177-3AD203B41FA5}">
                      <a16:colId xmlns:a16="http://schemas.microsoft.com/office/drawing/2014/main" val="3328896335"/>
                    </a:ext>
                  </a:extLst>
                </a:gridCol>
                <a:gridCol w="3568797">
                  <a:extLst>
                    <a:ext uri="{9D8B030D-6E8A-4147-A177-3AD203B41FA5}">
                      <a16:colId xmlns:a16="http://schemas.microsoft.com/office/drawing/2014/main" val="992660499"/>
                    </a:ext>
                  </a:extLst>
                </a:gridCol>
              </a:tblGrid>
              <a:tr h="370840">
                <a:tc gridSpan="2">
                  <a:txBody>
                    <a:bodyPr/>
                    <a:lstStyle/>
                    <a:p>
                      <a:pPr algn="ctr"/>
                      <a:r>
                        <a:rPr lang="de-AT" sz="2200" dirty="0">
                          <a:latin typeface="+mj-lt"/>
                        </a:rPr>
                        <a:t>Gestalterisch / Künstlerisch</a:t>
                      </a:r>
                    </a:p>
                  </a:txBody>
                  <a:tcPr marT="108000" marB="108000">
                    <a:solidFill>
                      <a:schemeClr val="bg1"/>
                    </a:solidFill>
                  </a:tcPr>
                </a:tc>
                <a:tc hMerge="1">
                  <a:txBody>
                    <a:bodyPr/>
                    <a:lstStyle/>
                    <a:p>
                      <a:endParaRPr lang="de-AT" dirty="0"/>
                    </a:p>
                  </a:txBody>
                  <a:tcPr/>
                </a:tc>
                <a:tc>
                  <a:txBody>
                    <a:bodyPr/>
                    <a:lstStyle/>
                    <a:p>
                      <a:pPr algn="ctr"/>
                      <a:r>
                        <a:rPr lang="de-AT" sz="2200" dirty="0">
                          <a:latin typeface="+mj-lt"/>
                        </a:rPr>
                        <a:t>Forschend</a:t>
                      </a:r>
                    </a:p>
                  </a:txBody>
                  <a:tcPr marT="108000" marB="108000">
                    <a:solidFill>
                      <a:schemeClr val="bg1"/>
                    </a:solidFill>
                  </a:tcPr>
                </a:tc>
                <a:extLst>
                  <a:ext uri="{0D108BD9-81ED-4DB2-BD59-A6C34878D82A}">
                    <a16:rowId xmlns:a16="http://schemas.microsoft.com/office/drawing/2014/main" val="3546352233"/>
                  </a:ext>
                </a:extLst>
              </a:tr>
              <a:tr h="370840">
                <a:tc>
                  <a:txBody>
                    <a:bodyPr/>
                    <a:lstStyle/>
                    <a:p>
                      <a:pPr algn="ctr"/>
                      <a:r>
                        <a:rPr lang="de-AT" dirty="0">
                          <a:latin typeface="+mj-lt"/>
                        </a:rPr>
                        <a:t>Architektur, Kunst, Musik, Bewegung</a:t>
                      </a:r>
                    </a:p>
                  </a:txBody>
                  <a:tcPr marT="108000" marB="108000">
                    <a:solidFill>
                      <a:schemeClr val="bg1"/>
                    </a:solidFill>
                  </a:tcPr>
                </a:tc>
                <a:tc>
                  <a:txBody>
                    <a:bodyPr/>
                    <a:lstStyle/>
                    <a:p>
                      <a:pPr algn="ctr"/>
                      <a:r>
                        <a:rPr lang="de-AT" dirty="0">
                          <a:latin typeface="+mj-lt"/>
                        </a:rPr>
                        <a:t>Medien, Informatik</a:t>
                      </a:r>
                    </a:p>
                  </a:txBody>
                  <a:tcPr marT="108000" marB="108000">
                    <a:solidFill>
                      <a:schemeClr val="bg1"/>
                    </a:solidFill>
                  </a:tcPr>
                </a:tc>
                <a:tc>
                  <a:txBody>
                    <a:bodyPr/>
                    <a:lstStyle/>
                    <a:p>
                      <a:pPr algn="ctr"/>
                      <a:r>
                        <a:rPr lang="de-AT" dirty="0">
                          <a:latin typeface="+mj-lt"/>
                        </a:rPr>
                        <a:t>fragen- und methodengeleitet</a:t>
                      </a:r>
                    </a:p>
                  </a:txBody>
                  <a:tcPr marT="108000" marB="108000">
                    <a:solidFill>
                      <a:schemeClr val="bg1"/>
                    </a:solidFill>
                  </a:tcPr>
                </a:tc>
                <a:extLst>
                  <a:ext uri="{0D108BD9-81ED-4DB2-BD59-A6C34878D82A}">
                    <a16:rowId xmlns:a16="http://schemas.microsoft.com/office/drawing/2014/main" val="1543495895"/>
                  </a:ext>
                </a:extLst>
              </a:tr>
              <a:tr h="370840">
                <a:tc>
                  <a:txBody>
                    <a:bodyPr/>
                    <a:lstStyle/>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Architektur od. </a:t>
                      </a:r>
                      <a:r>
                        <a:rPr lang="de-AT" sz="1800" dirty="0" err="1">
                          <a:solidFill>
                            <a:schemeClr val="accent4">
                              <a:lumMod val="75000"/>
                            </a:schemeClr>
                          </a:solidFill>
                          <a:latin typeface="+mj-lt"/>
                        </a:rPr>
                        <a:t>Umraumgestaltung</a:t>
                      </a:r>
                      <a:endParaRPr lang="de-AT" sz="1800" dirty="0">
                        <a:solidFill>
                          <a:schemeClr val="accent4">
                            <a:lumMod val="75000"/>
                          </a:schemeClr>
                        </a:solidFill>
                        <a:latin typeface="+mj-lt"/>
                      </a:endParaRPr>
                    </a:p>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Kunstausstellung</a:t>
                      </a:r>
                    </a:p>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Komposition od. Arrangement</a:t>
                      </a:r>
                    </a:p>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Konzertprogramm</a:t>
                      </a:r>
                    </a:p>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Musikproduktion</a:t>
                      </a:r>
                    </a:p>
                    <a:p>
                      <a:pPr marL="285750" indent="-285750">
                        <a:spcAft>
                          <a:spcPts val="600"/>
                        </a:spcAft>
                        <a:buFont typeface="Symbol" panose="05050102010706020507" pitchFamily="18" charset="2"/>
                        <a:buChar char="-"/>
                      </a:pPr>
                      <a:r>
                        <a:rPr lang="de-AT" sz="1800" dirty="0">
                          <a:latin typeface="+mj-lt"/>
                        </a:rPr>
                        <a:t>Choreografie</a:t>
                      </a:r>
                    </a:p>
                    <a:p>
                      <a:pPr marL="285750" indent="-285750">
                        <a:spcAft>
                          <a:spcPts val="600"/>
                        </a:spcAft>
                        <a:buFont typeface="Symbol" panose="05050102010706020507" pitchFamily="18" charset="2"/>
                        <a:buChar char="-"/>
                      </a:pPr>
                      <a:r>
                        <a:rPr lang="de-AT" sz="1800" dirty="0">
                          <a:latin typeface="+mj-lt"/>
                        </a:rPr>
                        <a:t>Theaterstück</a:t>
                      </a:r>
                    </a:p>
                    <a:p>
                      <a:pPr marL="285750" indent="-285750">
                        <a:spcAft>
                          <a:spcPts val="600"/>
                        </a:spcAft>
                        <a:buFont typeface="Symbol" panose="05050102010706020507" pitchFamily="18" charset="2"/>
                        <a:buChar char="-"/>
                      </a:pPr>
                      <a:r>
                        <a:rPr lang="de-AT" sz="1800" dirty="0" err="1">
                          <a:latin typeface="+mj-lt"/>
                        </a:rPr>
                        <a:t>Graphic</a:t>
                      </a:r>
                      <a:r>
                        <a:rPr lang="de-AT" sz="1800" dirty="0">
                          <a:latin typeface="+mj-lt"/>
                        </a:rPr>
                        <a:t> </a:t>
                      </a:r>
                      <a:r>
                        <a:rPr lang="de-AT" sz="1800" dirty="0" err="1">
                          <a:latin typeface="+mj-lt"/>
                        </a:rPr>
                        <a:t>Novel</a:t>
                      </a:r>
                      <a:endParaRPr lang="de-AT" sz="1800" dirty="0">
                        <a:latin typeface="+mj-lt"/>
                      </a:endParaRPr>
                    </a:p>
                    <a:p>
                      <a:pPr marL="285750" indent="-285750">
                        <a:spcAft>
                          <a:spcPts val="600"/>
                        </a:spcAft>
                        <a:buFont typeface="Symbol" panose="05050102010706020507" pitchFamily="18" charset="2"/>
                        <a:buChar char="-"/>
                      </a:pPr>
                      <a:r>
                        <a:rPr lang="de-AT" sz="1800" dirty="0">
                          <a:latin typeface="+mj-lt"/>
                        </a:rPr>
                        <a:t>Trainingsprogramm</a:t>
                      </a:r>
                    </a:p>
                    <a:p>
                      <a:pPr marL="285750" indent="-285750">
                        <a:spcAft>
                          <a:spcPts val="600"/>
                        </a:spcAft>
                        <a:buFont typeface="Symbol" panose="05050102010706020507" pitchFamily="18" charset="2"/>
                        <a:buChar char="-"/>
                      </a:pPr>
                      <a:r>
                        <a:rPr lang="de-AT" sz="1800" dirty="0">
                          <a:latin typeface="+mj-lt"/>
                        </a:rPr>
                        <a:t>…</a:t>
                      </a:r>
                    </a:p>
                  </a:txBody>
                  <a:tcPr>
                    <a:solidFill>
                      <a:schemeClr val="bg1"/>
                    </a:solidFill>
                  </a:tcPr>
                </a:tc>
                <a:tc>
                  <a:txBody>
                    <a:bodyPr/>
                    <a:lstStyle/>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Podcast</a:t>
                      </a:r>
                    </a:p>
                    <a:p>
                      <a:pPr marL="285750" indent="-285750">
                        <a:spcAft>
                          <a:spcPts val="600"/>
                        </a:spcAft>
                        <a:buFont typeface="Symbol" panose="05050102010706020507" pitchFamily="18" charset="2"/>
                        <a:buChar char="-"/>
                      </a:pPr>
                      <a:r>
                        <a:rPr lang="de-AT" sz="1800" dirty="0">
                          <a:solidFill>
                            <a:schemeClr val="accent4">
                              <a:lumMod val="75000"/>
                            </a:schemeClr>
                          </a:solidFill>
                          <a:latin typeface="+mj-lt"/>
                        </a:rPr>
                        <a:t>Videobeitrag</a:t>
                      </a:r>
                    </a:p>
                    <a:p>
                      <a:pPr marL="285750" indent="-285750">
                        <a:spcAft>
                          <a:spcPts val="600"/>
                        </a:spcAft>
                        <a:buFont typeface="Symbol" panose="05050102010706020507" pitchFamily="18" charset="2"/>
                        <a:buChar char="-"/>
                      </a:pPr>
                      <a:r>
                        <a:rPr lang="de-AT" sz="1800" dirty="0" err="1">
                          <a:latin typeface="+mj-lt"/>
                        </a:rPr>
                        <a:t>Lernapp</a:t>
                      </a:r>
                      <a:endParaRPr lang="de-AT" sz="1800" dirty="0">
                        <a:latin typeface="+mj-lt"/>
                      </a:endParaRPr>
                    </a:p>
                    <a:p>
                      <a:pPr marL="285750" indent="-285750">
                        <a:spcAft>
                          <a:spcPts val="600"/>
                        </a:spcAft>
                        <a:buFont typeface="Symbol" panose="05050102010706020507" pitchFamily="18" charset="2"/>
                        <a:buChar char="-"/>
                      </a:pPr>
                      <a:r>
                        <a:rPr lang="de-AT" sz="1800" dirty="0">
                          <a:latin typeface="+mj-lt"/>
                        </a:rPr>
                        <a:t>Erklär-/Legevideo</a:t>
                      </a:r>
                    </a:p>
                    <a:p>
                      <a:pPr marL="285750" indent="-285750">
                        <a:spcAft>
                          <a:spcPts val="600"/>
                        </a:spcAft>
                        <a:buFont typeface="Symbol" panose="05050102010706020507" pitchFamily="18" charset="2"/>
                        <a:buChar char="-"/>
                      </a:pPr>
                      <a:r>
                        <a:rPr lang="de-AT" sz="1800" dirty="0">
                          <a:latin typeface="+mj-lt"/>
                        </a:rPr>
                        <a:t>Videospiel</a:t>
                      </a:r>
                    </a:p>
                    <a:p>
                      <a:pPr>
                        <a:spcAft>
                          <a:spcPts val="600"/>
                        </a:spcAft>
                      </a:pPr>
                      <a:r>
                        <a:rPr lang="de-AT" sz="1800" dirty="0">
                          <a:latin typeface="+mj-lt"/>
                        </a:rPr>
                        <a:t>…</a:t>
                      </a:r>
                    </a:p>
                    <a:p>
                      <a:endParaRPr lang="de-AT" dirty="0">
                        <a:latin typeface="+mj-lt"/>
                      </a:endParaRPr>
                    </a:p>
                  </a:txBody>
                  <a:tcPr>
                    <a:solidFill>
                      <a:schemeClr val="bg1"/>
                    </a:solidFill>
                  </a:tcPr>
                </a:tc>
                <a:tc>
                  <a:txBody>
                    <a:bodyPr/>
                    <a:lstStyle/>
                    <a:p>
                      <a:pPr marL="285750" indent="-285750">
                        <a:lnSpc>
                          <a:spcPct val="100000"/>
                        </a:lnSpc>
                        <a:spcBef>
                          <a:spcPts val="0"/>
                        </a:spcBef>
                        <a:spcAft>
                          <a:spcPts val="1200"/>
                        </a:spcAft>
                        <a:buFont typeface="Symbol" panose="05050102010706020507" pitchFamily="18" charset="2"/>
                        <a:buChar char="-"/>
                      </a:pPr>
                      <a:r>
                        <a:rPr lang="de-AT" sz="1800" dirty="0">
                          <a:latin typeface="+mj-lt"/>
                        </a:rPr>
                        <a:t>Anwendung von </a:t>
                      </a:r>
                      <a:r>
                        <a:rPr lang="de-AT" sz="1800" dirty="0">
                          <a:solidFill>
                            <a:schemeClr val="accent4">
                              <a:lumMod val="75000"/>
                            </a:schemeClr>
                          </a:solidFill>
                          <a:latin typeface="+mj-lt"/>
                        </a:rPr>
                        <a:t>Methoden</a:t>
                      </a:r>
                      <a:r>
                        <a:rPr lang="de-AT" sz="1800" dirty="0">
                          <a:latin typeface="+mj-lt"/>
                        </a:rPr>
                        <a:t>, die eine deutliche Eigenleistung erfordern (z.B. Interview, Erhebung, Beobachtung, Experiment, Filmanalyse, …)</a:t>
                      </a:r>
                      <a:br>
                        <a:rPr lang="de-AT" sz="1800" dirty="0">
                          <a:latin typeface="+mj-lt"/>
                        </a:rPr>
                      </a:br>
                      <a:r>
                        <a:rPr lang="de-AT" sz="1800" b="1" dirty="0">
                          <a:solidFill>
                            <a:schemeClr val="accent4">
                              <a:lumMod val="75000"/>
                            </a:schemeClr>
                          </a:solidFill>
                          <a:latin typeface="+mj-lt"/>
                          <a:hlinkClick r:id="rId3">
                            <a:extLst>
                              <a:ext uri="{A12FA001-AC4F-418D-AE19-62706E023703}">
                                <ahyp:hlinkClr xmlns:ahyp="http://schemas.microsoft.com/office/drawing/2018/hyperlinkcolor" val="tx"/>
                              </a:ext>
                            </a:extLst>
                          </a:hlinkClick>
                        </a:rPr>
                        <a:t>&gt;&gt; mehr dazu</a:t>
                      </a:r>
                      <a:br>
                        <a:rPr lang="de-AT" sz="1800" dirty="0">
                          <a:latin typeface="+mj-lt"/>
                        </a:rPr>
                      </a:br>
                      <a:endParaRPr lang="de-AT" sz="1800" dirty="0">
                        <a:latin typeface="+mj-lt"/>
                      </a:endParaRPr>
                    </a:p>
                    <a:p>
                      <a:pPr marL="285750" indent="-285750">
                        <a:lnSpc>
                          <a:spcPct val="100000"/>
                        </a:lnSpc>
                        <a:spcBef>
                          <a:spcPts val="0"/>
                        </a:spcBef>
                        <a:spcAft>
                          <a:spcPts val="1200"/>
                        </a:spcAft>
                        <a:buFont typeface="Symbol" panose="05050102010706020507" pitchFamily="18" charset="2"/>
                        <a:buChar char="-"/>
                      </a:pPr>
                      <a:r>
                        <a:rPr lang="de-AT" sz="1800" dirty="0">
                          <a:latin typeface="+mj-lt"/>
                        </a:rPr>
                        <a:t>geht über eine bloße Reproduktion, ein reines Zusammentragen von Literatur hinaus</a:t>
                      </a:r>
                      <a:endParaRPr lang="de-AT" dirty="0">
                        <a:latin typeface="+mj-lt"/>
                      </a:endParaRPr>
                    </a:p>
                  </a:txBody>
                  <a:tcPr>
                    <a:solidFill>
                      <a:schemeClr val="bg1"/>
                    </a:solidFill>
                  </a:tcPr>
                </a:tc>
                <a:extLst>
                  <a:ext uri="{0D108BD9-81ED-4DB2-BD59-A6C34878D82A}">
                    <a16:rowId xmlns:a16="http://schemas.microsoft.com/office/drawing/2014/main" val="2282038219"/>
                  </a:ext>
                </a:extLst>
              </a:tr>
              <a:tr h="370840">
                <a:tc gridSpan="3">
                  <a:txBody>
                    <a:bodyPr/>
                    <a:lstStyle/>
                    <a:p>
                      <a:pPr algn="ctr"/>
                      <a:r>
                        <a:rPr lang="de-AT" sz="1800" dirty="0">
                          <a:latin typeface="+mj-lt"/>
                        </a:rPr>
                        <a:t>Auseinandersetzung mit entsprechender Fachliteratur</a:t>
                      </a:r>
                    </a:p>
                  </a:txBody>
                  <a:tcPr>
                    <a:solidFill>
                      <a:schemeClr val="bg1"/>
                    </a:solidFill>
                  </a:tcPr>
                </a:tc>
                <a:tc hMerge="1">
                  <a:txBody>
                    <a:bodyPr/>
                    <a:lstStyle/>
                    <a:p>
                      <a:endParaRPr lang="de-AT" dirty="0"/>
                    </a:p>
                  </a:txBody>
                  <a:tcPr/>
                </a:tc>
                <a:tc hMerge="1">
                  <a:txBody>
                    <a:bodyPr/>
                    <a:lstStyle/>
                    <a:p>
                      <a:endParaRPr lang="de-AT" dirty="0"/>
                    </a:p>
                  </a:txBody>
                  <a:tcPr/>
                </a:tc>
                <a:extLst>
                  <a:ext uri="{0D108BD9-81ED-4DB2-BD59-A6C34878D82A}">
                    <a16:rowId xmlns:a16="http://schemas.microsoft.com/office/drawing/2014/main" val="1588848021"/>
                  </a:ext>
                </a:extLst>
              </a:tr>
            </a:tbl>
          </a:graphicData>
        </a:graphic>
      </p:graphicFrame>
    </p:spTree>
    <p:extLst>
      <p:ext uri="{BB962C8B-B14F-4D97-AF65-F5344CB8AC3E}">
        <p14:creationId xmlns:p14="http://schemas.microsoft.com/office/powerpoint/2010/main" val="218222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30E86-1C1E-485E-E83C-7AEB66329730}"/>
              </a:ext>
            </a:extLst>
          </p:cNvPr>
          <p:cNvSpPr>
            <a:spLocks noGrp="1"/>
          </p:cNvSpPr>
          <p:nvPr>
            <p:ph type="title"/>
          </p:nvPr>
        </p:nvSpPr>
        <p:spPr>
          <a:xfrm>
            <a:off x="856068" y="616112"/>
            <a:ext cx="10515600" cy="463091"/>
          </a:xfrm>
        </p:spPr>
        <p:txBody>
          <a:bodyPr>
            <a:normAutofit fontScale="90000"/>
          </a:bodyPr>
          <a:lstStyle/>
          <a:p>
            <a:r>
              <a:rPr lang="de-AT" sz="3200" dirty="0"/>
              <a:t>Umsetzung der abschließenden Arbeit</a:t>
            </a:r>
          </a:p>
        </p:txBody>
      </p:sp>
      <p:sp>
        <p:nvSpPr>
          <p:cNvPr id="9" name="Inhaltsplatzhalter 3">
            <a:extLst>
              <a:ext uri="{FF2B5EF4-FFF2-40B4-BE49-F238E27FC236}">
                <a16:creationId xmlns:a16="http://schemas.microsoft.com/office/drawing/2014/main" id="{CB30103C-BAB5-A82D-F59C-0A7F5053571D}"/>
              </a:ext>
            </a:extLst>
          </p:cNvPr>
          <p:cNvSpPr txBox="1">
            <a:spLocks/>
          </p:cNvSpPr>
          <p:nvPr/>
        </p:nvSpPr>
        <p:spPr>
          <a:xfrm>
            <a:off x="1209540" y="1786318"/>
            <a:ext cx="2373582" cy="271758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endParaRPr lang="de-AT" sz="1800" dirty="0"/>
          </a:p>
        </p:txBody>
      </p:sp>
      <p:graphicFrame>
        <p:nvGraphicFramePr>
          <p:cNvPr id="6" name="Tabelle 6">
            <a:extLst>
              <a:ext uri="{FF2B5EF4-FFF2-40B4-BE49-F238E27FC236}">
                <a16:creationId xmlns:a16="http://schemas.microsoft.com/office/drawing/2014/main" id="{CD4B194B-8686-00C5-7313-B1AD23AB59B8}"/>
              </a:ext>
            </a:extLst>
          </p:cNvPr>
          <p:cNvGraphicFramePr>
            <a:graphicFrameLocks noGrp="1"/>
          </p:cNvGraphicFramePr>
          <p:nvPr>
            <p:extLst>
              <p:ext uri="{D42A27DB-BD31-4B8C-83A1-F6EECF244321}">
                <p14:modId xmlns:p14="http://schemas.microsoft.com/office/powerpoint/2010/main" val="2235371360"/>
              </p:ext>
            </p:extLst>
          </p:nvPr>
        </p:nvGraphicFramePr>
        <p:xfrm>
          <a:off x="808759" y="1255252"/>
          <a:ext cx="10562909" cy="4854240"/>
        </p:xfrm>
        <a:graphic>
          <a:graphicData uri="http://schemas.openxmlformats.org/drawingml/2006/table">
            <a:tbl>
              <a:tblPr firstRow="1" bandRow="1">
                <a:tableStyleId>{69CF1AB2-1976-4502-BF36-3FF5EA218861}</a:tableStyleId>
              </a:tblPr>
              <a:tblGrid>
                <a:gridCol w="5675549">
                  <a:extLst>
                    <a:ext uri="{9D8B030D-6E8A-4147-A177-3AD203B41FA5}">
                      <a16:colId xmlns:a16="http://schemas.microsoft.com/office/drawing/2014/main" val="3609414073"/>
                    </a:ext>
                  </a:extLst>
                </a:gridCol>
                <a:gridCol w="2453566">
                  <a:extLst>
                    <a:ext uri="{9D8B030D-6E8A-4147-A177-3AD203B41FA5}">
                      <a16:colId xmlns:a16="http://schemas.microsoft.com/office/drawing/2014/main" val="992660499"/>
                    </a:ext>
                  </a:extLst>
                </a:gridCol>
                <a:gridCol w="2433794">
                  <a:extLst>
                    <a:ext uri="{9D8B030D-6E8A-4147-A177-3AD203B41FA5}">
                      <a16:colId xmlns:a16="http://schemas.microsoft.com/office/drawing/2014/main" val="1320266495"/>
                    </a:ext>
                  </a:extLst>
                </a:gridCol>
              </a:tblGrid>
              <a:tr h="548811">
                <a:tc>
                  <a:txBody>
                    <a:bodyPr/>
                    <a:lstStyle/>
                    <a:p>
                      <a:pPr algn="ctr"/>
                      <a:r>
                        <a:rPr lang="de-AT" sz="2200" dirty="0">
                          <a:latin typeface="+mj-lt"/>
                        </a:rPr>
                        <a:t>Gestalterisch / Künstlerisch</a:t>
                      </a:r>
                    </a:p>
                  </a:txBody>
                  <a:tcPr marT="108000" marB="108000">
                    <a:solidFill>
                      <a:srgbClr val="EAEAEA"/>
                    </a:solidFill>
                  </a:tcPr>
                </a:tc>
                <a:tc gridSpan="2">
                  <a:txBody>
                    <a:bodyPr/>
                    <a:lstStyle/>
                    <a:p>
                      <a:pPr algn="ctr"/>
                      <a:r>
                        <a:rPr lang="de-AT" sz="2200" dirty="0">
                          <a:latin typeface="+mj-lt"/>
                        </a:rPr>
                        <a:t>Forschend</a:t>
                      </a:r>
                    </a:p>
                  </a:txBody>
                  <a:tcPr marT="108000" marB="108000">
                    <a:solidFill>
                      <a:schemeClr val="accent1">
                        <a:lumMod val="20000"/>
                        <a:lumOff val="80000"/>
                      </a:schemeClr>
                    </a:solidFill>
                  </a:tcPr>
                </a:tc>
                <a:tc hMerge="1">
                  <a:txBody>
                    <a:bodyPr/>
                    <a:lstStyle/>
                    <a:p>
                      <a:pPr algn="ctr"/>
                      <a:endParaRPr lang="de-AT" sz="2200" dirty="0">
                        <a:latin typeface="+mj-lt"/>
                      </a:endParaRPr>
                    </a:p>
                  </a:txBody>
                  <a:tcPr marT="108000" marB="108000">
                    <a:solidFill>
                      <a:schemeClr val="bg1"/>
                    </a:solidFill>
                  </a:tcPr>
                </a:tc>
                <a:extLst>
                  <a:ext uri="{0D108BD9-81ED-4DB2-BD59-A6C34878D82A}">
                    <a16:rowId xmlns:a16="http://schemas.microsoft.com/office/drawing/2014/main" val="3546352233"/>
                  </a:ext>
                </a:extLst>
              </a:tr>
              <a:tr h="3219038">
                <a:tc>
                  <a:txBody>
                    <a:bodyPr/>
                    <a:lstStyle/>
                    <a:p>
                      <a:pPr algn="ctr"/>
                      <a:r>
                        <a:rPr lang="de-AT" dirty="0">
                          <a:latin typeface="+mj-lt"/>
                        </a:rPr>
                        <a:t>Gestalterisches bzw. künstlerisches Vorhaben</a:t>
                      </a:r>
                    </a:p>
                    <a:p>
                      <a:pPr algn="ctr"/>
                      <a:endParaRPr lang="de-AT" dirty="0">
                        <a:latin typeface="+mj-lt"/>
                      </a:endParaRPr>
                    </a:p>
                    <a:p>
                      <a:pPr algn="ctr"/>
                      <a:r>
                        <a:rPr lang="de-AT" dirty="0">
                          <a:latin typeface="+mj-lt"/>
                        </a:rPr>
                        <a:t>Anwendung einer </a:t>
                      </a:r>
                      <a:br>
                        <a:rPr lang="de-AT" dirty="0">
                          <a:latin typeface="+mj-lt"/>
                        </a:rPr>
                      </a:br>
                      <a:r>
                        <a:rPr lang="de-AT" dirty="0">
                          <a:latin typeface="+mj-lt"/>
                        </a:rPr>
                        <a:t>fachspezifischen </a:t>
                      </a:r>
                      <a:br>
                        <a:rPr lang="de-AT" dirty="0">
                          <a:latin typeface="+mj-lt"/>
                        </a:rPr>
                      </a:br>
                      <a:r>
                        <a:rPr lang="de-AT" dirty="0">
                          <a:latin typeface="+mj-lt"/>
                        </a:rPr>
                        <a:t>Methode </a:t>
                      </a:r>
                      <a:br>
                        <a:rPr lang="de-AT" dirty="0">
                          <a:latin typeface="+mj-lt"/>
                        </a:rPr>
                      </a:br>
                      <a:br>
                        <a:rPr lang="de-AT" dirty="0">
                          <a:latin typeface="+mj-lt"/>
                        </a:rPr>
                      </a:br>
                      <a:r>
                        <a:rPr lang="de-AT" dirty="0">
                          <a:solidFill>
                            <a:schemeClr val="accent3">
                              <a:lumMod val="75000"/>
                            </a:schemeClr>
                          </a:solidFill>
                          <a:latin typeface="+mj-lt"/>
                        </a:rPr>
                        <a:t>Entwicklung eines </a:t>
                      </a:r>
                      <a:br>
                        <a:rPr lang="de-AT" dirty="0">
                          <a:solidFill>
                            <a:schemeClr val="accent3">
                              <a:lumMod val="75000"/>
                            </a:schemeClr>
                          </a:solidFill>
                          <a:latin typeface="+mj-lt"/>
                        </a:rPr>
                      </a:br>
                      <a:r>
                        <a:rPr lang="de-AT" dirty="0">
                          <a:solidFill>
                            <a:schemeClr val="accent3">
                              <a:lumMod val="75000"/>
                            </a:schemeClr>
                          </a:solidFill>
                          <a:latin typeface="+mj-lt"/>
                        </a:rPr>
                        <a:t>Produkts / Praktischer Teil</a:t>
                      </a:r>
                    </a:p>
                    <a:p>
                      <a:pPr algn="ctr"/>
                      <a:endParaRPr lang="de-AT" dirty="0">
                        <a:latin typeface="+mj-lt"/>
                      </a:endParaRPr>
                    </a:p>
                    <a:p>
                      <a:pPr algn="ctr"/>
                      <a:r>
                        <a:rPr lang="de-AT" dirty="0">
                          <a:solidFill>
                            <a:schemeClr val="accent3">
                              <a:lumMod val="75000"/>
                            </a:schemeClr>
                          </a:solidFill>
                          <a:latin typeface="+mj-lt"/>
                        </a:rPr>
                        <a:t>Dokumentation des </a:t>
                      </a:r>
                      <a:br>
                        <a:rPr lang="de-AT" dirty="0">
                          <a:solidFill>
                            <a:schemeClr val="accent3">
                              <a:lumMod val="75000"/>
                            </a:schemeClr>
                          </a:solidFill>
                          <a:latin typeface="+mj-lt"/>
                        </a:rPr>
                      </a:br>
                      <a:r>
                        <a:rPr lang="de-AT" dirty="0">
                          <a:solidFill>
                            <a:schemeClr val="accent3">
                              <a:lumMod val="75000"/>
                            </a:schemeClr>
                          </a:solidFill>
                          <a:latin typeface="+mj-lt"/>
                        </a:rPr>
                        <a:t>Entstehungsprozesses</a:t>
                      </a:r>
                    </a:p>
                  </a:txBody>
                  <a:tcPr marT="108000" marB="108000">
                    <a:solidFill>
                      <a:srgbClr val="EAEAEA"/>
                    </a:solidFill>
                  </a:tcPr>
                </a:tc>
                <a:tc>
                  <a:txBody>
                    <a:bodyPr/>
                    <a:lstStyle/>
                    <a:p>
                      <a:pPr algn="ctr"/>
                      <a:r>
                        <a:rPr lang="de-AT" dirty="0">
                          <a:latin typeface="+mj-lt"/>
                        </a:rPr>
                        <a:t>Erkenntnisinteresse</a:t>
                      </a:r>
                    </a:p>
                    <a:p>
                      <a:pPr algn="ctr"/>
                      <a:endParaRPr lang="de-AT" dirty="0">
                        <a:latin typeface="+mj-lt"/>
                      </a:endParaRPr>
                    </a:p>
                    <a:p>
                      <a:pPr algn="ctr"/>
                      <a:r>
                        <a:rPr lang="de-AT" dirty="0">
                          <a:latin typeface="+mj-lt"/>
                        </a:rPr>
                        <a:t>Anwendung einer fachspezifischen Methode</a:t>
                      </a:r>
                    </a:p>
                    <a:p>
                      <a:pPr algn="ctr"/>
                      <a:endParaRPr lang="de-AT" dirty="0">
                        <a:latin typeface="+mj-lt"/>
                      </a:endParaRPr>
                    </a:p>
                    <a:p>
                      <a:pPr algn="ctr"/>
                      <a:r>
                        <a:rPr lang="de-AT" dirty="0">
                          <a:solidFill>
                            <a:schemeClr val="accent3">
                              <a:lumMod val="75000"/>
                            </a:schemeClr>
                          </a:solidFill>
                          <a:latin typeface="+mj-lt"/>
                        </a:rPr>
                        <a:t>Verfassen einer schriftlichen Arbeit</a:t>
                      </a:r>
                    </a:p>
                  </a:txBody>
                  <a:tcPr marT="108000" marB="108000">
                    <a:solidFill>
                      <a:schemeClr val="accent1">
                        <a:lumMod val="20000"/>
                        <a:lumOff val="80000"/>
                      </a:schemeClr>
                    </a:solidFill>
                  </a:tcPr>
                </a:tc>
                <a:tc>
                  <a:txBody>
                    <a:bodyPr/>
                    <a:lstStyle/>
                    <a:p>
                      <a:pPr algn="ctr"/>
                      <a:r>
                        <a:rPr lang="de-AT" dirty="0">
                          <a:latin typeface="+mj-lt"/>
                        </a:rPr>
                        <a:t>Erkenntnisinteresse </a:t>
                      </a:r>
                    </a:p>
                    <a:p>
                      <a:pPr algn="ctr"/>
                      <a:endParaRPr lang="de-AT" dirty="0">
                        <a:latin typeface="+mj-lt"/>
                      </a:endParaRPr>
                    </a:p>
                    <a:p>
                      <a:pPr algn="ctr"/>
                      <a:r>
                        <a:rPr lang="de-AT" dirty="0">
                          <a:latin typeface="+mj-lt"/>
                        </a:rPr>
                        <a:t>Anwendung einer fachspezifischen Methode</a:t>
                      </a:r>
                    </a:p>
                    <a:p>
                      <a:pPr algn="ctr"/>
                      <a:endParaRPr lang="de-AT" dirty="0">
                        <a:latin typeface="+mj-lt"/>
                      </a:endParaRPr>
                    </a:p>
                    <a:p>
                      <a:pPr algn="ctr"/>
                      <a:r>
                        <a:rPr lang="de-AT" dirty="0">
                          <a:solidFill>
                            <a:schemeClr val="accent3">
                              <a:lumMod val="75000"/>
                            </a:schemeClr>
                          </a:solidFill>
                          <a:latin typeface="+mj-lt"/>
                        </a:rPr>
                        <a:t>Entwicklung eines  Produkts / Prakt. Teil</a:t>
                      </a:r>
                    </a:p>
                    <a:p>
                      <a:pPr algn="ctr"/>
                      <a:endParaRPr lang="de-AT" dirty="0">
                        <a:latin typeface="+mj-lt"/>
                      </a:endParaRPr>
                    </a:p>
                    <a:p>
                      <a:pPr algn="ctr"/>
                      <a:r>
                        <a:rPr lang="de-AT" dirty="0">
                          <a:solidFill>
                            <a:schemeClr val="accent3">
                              <a:lumMod val="75000"/>
                            </a:schemeClr>
                          </a:solidFill>
                          <a:latin typeface="+mj-lt"/>
                        </a:rPr>
                        <a:t>Dokumentation des Entstehungsprozesses</a:t>
                      </a:r>
                    </a:p>
                  </a:txBody>
                  <a:tcPr marT="108000" marB="108000">
                    <a:solidFill>
                      <a:schemeClr val="accent1">
                        <a:lumMod val="20000"/>
                        <a:lumOff val="80000"/>
                      </a:schemeClr>
                    </a:solidFill>
                  </a:tcPr>
                </a:tc>
                <a:extLst>
                  <a:ext uri="{0D108BD9-81ED-4DB2-BD59-A6C34878D82A}">
                    <a16:rowId xmlns:a16="http://schemas.microsoft.com/office/drawing/2014/main" val="1543495895"/>
                  </a:ext>
                </a:extLst>
              </a:tr>
              <a:tr h="1064650">
                <a:tc gridSpan="3">
                  <a:txBody>
                    <a:bodyPr/>
                    <a:lstStyle/>
                    <a:p>
                      <a:pPr marL="0" indent="0" algn="ctr">
                        <a:spcAft>
                          <a:spcPts val="600"/>
                        </a:spcAft>
                        <a:buFont typeface="Symbol" panose="05050102010706020507" pitchFamily="18" charset="2"/>
                        <a:buNone/>
                      </a:pPr>
                      <a:r>
                        <a:rPr lang="de-AT" sz="1800" dirty="0">
                          <a:latin typeface="+mj-lt"/>
                        </a:rPr>
                        <a:t>Begleitprotokoll </a:t>
                      </a:r>
                      <a:r>
                        <a:rPr lang="de-AT" sz="1400" dirty="0">
                          <a:latin typeface="+mj-lt"/>
                        </a:rPr>
                        <a:t>(kurze Dokumentation des Arbeitsverlaufs): </a:t>
                      </a:r>
                    </a:p>
                    <a:p>
                      <a:pPr marL="0" lvl="0" indent="0" algn="ctr">
                        <a:spcAft>
                          <a:spcPts val="600"/>
                        </a:spcAft>
                        <a:buFont typeface="Symbol" panose="05050102010706020507" pitchFamily="18" charset="2"/>
                        <a:buNone/>
                      </a:pPr>
                      <a:r>
                        <a:rPr lang="de-DE" sz="1400" dirty="0">
                          <a:latin typeface="+mj-lt"/>
                        </a:rPr>
                        <a:t>Vorgangsweise, ausgeführte Arbeiten, verwendete Hilfsmittel, aufgesuchte Bibliotheken etc. </a:t>
                      </a:r>
                    </a:p>
                    <a:p>
                      <a:pPr marL="457200" lvl="1" indent="0" algn="ctr">
                        <a:spcAft>
                          <a:spcPts val="600"/>
                        </a:spcAft>
                        <a:buFont typeface="Symbol" panose="05050102010706020507" pitchFamily="18" charset="2"/>
                        <a:buNone/>
                      </a:pPr>
                      <a:r>
                        <a:rPr lang="de-DE" sz="1400" dirty="0">
                          <a:latin typeface="+mj-lt"/>
                        </a:rPr>
                        <a:t>Besprechungen mit der betreuenden Lehrperson, Fortschritte, offene Fragen, Probleme, nächste Schritte</a:t>
                      </a:r>
                      <a:endParaRPr lang="de-AT" sz="1400" dirty="0">
                        <a:latin typeface="+mj-lt"/>
                      </a:endParaRPr>
                    </a:p>
                  </a:txBody>
                  <a:tcPr marT="108000" marB="108000">
                    <a:solidFill>
                      <a:srgbClr val="EAEAEA"/>
                    </a:solidFill>
                  </a:tcPr>
                </a:tc>
                <a:tc hMerge="1">
                  <a:txBody>
                    <a:bodyPr/>
                    <a:lstStyle/>
                    <a:p>
                      <a:pPr marL="0" indent="0">
                        <a:lnSpc>
                          <a:spcPct val="100000"/>
                        </a:lnSpc>
                        <a:spcBef>
                          <a:spcPts val="0"/>
                        </a:spcBef>
                        <a:spcAft>
                          <a:spcPts val="1200"/>
                        </a:spcAft>
                        <a:buFont typeface="Symbol" panose="05050102010706020507" pitchFamily="18" charset="2"/>
                        <a:buNone/>
                      </a:pPr>
                      <a:endParaRPr lang="de-AT" sz="1400" dirty="0">
                        <a:latin typeface="+mj-lt"/>
                      </a:endParaRPr>
                    </a:p>
                  </a:txBody>
                  <a:tcPr>
                    <a:solidFill>
                      <a:schemeClr val="accent1">
                        <a:lumMod val="20000"/>
                        <a:lumOff val="80000"/>
                      </a:schemeClr>
                    </a:solidFill>
                  </a:tcPr>
                </a:tc>
                <a:tc hMerge="1">
                  <a:txBody>
                    <a:bodyPr/>
                    <a:lstStyle/>
                    <a:p>
                      <a:pPr marL="0" indent="0">
                        <a:lnSpc>
                          <a:spcPct val="100000"/>
                        </a:lnSpc>
                        <a:spcBef>
                          <a:spcPts val="0"/>
                        </a:spcBef>
                        <a:spcAft>
                          <a:spcPts val="1200"/>
                        </a:spcAft>
                        <a:buFont typeface="Symbol" panose="05050102010706020507" pitchFamily="18" charset="2"/>
                        <a:buNone/>
                      </a:pPr>
                      <a:endParaRPr lang="de-AT" sz="1400" dirty="0">
                        <a:latin typeface="+mj-lt"/>
                      </a:endParaRPr>
                    </a:p>
                  </a:txBody>
                  <a:tcPr>
                    <a:solidFill>
                      <a:schemeClr val="accent1">
                        <a:lumMod val="20000"/>
                        <a:lumOff val="80000"/>
                      </a:schemeClr>
                    </a:solidFill>
                  </a:tcPr>
                </a:tc>
                <a:extLst>
                  <a:ext uri="{0D108BD9-81ED-4DB2-BD59-A6C34878D82A}">
                    <a16:rowId xmlns:a16="http://schemas.microsoft.com/office/drawing/2014/main" val="3487699897"/>
                  </a:ext>
                </a:extLst>
              </a:tr>
            </a:tbl>
          </a:graphicData>
        </a:graphic>
      </p:graphicFrame>
      <p:sp>
        <p:nvSpPr>
          <p:cNvPr id="3" name="Pfeil: nach unten 2">
            <a:extLst>
              <a:ext uri="{FF2B5EF4-FFF2-40B4-BE49-F238E27FC236}">
                <a16:creationId xmlns:a16="http://schemas.microsoft.com/office/drawing/2014/main" id="{35D003EF-3EC8-6152-0B31-444ECED3B547}"/>
              </a:ext>
            </a:extLst>
          </p:cNvPr>
          <p:cNvSpPr/>
          <p:nvPr/>
        </p:nvSpPr>
        <p:spPr>
          <a:xfrm>
            <a:off x="7583683" y="2220933"/>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Pfeil: nach unten 3">
            <a:extLst>
              <a:ext uri="{FF2B5EF4-FFF2-40B4-BE49-F238E27FC236}">
                <a16:creationId xmlns:a16="http://schemas.microsoft.com/office/drawing/2014/main" id="{796E3BC9-BA0E-9A3F-9B7F-111D7C168801}"/>
              </a:ext>
            </a:extLst>
          </p:cNvPr>
          <p:cNvSpPr/>
          <p:nvPr/>
        </p:nvSpPr>
        <p:spPr>
          <a:xfrm>
            <a:off x="7583683" y="3376195"/>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Pfeil: nach unten 4">
            <a:extLst>
              <a:ext uri="{FF2B5EF4-FFF2-40B4-BE49-F238E27FC236}">
                <a16:creationId xmlns:a16="http://schemas.microsoft.com/office/drawing/2014/main" id="{B99306AF-125D-D196-38A4-D5E4ED87C424}"/>
              </a:ext>
            </a:extLst>
          </p:cNvPr>
          <p:cNvSpPr/>
          <p:nvPr/>
        </p:nvSpPr>
        <p:spPr>
          <a:xfrm>
            <a:off x="10062723" y="2251413"/>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Pfeil: nach unten 6">
            <a:extLst>
              <a:ext uri="{FF2B5EF4-FFF2-40B4-BE49-F238E27FC236}">
                <a16:creationId xmlns:a16="http://schemas.microsoft.com/office/drawing/2014/main" id="{EB490161-AA0C-5D01-2EEF-75EE8A9CB65F}"/>
              </a:ext>
            </a:extLst>
          </p:cNvPr>
          <p:cNvSpPr/>
          <p:nvPr/>
        </p:nvSpPr>
        <p:spPr>
          <a:xfrm>
            <a:off x="10062722" y="3355875"/>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Pfeil: nach unten 9">
            <a:extLst>
              <a:ext uri="{FF2B5EF4-FFF2-40B4-BE49-F238E27FC236}">
                <a16:creationId xmlns:a16="http://schemas.microsoft.com/office/drawing/2014/main" id="{E45A7388-4426-F3F0-01ED-232BBF43A73A}"/>
              </a:ext>
            </a:extLst>
          </p:cNvPr>
          <p:cNvSpPr/>
          <p:nvPr/>
        </p:nvSpPr>
        <p:spPr>
          <a:xfrm rot="10800000">
            <a:off x="10062721" y="4186786"/>
            <a:ext cx="45719" cy="155642"/>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Pfeil: nach unten 12">
            <a:extLst>
              <a:ext uri="{FF2B5EF4-FFF2-40B4-BE49-F238E27FC236}">
                <a16:creationId xmlns:a16="http://schemas.microsoft.com/office/drawing/2014/main" id="{DCC233A2-602D-3947-FB98-C6C889FD13FB}"/>
              </a:ext>
            </a:extLst>
          </p:cNvPr>
          <p:cNvSpPr/>
          <p:nvPr/>
        </p:nvSpPr>
        <p:spPr>
          <a:xfrm>
            <a:off x="3560262" y="3325395"/>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feil: nach unten 13">
            <a:extLst>
              <a:ext uri="{FF2B5EF4-FFF2-40B4-BE49-F238E27FC236}">
                <a16:creationId xmlns:a16="http://schemas.microsoft.com/office/drawing/2014/main" id="{6AB4017E-0741-B3D4-EDEE-F4A1DB4B4A1F}"/>
              </a:ext>
            </a:extLst>
          </p:cNvPr>
          <p:cNvSpPr/>
          <p:nvPr/>
        </p:nvSpPr>
        <p:spPr>
          <a:xfrm>
            <a:off x="3571692" y="2261573"/>
            <a:ext cx="45719" cy="1556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Pfeil: nach unten 15">
            <a:extLst>
              <a:ext uri="{FF2B5EF4-FFF2-40B4-BE49-F238E27FC236}">
                <a16:creationId xmlns:a16="http://schemas.microsoft.com/office/drawing/2014/main" id="{4C0DC6D5-AC3E-CB52-AEEB-C6843580BB44}"/>
              </a:ext>
            </a:extLst>
          </p:cNvPr>
          <p:cNvSpPr/>
          <p:nvPr/>
        </p:nvSpPr>
        <p:spPr>
          <a:xfrm rot="10800000">
            <a:off x="3583121" y="4227426"/>
            <a:ext cx="45719" cy="155642"/>
          </a:xfrm>
          <a:prstGeom prst="down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689980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5927E-AEE0-87DA-491C-B973743ADBBB}"/>
              </a:ext>
            </a:extLst>
          </p:cNvPr>
          <p:cNvSpPr>
            <a:spLocks noGrp="1"/>
          </p:cNvSpPr>
          <p:nvPr>
            <p:ph type="title"/>
          </p:nvPr>
        </p:nvSpPr>
        <p:spPr/>
        <p:txBody>
          <a:bodyPr>
            <a:normAutofit/>
          </a:bodyPr>
          <a:lstStyle/>
          <a:p>
            <a:r>
              <a:rPr lang="de-DE" sz="2900" dirty="0"/>
              <a:t>Beispiele: </a:t>
            </a:r>
            <a:br>
              <a:rPr lang="de-DE" sz="2900" dirty="0"/>
            </a:br>
            <a:r>
              <a:rPr lang="de-DE" sz="2900" dirty="0"/>
              <a:t>Vom Themeninteresse zur Wahl der Methode und des Formats</a:t>
            </a:r>
            <a:endParaRPr lang="de-AT" sz="2900" dirty="0"/>
          </a:p>
        </p:txBody>
      </p:sp>
      <p:sp>
        <p:nvSpPr>
          <p:cNvPr id="3" name="Inhaltsplatzhalter 2">
            <a:extLst>
              <a:ext uri="{FF2B5EF4-FFF2-40B4-BE49-F238E27FC236}">
                <a16:creationId xmlns:a16="http://schemas.microsoft.com/office/drawing/2014/main" id="{EF0147EA-352E-D09E-4652-32DDAFBDAA7D}"/>
              </a:ext>
            </a:extLst>
          </p:cNvPr>
          <p:cNvSpPr>
            <a:spLocks noGrp="1"/>
          </p:cNvSpPr>
          <p:nvPr>
            <p:ph idx="1"/>
          </p:nvPr>
        </p:nvSpPr>
        <p:spPr>
          <a:xfrm>
            <a:off x="1107440" y="1964772"/>
            <a:ext cx="10277597" cy="4161708"/>
          </a:xfrm>
        </p:spPr>
        <p:txBody>
          <a:bodyPr>
            <a:normAutofit fontScale="92500" lnSpcReduction="10000"/>
          </a:bodyPr>
          <a:lstStyle/>
          <a:p>
            <a:pPr>
              <a:buFont typeface="Wingdings" panose="05000000000000000000" pitchFamily="2"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a:t>
            </a: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Stellen Gemeinschaftsgärten einen sozialen Faktor dar?  </a:t>
            </a:r>
            <a:b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&gt; Interviews mit </a:t>
            </a:r>
            <a:r>
              <a:rPr lang="de-DE" sz="18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Gärtner:innen</a:t>
            </a:r>
            <a:endPar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a:buFont typeface="Wingdings" panose="05000000000000000000" pitchFamily="2" charset="2"/>
              <a:buChar char="§"/>
            </a:pP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Welche Libellen leben in meiner Umgebung? </a:t>
            </a:r>
            <a:b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&gt; Libellen fangen, fotografieren, dokumentieren; Vergleich mit anderem Standort </a:t>
            </a:r>
          </a:p>
          <a:p>
            <a:pPr>
              <a:buFont typeface="Wingdings" panose="05000000000000000000" pitchFamily="2" charset="2"/>
              <a:buChar char="§"/>
            </a:pP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Wie haltbar ist industriell gezogenes Obst im Vergleich zur biologischen Variante? </a:t>
            </a:r>
            <a:b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&gt;  Fotostrecke verderbender </a:t>
            </a:r>
            <a:r>
              <a:rPr lang="de-DE" sz="18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Erbeeren</a:t>
            </a: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(z.B. Vergleich spanische Industrieerdbeere mit österreichischer Bioerdbeere)</a:t>
            </a:r>
          </a:p>
          <a:p>
            <a:pPr>
              <a:buFont typeface="Wingdings" panose="05000000000000000000" pitchFamily="2" charset="2"/>
              <a:buChar char="§"/>
            </a:pP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Wie verändert sich der </a:t>
            </a:r>
            <a:r>
              <a:rPr lang="de-DE" sz="18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ph-Wert</a:t>
            </a: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eines Gewässers nach einem Regen? </a:t>
            </a:r>
            <a:b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&gt; messen und vergleichen (z.B. Alte Donau, Wolfgangsee, Salzach, …) </a:t>
            </a:r>
          </a:p>
          <a:p>
            <a:pPr>
              <a:buFont typeface="Wingdings" panose="05000000000000000000" pitchFamily="2" charset="2"/>
              <a:buChar char="§"/>
            </a:pP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Welche Lesevorlieben haben Jugendliche im Alter von 12-14 Jahren? &gt; Fragebogen</a:t>
            </a:r>
          </a:p>
          <a:p>
            <a:pPr>
              <a:buFont typeface="Wingdings" panose="05000000000000000000" pitchFamily="2" charset="2"/>
              <a:buChar char="§"/>
            </a:pP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Wie viele Frauen / Wie viele Männer holen Kinder von der Volksschule ab? &gt; Fotodokumentation</a:t>
            </a:r>
          </a:p>
          <a:p>
            <a:pPr>
              <a:buFont typeface="Wingdings" panose="05000000000000000000" pitchFamily="2" charset="2"/>
              <a:buChar char="§"/>
            </a:pP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Welche Vögel leben in meiner Umgebung? &gt; Tag des Vogelzählens</a:t>
            </a:r>
          </a:p>
          <a:p>
            <a:pPr>
              <a:buFont typeface="Wingdings" panose="05000000000000000000" pitchFamily="2" charset="2"/>
              <a:buChar char="§"/>
            </a:pP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Wie werden historische/zeitgeschichtliche/literarische Themen in </a:t>
            </a:r>
            <a:r>
              <a:rPr lang="de-DE" sz="18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Graphic</a:t>
            </a: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lang="de-DE" sz="18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Novels</a:t>
            </a:r>
            <a:r>
              <a:rPr lang="de-DE"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dargestellt? (z.B. Flucht, Afghanistan-Einsatz, NS-Vergangenheit, Fidel Castro, Kafka) &gt; Vergleich</a:t>
            </a:r>
          </a:p>
        </p:txBody>
      </p:sp>
    </p:spTree>
    <p:extLst>
      <p:ext uri="{BB962C8B-B14F-4D97-AF65-F5344CB8AC3E}">
        <p14:creationId xmlns:p14="http://schemas.microsoft.com/office/powerpoint/2010/main" val="173129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C5927E-AEE0-87DA-491C-B973743ADBBB}"/>
              </a:ext>
            </a:extLst>
          </p:cNvPr>
          <p:cNvSpPr>
            <a:spLocks noGrp="1"/>
          </p:cNvSpPr>
          <p:nvPr>
            <p:ph type="title"/>
          </p:nvPr>
        </p:nvSpPr>
        <p:spPr/>
        <p:txBody>
          <a:bodyPr>
            <a:normAutofit/>
          </a:bodyPr>
          <a:lstStyle/>
          <a:p>
            <a:r>
              <a:rPr lang="de-DE" sz="3200" dirty="0"/>
              <a:t>ODER: Welches </a:t>
            </a:r>
            <a:r>
              <a:rPr lang="de-DE" sz="3200" dirty="0">
                <a:solidFill>
                  <a:schemeClr val="accent1"/>
                </a:solidFill>
              </a:rPr>
              <a:t>künstlerische Vorhaben möchte ich umsetzen?</a:t>
            </a:r>
            <a:endParaRPr lang="de-AT" sz="3200" dirty="0">
              <a:solidFill>
                <a:schemeClr val="accent1"/>
              </a:solidFill>
            </a:endParaRPr>
          </a:p>
        </p:txBody>
      </p:sp>
      <p:sp>
        <p:nvSpPr>
          <p:cNvPr id="3" name="Inhaltsplatzhalter 2">
            <a:extLst>
              <a:ext uri="{FF2B5EF4-FFF2-40B4-BE49-F238E27FC236}">
                <a16:creationId xmlns:a16="http://schemas.microsoft.com/office/drawing/2014/main" id="{EF0147EA-352E-D09E-4652-32DDAFBDAA7D}"/>
              </a:ext>
            </a:extLst>
          </p:cNvPr>
          <p:cNvSpPr>
            <a:spLocks noGrp="1"/>
          </p:cNvSpPr>
          <p:nvPr>
            <p:ph idx="1"/>
          </p:nvPr>
        </p:nvSpPr>
        <p:spPr>
          <a:xfrm>
            <a:off x="1097280" y="2011998"/>
            <a:ext cx="9210472" cy="3767780"/>
          </a:xfrm>
        </p:spPr>
        <p:txBody>
          <a:bodyPr>
            <a:normAutofit/>
          </a:bodyPr>
          <a:lstStyle/>
          <a:p>
            <a:pPr>
              <a:spcBef>
                <a:spcPts val="1800"/>
              </a:spcBef>
              <a:buFont typeface="Symbol" panose="05050102010706020507" pitchFamily="18" charset="2"/>
              <a:buChar char="-"/>
            </a:pPr>
            <a:r>
              <a:rPr lang="de-DE" sz="2400" dirty="0">
                <a:latin typeface="Calibri Light" panose="020F0302020204030204" pitchFamily="34" charset="0"/>
                <a:ea typeface="Calibri Light" panose="020F0302020204030204" pitchFamily="34" charset="0"/>
                <a:cs typeface="Calibri Light" panose="020F0302020204030204" pitchFamily="34" charset="0"/>
              </a:rPr>
              <a:t> </a:t>
            </a:r>
            <a:r>
              <a:rPr lang="de-DE" sz="1800" dirty="0">
                <a:latin typeface="Calibri Light" panose="020F0302020204030204" pitchFamily="34" charset="0"/>
                <a:ea typeface="Calibri Light" panose="020F0302020204030204" pitchFamily="34" charset="0"/>
                <a:cs typeface="Calibri Light" panose="020F0302020204030204" pitchFamily="34" charset="0"/>
              </a:rPr>
              <a:t>Verfassen eines Theaterstücks, Gestaltung einer </a:t>
            </a:r>
            <a:r>
              <a:rPr lang="de-DE" sz="1800" dirty="0" err="1">
                <a:latin typeface="Calibri Light" panose="020F0302020204030204" pitchFamily="34" charset="0"/>
                <a:ea typeface="Calibri Light" panose="020F0302020204030204" pitchFamily="34" charset="0"/>
                <a:cs typeface="Calibri Light" panose="020F0302020204030204" pitchFamily="34" charset="0"/>
              </a:rPr>
              <a:t>Graphic</a:t>
            </a:r>
            <a:r>
              <a:rPr lang="de-DE" sz="1800" dirty="0">
                <a:latin typeface="Calibri Light" panose="020F0302020204030204" pitchFamily="34" charset="0"/>
                <a:ea typeface="Calibri Light" panose="020F0302020204030204" pitchFamily="34" charset="0"/>
                <a:cs typeface="Calibri Light" panose="020F0302020204030204" pitchFamily="34" charset="0"/>
              </a:rPr>
              <a:t> </a:t>
            </a:r>
            <a:r>
              <a:rPr lang="de-DE" sz="1800" dirty="0" err="1">
                <a:latin typeface="Calibri Light" panose="020F0302020204030204" pitchFamily="34" charset="0"/>
                <a:ea typeface="Calibri Light" panose="020F0302020204030204" pitchFamily="34" charset="0"/>
                <a:cs typeface="Calibri Light" panose="020F0302020204030204" pitchFamily="34" charset="0"/>
              </a:rPr>
              <a:t>Novel</a:t>
            </a:r>
            <a:endParaRPr lang="de-DE" sz="1800" dirty="0">
              <a:latin typeface="Calibri Light" panose="020F0302020204030204" pitchFamily="34" charset="0"/>
              <a:ea typeface="Calibri Light" panose="020F0302020204030204" pitchFamily="34" charset="0"/>
              <a:cs typeface="Calibri Light" panose="020F0302020204030204" pitchFamily="34" charset="0"/>
            </a:endParaRPr>
          </a:p>
          <a:p>
            <a:pPr>
              <a:spcBef>
                <a:spcPts val="1800"/>
              </a:spcBef>
              <a:buFont typeface="Symbol" panose="05050102010706020507" pitchFamily="18"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Gestaltung einer Kunstausstellung</a:t>
            </a:r>
          </a:p>
          <a:p>
            <a:pPr>
              <a:spcBef>
                <a:spcPts val="1800"/>
              </a:spcBef>
              <a:buFont typeface="Symbol" panose="05050102010706020507" pitchFamily="18"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Musikproduktion</a:t>
            </a:r>
          </a:p>
          <a:p>
            <a:pPr>
              <a:spcBef>
                <a:spcPts val="1800"/>
              </a:spcBef>
              <a:buFont typeface="Symbol" panose="05050102010706020507" pitchFamily="18"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Planung eines Bauvorhabens / einer </a:t>
            </a:r>
            <a:r>
              <a:rPr lang="de-DE" sz="1800" dirty="0" err="1">
                <a:latin typeface="Calibri Light" panose="020F0302020204030204" pitchFamily="34" charset="0"/>
                <a:ea typeface="Calibri Light" panose="020F0302020204030204" pitchFamily="34" charset="0"/>
                <a:cs typeface="Calibri Light" panose="020F0302020204030204" pitchFamily="34" charset="0"/>
              </a:rPr>
              <a:t>Umraumgestaltung</a:t>
            </a:r>
            <a:endParaRPr lang="de-DE" sz="1800" dirty="0">
              <a:latin typeface="Calibri Light" panose="020F0302020204030204" pitchFamily="34" charset="0"/>
              <a:ea typeface="Calibri Light" panose="020F0302020204030204" pitchFamily="34" charset="0"/>
              <a:cs typeface="Calibri Light" panose="020F0302020204030204" pitchFamily="34" charset="0"/>
            </a:endParaRPr>
          </a:p>
          <a:p>
            <a:pPr>
              <a:spcBef>
                <a:spcPts val="1800"/>
              </a:spcBef>
              <a:buFont typeface="Symbol" panose="05050102010706020507" pitchFamily="18"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Komposition / Arrangement eines Musikstückes</a:t>
            </a:r>
          </a:p>
          <a:p>
            <a:pPr>
              <a:spcBef>
                <a:spcPts val="1800"/>
              </a:spcBef>
              <a:buFont typeface="Symbol" panose="05050102010706020507" pitchFamily="18" charset="2"/>
              <a:buChar char="-"/>
            </a:pPr>
            <a:r>
              <a:rPr lang="de-DE" sz="1800" dirty="0">
                <a:latin typeface="Calibri Light" panose="020F0302020204030204" pitchFamily="34" charset="0"/>
                <a:ea typeface="Calibri Light" panose="020F0302020204030204" pitchFamily="34" charset="0"/>
                <a:cs typeface="Calibri Light" panose="020F0302020204030204" pitchFamily="34" charset="0"/>
              </a:rPr>
              <a:t> Produktion eines Podcasts</a:t>
            </a:r>
          </a:p>
          <a:p>
            <a:pPr marL="0" indent="0">
              <a:buNone/>
            </a:pPr>
            <a:endParaRPr lang="de-DE" sz="24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36483300"/>
      </p:ext>
    </p:extLst>
  </p:cSld>
  <p:clrMapOvr>
    <a:masterClrMapping/>
  </p:clrMapOvr>
</p:sld>
</file>

<file path=ppt/theme/theme1.xml><?xml version="1.0" encoding="utf-8"?>
<a:theme xmlns:a="http://schemas.openxmlformats.org/drawingml/2006/main" name="Rückblick">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A3045F13066B440B21438F1F4C58A1E" ma:contentTypeVersion="15" ma:contentTypeDescription="Ein neues Dokument erstellen." ma:contentTypeScope="" ma:versionID="0c8ce4b9fb89e5b624bd9b8a19382b8d">
  <xsd:schema xmlns:xsd="http://www.w3.org/2001/XMLSchema" xmlns:xs="http://www.w3.org/2001/XMLSchema" xmlns:p="http://schemas.microsoft.com/office/2006/metadata/properties" xmlns:ns2="e55941de-ec79-4eb9-85d9-432651472eb5" xmlns:ns3="864b1d93-c153-4138-b5ea-88c2fcb8b3b7" targetNamespace="http://schemas.microsoft.com/office/2006/metadata/properties" ma:root="true" ma:fieldsID="718e9573f014a943a2eeea7d766875a1" ns2:_="" ns3:_="">
    <xsd:import namespace="e55941de-ec79-4eb9-85d9-432651472eb5"/>
    <xsd:import namespace="864b1d93-c153-4138-b5ea-88c2fcb8b3b7"/>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941de-ec79-4eb9-85d9-432651472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a2cbbc9-235a-43c2-8359-fd989dfd359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b1d93-c153-4138-b5ea-88c2fcb8b3b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a5f2041-482b-412d-a606-006716cb2963}" ma:internalName="TaxCatchAll" ma:showField="CatchAllData" ma:web="864b1d93-c153-4138-b5ea-88c2fcb8b3b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4b1d93-c153-4138-b5ea-88c2fcb8b3b7" xsi:nil="true"/>
    <lcf76f155ced4ddcb4097134ff3c332f xmlns="e55941de-ec79-4eb9-85d9-432651472e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CC87E7-B4C1-472B-9975-75C3F37CBFB0}">
  <ds:schemaRefs>
    <ds:schemaRef ds:uri="http://schemas.microsoft.com/sharepoint/v3/contenttype/forms"/>
  </ds:schemaRefs>
</ds:datastoreItem>
</file>

<file path=customXml/itemProps2.xml><?xml version="1.0" encoding="utf-8"?>
<ds:datastoreItem xmlns:ds="http://schemas.openxmlformats.org/officeDocument/2006/customXml" ds:itemID="{358D3CD1-855C-4A38-B154-9C97226F0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941de-ec79-4eb9-85d9-432651472eb5"/>
    <ds:schemaRef ds:uri="864b1d93-c153-4138-b5ea-88c2fcb8b3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778E5-76CE-4D0A-9405-697ACF427634}">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e55941de-ec79-4eb9-85d9-432651472eb5"/>
    <ds:schemaRef ds:uri="864b1d93-c153-4138-b5ea-88c2fcb8b3b7"/>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1319</Words>
  <Application>Microsoft Office PowerPoint</Application>
  <PresentationFormat>Breitbild</PresentationFormat>
  <Paragraphs>178</Paragraphs>
  <Slides>19</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Calibri</vt:lpstr>
      <vt:lpstr>Calibri Light</vt:lpstr>
      <vt:lpstr>Symbol</vt:lpstr>
      <vt:lpstr>Wingdings</vt:lpstr>
      <vt:lpstr>Rückblick</vt:lpstr>
      <vt:lpstr>Die abschließende Arbeit ab dem Schuljahr 2024/25</vt:lpstr>
      <vt:lpstr>Überblick</vt:lpstr>
      <vt:lpstr>PowerPoint-Präsentation</vt:lpstr>
      <vt:lpstr>PowerPoint-Präsentation</vt:lpstr>
      <vt:lpstr>Die Abschließende Arbeit: mögliche Ausrichtungen </vt:lpstr>
      <vt:lpstr>Mögliche Formate der abschließenden Arbeit</vt:lpstr>
      <vt:lpstr>Umsetzung der abschließenden Arbeit</vt:lpstr>
      <vt:lpstr>Beispiele:  Vom Themeninteresse zur Wahl der Methode und des Formats</vt:lpstr>
      <vt:lpstr>ODER: Welches künstlerische Vorhaben möchte ich umsetzen?</vt:lpstr>
      <vt:lpstr>Teile der Arbeit im neuen Format</vt:lpstr>
      <vt:lpstr>Dokumentation des Entstehungsprozesses</vt:lpstr>
      <vt:lpstr>Hauptteil Arbeitsschritte zum Ergebnis des gestalterischen/künstlerischen Prozesses werden in Wort &amp; Bild dargestellt</vt:lpstr>
      <vt:lpstr>PowerPoint-Präsentation</vt:lpstr>
      <vt:lpstr>Informiere dich unter www.ahs-vwa.at</vt:lpstr>
      <vt:lpstr>Preise und Auszeichnungen</vt:lpstr>
      <vt:lpstr>Zeitliche Struktur</vt:lpstr>
      <vt:lpstr>Zeitliche Struktur</vt:lpstr>
      <vt:lpstr>Staffel 1 – VWA Podcast</vt:lpstr>
      <vt:lpstr>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FILZ Teresa</dc:creator>
  <cp:lastModifiedBy>SIMMERL Helga</cp:lastModifiedBy>
  <cp:revision>48</cp:revision>
  <cp:lastPrinted>2024-10-18T06:28:37Z</cp:lastPrinted>
  <dcterms:created xsi:type="dcterms:W3CDTF">2021-03-18T20:41:42Z</dcterms:created>
  <dcterms:modified xsi:type="dcterms:W3CDTF">2024-11-27T14:19:28Z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0x0101000A3045F13066B440B21438F1F4C58A1E</vt:lpwstr>
  </property>
  <property fmtid="{D5CDD505-2E9C-101B-9397-08002B2CF9AE}" pid="3" name="MediaServiceImageTags">
    <vt:lpwstr/>
  </property>
</Properties>
</file>