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587" r:id="rId2"/>
    <p:sldId id="588" r:id="rId3"/>
    <p:sldId id="334" r:id="rId4"/>
    <p:sldId id="585" r:id="rId5"/>
    <p:sldId id="446" r:id="rId6"/>
    <p:sldId id="326" r:id="rId7"/>
    <p:sldId id="421" r:id="rId8"/>
    <p:sldId id="423" r:id="rId9"/>
    <p:sldId id="422" r:id="rId10"/>
    <p:sldId id="424" r:id="rId11"/>
    <p:sldId id="300" r:id="rId12"/>
    <p:sldId id="321" r:id="rId13"/>
    <p:sldId id="322" r:id="rId14"/>
    <p:sldId id="301" r:id="rId15"/>
    <p:sldId id="304" r:id="rId16"/>
    <p:sldId id="306" r:id="rId17"/>
    <p:sldId id="308" r:id="rId18"/>
    <p:sldId id="464" r:id="rId19"/>
    <p:sldId id="317" r:id="rId20"/>
    <p:sldId id="318" r:id="rId21"/>
    <p:sldId id="592" r:id="rId22"/>
    <p:sldId id="593" r:id="rId23"/>
    <p:sldId id="434" r:id="rId24"/>
    <p:sldId id="433" r:id="rId25"/>
    <p:sldId id="594" r:id="rId26"/>
    <p:sldId id="595" r:id="rId27"/>
    <p:sldId id="319" r:id="rId28"/>
    <p:sldId id="512" r:id="rId29"/>
    <p:sldId id="320" r:id="rId30"/>
    <p:sldId id="586" r:id="rId31"/>
    <p:sldId id="511" r:id="rId32"/>
    <p:sldId id="520" r:id="rId33"/>
    <p:sldId id="521" r:id="rId3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615" autoAdjust="0"/>
    <p:restoredTop sz="86380" autoAdjust="0"/>
  </p:normalViewPr>
  <p:slideViewPr>
    <p:cSldViewPr>
      <p:cViewPr>
        <p:scale>
          <a:sx n="100" d="100"/>
          <a:sy n="100" d="100"/>
        </p:scale>
        <p:origin x="-2814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6D8DF-1C45-415C-9CB0-DB0E729FB567}" type="datetimeFigureOut">
              <a:rPr lang="de-AT" smtClean="0"/>
              <a:t>23.04.2020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A3E02-DED3-4A56-AFE8-1DC8A418684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11321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23.04.2020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8651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23.04.2020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1459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23.04.2020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9373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23.04.2020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9924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23.04.2020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99052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23.04.2020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40373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23.04.2020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88773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23.04.2020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66991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23.04.2020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53413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23.04.2020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00132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BCD2D-E3C2-4B38-95BE-58EF7A77E05B}" type="datetimeFigureOut">
              <a:rPr lang="de-AT" smtClean="0"/>
              <a:t>23.04.2020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48328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BCD2D-E3C2-4B38-95BE-58EF7A77E05B}" type="datetimeFigureOut">
              <a:rPr lang="de-AT" smtClean="0"/>
              <a:t>23.04.2020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E92AE-DDEC-446A-AFF5-8C7BBAD363D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36418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3.jpe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3.jpeg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.pn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jpeg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33.gif"/><Relationship Id="rId5" Type="http://schemas.openxmlformats.org/officeDocument/2006/relationships/image" Target="../media/image1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.gif"/><Relationship Id="rId5" Type="http://schemas.openxmlformats.org/officeDocument/2006/relationships/image" Target="../media/image13.jpeg"/><Relationship Id="rId4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9.jpeg"/><Relationship Id="rId5" Type="http://schemas.microsoft.com/office/2007/relationships/hdphoto" Target="../media/hdphoto9.wdp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44.gif"/><Relationship Id="rId5" Type="http://schemas.openxmlformats.org/officeDocument/2006/relationships/image" Target="../media/image13.jpe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13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3.jpe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3.jpe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79388" y="152400"/>
            <a:ext cx="8785225" cy="226848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800" dirty="0">
                <a:latin typeface="Arial" pitchFamily="34" charset="0"/>
                <a:cs typeface="Arial" pitchFamily="34" charset="0"/>
              </a:rPr>
              <a:t>Willkommen zur </a:t>
            </a:r>
            <a:r>
              <a:rPr lang="de-DE" altLang="de-DE" sz="1800" dirty="0" smtClean="0">
                <a:latin typeface="Arial" pitchFamily="34" charset="0"/>
                <a:cs typeface="Arial" pitchFamily="34" charset="0"/>
              </a:rPr>
              <a:t>VU </a:t>
            </a:r>
            <a:r>
              <a:rPr lang="de-DE" altLang="de-DE" sz="1800" dirty="0">
                <a:latin typeface="Arial" pitchFamily="34" charset="0"/>
                <a:cs typeface="Arial" pitchFamily="34" charset="0"/>
              </a:rPr>
              <a:t>im </a:t>
            </a:r>
            <a:r>
              <a:rPr lang="de-DE" altLang="de-DE" sz="1800" dirty="0" smtClean="0">
                <a:latin typeface="Arial" pitchFamily="34" charset="0"/>
                <a:cs typeface="Arial" pitchFamily="34" charset="0"/>
              </a:rPr>
              <a:t>SS 2020 an den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sz="800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000" b="1" dirty="0">
                <a:latin typeface="Arial" pitchFamily="34" charset="0"/>
                <a:cs typeface="Arial" pitchFamily="34" charset="0"/>
              </a:rPr>
              <a:t>Pädagogischen </a:t>
            </a:r>
            <a:r>
              <a:rPr lang="de-DE" altLang="de-DE" sz="2000" b="1" dirty="0" smtClean="0">
                <a:latin typeface="Arial" pitchFamily="34" charset="0"/>
                <a:cs typeface="Arial" pitchFamily="34" charset="0"/>
              </a:rPr>
              <a:t>Hochschulen Linz/OÖ</a:t>
            </a:r>
            <a:endParaRPr lang="de-DE" altLang="de-DE" sz="2000" b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2000" dirty="0">
                <a:latin typeface="Arial" pitchFamily="34" charset="0"/>
                <a:cs typeface="Arial" pitchFamily="34" charset="0"/>
              </a:rPr>
              <a:t>Institut für Ausbildung, Fachbereich GW </a:t>
            </a:r>
            <a:endParaRPr lang="de-DE" altLang="de-DE" sz="2000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sz="800" dirty="0" smtClean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de-AT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de-AT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Alpine Naturgefahren: Ursachen, Prozessabläufe, Sanierung und sozioökonomische </a:t>
            </a:r>
            <a:r>
              <a:rPr lang="de-AT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Konsequenzen„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sz="800" i="1" dirty="0"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600" b="1" i="1" dirty="0">
                <a:latin typeface="Arial" pitchFamily="34" charset="0"/>
                <a:cs typeface="Arial" pitchFamily="34" charset="0"/>
              </a:rPr>
              <a:t>von </a:t>
            </a:r>
            <a:r>
              <a:rPr lang="de-DE" altLang="de-DE" sz="1600" b="1" i="1" dirty="0" smtClean="0">
                <a:latin typeface="Arial" pitchFamily="34" charset="0"/>
                <a:cs typeface="Arial" pitchFamily="34" charset="0"/>
              </a:rPr>
              <a:t>Konsulent Mag</a:t>
            </a:r>
            <a:r>
              <a:rPr lang="de-DE" altLang="de-DE" sz="1600" b="1" i="1" dirty="0">
                <a:latin typeface="Arial" pitchFamily="34" charset="0"/>
                <a:cs typeface="Arial" pitchFamily="34" charset="0"/>
              </a:rPr>
              <a:t>. Dr. Johannes Thomas </a:t>
            </a:r>
            <a:r>
              <a:rPr lang="de-DE" altLang="de-DE" sz="1600" b="1" i="1" dirty="0" smtClean="0">
                <a:latin typeface="Arial" pitchFamily="34" charset="0"/>
                <a:cs typeface="Arial" pitchFamily="34" charset="0"/>
              </a:rPr>
              <a:t>Weidinger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600" b="1" i="1" dirty="0" smtClean="0">
                <a:latin typeface="Arial" pitchFamily="34" charset="0"/>
                <a:cs typeface="Arial" pitchFamily="34" charset="0"/>
              </a:rPr>
              <a:t> </a:t>
            </a:r>
            <a:endParaRPr lang="de-DE" altLang="de-DE" sz="16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79512" y="2509664"/>
            <a:ext cx="1485900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charset="0"/>
              </a:rPr>
              <a:t>24.04.2020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400300" y="2492896"/>
            <a:ext cx="6564313" cy="11430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de-DE" sz="800" b="1" dirty="0" smtClean="0">
              <a:latin typeface="Arial" charset="0"/>
            </a:endParaRPr>
          </a:p>
          <a:p>
            <a:pPr>
              <a:defRPr/>
            </a:pPr>
            <a:r>
              <a:rPr lang="de-DE" sz="1600" b="1" dirty="0" smtClean="0">
                <a:latin typeface="Arial" charset="0"/>
              </a:rPr>
              <a:t>Archiv-Prozess-</a:t>
            </a:r>
            <a:r>
              <a:rPr lang="de-DE" sz="1600" b="1" dirty="0" err="1" smtClean="0">
                <a:latin typeface="Arial" charset="0"/>
              </a:rPr>
              <a:t>Interpretation_</a:t>
            </a:r>
            <a:r>
              <a:rPr lang="de-DE" sz="1600" b="1" dirty="0" err="1" smtClean="0">
                <a:solidFill>
                  <a:srgbClr val="FFFF00"/>
                </a:solidFill>
                <a:latin typeface="Arial" charset="0"/>
              </a:rPr>
              <a:t>Audioversion</a:t>
            </a:r>
            <a:r>
              <a:rPr lang="de-DE" sz="1600" b="1" smtClean="0">
                <a:solidFill>
                  <a:srgbClr val="FFFF00"/>
                </a:solidFill>
                <a:latin typeface="Arial" charset="0"/>
              </a:rPr>
              <a:t> Teil 1</a:t>
            </a:r>
            <a:endParaRPr lang="de-DE" sz="1600" b="1" dirty="0" smtClean="0">
              <a:solidFill>
                <a:srgbClr val="FFFF00"/>
              </a:solidFill>
              <a:latin typeface="Arial" charset="0"/>
            </a:endParaRPr>
          </a:p>
          <a:p>
            <a:pPr>
              <a:defRPr/>
            </a:pPr>
            <a:r>
              <a:rPr lang="de-DE" sz="1600" dirty="0" smtClean="0">
                <a:latin typeface="Arial" charset="0"/>
              </a:rPr>
              <a:t>Datenanalyse </a:t>
            </a:r>
            <a:r>
              <a:rPr lang="de-DE" sz="1600" dirty="0">
                <a:latin typeface="Arial" charset="0"/>
              </a:rPr>
              <a:t>des Kultur-Geographen. </a:t>
            </a:r>
            <a:r>
              <a:rPr lang="de-DE" sz="1600" dirty="0" smtClean="0">
                <a:latin typeface="Arial" charset="0"/>
              </a:rPr>
              <a:t>Stille Zeugen. </a:t>
            </a:r>
            <a:r>
              <a:rPr lang="de-DE" sz="1600" dirty="0">
                <a:latin typeface="Arial" charset="0"/>
              </a:rPr>
              <a:t>Historische </a:t>
            </a:r>
            <a:r>
              <a:rPr lang="de-DE" sz="1600" dirty="0" smtClean="0">
                <a:latin typeface="Arial" charset="0"/>
              </a:rPr>
              <a:t>Dokumente. Gutachten. Archive. </a:t>
            </a:r>
            <a:endParaRPr lang="de-DE" sz="1600" dirty="0">
              <a:latin typeface="Arial" charset="0"/>
            </a:endParaRPr>
          </a:p>
          <a:p>
            <a:pPr>
              <a:defRPr/>
            </a:pPr>
            <a:endParaRPr lang="de-DE" sz="1600" dirty="0">
              <a:latin typeface="Arial" charset="0"/>
            </a:endParaRPr>
          </a:p>
          <a:p>
            <a:pPr algn="ctr">
              <a:defRPr/>
            </a:pPr>
            <a:endParaRPr lang="de-DE" sz="1600" dirty="0" smtClean="0">
              <a:latin typeface="Arial" charset="0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217365" y="5246737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08.05.2020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205780" y="3717032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charset="0"/>
              </a:rPr>
              <a:t>24.04.2020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411760" y="3717032"/>
            <a:ext cx="6564313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1600" b="1" dirty="0" smtClean="0">
                <a:latin typeface="Arial" charset="0"/>
              </a:rPr>
              <a:t>Tektonische Katastrophen</a:t>
            </a:r>
            <a:endParaRPr lang="de-DE" sz="1600" b="1" dirty="0">
              <a:latin typeface="Arial" charset="0"/>
            </a:endParaRPr>
          </a:p>
          <a:p>
            <a:pPr>
              <a:defRPr/>
            </a:pPr>
            <a:r>
              <a:rPr lang="de-DE" sz="1600" dirty="0">
                <a:latin typeface="Arial" charset="0"/>
              </a:rPr>
              <a:t>Meteoriten, Vulkane, Erdbeben und Tsunamis. 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411760" y="5238328"/>
            <a:ext cx="6564313" cy="854968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b="1" dirty="0" err="1" smtClean="0">
                <a:latin typeface="Arial" pitchFamily="34" charset="0"/>
              </a:rPr>
              <a:t>Gravitative</a:t>
            </a:r>
            <a:r>
              <a:rPr lang="de-DE" altLang="de-DE" sz="1600" b="1" dirty="0" smtClean="0">
                <a:latin typeface="Arial" pitchFamily="34" charset="0"/>
              </a:rPr>
              <a:t> Massenbewegungen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b="1" dirty="0" smtClean="0">
                <a:latin typeface="Arial" pitchFamily="34" charset="0"/>
              </a:rPr>
              <a:t>– Überblick Methodik</a:t>
            </a:r>
            <a:r>
              <a:rPr lang="de-DE" altLang="de-DE" sz="1600" b="1" dirty="0">
                <a:latin typeface="Arial" pitchFamily="34" charset="0"/>
              </a:rPr>
              <a:t>, Technik, </a:t>
            </a:r>
            <a:r>
              <a:rPr lang="de-DE" altLang="de-DE" sz="1600" b="1" dirty="0" smtClean="0">
                <a:latin typeface="Arial" pitchFamily="34" charset="0"/>
              </a:rPr>
              <a:t>Bewertung_1</a:t>
            </a:r>
            <a:endParaRPr lang="de-DE" altLang="de-DE" sz="1600" dirty="0"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dirty="0">
                <a:latin typeface="Arial" pitchFamily="34" charset="0"/>
              </a:rPr>
              <a:t>Einführung mit gemischten Beispielen aus dem VL-Stoff</a:t>
            </a:r>
          </a:p>
          <a:p>
            <a:pPr algn="ctr">
              <a:defRPr/>
            </a:pPr>
            <a:endParaRPr lang="de-DE" sz="1600" dirty="0" smtClean="0">
              <a:latin typeface="Arial" charset="0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17365" y="6165304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15.05.2020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411760" y="6165304"/>
            <a:ext cx="6564313" cy="5715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b="1" dirty="0" err="1" smtClean="0">
                <a:latin typeface="Arial" pitchFamily="34" charset="0"/>
              </a:rPr>
              <a:t>Gravitative</a:t>
            </a:r>
            <a:r>
              <a:rPr lang="de-DE" altLang="de-DE" sz="1600" b="1" dirty="0" smtClean="0">
                <a:latin typeface="Arial" pitchFamily="34" charset="0"/>
              </a:rPr>
              <a:t> Massenbewegungen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b="1" dirty="0" smtClean="0">
                <a:latin typeface="Arial" pitchFamily="34" charset="0"/>
              </a:rPr>
              <a:t>– Überblick Methodik</a:t>
            </a:r>
            <a:r>
              <a:rPr lang="de-DE" altLang="de-DE" sz="1600" b="1" dirty="0">
                <a:latin typeface="Arial" pitchFamily="34" charset="0"/>
              </a:rPr>
              <a:t>, Technik, </a:t>
            </a:r>
            <a:r>
              <a:rPr lang="de-DE" altLang="de-DE" sz="1600" b="1" dirty="0" smtClean="0">
                <a:latin typeface="Arial" pitchFamily="34" charset="0"/>
              </a:rPr>
              <a:t>Bewertung_2</a:t>
            </a:r>
            <a:endParaRPr lang="de-DE" sz="1600" dirty="0" smtClean="0">
              <a:latin typeface="Arial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05780" y="4484365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charset="0"/>
              </a:rPr>
              <a:t>08.05.2020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411760" y="4484365"/>
            <a:ext cx="6564313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1600" b="1" dirty="0" smtClean="0">
                <a:latin typeface="Arial" charset="0"/>
              </a:rPr>
              <a:t>Tektonik und Naturkatastrophen</a:t>
            </a:r>
            <a:endParaRPr lang="de-DE" sz="1600" b="1" dirty="0">
              <a:latin typeface="Arial" charset="0"/>
            </a:endParaRPr>
          </a:p>
          <a:p>
            <a:pPr>
              <a:defRPr/>
            </a:pPr>
            <a:r>
              <a:rPr lang="de-DE" sz="1600" dirty="0" smtClean="0">
                <a:latin typeface="Arial" charset="0"/>
              </a:rPr>
              <a:t>Bau der Ostalpen</a:t>
            </a:r>
            <a:endParaRPr lang="de-DE" sz="1600" dirty="0">
              <a:latin typeface="Arial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5" name="Picture 3"/>
          <p:cNvPicPr>
            <a:picLocks noChangeAspect="1" noChangeArrowheads="1"/>
          </p:cNvPicPr>
          <p:nvPr/>
        </p:nvPicPr>
        <p:blipFill>
          <a:blip r:embed="rId4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r="3732"/>
          <a:stretch>
            <a:fillRect/>
          </a:stretch>
        </p:blipFill>
        <p:spPr bwMode="auto">
          <a:xfrm>
            <a:off x="-8674" y="0"/>
            <a:ext cx="9152674" cy="6858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feld 4"/>
          <p:cNvSpPr txBox="1">
            <a:spLocks noChangeArrowheads="1"/>
          </p:cNvSpPr>
          <p:nvPr/>
        </p:nvSpPr>
        <p:spPr bwMode="auto">
          <a:xfrm>
            <a:off x="107950" y="5972175"/>
            <a:ext cx="8928100" cy="7699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400" dirty="0">
                <a:solidFill>
                  <a:srgbClr val="FF0000"/>
                </a:solidFill>
                <a:latin typeface="Arial" charset="0"/>
              </a:rPr>
              <a:t>Art: technisch (WLV)</a:t>
            </a:r>
            <a:endParaRPr lang="de-AT" altLang="de-DE" sz="4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de-DE" altLang="de-DE" sz="3600" dirty="0">
                <a:solidFill>
                  <a:srgbClr val="FFFF00"/>
                </a:solidFill>
                <a:latin typeface="Arial" charset="0"/>
              </a:rPr>
              <a:t>Fallbeispiel </a:t>
            </a:r>
            <a:r>
              <a:rPr lang="de-DE" altLang="de-DE" sz="3600" dirty="0" smtClean="0">
                <a:solidFill>
                  <a:srgbClr val="FFFF00"/>
                </a:solidFill>
                <a:latin typeface="Arial" charset="0"/>
              </a:rPr>
              <a:t>1_Langbath-Bach</a:t>
            </a:r>
            <a:endParaRPr lang="de-DE" altLang="de-DE" sz="3600" dirty="0">
              <a:solidFill>
                <a:srgbClr val="FFFF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6000" dirty="0" smtClean="0">
                <a:solidFill>
                  <a:srgbClr val="FFFF00"/>
                </a:solidFill>
                <a:latin typeface="Arial" charset="0"/>
              </a:rPr>
              <a:t>Maßnahmen</a:t>
            </a:r>
            <a:endParaRPr lang="de-AT" altLang="de-DE" sz="6000" dirty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3212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2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kumente und Einstellungen\g40705u2034\Eigene Dateien\Geo3000\SkgKatastrophen-SturmGmunden187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de-DE" altLang="de-DE" dirty="0">
                <a:solidFill>
                  <a:srgbClr val="FF0000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2_Sturm-Gmunden 1872 </a:t>
            </a:r>
            <a:endParaRPr lang="de-DE" altLang="de-DE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6000" dirty="0" smtClean="0">
                <a:solidFill>
                  <a:schemeClr val="bg1"/>
                </a:solidFill>
                <a:latin typeface="Arial" charset="0"/>
              </a:rPr>
              <a:t>Schadensermittlung</a:t>
            </a:r>
            <a:endParaRPr lang="de-AT" altLang="de-DE" sz="6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141288" y="5797713"/>
            <a:ext cx="8864600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Wenn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keine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schriftlichen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Zeugnisse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vorliegen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sind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Bilder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oftmals</a:t>
            </a:r>
            <a:endParaRPr lang="en-US" altLang="de-DE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auch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die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einzig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verfügbaren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Quellen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zur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Ermittlung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Schadensausmaßes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einer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Naturkatastrophe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</a:t>
            </a:r>
            <a:endParaRPr lang="de-AT" altLang="de-D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5744" y="263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8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kumente und Einstellungen\g40705u2034\Eigene Dateien\Geo3000\SkgKatastrophen-MüllnerbachFlut1949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741" r="833"/>
          <a:stretch/>
        </p:blipFill>
        <p:spPr bwMode="auto">
          <a:xfrm>
            <a:off x="0" y="1002383"/>
            <a:ext cx="9144000" cy="5855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Dokumente und Einstellungen\g40705u2034\Eigene Dateien\Geo3000\SkgKatastrophen-MüllnerbachFlut1949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3464"/>
          <a:stretch/>
        </p:blipFill>
        <p:spPr bwMode="auto">
          <a:xfrm>
            <a:off x="5308" y="1019765"/>
            <a:ext cx="9138692" cy="583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de-DE" altLang="de-DE" sz="3100" dirty="0">
                <a:solidFill>
                  <a:srgbClr val="FF0000"/>
                </a:solidFill>
                <a:latin typeface="Arial" charset="0"/>
              </a:rPr>
              <a:t>Fallbeispiel </a:t>
            </a:r>
            <a:r>
              <a:rPr lang="de-DE" altLang="de-DE" sz="3100" dirty="0" smtClean="0">
                <a:solidFill>
                  <a:srgbClr val="FF0000"/>
                </a:solidFill>
                <a:latin typeface="Arial" charset="0"/>
              </a:rPr>
              <a:t>3_Unwetter-Gmunden 1955 </a:t>
            </a:r>
            <a:endParaRPr lang="de-DE" altLang="de-DE" sz="3100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6000" dirty="0" smtClean="0">
                <a:solidFill>
                  <a:srgbClr val="FF0000"/>
                </a:solidFill>
                <a:latin typeface="Arial" charset="0"/>
              </a:rPr>
              <a:t>Schadensermittlung</a:t>
            </a:r>
            <a:endParaRPr lang="de-AT" altLang="de-DE" sz="6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" name="Textfeld 2"/>
          <p:cNvSpPr txBox="1">
            <a:spLocks noChangeArrowheads="1"/>
          </p:cNvSpPr>
          <p:nvPr/>
        </p:nvSpPr>
        <p:spPr bwMode="auto">
          <a:xfrm>
            <a:off x="141288" y="5797713"/>
            <a:ext cx="8864600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Wenn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keine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schriftlichen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Zeugnisse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vorliegen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sind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Bilder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oftmals</a:t>
            </a:r>
            <a:endParaRPr lang="en-US" altLang="de-DE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auch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die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einzig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verfügbaren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Quellen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zur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Ermittlung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Schadensausmaßes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einer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Naturkatastrophe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</a:t>
            </a:r>
            <a:endParaRPr lang="de-AT" altLang="de-D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lipse 1"/>
          <p:cNvSpPr/>
          <p:nvPr/>
        </p:nvSpPr>
        <p:spPr>
          <a:xfrm>
            <a:off x="5652120" y="5013176"/>
            <a:ext cx="1944216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5536" y="15943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3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kumente und Einstellungen\g40705u2034\Eigene Dateien\Geo3000\SkgKatastrophen-WasserloserBachFlut1955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91440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de-DE" altLang="de-DE" sz="3100" dirty="0">
                <a:solidFill>
                  <a:srgbClr val="FF0000"/>
                </a:solidFill>
                <a:latin typeface="Arial" charset="0"/>
              </a:rPr>
              <a:t>Fallbeispiel </a:t>
            </a:r>
            <a:r>
              <a:rPr lang="de-DE" altLang="de-DE" sz="3100" dirty="0" smtClean="0">
                <a:solidFill>
                  <a:srgbClr val="FF0000"/>
                </a:solidFill>
                <a:latin typeface="Arial" charset="0"/>
              </a:rPr>
              <a:t>3_Unwetter-Gmunden 1955 </a:t>
            </a:r>
            <a:endParaRPr lang="de-DE" altLang="de-DE" sz="3100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6000" dirty="0" smtClean="0">
                <a:solidFill>
                  <a:srgbClr val="FF0000"/>
                </a:solidFill>
                <a:latin typeface="Arial" charset="0"/>
              </a:rPr>
              <a:t>Schadensermittlung</a:t>
            </a:r>
            <a:endParaRPr lang="de-AT" altLang="de-DE" sz="6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141288" y="6309320"/>
            <a:ext cx="88646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Brückeneinsturz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am 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Wasserlosen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Bach” (Name!)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forderte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6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Todesopfer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</a:t>
            </a:r>
            <a:endParaRPr lang="de-AT" altLang="de-D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1520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3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1538"/>
            <a:ext cx="9144000" cy="598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de-DE" altLang="de-DE" dirty="0">
                <a:solidFill>
                  <a:srgbClr val="FF0000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3_Hochwässer-Gmunden </a:t>
            </a:r>
            <a:endParaRPr lang="de-DE" altLang="de-DE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6000" dirty="0" smtClean="0">
                <a:solidFill>
                  <a:srgbClr val="FF0000"/>
                </a:solidFill>
                <a:latin typeface="Arial" charset="0"/>
              </a:rPr>
              <a:t>Bildvergleich_1880</a:t>
            </a:r>
            <a:endParaRPr lang="de-AT" altLang="de-DE" sz="6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5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3786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5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8763" cy="611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54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de-DE" altLang="de-DE" dirty="0">
                <a:solidFill>
                  <a:srgbClr val="FF0000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3_Hochwässer-Gmunden </a:t>
            </a:r>
            <a:endParaRPr lang="de-DE" altLang="de-DE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6000" dirty="0" smtClean="0">
                <a:solidFill>
                  <a:srgbClr val="FF0000"/>
                </a:solidFill>
                <a:latin typeface="Arial" charset="0"/>
              </a:rPr>
              <a:t>Bildvergleich_1897</a:t>
            </a:r>
            <a:endParaRPr lang="de-AT" altLang="de-DE" sz="6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6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19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Grafik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7" t="3508" r="3820" b="8388"/>
          <a:stretch/>
        </p:blipFill>
        <p:spPr bwMode="auto">
          <a:xfrm>
            <a:off x="0" y="658873"/>
            <a:ext cx="9144000" cy="6199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de-DE" altLang="de-DE" dirty="0">
                <a:solidFill>
                  <a:srgbClr val="FF0000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3_Hochwässer-Gmunden </a:t>
            </a:r>
            <a:endParaRPr lang="de-DE" altLang="de-DE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6000" dirty="0" smtClean="0">
                <a:solidFill>
                  <a:srgbClr val="FF0000"/>
                </a:solidFill>
                <a:latin typeface="Arial" charset="0"/>
              </a:rPr>
              <a:t>Bildvergleich_1899</a:t>
            </a:r>
            <a:endParaRPr lang="de-AT" altLang="de-DE" sz="6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5" name="Picture 8" descr="J:\scan\S20C-411031109250.jpg"/>
          <p:cNvPicPr>
            <a:picLocks noChangeAspect="1" noChangeArrowheads="1"/>
          </p:cNvPicPr>
          <p:nvPr/>
        </p:nvPicPr>
        <p:blipFill>
          <a:blip r:embed="rId4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43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Grafik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5" t="2519" r="2584" b="2808"/>
          <a:stretch/>
        </p:blipFill>
        <p:spPr bwMode="auto">
          <a:xfrm>
            <a:off x="0" y="1038835"/>
            <a:ext cx="9144000" cy="581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de-DE" altLang="de-DE" dirty="0">
                <a:solidFill>
                  <a:srgbClr val="FF0000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3_Hochwässer-Gmunden </a:t>
            </a:r>
            <a:endParaRPr lang="de-DE" altLang="de-DE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6000" dirty="0" smtClean="0">
                <a:solidFill>
                  <a:srgbClr val="FF0000"/>
                </a:solidFill>
                <a:latin typeface="Arial" charset="0"/>
              </a:rPr>
              <a:t>Bildvergleich_1920</a:t>
            </a:r>
            <a:endParaRPr lang="de-AT" altLang="de-DE" sz="6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5" name="Picture 8" descr="J:\scan\S20C-411031109250.jpg"/>
          <p:cNvPicPr>
            <a:picLocks noChangeAspect="1" noChangeArrowheads="1"/>
          </p:cNvPicPr>
          <p:nvPr/>
        </p:nvPicPr>
        <p:blipFill>
          <a:blip r:embed="rId4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64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de-DE" altLang="de-DE" dirty="0">
                <a:solidFill>
                  <a:srgbClr val="FF0000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3_Hochwässer-Gmunden </a:t>
            </a:r>
            <a:endParaRPr lang="de-DE" altLang="de-DE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6000" dirty="0" smtClean="0">
                <a:solidFill>
                  <a:srgbClr val="FF0000"/>
                </a:solidFill>
                <a:latin typeface="Arial" charset="0"/>
              </a:rPr>
              <a:t>Bildvergleich_2013</a:t>
            </a:r>
            <a:endParaRPr lang="de-AT" altLang="de-DE" sz="6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5" name="Picture 8" descr="J:\scan\S20C-411031109250.jpg"/>
          <p:cNvPicPr>
            <a:picLocks noChangeAspect="1" noChangeArrowheads="1"/>
          </p:cNvPicPr>
          <p:nvPr/>
        </p:nvPicPr>
        <p:blipFill>
          <a:blip r:embed="rId3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141288" y="6309320"/>
            <a:ext cx="886460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Vergleichbar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mit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jenem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von 1880!  </a:t>
            </a:r>
            <a:endParaRPr lang="de-AT" altLang="de-D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6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4605338" y="8134"/>
            <a:ext cx="902766" cy="21967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3" name="Freihandform 2"/>
          <p:cNvSpPr/>
          <p:nvPr/>
        </p:nvSpPr>
        <p:spPr>
          <a:xfrm>
            <a:off x="0" y="4046538"/>
            <a:ext cx="9161463" cy="2838450"/>
          </a:xfrm>
          <a:custGeom>
            <a:avLst/>
            <a:gdLst>
              <a:gd name="connsiteX0" fmla="*/ 801189 w 9161418"/>
              <a:gd name="connsiteY0" fmla="*/ 104503 h 2838995"/>
              <a:gd name="connsiteX1" fmla="*/ 862149 w 9161418"/>
              <a:gd name="connsiteY1" fmla="*/ 252549 h 2838995"/>
              <a:gd name="connsiteX2" fmla="*/ 905692 w 9161418"/>
              <a:gd name="connsiteY2" fmla="*/ 452846 h 2838995"/>
              <a:gd name="connsiteX3" fmla="*/ 896983 w 9161418"/>
              <a:gd name="connsiteY3" fmla="*/ 566058 h 2838995"/>
              <a:gd name="connsiteX4" fmla="*/ 696686 w 9161418"/>
              <a:gd name="connsiteY4" fmla="*/ 705395 h 2838995"/>
              <a:gd name="connsiteX5" fmla="*/ 452846 w 9161418"/>
              <a:gd name="connsiteY5" fmla="*/ 766355 h 2838995"/>
              <a:gd name="connsiteX6" fmla="*/ 52252 w 9161418"/>
              <a:gd name="connsiteY6" fmla="*/ 879566 h 2838995"/>
              <a:gd name="connsiteX7" fmla="*/ 0 w 9161418"/>
              <a:gd name="connsiteY7" fmla="*/ 896983 h 2838995"/>
              <a:gd name="connsiteX8" fmla="*/ 8709 w 9161418"/>
              <a:gd name="connsiteY8" fmla="*/ 2838995 h 2838995"/>
              <a:gd name="connsiteX9" fmla="*/ 9152709 w 9161418"/>
              <a:gd name="connsiteY9" fmla="*/ 2830286 h 2838995"/>
              <a:gd name="connsiteX10" fmla="*/ 9161418 w 9161418"/>
              <a:gd name="connsiteY10" fmla="*/ 1785258 h 2838995"/>
              <a:gd name="connsiteX11" fmla="*/ 8560526 w 9161418"/>
              <a:gd name="connsiteY11" fmla="*/ 1820092 h 2838995"/>
              <a:gd name="connsiteX12" fmla="*/ 1793966 w 9161418"/>
              <a:gd name="connsiteY12" fmla="*/ 505098 h 2838995"/>
              <a:gd name="connsiteX13" fmla="*/ 1637212 w 9161418"/>
              <a:gd name="connsiteY13" fmla="*/ 409303 h 2838995"/>
              <a:gd name="connsiteX14" fmla="*/ 1436915 w 9161418"/>
              <a:gd name="connsiteY14" fmla="*/ 330926 h 2838995"/>
              <a:gd name="connsiteX15" fmla="*/ 1280160 w 9161418"/>
              <a:gd name="connsiteY15" fmla="*/ 226423 h 2838995"/>
              <a:gd name="connsiteX16" fmla="*/ 1166949 w 9161418"/>
              <a:gd name="connsiteY16" fmla="*/ 209006 h 2838995"/>
              <a:gd name="connsiteX17" fmla="*/ 940526 w 9161418"/>
              <a:gd name="connsiteY17" fmla="*/ 130629 h 2838995"/>
              <a:gd name="connsiteX18" fmla="*/ 888275 w 9161418"/>
              <a:gd name="connsiteY18" fmla="*/ 78378 h 2838995"/>
              <a:gd name="connsiteX19" fmla="*/ 809898 w 9161418"/>
              <a:gd name="connsiteY19" fmla="*/ 0 h 2838995"/>
              <a:gd name="connsiteX20" fmla="*/ 801189 w 9161418"/>
              <a:gd name="connsiteY20" fmla="*/ 104503 h 283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161418" h="2838995">
                <a:moveTo>
                  <a:pt x="801189" y="104503"/>
                </a:moveTo>
                <a:lnTo>
                  <a:pt x="862149" y="252549"/>
                </a:lnTo>
                <a:lnTo>
                  <a:pt x="905692" y="452846"/>
                </a:lnTo>
                <a:lnTo>
                  <a:pt x="896983" y="566058"/>
                </a:lnTo>
                <a:lnTo>
                  <a:pt x="696686" y="705395"/>
                </a:lnTo>
                <a:lnTo>
                  <a:pt x="452846" y="766355"/>
                </a:lnTo>
                <a:lnTo>
                  <a:pt x="52252" y="879566"/>
                </a:lnTo>
                <a:lnTo>
                  <a:pt x="0" y="896983"/>
                </a:lnTo>
                <a:lnTo>
                  <a:pt x="8709" y="2838995"/>
                </a:lnTo>
                <a:lnTo>
                  <a:pt x="9152709" y="2830286"/>
                </a:lnTo>
                <a:lnTo>
                  <a:pt x="9161418" y="1785258"/>
                </a:lnTo>
                <a:lnTo>
                  <a:pt x="8560526" y="1820092"/>
                </a:lnTo>
                <a:lnTo>
                  <a:pt x="1793966" y="505098"/>
                </a:lnTo>
                <a:lnTo>
                  <a:pt x="1637212" y="409303"/>
                </a:lnTo>
                <a:lnTo>
                  <a:pt x="1436915" y="330926"/>
                </a:lnTo>
                <a:lnTo>
                  <a:pt x="1280160" y="226423"/>
                </a:lnTo>
                <a:lnTo>
                  <a:pt x="1166949" y="209006"/>
                </a:lnTo>
                <a:lnTo>
                  <a:pt x="940526" y="130629"/>
                </a:lnTo>
                <a:lnTo>
                  <a:pt x="888275" y="78378"/>
                </a:lnTo>
                <a:lnTo>
                  <a:pt x="809898" y="0"/>
                </a:lnTo>
                <a:lnTo>
                  <a:pt x="801189" y="10450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9466" name="Textfeld 4"/>
          <p:cNvSpPr txBox="1">
            <a:spLocks noChangeArrowheads="1"/>
          </p:cNvSpPr>
          <p:nvPr/>
        </p:nvSpPr>
        <p:spPr bwMode="auto">
          <a:xfrm>
            <a:off x="141288" y="5949280"/>
            <a:ext cx="8864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4400" dirty="0" smtClean="0">
                <a:solidFill>
                  <a:schemeClr val="bg1"/>
                </a:solidFill>
                <a:latin typeface="Arial" charset="0"/>
              </a:rPr>
              <a:t>Flut 19.7.1759 und 22.7.1875</a:t>
            </a:r>
            <a:endParaRPr lang="de-AT" altLang="de-DE" sz="44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6" name="Gerade Verbindung mit Pfeil 5"/>
          <p:cNvCxnSpPr/>
          <p:nvPr/>
        </p:nvCxnSpPr>
        <p:spPr>
          <a:xfrm>
            <a:off x="1116013" y="4437063"/>
            <a:ext cx="2087835" cy="1512217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59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600" dirty="0">
                <a:solidFill>
                  <a:schemeClr val="bg1"/>
                </a:solidFill>
                <a:latin typeface="Arial" charset="0"/>
              </a:rPr>
              <a:t>Fallbeispiel </a:t>
            </a:r>
            <a:r>
              <a:rPr lang="de-DE" altLang="de-DE" sz="3600" dirty="0" smtClean="0">
                <a:solidFill>
                  <a:schemeClr val="bg1"/>
                </a:solidFill>
                <a:latin typeface="Arial" charset="0"/>
              </a:rPr>
              <a:t>4: </a:t>
            </a:r>
            <a:r>
              <a:rPr lang="de-DE" altLang="de-DE" sz="3600" dirty="0" err="1" smtClean="0">
                <a:solidFill>
                  <a:schemeClr val="bg1"/>
                </a:solidFill>
                <a:latin typeface="Arial" charset="0"/>
              </a:rPr>
              <a:t>Freybach</a:t>
            </a:r>
            <a:r>
              <a:rPr lang="de-DE" altLang="de-DE" sz="3600" dirty="0" smtClean="0">
                <a:solidFill>
                  <a:schemeClr val="bg1"/>
                </a:solidFill>
                <a:latin typeface="Arial" charset="0"/>
              </a:rPr>
              <a:t>-Gmunden</a:t>
            </a:r>
            <a:endParaRPr lang="de-DE" altLang="de-DE" sz="36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5400" dirty="0">
                <a:solidFill>
                  <a:schemeClr val="bg1"/>
                </a:solidFill>
                <a:latin typeface="Arial" charset="0"/>
              </a:rPr>
              <a:t>Stiller </a:t>
            </a:r>
            <a:r>
              <a:rPr lang="de-DE" altLang="de-DE" sz="5400" dirty="0" err="1" smtClean="0">
                <a:solidFill>
                  <a:schemeClr val="bg1"/>
                </a:solidFill>
                <a:latin typeface="Arial" charset="0"/>
              </a:rPr>
              <a:t>Zeuge_Bildstock</a:t>
            </a:r>
            <a:endParaRPr lang="de-AT" altLang="de-DE" sz="54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0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946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179512" y="421804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DE" altLang="de-DE" sz="1800" i="1" dirty="0" smtClean="0">
                <a:latin typeface="Arial" pitchFamily="34" charset="0"/>
              </a:rPr>
              <a:t>15.05.2020</a:t>
            </a:r>
            <a:endParaRPr lang="de-DE" altLang="de-DE" sz="1800" i="1" dirty="0">
              <a:latin typeface="Arial" pitchFamily="34" charset="0"/>
            </a:endParaRP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205780" y="1628800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29.05.2020</a:t>
            </a:r>
          </a:p>
        </p:txBody>
      </p:sp>
      <p:sp>
        <p:nvSpPr>
          <p:cNvPr id="3078" name="Text Box 7"/>
          <p:cNvSpPr txBox="1">
            <a:spLocks noChangeArrowheads="1"/>
          </p:cNvSpPr>
          <p:nvPr/>
        </p:nvSpPr>
        <p:spPr bwMode="auto">
          <a:xfrm>
            <a:off x="228600" y="2983632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29.05.2020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400300" y="1628800"/>
            <a:ext cx="6564313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400" b="1" dirty="0">
                <a:latin typeface="Arial" pitchFamily="34" charset="0"/>
              </a:rPr>
              <a:t>Fallbeispiel: Massenbewegungen im Himalaya</a:t>
            </a:r>
            <a:endParaRPr lang="de-DE" altLang="de-DE" sz="1400" dirty="0"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400" dirty="0">
                <a:latin typeface="Arial" pitchFamily="34" charset="0"/>
              </a:rPr>
              <a:t>	Gigantische </a:t>
            </a:r>
            <a:r>
              <a:rPr lang="de-DE" altLang="de-DE" sz="1400" dirty="0" err="1">
                <a:latin typeface="Arial" pitchFamily="34" charset="0"/>
              </a:rPr>
              <a:t>Felsgleitungen</a:t>
            </a:r>
            <a:r>
              <a:rPr lang="de-DE" altLang="de-DE" sz="1400" dirty="0">
                <a:latin typeface="Arial" pitchFamily="34" charset="0"/>
              </a:rPr>
              <a:t>, Bergsturzseen und GLOFs, </a:t>
            </a:r>
            <a:r>
              <a:rPr lang="de-DE" altLang="de-DE" sz="1400" dirty="0" err="1" smtClean="0">
                <a:latin typeface="Arial" pitchFamily="34" charset="0"/>
              </a:rPr>
              <a:t>Tsergo</a:t>
            </a:r>
            <a:r>
              <a:rPr lang="de-DE" altLang="de-DE" sz="1400" dirty="0" smtClean="0">
                <a:latin typeface="Arial" pitchFamily="34" charset="0"/>
              </a:rPr>
              <a:t> </a:t>
            </a:r>
            <a:r>
              <a:rPr lang="de-DE" altLang="de-DE" sz="1400" dirty="0" err="1" smtClean="0">
                <a:latin typeface="Arial" pitchFamily="34" charset="0"/>
              </a:rPr>
              <a:t>Ri</a:t>
            </a:r>
            <a:r>
              <a:rPr lang="de-DE" altLang="de-DE" sz="1400" dirty="0" smtClean="0">
                <a:latin typeface="Arial" pitchFamily="34" charset="0"/>
              </a:rPr>
              <a:t>-	</a:t>
            </a:r>
            <a:r>
              <a:rPr lang="de-DE" altLang="de-DE" sz="1400" dirty="0" err="1" smtClean="0">
                <a:latin typeface="Arial" pitchFamily="34" charset="0"/>
              </a:rPr>
              <a:t>Felsgleitung</a:t>
            </a:r>
            <a:r>
              <a:rPr lang="de-DE" altLang="de-DE" sz="1400" dirty="0" smtClean="0">
                <a:latin typeface="Arial" pitchFamily="34" charset="0"/>
              </a:rPr>
              <a:t> </a:t>
            </a:r>
            <a:r>
              <a:rPr lang="de-DE" altLang="de-DE" sz="1400" dirty="0">
                <a:latin typeface="Arial" pitchFamily="34" charset="0"/>
              </a:rPr>
              <a:t>– der 15. 8000er!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endParaRPr lang="de-DE" altLang="de-DE" sz="1400" dirty="0">
              <a:latin typeface="Arial" pitchFamily="34" charset="0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2411760" y="2852936"/>
            <a:ext cx="6564313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400" b="1" dirty="0">
                <a:latin typeface="Arial" charset="0"/>
                <a:cs typeface="Arial" charset="0"/>
              </a:rPr>
              <a:t>Fallbeispiel: Tektonik und Massenbewegungen in Zentralasien </a:t>
            </a:r>
            <a:endParaRPr lang="de-DE" altLang="de-DE" sz="1400" dirty="0">
              <a:latin typeface="Arial" charset="0"/>
              <a:cs typeface="Arial" charset="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400" dirty="0">
                <a:latin typeface="Arial" charset="0"/>
                <a:cs typeface="Arial" charset="0"/>
              </a:rPr>
              <a:t>	Massenbewegungen im Tien Shan </a:t>
            </a:r>
            <a:r>
              <a:rPr lang="de-DE" altLang="de-DE" sz="1400" dirty="0" err="1">
                <a:latin typeface="Arial" charset="0"/>
                <a:cs typeface="Arial" charset="0"/>
              </a:rPr>
              <a:t>Kyrgyzstans</a:t>
            </a:r>
            <a:r>
              <a:rPr lang="de-DE" altLang="de-DE" sz="1400" dirty="0">
                <a:latin typeface="Arial" charset="0"/>
                <a:cs typeface="Arial" charset="0"/>
              </a:rPr>
              <a:t>, 	Bergbaualtlasten aus der Sowjetzeit </a:t>
            </a:r>
          </a:p>
          <a:p>
            <a:pPr>
              <a:defRPr/>
            </a:pPr>
            <a:endParaRPr lang="de-DE" sz="1400" dirty="0" smtClean="0">
              <a:latin typeface="Arial" pitchFamily="34" charset="0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2411760" y="404664"/>
            <a:ext cx="6564313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b="1" dirty="0">
                <a:latin typeface="Arial" pitchFamily="34" charset="0"/>
              </a:rPr>
              <a:t>Fallbeispiel: Alpen-Salzkammergut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dirty="0">
                <a:latin typeface="Arial" pitchFamily="34" charset="0"/>
              </a:rPr>
              <a:t>	Geotechnisches System „hart auf weich“ mit den Beispielen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de-DE" altLang="de-DE" sz="1600" dirty="0">
                <a:latin typeface="Arial" pitchFamily="34" charset="0"/>
              </a:rPr>
              <a:t>	Traunstein-</a:t>
            </a:r>
            <a:r>
              <a:rPr lang="de-DE" altLang="de-DE" sz="1600" dirty="0" err="1">
                <a:latin typeface="Arial" pitchFamily="34" charset="0"/>
              </a:rPr>
              <a:t>Gschliefgraben</a:t>
            </a:r>
            <a:r>
              <a:rPr lang="de-DE" altLang="de-DE" sz="1600" dirty="0">
                <a:latin typeface="Arial" pitchFamily="34" charset="0"/>
              </a:rPr>
              <a:t>, </a:t>
            </a:r>
            <a:r>
              <a:rPr lang="de-DE" altLang="de-DE" sz="1600" dirty="0" err="1">
                <a:latin typeface="Arial" pitchFamily="34" charset="0"/>
              </a:rPr>
              <a:t>Plassen</a:t>
            </a:r>
            <a:r>
              <a:rPr lang="de-DE" altLang="de-DE" sz="1600" dirty="0">
                <a:latin typeface="Arial" pitchFamily="34" charset="0"/>
              </a:rPr>
              <a:t>-Hallstatt, 	</a:t>
            </a:r>
            <a:r>
              <a:rPr lang="de-DE" altLang="de-DE" sz="1600" dirty="0" err="1">
                <a:latin typeface="Arial" pitchFamily="34" charset="0"/>
              </a:rPr>
              <a:t>Michlhallbach-Sandling</a:t>
            </a:r>
            <a:r>
              <a:rPr lang="de-DE" altLang="de-DE" sz="1600" dirty="0">
                <a:latin typeface="Arial" pitchFamily="34" charset="0"/>
              </a:rPr>
              <a:t> sowie </a:t>
            </a:r>
            <a:r>
              <a:rPr lang="de-DE" altLang="de-DE" sz="1600" dirty="0" err="1">
                <a:latin typeface="Arial" pitchFamily="34" charset="0"/>
              </a:rPr>
              <a:t>Zwerchwand</a:t>
            </a:r>
            <a:r>
              <a:rPr lang="de-DE" altLang="de-DE" sz="1600" dirty="0">
                <a:latin typeface="Arial" pitchFamily="34" charset="0"/>
              </a:rPr>
              <a:t>-Stammbach. 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28599" y="4207768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05.06.2020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411759" y="4077072"/>
            <a:ext cx="6564313" cy="11430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400" b="1" dirty="0">
                <a:latin typeface="Arial" pitchFamily="34" charset="0"/>
              </a:rPr>
              <a:t>Fallbeispiel: Massenbewegungen in der VR China</a:t>
            </a:r>
            <a:endParaRPr lang="de-DE" altLang="de-DE" sz="1400" dirty="0">
              <a:latin typeface="Arial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Arial" pitchFamily="34" charset="0"/>
              </a:rPr>
              <a:t>	Das </a:t>
            </a:r>
            <a:r>
              <a:rPr lang="de-DE" altLang="de-DE" sz="1400" dirty="0" err="1">
                <a:latin typeface="Arial" pitchFamily="34" charset="0"/>
              </a:rPr>
              <a:t>Wenchuan</a:t>
            </a:r>
            <a:r>
              <a:rPr lang="de-DE" altLang="de-DE" sz="1400" dirty="0">
                <a:latin typeface="Arial" pitchFamily="34" charset="0"/>
              </a:rPr>
              <a:t>-Erdbeben 2008 im </a:t>
            </a:r>
            <a:r>
              <a:rPr lang="de-DE" altLang="de-DE" sz="1400" dirty="0" err="1">
                <a:latin typeface="Arial" pitchFamily="34" charset="0"/>
              </a:rPr>
              <a:t>Longmen</a:t>
            </a:r>
            <a:r>
              <a:rPr lang="de-DE" altLang="de-DE" sz="1400" dirty="0">
                <a:latin typeface="Arial" pitchFamily="34" charset="0"/>
              </a:rPr>
              <a:t> Shan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Arial" pitchFamily="34" charset="0"/>
              </a:rPr>
              <a:t>	Bewässerung, Bergbau und Siedlungsdruck im Lössplateau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de-DE" sz="1400" dirty="0">
                <a:latin typeface="Arial" pitchFamily="34" charset="0"/>
              </a:rPr>
              <a:t>	Felslawinen im Qin Ling und der Nutzen von Bergsturzseen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de-DE" altLang="de-DE" sz="1400" dirty="0">
              <a:latin typeface="Arial" pitchFamily="34" charset="0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228600" y="5431904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05.06.2020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2411760" y="5301208"/>
            <a:ext cx="6564313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1400" b="1" dirty="0">
                <a:latin typeface="Arial" charset="0"/>
              </a:rPr>
              <a:t>Fallbeispiel: Anden – Vulkane, Erdbeben, Gletscher, Bergstürze </a:t>
            </a:r>
            <a:r>
              <a:rPr lang="de-DE" sz="1400" dirty="0">
                <a:latin typeface="Arial" charset="0"/>
              </a:rPr>
              <a:t>	Fels- und </a:t>
            </a:r>
            <a:r>
              <a:rPr lang="de-DE" sz="1400" dirty="0" smtClean="0">
                <a:latin typeface="Arial" charset="0"/>
              </a:rPr>
              <a:t>	Gletscherstürze </a:t>
            </a:r>
            <a:r>
              <a:rPr lang="de-DE" sz="1400" dirty="0">
                <a:latin typeface="Arial" charset="0"/>
              </a:rPr>
              <a:t>in der Cordillera Blanca von Peru</a:t>
            </a:r>
          </a:p>
          <a:p>
            <a:pPr>
              <a:defRPr/>
            </a:pPr>
            <a:r>
              <a:rPr lang="de-DE" sz="1400" dirty="0">
                <a:latin typeface="Arial" charset="0"/>
              </a:rPr>
              <a:t>	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228600" y="6151984"/>
            <a:ext cx="1485900" cy="342900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de-DE" sz="1800" i="1" dirty="0" smtClean="0">
                <a:latin typeface="Arial" pitchFamily="34" charset="0"/>
              </a:rPr>
              <a:t>19.06.2020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2411760" y="6032301"/>
            <a:ext cx="6564313" cy="648072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de-DE" sz="1400" b="1" dirty="0" smtClean="0">
                <a:latin typeface="Arial" charset="0"/>
              </a:rPr>
              <a:t>1. Prüfungstermin</a:t>
            </a:r>
            <a:endParaRPr lang="de-DE" sz="1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92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Eigene Dateien\Eigene Bilder\WeidingerBilder\BadGoisern2005-Bildstock-Steinmaur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600" dirty="0">
                <a:solidFill>
                  <a:schemeClr val="bg1"/>
                </a:solidFill>
                <a:latin typeface="Arial" charset="0"/>
              </a:rPr>
              <a:t>Fallbeispiel </a:t>
            </a:r>
            <a:r>
              <a:rPr lang="de-DE" altLang="de-DE" sz="3600" dirty="0" smtClean="0">
                <a:solidFill>
                  <a:schemeClr val="bg1"/>
                </a:solidFill>
                <a:latin typeface="Arial" charset="0"/>
              </a:rPr>
              <a:t>4: </a:t>
            </a:r>
            <a:r>
              <a:rPr lang="de-DE" altLang="de-DE" sz="3600" dirty="0" err="1" smtClean="0">
                <a:solidFill>
                  <a:schemeClr val="bg1"/>
                </a:solidFill>
                <a:latin typeface="Arial" charset="0"/>
              </a:rPr>
              <a:t>Freybach</a:t>
            </a:r>
            <a:r>
              <a:rPr lang="de-DE" altLang="de-DE" sz="3600" dirty="0" smtClean="0">
                <a:solidFill>
                  <a:schemeClr val="bg1"/>
                </a:solidFill>
                <a:latin typeface="Arial" charset="0"/>
              </a:rPr>
              <a:t>-Gmunden</a:t>
            </a:r>
            <a:endParaRPr lang="de-DE" altLang="de-DE" sz="36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5400" dirty="0">
                <a:solidFill>
                  <a:schemeClr val="bg1"/>
                </a:solidFill>
                <a:latin typeface="Arial" charset="0"/>
              </a:rPr>
              <a:t>Stiller </a:t>
            </a:r>
            <a:r>
              <a:rPr lang="de-DE" altLang="de-DE" sz="5400" dirty="0" err="1" smtClean="0">
                <a:solidFill>
                  <a:schemeClr val="bg1"/>
                </a:solidFill>
                <a:latin typeface="Arial" charset="0"/>
              </a:rPr>
              <a:t>Zeuge_Bildstock</a:t>
            </a:r>
            <a:endParaRPr lang="de-AT" altLang="de-DE" sz="5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1979712" y="5301208"/>
            <a:ext cx="1656184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6" name="Ellipse 5"/>
          <p:cNvSpPr/>
          <p:nvPr/>
        </p:nvSpPr>
        <p:spPr>
          <a:xfrm>
            <a:off x="3851920" y="5215305"/>
            <a:ext cx="1728192" cy="3739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1700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34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9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6045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2791" b="2701"/>
          <a:stretch/>
        </p:blipFill>
        <p:spPr>
          <a:xfrm>
            <a:off x="-21705" y="579715"/>
            <a:ext cx="4678001" cy="627828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2" t="3229" r="3352" b="46775"/>
          <a:stretch/>
        </p:blipFill>
        <p:spPr>
          <a:xfrm>
            <a:off x="4656297" y="579715"/>
            <a:ext cx="4487704" cy="6278286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4656296" y="6309320"/>
            <a:ext cx="4236184" cy="5486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51496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6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6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68" y="0"/>
            <a:ext cx="4663864" cy="6858000"/>
          </a:xfrm>
          <a:prstGeom prst="rect">
            <a:avLst/>
          </a:prstGeom>
        </p:spPr>
      </p:pic>
      <p:pic>
        <p:nvPicPr>
          <p:cNvPr id="3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5685093" y="0"/>
            <a:ext cx="2325434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g40705u2902\AppData\Local\Microsoft\Windows\Temporary Internet Files\Content.IE5\LSYL6E6A\MM900189253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805264"/>
            <a:ext cx="2088232" cy="1008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ihandform 4"/>
          <p:cNvSpPr/>
          <p:nvPr/>
        </p:nvSpPr>
        <p:spPr>
          <a:xfrm>
            <a:off x="3032419" y="1228725"/>
            <a:ext cx="3168629" cy="4610100"/>
          </a:xfrm>
          <a:custGeom>
            <a:avLst/>
            <a:gdLst>
              <a:gd name="connsiteX0" fmla="*/ 2806406 w 3168629"/>
              <a:gd name="connsiteY0" fmla="*/ 4610100 h 4610100"/>
              <a:gd name="connsiteX1" fmla="*/ 2844506 w 3168629"/>
              <a:gd name="connsiteY1" fmla="*/ 4505325 h 4610100"/>
              <a:gd name="connsiteX2" fmla="*/ 2987381 w 3168629"/>
              <a:gd name="connsiteY2" fmla="*/ 4400550 h 4610100"/>
              <a:gd name="connsiteX3" fmla="*/ 3082631 w 3168629"/>
              <a:gd name="connsiteY3" fmla="*/ 4324350 h 4610100"/>
              <a:gd name="connsiteX4" fmla="*/ 3130256 w 3168629"/>
              <a:gd name="connsiteY4" fmla="*/ 4257675 h 4610100"/>
              <a:gd name="connsiteX5" fmla="*/ 3139781 w 3168629"/>
              <a:gd name="connsiteY5" fmla="*/ 4086225 h 4610100"/>
              <a:gd name="connsiteX6" fmla="*/ 3168356 w 3168629"/>
              <a:gd name="connsiteY6" fmla="*/ 3990975 h 4610100"/>
              <a:gd name="connsiteX7" fmla="*/ 3120731 w 3168629"/>
              <a:gd name="connsiteY7" fmla="*/ 3905250 h 4610100"/>
              <a:gd name="connsiteX8" fmla="*/ 2996906 w 3168629"/>
              <a:gd name="connsiteY8" fmla="*/ 3781425 h 4610100"/>
              <a:gd name="connsiteX9" fmla="*/ 2882606 w 3168629"/>
              <a:gd name="connsiteY9" fmla="*/ 3609975 h 4610100"/>
              <a:gd name="connsiteX10" fmla="*/ 2834981 w 3168629"/>
              <a:gd name="connsiteY10" fmla="*/ 3495675 h 4610100"/>
              <a:gd name="connsiteX11" fmla="*/ 2796881 w 3168629"/>
              <a:gd name="connsiteY11" fmla="*/ 3324225 h 4610100"/>
              <a:gd name="connsiteX12" fmla="*/ 2787356 w 3168629"/>
              <a:gd name="connsiteY12" fmla="*/ 3190875 h 4610100"/>
              <a:gd name="connsiteX13" fmla="*/ 2739731 w 3168629"/>
              <a:gd name="connsiteY13" fmla="*/ 3067050 h 4610100"/>
              <a:gd name="connsiteX14" fmla="*/ 2739731 w 3168629"/>
              <a:gd name="connsiteY14" fmla="*/ 2971800 h 4610100"/>
              <a:gd name="connsiteX15" fmla="*/ 2701631 w 3168629"/>
              <a:gd name="connsiteY15" fmla="*/ 2867025 h 4610100"/>
              <a:gd name="connsiteX16" fmla="*/ 2663531 w 3168629"/>
              <a:gd name="connsiteY16" fmla="*/ 2762250 h 4610100"/>
              <a:gd name="connsiteX17" fmla="*/ 2587331 w 3168629"/>
              <a:gd name="connsiteY17" fmla="*/ 2619375 h 4610100"/>
              <a:gd name="connsiteX18" fmla="*/ 2520656 w 3168629"/>
              <a:gd name="connsiteY18" fmla="*/ 2486025 h 4610100"/>
              <a:gd name="connsiteX19" fmla="*/ 2511131 w 3168629"/>
              <a:gd name="connsiteY19" fmla="*/ 2314575 h 4610100"/>
              <a:gd name="connsiteX20" fmla="*/ 2482556 w 3168629"/>
              <a:gd name="connsiteY20" fmla="*/ 2171700 h 4610100"/>
              <a:gd name="connsiteX21" fmla="*/ 2368256 w 3168629"/>
              <a:gd name="connsiteY21" fmla="*/ 1981200 h 4610100"/>
              <a:gd name="connsiteX22" fmla="*/ 2292056 w 3168629"/>
              <a:gd name="connsiteY22" fmla="*/ 1800225 h 4610100"/>
              <a:gd name="connsiteX23" fmla="*/ 2149181 w 3168629"/>
              <a:gd name="connsiteY23" fmla="*/ 1647825 h 4610100"/>
              <a:gd name="connsiteX24" fmla="*/ 1968206 w 3168629"/>
              <a:gd name="connsiteY24" fmla="*/ 1438275 h 4610100"/>
              <a:gd name="connsiteX25" fmla="*/ 1844381 w 3168629"/>
              <a:gd name="connsiteY25" fmla="*/ 1323975 h 4610100"/>
              <a:gd name="connsiteX26" fmla="*/ 1701506 w 3168629"/>
              <a:gd name="connsiteY26" fmla="*/ 1247775 h 4610100"/>
              <a:gd name="connsiteX27" fmla="*/ 1511006 w 3168629"/>
              <a:gd name="connsiteY27" fmla="*/ 1047750 h 4610100"/>
              <a:gd name="connsiteX28" fmla="*/ 1339556 w 3168629"/>
              <a:gd name="connsiteY28" fmla="*/ 971550 h 4610100"/>
              <a:gd name="connsiteX29" fmla="*/ 1149056 w 3168629"/>
              <a:gd name="connsiteY29" fmla="*/ 866775 h 4610100"/>
              <a:gd name="connsiteX30" fmla="*/ 1101431 w 3168629"/>
              <a:gd name="connsiteY30" fmla="*/ 838200 h 4610100"/>
              <a:gd name="connsiteX31" fmla="*/ 891881 w 3168629"/>
              <a:gd name="connsiteY31" fmla="*/ 704850 h 4610100"/>
              <a:gd name="connsiteX32" fmla="*/ 777581 w 3168629"/>
              <a:gd name="connsiteY32" fmla="*/ 647700 h 4610100"/>
              <a:gd name="connsiteX33" fmla="*/ 625181 w 3168629"/>
              <a:gd name="connsiteY33" fmla="*/ 504825 h 4610100"/>
              <a:gd name="connsiteX34" fmla="*/ 529931 w 3168629"/>
              <a:gd name="connsiteY34" fmla="*/ 409575 h 4610100"/>
              <a:gd name="connsiteX35" fmla="*/ 301331 w 3168629"/>
              <a:gd name="connsiteY35" fmla="*/ 304800 h 4610100"/>
              <a:gd name="connsiteX36" fmla="*/ 225131 w 3168629"/>
              <a:gd name="connsiteY36" fmla="*/ 285750 h 4610100"/>
              <a:gd name="connsiteX37" fmla="*/ 177506 w 3168629"/>
              <a:gd name="connsiteY37" fmla="*/ 247650 h 4610100"/>
              <a:gd name="connsiteX38" fmla="*/ 15581 w 3168629"/>
              <a:gd name="connsiteY38" fmla="*/ 57150 h 4610100"/>
              <a:gd name="connsiteX39" fmla="*/ 15581 w 3168629"/>
              <a:gd name="connsiteY39" fmla="*/ 0 h 461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8629" h="4610100">
                <a:moveTo>
                  <a:pt x="2806406" y="4610100"/>
                </a:moveTo>
                <a:cubicBezTo>
                  <a:pt x="2810375" y="4575175"/>
                  <a:pt x="2814344" y="4540250"/>
                  <a:pt x="2844506" y="4505325"/>
                </a:cubicBezTo>
                <a:cubicBezTo>
                  <a:pt x="2874669" y="4470400"/>
                  <a:pt x="2947694" y="4430712"/>
                  <a:pt x="2987381" y="4400550"/>
                </a:cubicBezTo>
                <a:cubicBezTo>
                  <a:pt x="3027069" y="4370387"/>
                  <a:pt x="3058819" y="4348162"/>
                  <a:pt x="3082631" y="4324350"/>
                </a:cubicBezTo>
                <a:cubicBezTo>
                  <a:pt x="3106443" y="4300538"/>
                  <a:pt x="3120731" y="4297362"/>
                  <a:pt x="3130256" y="4257675"/>
                </a:cubicBezTo>
                <a:cubicBezTo>
                  <a:pt x="3139781" y="4217987"/>
                  <a:pt x="3133431" y="4130675"/>
                  <a:pt x="3139781" y="4086225"/>
                </a:cubicBezTo>
                <a:cubicBezTo>
                  <a:pt x="3146131" y="4041775"/>
                  <a:pt x="3171531" y="4021138"/>
                  <a:pt x="3168356" y="3990975"/>
                </a:cubicBezTo>
                <a:cubicBezTo>
                  <a:pt x="3165181" y="3960812"/>
                  <a:pt x="3149306" y="3940175"/>
                  <a:pt x="3120731" y="3905250"/>
                </a:cubicBezTo>
                <a:cubicBezTo>
                  <a:pt x="3092156" y="3870325"/>
                  <a:pt x="3036594" y="3830637"/>
                  <a:pt x="2996906" y="3781425"/>
                </a:cubicBezTo>
                <a:cubicBezTo>
                  <a:pt x="2957219" y="3732212"/>
                  <a:pt x="2909593" y="3657600"/>
                  <a:pt x="2882606" y="3609975"/>
                </a:cubicBezTo>
                <a:cubicBezTo>
                  <a:pt x="2855619" y="3562350"/>
                  <a:pt x="2849268" y="3543300"/>
                  <a:pt x="2834981" y="3495675"/>
                </a:cubicBezTo>
                <a:cubicBezTo>
                  <a:pt x="2820694" y="3448050"/>
                  <a:pt x="2804819" y="3375025"/>
                  <a:pt x="2796881" y="3324225"/>
                </a:cubicBezTo>
                <a:cubicBezTo>
                  <a:pt x="2788943" y="3273425"/>
                  <a:pt x="2796881" y="3233737"/>
                  <a:pt x="2787356" y="3190875"/>
                </a:cubicBezTo>
                <a:cubicBezTo>
                  <a:pt x="2777831" y="3148013"/>
                  <a:pt x="2747668" y="3103562"/>
                  <a:pt x="2739731" y="3067050"/>
                </a:cubicBezTo>
                <a:cubicBezTo>
                  <a:pt x="2731794" y="3030538"/>
                  <a:pt x="2746081" y="3005137"/>
                  <a:pt x="2739731" y="2971800"/>
                </a:cubicBezTo>
                <a:cubicBezTo>
                  <a:pt x="2733381" y="2938462"/>
                  <a:pt x="2701631" y="2867025"/>
                  <a:pt x="2701631" y="2867025"/>
                </a:cubicBezTo>
                <a:cubicBezTo>
                  <a:pt x="2688931" y="2832100"/>
                  <a:pt x="2682581" y="2803525"/>
                  <a:pt x="2663531" y="2762250"/>
                </a:cubicBezTo>
                <a:cubicBezTo>
                  <a:pt x="2644481" y="2720975"/>
                  <a:pt x="2611143" y="2665412"/>
                  <a:pt x="2587331" y="2619375"/>
                </a:cubicBezTo>
                <a:cubicBezTo>
                  <a:pt x="2563518" y="2573337"/>
                  <a:pt x="2533356" y="2536825"/>
                  <a:pt x="2520656" y="2486025"/>
                </a:cubicBezTo>
                <a:cubicBezTo>
                  <a:pt x="2507956" y="2435225"/>
                  <a:pt x="2517481" y="2366962"/>
                  <a:pt x="2511131" y="2314575"/>
                </a:cubicBezTo>
                <a:cubicBezTo>
                  <a:pt x="2504781" y="2262188"/>
                  <a:pt x="2506368" y="2227262"/>
                  <a:pt x="2482556" y="2171700"/>
                </a:cubicBezTo>
                <a:cubicBezTo>
                  <a:pt x="2458744" y="2116138"/>
                  <a:pt x="2400006" y="2043113"/>
                  <a:pt x="2368256" y="1981200"/>
                </a:cubicBezTo>
                <a:cubicBezTo>
                  <a:pt x="2336506" y="1919287"/>
                  <a:pt x="2328568" y="1855787"/>
                  <a:pt x="2292056" y="1800225"/>
                </a:cubicBezTo>
                <a:cubicBezTo>
                  <a:pt x="2255543" y="1744662"/>
                  <a:pt x="2203156" y="1708150"/>
                  <a:pt x="2149181" y="1647825"/>
                </a:cubicBezTo>
                <a:cubicBezTo>
                  <a:pt x="2095206" y="1587500"/>
                  <a:pt x="2019006" y="1492250"/>
                  <a:pt x="1968206" y="1438275"/>
                </a:cubicBezTo>
                <a:cubicBezTo>
                  <a:pt x="1917406" y="1384300"/>
                  <a:pt x="1888831" y="1355725"/>
                  <a:pt x="1844381" y="1323975"/>
                </a:cubicBezTo>
                <a:cubicBezTo>
                  <a:pt x="1799931" y="1292225"/>
                  <a:pt x="1757068" y="1293812"/>
                  <a:pt x="1701506" y="1247775"/>
                </a:cubicBezTo>
                <a:cubicBezTo>
                  <a:pt x="1645944" y="1201738"/>
                  <a:pt x="1571331" y="1093787"/>
                  <a:pt x="1511006" y="1047750"/>
                </a:cubicBezTo>
                <a:cubicBezTo>
                  <a:pt x="1450681" y="1001713"/>
                  <a:pt x="1399881" y="1001712"/>
                  <a:pt x="1339556" y="971550"/>
                </a:cubicBezTo>
                <a:cubicBezTo>
                  <a:pt x="1279231" y="941388"/>
                  <a:pt x="1188743" y="889000"/>
                  <a:pt x="1149056" y="866775"/>
                </a:cubicBezTo>
                <a:cubicBezTo>
                  <a:pt x="1109369" y="844550"/>
                  <a:pt x="1101431" y="838200"/>
                  <a:pt x="1101431" y="838200"/>
                </a:cubicBezTo>
                <a:cubicBezTo>
                  <a:pt x="1058569" y="811213"/>
                  <a:pt x="945856" y="736600"/>
                  <a:pt x="891881" y="704850"/>
                </a:cubicBezTo>
                <a:cubicBezTo>
                  <a:pt x="837906" y="673100"/>
                  <a:pt x="822031" y="681037"/>
                  <a:pt x="777581" y="647700"/>
                </a:cubicBezTo>
                <a:cubicBezTo>
                  <a:pt x="733131" y="614363"/>
                  <a:pt x="666456" y="544512"/>
                  <a:pt x="625181" y="504825"/>
                </a:cubicBezTo>
                <a:cubicBezTo>
                  <a:pt x="583906" y="465138"/>
                  <a:pt x="583906" y="442912"/>
                  <a:pt x="529931" y="409575"/>
                </a:cubicBezTo>
                <a:cubicBezTo>
                  <a:pt x="475956" y="376238"/>
                  <a:pt x="352131" y="325437"/>
                  <a:pt x="301331" y="304800"/>
                </a:cubicBezTo>
                <a:cubicBezTo>
                  <a:pt x="250531" y="284163"/>
                  <a:pt x="245768" y="295275"/>
                  <a:pt x="225131" y="285750"/>
                </a:cubicBezTo>
                <a:cubicBezTo>
                  <a:pt x="204494" y="276225"/>
                  <a:pt x="212431" y="285750"/>
                  <a:pt x="177506" y="247650"/>
                </a:cubicBezTo>
                <a:cubicBezTo>
                  <a:pt x="142581" y="209550"/>
                  <a:pt x="42568" y="98425"/>
                  <a:pt x="15581" y="57150"/>
                </a:cubicBezTo>
                <a:cubicBezTo>
                  <a:pt x="-11406" y="15875"/>
                  <a:pt x="2087" y="7937"/>
                  <a:pt x="15581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Freihandform 5"/>
          <p:cNvSpPr/>
          <p:nvPr/>
        </p:nvSpPr>
        <p:spPr>
          <a:xfrm>
            <a:off x="6210300" y="5218265"/>
            <a:ext cx="200025" cy="906310"/>
          </a:xfrm>
          <a:custGeom>
            <a:avLst/>
            <a:gdLst>
              <a:gd name="connsiteX0" fmla="*/ 123825 w 200025"/>
              <a:gd name="connsiteY0" fmla="*/ 906310 h 906310"/>
              <a:gd name="connsiteX1" fmla="*/ 171450 w 200025"/>
              <a:gd name="connsiteY1" fmla="*/ 696760 h 906310"/>
              <a:gd name="connsiteX2" fmla="*/ 200025 w 200025"/>
              <a:gd name="connsiteY2" fmla="*/ 563410 h 906310"/>
              <a:gd name="connsiteX3" fmla="*/ 171450 w 200025"/>
              <a:gd name="connsiteY3" fmla="*/ 391960 h 906310"/>
              <a:gd name="connsiteX4" fmla="*/ 123825 w 200025"/>
              <a:gd name="connsiteY4" fmla="*/ 239560 h 906310"/>
              <a:gd name="connsiteX5" fmla="*/ 114300 w 200025"/>
              <a:gd name="connsiteY5" fmla="*/ 144310 h 906310"/>
              <a:gd name="connsiteX6" fmla="*/ 28575 w 200025"/>
              <a:gd name="connsiteY6" fmla="*/ 20485 h 906310"/>
              <a:gd name="connsiteX7" fmla="*/ 0 w 200025"/>
              <a:gd name="connsiteY7" fmla="*/ 1435 h 906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025" h="906310">
                <a:moveTo>
                  <a:pt x="123825" y="906310"/>
                </a:moveTo>
                <a:cubicBezTo>
                  <a:pt x="141287" y="830110"/>
                  <a:pt x="158750" y="753910"/>
                  <a:pt x="171450" y="696760"/>
                </a:cubicBezTo>
                <a:cubicBezTo>
                  <a:pt x="184150" y="639610"/>
                  <a:pt x="200025" y="614210"/>
                  <a:pt x="200025" y="563410"/>
                </a:cubicBezTo>
                <a:cubicBezTo>
                  <a:pt x="200025" y="512610"/>
                  <a:pt x="184150" y="445935"/>
                  <a:pt x="171450" y="391960"/>
                </a:cubicBezTo>
                <a:cubicBezTo>
                  <a:pt x="158750" y="337985"/>
                  <a:pt x="133350" y="280835"/>
                  <a:pt x="123825" y="239560"/>
                </a:cubicBezTo>
                <a:cubicBezTo>
                  <a:pt x="114300" y="198285"/>
                  <a:pt x="130175" y="180822"/>
                  <a:pt x="114300" y="144310"/>
                </a:cubicBezTo>
                <a:cubicBezTo>
                  <a:pt x="98425" y="107797"/>
                  <a:pt x="47625" y="44297"/>
                  <a:pt x="28575" y="20485"/>
                </a:cubicBezTo>
                <a:cubicBezTo>
                  <a:pt x="9525" y="-3327"/>
                  <a:pt x="4762" y="-946"/>
                  <a:pt x="0" y="143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Freihandform 7"/>
          <p:cNvSpPr/>
          <p:nvPr/>
        </p:nvSpPr>
        <p:spPr>
          <a:xfrm>
            <a:off x="2457450" y="352239"/>
            <a:ext cx="581025" cy="914586"/>
          </a:xfrm>
          <a:custGeom>
            <a:avLst/>
            <a:gdLst>
              <a:gd name="connsiteX0" fmla="*/ 581025 w 581025"/>
              <a:gd name="connsiteY0" fmla="*/ 914586 h 914586"/>
              <a:gd name="connsiteX1" fmla="*/ 533400 w 581025"/>
              <a:gd name="connsiteY1" fmla="*/ 838386 h 914586"/>
              <a:gd name="connsiteX2" fmla="*/ 485775 w 581025"/>
              <a:gd name="connsiteY2" fmla="*/ 800286 h 914586"/>
              <a:gd name="connsiteX3" fmla="*/ 409575 w 581025"/>
              <a:gd name="connsiteY3" fmla="*/ 771711 h 914586"/>
              <a:gd name="connsiteX4" fmla="*/ 257175 w 581025"/>
              <a:gd name="connsiteY4" fmla="*/ 781236 h 914586"/>
              <a:gd name="connsiteX5" fmla="*/ 104775 w 581025"/>
              <a:gd name="connsiteY5" fmla="*/ 800286 h 914586"/>
              <a:gd name="connsiteX6" fmla="*/ 57150 w 581025"/>
              <a:gd name="connsiteY6" fmla="*/ 819336 h 914586"/>
              <a:gd name="connsiteX7" fmla="*/ 28575 w 581025"/>
              <a:gd name="connsiteY7" fmla="*/ 809811 h 914586"/>
              <a:gd name="connsiteX8" fmla="*/ 9525 w 581025"/>
              <a:gd name="connsiteY8" fmla="*/ 733611 h 914586"/>
              <a:gd name="connsiteX9" fmla="*/ 9525 w 581025"/>
              <a:gd name="connsiteY9" fmla="*/ 590736 h 914586"/>
              <a:gd name="connsiteX10" fmla="*/ 0 w 581025"/>
              <a:gd name="connsiteY10" fmla="*/ 514536 h 914586"/>
              <a:gd name="connsiteX11" fmla="*/ 9525 w 581025"/>
              <a:gd name="connsiteY11" fmla="*/ 409761 h 914586"/>
              <a:gd name="connsiteX12" fmla="*/ 9525 w 581025"/>
              <a:gd name="connsiteY12" fmla="*/ 295461 h 914586"/>
              <a:gd name="connsiteX13" fmla="*/ 47625 w 581025"/>
              <a:gd name="connsiteY13" fmla="*/ 190686 h 914586"/>
              <a:gd name="connsiteX14" fmla="*/ 85725 w 581025"/>
              <a:gd name="connsiteY14" fmla="*/ 143061 h 914586"/>
              <a:gd name="connsiteX15" fmla="*/ 85725 w 581025"/>
              <a:gd name="connsiteY15" fmla="*/ 133536 h 914586"/>
              <a:gd name="connsiteX16" fmla="*/ 257175 w 581025"/>
              <a:gd name="connsiteY16" fmla="*/ 57336 h 914586"/>
              <a:gd name="connsiteX17" fmla="*/ 371475 w 581025"/>
              <a:gd name="connsiteY17" fmla="*/ 186 h 914586"/>
              <a:gd name="connsiteX18" fmla="*/ 390525 w 581025"/>
              <a:gd name="connsiteY18" fmla="*/ 76386 h 914586"/>
              <a:gd name="connsiteX19" fmla="*/ 390525 w 581025"/>
              <a:gd name="connsiteY19" fmla="*/ 76386 h 914586"/>
              <a:gd name="connsiteX20" fmla="*/ 381000 w 581025"/>
              <a:gd name="connsiteY20" fmla="*/ 190686 h 914586"/>
              <a:gd name="connsiteX21" fmla="*/ 361950 w 581025"/>
              <a:gd name="connsiteY21" fmla="*/ 276411 h 914586"/>
              <a:gd name="connsiteX22" fmla="*/ 400050 w 581025"/>
              <a:gd name="connsiteY22" fmla="*/ 400236 h 914586"/>
              <a:gd name="connsiteX23" fmla="*/ 419100 w 581025"/>
              <a:gd name="connsiteY23" fmla="*/ 514536 h 914586"/>
              <a:gd name="connsiteX24" fmla="*/ 438150 w 581025"/>
              <a:gd name="connsiteY24" fmla="*/ 638361 h 914586"/>
              <a:gd name="connsiteX25" fmla="*/ 514350 w 581025"/>
              <a:gd name="connsiteY25" fmla="*/ 819336 h 914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025" h="914586">
                <a:moveTo>
                  <a:pt x="581025" y="914586"/>
                </a:moveTo>
                <a:cubicBezTo>
                  <a:pt x="565150" y="886011"/>
                  <a:pt x="549275" y="857436"/>
                  <a:pt x="533400" y="838386"/>
                </a:cubicBezTo>
                <a:cubicBezTo>
                  <a:pt x="517525" y="819336"/>
                  <a:pt x="506412" y="811398"/>
                  <a:pt x="485775" y="800286"/>
                </a:cubicBezTo>
                <a:cubicBezTo>
                  <a:pt x="465138" y="789174"/>
                  <a:pt x="447675" y="774886"/>
                  <a:pt x="409575" y="771711"/>
                </a:cubicBezTo>
                <a:cubicBezTo>
                  <a:pt x="371475" y="768536"/>
                  <a:pt x="307975" y="776474"/>
                  <a:pt x="257175" y="781236"/>
                </a:cubicBezTo>
                <a:cubicBezTo>
                  <a:pt x="206375" y="785998"/>
                  <a:pt x="138112" y="793936"/>
                  <a:pt x="104775" y="800286"/>
                </a:cubicBezTo>
                <a:cubicBezTo>
                  <a:pt x="71437" y="806636"/>
                  <a:pt x="69850" y="817749"/>
                  <a:pt x="57150" y="819336"/>
                </a:cubicBezTo>
                <a:cubicBezTo>
                  <a:pt x="44450" y="820923"/>
                  <a:pt x="36512" y="824098"/>
                  <a:pt x="28575" y="809811"/>
                </a:cubicBezTo>
                <a:cubicBezTo>
                  <a:pt x="20638" y="795524"/>
                  <a:pt x="12700" y="770123"/>
                  <a:pt x="9525" y="733611"/>
                </a:cubicBezTo>
                <a:cubicBezTo>
                  <a:pt x="6350" y="697099"/>
                  <a:pt x="11112" y="627248"/>
                  <a:pt x="9525" y="590736"/>
                </a:cubicBezTo>
                <a:cubicBezTo>
                  <a:pt x="7938" y="554224"/>
                  <a:pt x="0" y="544698"/>
                  <a:pt x="0" y="514536"/>
                </a:cubicBezTo>
                <a:cubicBezTo>
                  <a:pt x="0" y="484374"/>
                  <a:pt x="7938" y="446273"/>
                  <a:pt x="9525" y="409761"/>
                </a:cubicBezTo>
                <a:cubicBezTo>
                  <a:pt x="11112" y="373249"/>
                  <a:pt x="3175" y="331973"/>
                  <a:pt x="9525" y="295461"/>
                </a:cubicBezTo>
                <a:cubicBezTo>
                  <a:pt x="15875" y="258949"/>
                  <a:pt x="34925" y="216086"/>
                  <a:pt x="47625" y="190686"/>
                </a:cubicBezTo>
                <a:cubicBezTo>
                  <a:pt x="60325" y="165286"/>
                  <a:pt x="79375" y="152586"/>
                  <a:pt x="85725" y="143061"/>
                </a:cubicBezTo>
                <a:cubicBezTo>
                  <a:pt x="92075" y="133536"/>
                  <a:pt x="57150" y="147823"/>
                  <a:pt x="85725" y="133536"/>
                </a:cubicBezTo>
                <a:cubicBezTo>
                  <a:pt x="114300" y="119249"/>
                  <a:pt x="209550" y="79561"/>
                  <a:pt x="257175" y="57336"/>
                </a:cubicBezTo>
                <a:cubicBezTo>
                  <a:pt x="304800" y="35111"/>
                  <a:pt x="349250" y="-2989"/>
                  <a:pt x="371475" y="186"/>
                </a:cubicBezTo>
                <a:cubicBezTo>
                  <a:pt x="393700" y="3361"/>
                  <a:pt x="390525" y="76386"/>
                  <a:pt x="390525" y="76386"/>
                </a:cubicBezTo>
                <a:lnTo>
                  <a:pt x="390525" y="76386"/>
                </a:lnTo>
                <a:cubicBezTo>
                  <a:pt x="388938" y="95436"/>
                  <a:pt x="385762" y="157349"/>
                  <a:pt x="381000" y="190686"/>
                </a:cubicBezTo>
                <a:cubicBezTo>
                  <a:pt x="376238" y="224023"/>
                  <a:pt x="358775" y="241486"/>
                  <a:pt x="361950" y="276411"/>
                </a:cubicBezTo>
                <a:cubicBezTo>
                  <a:pt x="365125" y="311336"/>
                  <a:pt x="390525" y="360548"/>
                  <a:pt x="400050" y="400236"/>
                </a:cubicBezTo>
                <a:cubicBezTo>
                  <a:pt x="409575" y="439923"/>
                  <a:pt x="412750" y="474849"/>
                  <a:pt x="419100" y="514536"/>
                </a:cubicBezTo>
                <a:cubicBezTo>
                  <a:pt x="425450" y="554223"/>
                  <a:pt x="422275" y="587561"/>
                  <a:pt x="438150" y="638361"/>
                </a:cubicBezTo>
                <a:cubicBezTo>
                  <a:pt x="454025" y="689161"/>
                  <a:pt x="484187" y="754248"/>
                  <a:pt x="514350" y="819336"/>
                </a:cubicBezTo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" name="Picture 2" descr="C:\Eigene Dateien\Eigene Bilder\WeidingerBilder\BadGoisern2005-Bildstock-Steinmaure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4587571"/>
            <a:ext cx="1930744" cy="222108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ihandform 10"/>
          <p:cNvSpPr/>
          <p:nvPr/>
        </p:nvSpPr>
        <p:spPr>
          <a:xfrm>
            <a:off x="4667250" y="3276600"/>
            <a:ext cx="866775" cy="342900"/>
          </a:xfrm>
          <a:custGeom>
            <a:avLst/>
            <a:gdLst>
              <a:gd name="connsiteX0" fmla="*/ 866775 w 866775"/>
              <a:gd name="connsiteY0" fmla="*/ 342900 h 342900"/>
              <a:gd name="connsiteX1" fmla="*/ 695325 w 866775"/>
              <a:gd name="connsiteY1" fmla="*/ 295275 h 342900"/>
              <a:gd name="connsiteX2" fmla="*/ 581025 w 866775"/>
              <a:gd name="connsiteY2" fmla="*/ 285750 h 342900"/>
              <a:gd name="connsiteX3" fmla="*/ 504825 w 866775"/>
              <a:gd name="connsiteY3" fmla="*/ 266700 h 342900"/>
              <a:gd name="connsiteX4" fmla="*/ 304800 w 866775"/>
              <a:gd name="connsiteY4" fmla="*/ 171450 h 342900"/>
              <a:gd name="connsiteX5" fmla="*/ 85725 w 866775"/>
              <a:gd name="connsiteY5" fmla="*/ 57150 h 342900"/>
              <a:gd name="connsiteX6" fmla="*/ 0 w 866775"/>
              <a:gd name="connsiteY6" fmla="*/ 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6775" h="342900">
                <a:moveTo>
                  <a:pt x="866775" y="342900"/>
                </a:moveTo>
                <a:cubicBezTo>
                  <a:pt x="804862" y="323850"/>
                  <a:pt x="742950" y="304800"/>
                  <a:pt x="695325" y="295275"/>
                </a:cubicBezTo>
                <a:cubicBezTo>
                  <a:pt x="647700" y="285750"/>
                  <a:pt x="612775" y="290512"/>
                  <a:pt x="581025" y="285750"/>
                </a:cubicBezTo>
                <a:cubicBezTo>
                  <a:pt x="549275" y="280988"/>
                  <a:pt x="550862" y="285750"/>
                  <a:pt x="504825" y="266700"/>
                </a:cubicBezTo>
                <a:cubicBezTo>
                  <a:pt x="458788" y="247650"/>
                  <a:pt x="374650" y="206375"/>
                  <a:pt x="304800" y="171450"/>
                </a:cubicBezTo>
                <a:cubicBezTo>
                  <a:pt x="234950" y="136525"/>
                  <a:pt x="136525" y="85725"/>
                  <a:pt x="85725" y="57150"/>
                </a:cubicBezTo>
                <a:cubicBezTo>
                  <a:pt x="34925" y="28575"/>
                  <a:pt x="17462" y="14287"/>
                  <a:pt x="0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Freihandform 12"/>
          <p:cNvSpPr/>
          <p:nvPr/>
        </p:nvSpPr>
        <p:spPr>
          <a:xfrm>
            <a:off x="4367742" y="2814798"/>
            <a:ext cx="472624" cy="576390"/>
          </a:xfrm>
          <a:custGeom>
            <a:avLst/>
            <a:gdLst>
              <a:gd name="connsiteX0" fmla="*/ 309033 w 472624"/>
              <a:gd name="connsiteY0" fmla="*/ 461802 h 576390"/>
              <a:gd name="connsiteX1" fmla="*/ 385233 w 472624"/>
              <a:gd name="connsiteY1" fmla="*/ 318927 h 576390"/>
              <a:gd name="connsiteX2" fmla="*/ 442383 w 472624"/>
              <a:gd name="connsiteY2" fmla="*/ 214152 h 576390"/>
              <a:gd name="connsiteX3" fmla="*/ 470958 w 472624"/>
              <a:gd name="connsiteY3" fmla="*/ 147477 h 576390"/>
              <a:gd name="connsiteX4" fmla="*/ 394758 w 472624"/>
              <a:gd name="connsiteY4" fmla="*/ 4602 h 576390"/>
              <a:gd name="connsiteX5" fmla="*/ 261408 w 472624"/>
              <a:gd name="connsiteY5" fmla="*/ 42702 h 576390"/>
              <a:gd name="connsiteX6" fmla="*/ 128058 w 472624"/>
              <a:gd name="connsiteY6" fmla="*/ 118902 h 576390"/>
              <a:gd name="connsiteX7" fmla="*/ 80433 w 472624"/>
              <a:gd name="connsiteY7" fmla="*/ 137952 h 576390"/>
              <a:gd name="connsiteX8" fmla="*/ 32808 w 472624"/>
              <a:gd name="connsiteY8" fmla="*/ 195102 h 576390"/>
              <a:gd name="connsiteX9" fmla="*/ 4233 w 472624"/>
              <a:gd name="connsiteY9" fmla="*/ 299877 h 576390"/>
              <a:gd name="connsiteX10" fmla="*/ 4233 w 472624"/>
              <a:gd name="connsiteY10" fmla="*/ 395127 h 576390"/>
              <a:gd name="connsiteX11" fmla="*/ 4233 w 472624"/>
              <a:gd name="connsiteY11" fmla="*/ 480852 h 576390"/>
              <a:gd name="connsiteX12" fmla="*/ 61383 w 472624"/>
              <a:gd name="connsiteY12" fmla="*/ 576102 h 576390"/>
              <a:gd name="connsiteX13" fmla="*/ 194733 w 472624"/>
              <a:gd name="connsiteY13" fmla="*/ 509427 h 576390"/>
              <a:gd name="connsiteX14" fmla="*/ 309033 w 472624"/>
              <a:gd name="connsiteY14" fmla="*/ 461802 h 57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72624" h="576390">
                <a:moveTo>
                  <a:pt x="309033" y="461802"/>
                </a:moveTo>
                <a:cubicBezTo>
                  <a:pt x="340783" y="430052"/>
                  <a:pt x="363008" y="360202"/>
                  <a:pt x="385233" y="318927"/>
                </a:cubicBezTo>
                <a:cubicBezTo>
                  <a:pt x="407458" y="277652"/>
                  <a:pt x="428096" y="242727"/>
                  <a:pt x="442383" y="214152"/>
                </a:cubicBezTo>
                <a:cubicBezTo>
                  <a:pt x="456670" y="185577"/>
                  <a:pt x="478895" y="182402"/>
                  <a:pt x="470958" y="147477"/>
                </a:cubicBezTo>
                <a:cubicBezTo>
                  <a:pt x="463021" y="112552"/>
                  <a:pt x="429683" y="22064"/>
                  <a:pt x="394758" y="4602"/>
                </a:cubicBezTo>
                <a:cubicBezTo>
                  <a:pt x="359833" y="-12861"/>
                  <a:pt x="305858" y="23652"/>
                  <a:pt x="261408" y="42702"/>
                </a:cubicBezTo>
                <a:cubicBezTo>
                  <a:pt x="216958" y="61752"/>
                  <a:pt x="158220" y="103027"/>
                  <a:pt x="128058" y="118902"/>
                </a:cubicBezTo>
                <a:cubicBezTo>
                  <a:pt x="97896" y="134777"/>
                  <a:pt x="96308" y="125252"/>
                  <a:pt x="80433" y="137952"/>
                </a:cubicBezTo>
                <a:cubicBezTo>
                  <a:pt x="64558" y="150652"/>
                  <a:pt x="45508" y="168115"/>
                  <a:pt x="32808" y="195102"/>
                </a:cubicBezTo>
                <a:cubicBezTo>
                  <a:pt x="20108" y="222089"/>
                  <a:pt x="8995" y="266540"/>
                  <a:pt x="4233" y="299877"/>
                </a:cubicBezTo>
                <a:cubicBezTo>
                  <a:pt x="-529" y="333214"/>
                  <a:pt x="4233" y="395127"/>
                  <a:pt x="4233" y="395127"/>
                </a:cubicBezTo>
                <a:cubicBezTo>
                  <a:pt x="4233" y="425289"/>
                  <a:pt x="-5292" y="450690"/>
                  <a:pt x="4233" y="480852"/>
                </a:cubicBezTo>
                <a:cubicBezTo>
                  <a:pt x="13758" y="511014"/>
                  <a:pt x="29633" y="571340"/>
                  <a:pt x="61383" y="576102"/>
                </a:cubicBezTo>
                <a:cubicBezTo>
                  <a:pt x="93133" y="580864"/>
                  <a:pt x="150283" y="525302"/>
                  <a:pt x="194733" y="509427"/>
                </a:cubicBezTo>
                <a:cubicBezTo>
                  <a:pt x="239183" y="493552"/>
                  <a:pt x="277283" y="493552"/>
                  <a:pt x="309033" y="46180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Freihandform 13"/>
          <p:cNvSpPr/>
          <p:nvPr/>
        </p:nvSpPr>
        <p:spPr>
          <a:xfrm>
            <a:off x="4876800" y="2743200"/>
            <a:ext cx="647700" cy="685800"/>
          </a:xfrm>
          <a:custGeom>
            <a:avLst/>
            <a:gdLst>
              <a:gd name="connsiteX0" fmla="*/ 542925 w 542925"/>
              <a:gd name="connsiteY0" fmla="*/ 581025 h 581025"/>
              <a:gd name="connsiteX1" fmla="*/ 285750 w 542925"/>
              <a:gd name="connsiteY1" fmla="*/ 342900 h 581025"/>
              <a:gd name="connsiteX2" fmla="*/ 95250 w 542925"/>
              <a:gd name="connsiteY2" fmla="*/ 142875 h 581025"/>
              <a:gd name="connsiteX3" fmla="*/ 0 w 542925"/>
              <a:gd name="connsiteY3" fmla="*/ 0 h 581025"/>
              <a:gd name="connsiteX0" fmla="*/ 647700 w 647700"/>
              <a:gd name="connsiteY0" fmla="*/ 685800 h 685800"/>
              <a:gd name="connsiteX1" fmla="*/ 390525 w 647700"/>
              <a:gd name="connsiteY1" fmla="*/ 447675 h 685800"/>
              <a:gd name="connsiteX2" fmla="*/ 200025 w 647700"/>
              <a:gd name="connsiteY2" fmla="*/ 247650 h 685800"/>
              <a:gd name="connsiteX3" fmla="*/ 0 w 647700"/>
              <a:gd name="connsiteY3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7700" h="685800">
                <a:moveTo>
                  <a:pt x="647700" y="685800"/>
                </a:moveTo>
                <a:cubicBezTo>
                  <a:pt x="556418" y="603250"/>
                  <a:pt x="465137" y="520700"/>
                  <a:pt x="390525" y="447675"/>
                </a:cubicBezTo>
                <a:cubicBezTo>
                  <a:pt x="315912" y="374650"/>
                  <a:pt x="265113" y="322263"/>
                  <a:pt x="200025" y="247650"/>
                </a:cubicBezTo>
                <a:cubicBezTo>
                  <a:pt x="134938" y="173038"/>
                  <a:pt x="23812" y="42862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Freihandform 14"/>
          <p:cNvSpPr/>
          <p:nvPr/>
        </p:nvSpPr>
        <p:spPr>
          <a:xfrm>
            <a:off x="4857750" y="3048000"/>
            <a:ext cx="666750" cy="533400"/>
          </a:xfrm>
          <a:custGeom>
            <a:avLst/>
            <a:gdLst>
              <a:gd name="connsiteX0" fmla="*/ 666750 w 666750"/>
              <a:gd name="connsiteY0" fmla="*/ 533400 h 533400"/>
              <a:gd name="connsiteX1" fmla="*/ 552450 w 666750"/>
              <a:gd name="connsiteY1" fmla="*/ 438150 h 533400"/>
              <a:gd name="connsiteX2" fmla="*/ 352425 w 666750"/>
              <a:gd name="connsiteY2" fmla="*/ 266700 h 533400"/>
              <a:gd name="connsiteX3" fmla="*/ 104775 w 666750"/>
              <a:gd name="connsiteY3" fmla="*/ 85725 h 533400"/>
              <a:gd name="connsiteX4" fmla="*/ 0 w 666750"/>
              <a:gd name="connsiteY4" fmla="*/ 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750" h="533400">
                <a:moveTo>
                  <a:pt x="666750" y="533400"/>
                </a:moveTo>
                <a:cubicBezTo>
                  <a:pt x="635793" y="508000"/>
                  <a:pt x="552450" y="438150"/>
                  <a:pt x="552450" y="438150"/>
                </a:cubicBezTo>
                <a:cubicBezTo>
                  <a:pt x="500063" y="393700"/>
                  <a:pt x="427037" y="325437"/>
                  <a:pt x="352425" y="266700"/>
                </a:cubicBezTo>
                <a:cubicBezTo>
                  <a:pt x="277812" y="207962"/>
                  <a:pt x="163512" y="130175"/>
                  <a:pt x="104775" y="85725"/>
                </a:cubicBezTo>
                <a:cubicBezTo>
                  <a:pt x="46038" y="41275"/>
                  <a:pt x="23019" y="20637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Freihandform 15"/>
          <p:cNvSpPr/>
          <p:nvPr/>
        </p:nvSpPr>
        <p:spPr>
          <a:xfrm>
            <a:off x="4800600" y="3261675"/>
            <a:ext cx="619125" cy="329250"/>
          </a:xfrm>
          <a:custGeom>
            <a:avLst/>
            <a:gdLst>
              <a:gd name="connsiteX0" fmla="*/ 619125 w 619125"/>
              <a:gd name="connsiteY0" fmla="*/ 329250 h 329250"/>
              <a:gd name="connsiteX1" fmla="*/ 514350 w 619125"/>
              <a:gd name="connsiteY1" fmla="*/ 262575 h 329250"/>
              <a:gd name="connsiteX2" fmla="*/ 190500 w 619125"/>
              <a:gd name="connsiteY2" fmla="*/ 33975 h 329250"/>
              <a:gd name="connsiteX3" fmla="*/ 0 w 619125"/>
              <a:gd name="connsiteY3" fmla="*/ 5400 h 32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9125" h="329250">
                <a:moveTo>
                  <a:pt x="619125" y="329250"/>
                </a:moveTo>
                <a:cubicBezTo>
                  <a:pt x="602456" y="320518"/>
                  <a:pt x="585787" y="311787"/>
                  <a:pt x="514350" y="262575"/>
                </a:cubicBezTo>
                <a:cubicBezTo>
                  <a:pt x="442912" y="213362"/>
                  <a:pt x="276225" y="76838"/>
                  <a:pt x="190500" y="33975"/>
                </a:cubicBezTo>
                <a:cubicBezTo>
                  <a:pt x="104775" y="-8888"/>
                  <a:pt x="52387" y="-1744"/>
                  <a:pt x="0" y="540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Freihandform 16"/>
          <p:cNvSpPr/>
          <p:nvPr/>
        </p:nvSpPr>
        <p:spPr>
          <a:xfrm>
            <a:off x="3152775" y="3381375"/>
            <a:ext cx="1314694" cy="1247775"/>
          </a:xfrm>
          <a:custGeom>
            <a:avLst/>
            <a:gdLst>
              <a:gd name="connsiteX0" fmla="*/ 1257300 w 1314694"/>
              <a:gd name="connsiteY0" fmla="*/ 0 h 1247775"/>
              <a:gd name="connsiteX1" fmla="*/ 1314450 w 1314694"/>
              <a:gd name="connsiteY1" fmla="*/ 142875 h 1247775"/>
              <a:gd name="connsiteX2" fmla="*/ 1276350 w 1314694"/>
              <a:gd name="connsiteY2" fmla="*/ 342900 h 1247775"/>
              <a:gd name="connsiteX3" fmla="*/ 1238250 w 1314694"/>
              <a:gd name="connsiteY3" fmla="*/ 495300 h 1247775"/>
              <a:gd name="connsiteX4" fmla="*/ 1190625 w 1314694"/>
              <a:gd name="connsiteY4" fmla="*/ 714375 h 1247775"/>
              <a:gd name="connsiteX5" fmla="*/ 1057275 w 1314694"/>
              <a:gd name="connsiteY5" fmla="*/ 923925 h 1247775"/>
              <a:gd name="connsiteX6" fmla="*/ 933450 w 1314694"/>
              <a:gd name="connsiteY6" fmla="*/ 1095375 h 1247775"/>
              <a:gd name="connsiteX7" fmla="*/ 895350 w 1314694"/>
              <a:gd name="connsiteY7" fmla="*/ 1095375 h 1247775"/>
              <a:gd name="connsiteX8" fmla="*/ 723900 w 1314694"/>
              <a:gd name="connsiteY8" fmla="*/ 1133475 h 1247775"/>
              <a:gd name="connsiteX9" fmla="*/ 514350 w 1314694"/>
              <a:gd name="connsiteY9" fmla="*/ 1181100 h 1247775"/>
              <a:gd name="connsiteX10" fmla="*/ 295275 w 1314694"/>
              <a:gd name="connsiteY10" fmla="*/ 1171575 h 1247775"/>
              <a:gd name="connsiteX11" fmla="*/ 0 w 1314694"/>
              <a:gd name="connsiteY11" fmla="*/ 1247775 h 1247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14694" h="1247775">
                <a:moveTo>
                  <a:pt x="1257300" y="0"/>
                </a:moveTo>
                <a:cubicBezTo>
                  <a:pt x="1284287" y="42862"/>
                  <a:pt x="1311275" y="85725"/>
                  <a:pt x="1314450" y="142875"/>
                </a:cubicBezTo>
                <a:cubicBezTo>
                  <a:pt x="1317625" y="200025"/>
                  <a:pt x="1289050" y="284163"/>
                  <a:pt x="1276350" y="342900"/>
                </a:cubicBezTo>
                <a:cubicBezTo>
                  <a:pt x="1263650" y="401638"/>
                  <a:pt x="1252537" y="433388"/>
                  <a:pt x="1238250" y="495300"/>
                </a:cubicBezTo>
                <a:cubicBezTo>
                  <a:pt x="1223963" y="557212"/>
                  <a:pt x="1220787" y="642938"/>
                  <a:pt x="1190625" y="714375"/>
                </a:cubicBezTo>
                <a:cubicBezTo>
                  <a:pt x="1160462" y="785813"/>
                  <a:pt x="1100137" y="860425"/>
                  <a:pt x="1057275" y="923925"/>
                </a:cubicBezTo>
                <a:cubicBezTo>
                  <a:pt x="1014412" y="987425"/>
                  <a:pt x="960437" y="1066800"/>
                  <a:pt x="933450" y="1095375"/>
                </a:cubicBezTo>
                <a:cubicBezTo>
                  <a:pt x="906462" y="1123950"/>
                  <a:pt x="930275" y="1089025"/>
                  <a:pt x="895350" y="1095375"/>
                </a:cubicBezTo>
                <a:cubicBezTo>
                  <a:pt x="860425" y="1101725"/>
                  <a:pt x="723900" y="1133475"/>
                  <a:pt x="723900" y="1133475"/>
                </a:cubicBezTo>
                <a:cubicBezTo>
                  <a:pt x="660400" y="1147763"/>
                  <a:pt x="585787" y="1174750"/>
                  <a:pt x="514350" y="1181100"/>
                </a:cubicBezTo>
                <a:cubicBezTo>
                  <a:pt x="442913" y="1187450"/>
                  <a:pt x="381000" y="1160463"/>
                  <a:pt x="295275" y="1171575"/>
                </a:cubicBezTo>
                <a:cubicBezTo>
                  <a:pt x="209550" y="1182687"/>
                  <a:pt x="104775" y="1215231"/>
                  <a:pt x="0" y="124777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Freihandform 17"/>
          <p:cNvSpPr/>
          <p:nvPr/>
        </p:nvSpPr>
        <p:spPr>
          <a:xfrm>
            <a:off x="3133454" y="4558041"/>
            <a:ext cx="229490" cy="233034"/>
          </a:xfrm>
          <a:custGeom>
            <a:avLst/>
            <a:gdLst>
              <a:gd name="connsiteX0" fmla="*/ 228871 w 229490"/>
              <a:gd name="connsiteY0" fmla="*/ 13959 h 233034"/>
              <a:gd name="connsiteX1" fmla="*/ 57421 w 229490"/>
              <a:gd name="connsiteY1" fmla="*/ 13959 h 233034"/>
              <a:gd name="connsiteX2" fmla="*/ 271 w 229490"/>
              <a:gd name="connsiteY2" fmla="*/ 61584 h 233034"/>
              <a:gd name="connsiteX3" fmla="*/ 38371 w 229490"/>
              <a:gd name="connsiteY3" fmla="*/ 175884 h 233034"/>
              <a:gd name="connsiteX4" fmla="*/ 95521 w 229490"/>
              <a:gd name="connsiteY4" fmla="*/ 233034 h 233034"/>
              <a:gd name="connsiteX5" fmla="*/ 114571 w 229490"/>
              <a:gd name="connsiteY5" fmla="*/ 175884 h 233034"/>
              <a:gd name="connsiteX6" fmla="*/ 228871 w 229490"/>
              <a:gd name="connsiteY6" fmla="*/ 13959 h 23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490" h="233034">
                <a:moveTo>
                  <a:pt x="228871" y="13959"/>
                </a:moveTo>
                <a:cubicBezTo>
                  <a:pt x="219346" y="-13028"/>
                  <a:pt x="95521" y="6022"/>
                  <a:pt x="57421" y="13959"/>
                </a:cubicBezTo>
                <a:cubicBezTo>
                  <a:pt x="19321" y="21896"/>
                  <a:pt x="3446" y="34596"/>
                  <a:pt x="271" y="61584"/>
                </a:cubicBezTo>
                <a:cubicBezTo>
                  <a:pt x="-2904" y="88572"/>
                  <a:pt x="22496" y="147309"/>
                  <a:pt x="38371" y="175884"/>
                </a:cubicBezTo>
                <a:cubicBezTo>
                  <a:pt x="54246" y="204459"/>
                  <a:pt x="82821" y="233034"/>
                  <a:pt x="95521" y="233034"/>
                </a:cubicBezTo>
                <a:cubicBezTo>
                  <a:pt x="108221" y="233034"/>
                  <a:pt x="93934" y="213984"/>
                  <a:pt x="114571" y="175884"/>
                </a:cubicBezTo>
                <a:cubicBezTo>
                  <a:pt x="135208" y="137784"/>
                  <a:pt x="238396" y="40946"/>
                  <a:pt x="228871" y="1395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38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7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600" dirty="0">
                <a:solidFill>
                  <a:schemeClr val="bg1"/>
                </a:solidFill>
                <a:latin typeface="Arial" charset="0"/>
              </a:rPr>
              <a:t>Fallbeispiel </a:t>
            </a:r>
            <a:r>
              <a:rPr lang="de-DE" altLang="de-DE" sz="3600" dirty="0" smtClean="0">
                <a:solidFill>
                  <a:schemeClr val="bg1"/>
                </a:solidFill>
                <a:latin typeface="Arial" charset="0"/>
              </a:rPr>
              <a:t>4: </a:t>
            </a:r>
            <a:r>
              <a:rPr lang="de-DE" altLang="de-DE" sz="3600" dirty="0" err="1" smtClean="0">
                <a:solidFill>
                  <a:schemeClr val="bg1"/>
                </a:solidFill>
                <a:latin typeface="Arial" charset="0"/>
              </a:rPr>
              <a:t>Freybach</a:t>
            </a:r>
            <a:r>
              <a:rPr lang="de-DE" altLang="de-DE" sz="3600" dirty="0" smtClean="0">
                <a:solidFill>
                  <a:schemeClr val="bg1"/>
                </a:solidFill>
                <a:latin typeface="Arial" charset="0"/>
              </a:rPr>
              <a:t>-Gmunden</a:t>
            </a:r>
            <a:endParaRPr lang="de-DE" altLang="de-DE" sz="36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b="1" dirty="0">
                <a:solidFill>
                  <a:schemeClr val="bg1"/>
                </a:solidFill>
                <a:latin typeface="Arial" charset="0"/>
              </a:rPr>
              <a:t>Stiller </a:t>
            </a:r>
            <a:r>
              <a:rPr lang="de-DE" altLang="de-DE" b="1" dirty="0" err="1" smtClean="0">
                <a:solidFill>
                  <a:schemeClr val="bg1"/>
                </a:solidFill>
                <a:latin typeface="Arial" charset="0"/>
              </a:rPr>
              <a:t>Zeuge_Wasserstandsmarken</a:t>
            </a:r>
            <a:endParaRPr lang="de-AT" altLang="de-DE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9460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417816" y="44624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8604250" y="4076700"/>
            <a:ext cx="539750" cy="4318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10" name="Ellipse 9"/>
          <p:cNvSpPr/>
          <p:nvPr/>
        </p:nvSpPr>
        <p:spPr>
          <a:xfrm>
            <a:off x="8532813" y="2636838"/>
            <a:ext cx="539750" cy="43180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sp>
        <p:nvSpPr>
          <p:cNvPr id="7" name="Freihandform 6"/>
          <p:cNvSpPr/>
          <p:nvPr/>
        </p:nvSpPr>
        <p:spPr>
          <a:xfrm>
            <a:off x="-8776" y="2845942"/>
            <a:ext cx="9152776" cy="4027469"/>
          </a:xfrm>
          <a:custGeom>
            <a:avLst/>
            <a:gdLst>
              <a:gd name="connsiteX0" fmla="*/ 0 w 9133726"/>
              <a:gd name="connsiteY0" fmla="*/ 3996647 h 4027469"/>
              <a:gd name="connsiteX1" fmla="*/ 9133726 w 9133726"/>
              <a:gd name="connsiteY1" fmla="*/ 4027469 h 4027469"/>
              <a:gd name="connsiteX2" fmla="*/ 9133726 w 9133726"/>
              <a:gd name="connsiteY2" fmla="*/ 20548 h 4027469"/>
              <a:gd name="connsiteX3" fmla="*/ 8435083 w 9133726"/>
              <a:gd name="connsiteY3" fmla="*/ 0 h 4027469"/>
              <a:gd name="connsiteX4" fmla="*/ 1551398 w 9133726"/>
              <a:gd name="connsiteY4" fmla="*/ 1489752 h 4027469"/>
              <a:gd name="connsiteX5" fmla="*/ 801384 w 9133726"/>
              <a:gd name="connsiteY5" fmla="*/ 1500027 h 4027469"/>
              <a:gd name="connsiteX6" fmla="*/ 0 w 9133726"/>
              <a:gd name="connsiteY6" fmla="*/ 1273995 h 4027469"/>
              <a:gd name="connsiteX7" fmla="*/ 0 w 9133726"/>
              <a:gd name="connsiteY7" fmla="*/ 3996647 h 4027469"/>
              <a:gd name="connsiteX0" fmla="*/ 10274 w 9133726"/>
              <a:gd name="connsiteY0" fmla="*/ 4017195 h 4027469"/>
              <a:gd name="connsiteX1" fmla="*/ 9133726 w 9133726"/>
              <a:gd name="connsiteY1" fmla="*/ 4027469 h 4027469"/>
              <a:gd name="connsiteX2" fmla="*/ 9133726 w 9133726"/>
              <a:gd name="connsiteY2" fmla="*/ 20548 h 4027469"/>
              <a:gd name="connsiteX3" fmla="*/ 8435083 w 9133726"/>
              <a:gd name="connsiteY3" fmla="*/ 0 h 4027469"/>
              <a:gd name="connsiteX4" fmla="*/ 1551398 w 9133726"/>
              <a:gd name="connsiteY4" fmla="*/ 1489752 h 4027469"/>
              <a:gd name="connsiteX5" fmla="*/ 801384 w 9133726"/>
              <a:gd name="connsiteY5" fmla="*/ 1500027 h 4027469"/>
              <a:gd name="connsiteX6" fmla="*/ 0 w 9133726"/>
              <a:gd name="connsiteY6" fmla="*/ 1273995 h 4027469"/>
              <a:gd name="connsiteX7" fmla="*/ 10274 w 9133726"/>
              <a:gd name="connsiteY7" fmla="*/ 4017195 h 4027469"/>
              <a:gd name="connsiteX0" fmla="*/ 988 w 9134714"/>
              <a:gd name="connsiteY0" fmla="*/ 4017195 h 4027469"/>
              <a:gd name="connsiteX1" fmla="*/ 9134714 w 9134714"/>
              <a:gd name="connsiteY1" fmla="*/ 4027469 h 4027469"/>
              <a:gd name="connsiteX2" fmla="*/ 9134714 w 9134714"/>
              <a:gd name="connsiteY2" fmla="*/ 20548 h 4027469"/>
              <a:gd name="connsiteX3" fmla="*/ 8436071 w 9134714"/>
              <a:gd name="connsiteY3" fmla="*/ 0 h 4027469"/>
              <a:gd name="connsiteX4" fmla="*/ 1552386 w 9134714"/>
              <a:gd name="connsiteY4" fmla="*/ 1489752 h 4027469"/>
              <a:gd name="connsiteX5" fmla="*/ 802372 w 9134714"/>
              <a:gd name="connsiteY5" fmla="*/ 1500027 h 4027469"/>
              <a:gd name="connsiteX6" fmla="*/ 988 w 9134714"/>
              <a:gd name="connsiteY6" fmla="*/ 1273995 h 4027469"/>
              <a:gd name="connsiteX7" fmla="*/ 988 w 9134714"/>
              <a:gd name="connsiteY7" fmla="*/ 4017195 h 4027469"/>
              <a:gd name="connsiteX0" fmla="*/ 19050 w 9152776"/>
              <a:gd name="connsiteY0" fmla="*/ 4017195 h 4027469"/>
              <a:gd name="connsiteX1" fmla="*/ 9152776 w 9152776"/>
              <a:gd name="connsiteY1" fmla="*/ 4027469 h 4027469"/>
              <a:gd name="connsiteX2" fmla="*/ 9152776 w 9152776"/>
              <a:gd name="connsiteY2" fmla="*/ 20548 h 4027469"/>
              <a:gd name="connsiteX3" fmla="*/ 8454133 w 9152776"/>
              <a:gd name="connsiteY3" fmla="*/ 0 h 4027469"/>
              <a:gd name="connsiteX4" fmla="*/ 1570448 w 9152776"/>
              <a:gd name="connsiteY4" fmla="*/ 1489752 h 4027469"/>
              <a:gd name="connsiteX5" fmla="*/ 820434 w 9152776"/>
              <a:gd name="connsiteY5" fmla="*/ 1500027 h 4027469"/>
              <a:gd name="connsiteX6" fmla="*/ 0 w 9152776"/>
              <a:gd name="connsiteY6" fmla="*/ 1626420 h 4027469"/>
              <a:gd name="connsiteX7" fmla="*/ 19050 w 9152776"/>
              <a:gd name="connsiteY7" fmla="*/ 4017195 h 4027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2776" h="4027469">
                <a:moveTo>
                  <a:pt x="19050" y="4017195"/>
                </a:moveTo>
                <a:lnTo>
                  <a:pt x="9152776" y="4027469"/>
                </a:lnTo>
                <a:lnTo>
                  <a:pt x="9152776" y="20548"/>
                </a:lnTo>
                <a:lnTo>
                  <a:pt x="8454133" y="0"/>
                </a:lnTo>
                <a:lnTo>
                  <a:pt x="1570448" y="1489752"/>
                </a:lnTo>
                <a:lnTo>
                  <a:pt x="820434" y="1500027"/>
                </a:lnTo>
                <a:cubicBezTo>
                  <a:pt x="553306" y="1424683"/>
                  <a:pt x="267128" y="1701764"/>
                  <a:pt x="0" y="1626420"/>
                </a:cubicBezTo>
                <a:cubicBezTo>
                  <a:pt x="3425" y="2540820"/>
                  <a:pt x="15625" y="3102795"/>
                  <a:pt x="19050" y="4017195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Textfeld 4"/>
          <p:cNvSpPr txBox="1">
            <a:spLocks noChangeArrowheads="1"/>
          </p:cNvSpPr>
          <p:nvPr/>
        </p:nvSpPr>
        <p:spPr bwMode="auto">
          <a:xfrm>
            <a:off x="141288" y="5949280"/>
            <a:ext cx="8864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4400" dirty="0" smtClean="0">
                <a:solidFill>
                  <a:schemeClr val="bg1"/>
                </a:solidFill>
                <a:latin typeface="Arial" charset="0"/>
              </a:rPr>
              <a:t>Traunsee-Hochwasser 1899</a:t>
            </a:r>
            <a:endParaRPr lang="de-AT" altLang="de-DE" sz="44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6327" y="4897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2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7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10" grpId="0" animBg="1"/>
      <p:bldP spid="7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" t="3803" r="1510" b="9524"/>
          <a:stretch/>
        </p:blipFill>
        <p:spPr>
          <a:xfrm>
            <a:off x="0" y="1052736"/>
            <a:ext cx="9160568" cy="5807601"/>
          </a:xfrm>
          <a:prstGeom prst="rect">
            <a:avLst/>
          </a:prstGeom>
        </p:spPr>
      </p:pic>
      <p:sp>
        <p:nvSpPr>
          <p:cNvPr id="3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600" dirty="0">
                <a:solidFill>
                  <a:srgbClr val="0070C0"/>
                </a:solidFill>
                <a:latin typeface="Arial" charset="0"/>
              </a:rPr>
              <a:t>Fallbeispiel </a:t>
            </a:r>
            <a:r>
              <a:rPr lang="de-DE" altLang="de-DE" sz="3600" dirty="0" smtClean="0">
                <a:solidFill>
                  <a:srgbClr val="0070C0"/>
                </a:solidFill>
                <a:latin typeface="Arial" charset="0"/>
              </a:rPr>
              <a:t>4: </a:t>
            </a:r>
            <a:r>
              <a:rPr lang="de-DE" altLang="de-DE" sz="3600" dirty="0" err="1" smtClean="0">
                <a:solidFill>
                  <a:srgbClr val="0070C0"/>
                </a:solidFill>
                <a:latin typeface="Arial" charset="0"/>
              </a:rPr>
              <a:t>Freybach</a:t>
            </a:r>
            <a:r>
              <a:rPr lang="de-DE" altLang="de-DE" sz="3600" dirty="0" smtClean="0">
                <a:solidFill>
                  <a:srgbClr val="0070C0"/>
                </a:solidFill>
                <a:latin typeface="Arial" charset="0"/>
              </a:rPr>
              <a:t>-Gmunden</a:t>
            </a:r>
            <a:endParaRPr lang="de-DE" altLang="de-DE" sz="3600" dirty="0">
              <a:solidFill>
                <a:srgbClr val="0070C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b="1" dirty="0">
                <a:solidFill>
                  <a:srgbClr val="0070C0"/>
                </a:solidFill>
                <a:latin typeface="Arial" charset="0"/>
              </a:rPr>
              <a:t>Stiller </a:t>
            </a:r>
            <a:r>
              <a:rPr lang="de-DE" altLang="de-DE" b="1" dirty="0" err="1" smtClean="0">
                <a:solidFill>
                  <a:srgbClr val="0070C0"/>
                </a:solidFill>
                <a:latin typeface="Arial" charset="0"/>
              </a:rPr>
              <a:t>Zeuge_Wasserstandsmarken</a:t>
            </a:r>
            <a:endParaRPr lang="de-AT" altLang="de-DE" b="1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4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417816" y="44624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41288" y="5949280"/>
            <a:ext cx="8864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4400" dirty="0" smtClean="0">
                <a:solidFill>
                  <a:srgbClr val="0070C0"/>
                </a:solidFill>
                <a:latin typeface="Arial" charset="0"/>
              </a:rPr>
              <a:t>Traunsee-Hochwasser 1899</a:t>
            </a:r>
            <a:endParaRPr lang="de-AT" altLang="de-DE" sz="4400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6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1171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2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600" dirty="0">
                <a:solidFill>
                  <a:schemeClr val="bg1"/>
                </a:solidFill>
                <a:latin typeface="Arial" charset="0"/>
              </a:rPr>
              <a:t>Fallbeispiel </a:t>
            </a:r>
            <a:r>
              <a:rPr lang="de-DE" altLang="de-DE" sz="3600" dirty="0" smtClean="0">
                <a:solidFill>
                  <a:schemeClr val="bg1"/>
                </a:solidFill>
                <a:latin typeface="Arial" charset="0"/>
              </a:rPr>
              <a:t>5: Schloss Ort</a:t>
            </a:r>
            <a:endParaRPr lang="de-DE" altLang="de-DE" sz="36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b="1" dirty="0">
                <a:solidFill>
                  <a:schemeClr val="bg1"/>
                </a:solidFill>
                <a:latin typeface="Arial" charset="0"/>
              </a:rPr>
              <a:t>Stiller </a:t>
            </a:r>
            <a:r>
              <a:rPr lang="de-DE" altLang="de-DE" b="1" dirty="0" err="1" smtClean="0">
                <a:solidFill>
                  <a:schemeClr val="bg1"/>
                </a:solidFill>
                <a:latin typeface="Arial" charset="0"/>
              </a:rPr>
              <a:t>Zeuge_Wasserstandsmarken</a:t>
            </a:r>
            <a:endParaRPr lang="de-AT" altLang="de-DE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417816" y="44624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lipse 4"/>
          <p:cNvSpPr/>
          <p:nvPr/>
        </p:nvSpPr>
        <p:spPr>
          <a:xfrm>
            <a:off x="2051720" y="1700808"/>
            <a:ext cx="1008112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4505">
            <a:off x="-444717" y="2742152"/>
            <a:ext cx="9882586" cy="482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1340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7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9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600" dirty="0">
                <a:solidFill>
                  <a:schemeClr val="bg1"/>
                </a:solidFill>
                <a:latin typeface="Arial" charset="0"/>
              </a:rPr>
              <a:t>Fallbeispiel </a:t>
            </a:r>
            <a:r>
              <a:rPr lang="de-DE" altLang="de-DE" sz="3600" dirty="0" smtClean="0">
                <a:solidFill>
                  <a:schemeClr val="bg1"/>
                </a:solidFill>
                <a:latin typeface="Arial" charset="0"/>
              </a:rPr>
              <a:t>5: Schloss Ort</a:t>
            </a:r>
            <a:endParaRPr lang="de-DE" altLang="de-DE" sz="3600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b="1" dirty="0">
                <a:solidFill>
                  <a:schemeClr val="bg1"/>
                </a:solidFill>
                <a:latin typeface="Arial" charset="0"/>
              </a:rPr>
              <a:t>Stiller </a:t>
            </a:r>
            <a:r>
              <a:rPr lang="de-DE" altLang="de-DE" b="1" dirty="0" err="1" smtClean="0">
                <a:solidFill>
                  <a:schemeClr val="bg1"/>
                </a:solidFill>
                <a:latin typeface="Arial" charset="0"/>
              </a:rPr>
              <a:t>Zeuge_Wasserstandsmarken</a:t>
            </a:r>
            <a:endParaRPr lang="de-AT" altLang="de-DE" b="1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4" name="Picture 8" descr="J:\scan\S20C-411031109250.jpg"/>
          <p:cNvPicPr>
            <a:picLocks noChangeAspect="1" noChangeArrowheads="1"/>
          </p:cNvPicPr>
          <p:nvPr/>
        </p:nvPicPr>
        <p:blipFill>
          <a:blip r:embed="rId3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417816" y="44624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3136"/>
            <a:ext cx="9144000" cy="220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0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Dokumente und Einstellungen\g40705u2034\Eigene Dateien\Geo3000\SkgKatastrophen-SeperlmannMure1955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4"/>
          <a:stretch>
            <a:fillRect/>
          </a:stretch>
        </p:blipFill>
        <p:spPr bwMode="auto">
          <a:xfrm>
            <a:off x="-7293" y="375751"/>
            <a:ext cx="9151293" cy="648339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Grafi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FFC000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rgbClr val="FFC000"/>
                </a:solidFill>
                <a:latin typeface="Arial" charset="0"/>
              </a:rPr>
              <a:t>5: Grünberg-West</a:t>
            </a:r>
            <a:endParaRPr lang="de-DE" altLang="de-DE" dirty="0">
              <a:solidFill>
                <a:srgbClr val="FFC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6600" dirty="0">
                <a:solidFill>
                  <a:srgbClr val="FFC000"/>
                </a:solidFill>
                <a:latin typeface="Arial" charset="0"/>
              </a:rPr>
              <a:t>Stiller </a:t>
            </a:r>
            <a:r>
              <a:rPr lang="de-DE" altLang="de-DE" sz="6600" dirty="0" smtClean="0">
                <a:solidFill>
                  <a:srgbClr val="FFC000"/>
                </a:solidFill>
                <a:latin typeface="Arial" charset="0"/>
              </a:rPr>
              <a:t>Zeuge_1</a:t>
            </a:r>
            <a:endParaRPr lang="de-AT" altLang="de-DE" sz="2000" dirty="0">
              <a:solidFill>
                <a:srgbClr val="FFC000"/>
              </a:solidFill>
              <a:latin typeface="Arial" charset="0"/>
            </a:endParaRPr>
          </a:p>
        </p:txBody>
      </p:sp>
      <p:pic>
        <p:nvPicPr>
          <p:cNvPr id="21508" name="Picture 8" descr="J:\scan\S20C-411031109250.jpg"/>
          <p:cNvPicPr>
            <a:picLocks noChangeAspect="1" noChangeArrowheads="1"/>
          </p:cNvPicPr>
          <p:nvPr/>
        </p:nvPicPr>
        <p:blipFill>
          <a:blip r:embed="rId7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ihandform 3"/>
          <p:cNvSpPr/>
          <p:nvPr/>
        </p:nvSpPr>
        <p:spPr>
          <a:xfrm>
            <a:off x="0" y="1893888"/>
            <a:ext cx="9144000" cy="4964112"/>
          </a:xfrm>
          <a:custGeom>
            <a:avLst/>
            <a:gdLst>
              <a:gd name="connsiteX0" fmla="*/ 9135291 w 9144000"/>
              <a:gd name="connsiteY0" fmla="*/ 0 h 4963885"/>
              <a:gd name="connsiteX1" fmla="*/ 8159931 w 9144000"/>
              <a:gd name="connsiteY1" fmla="*/ 148045 h 4963885"/>
              <a:gd name="connsiteX2" fmla="*/ 6679474 w 9144000"/>
              <a:gd name="connsiteY2" fmla="*/ 426720 h 4963885"/>
              <a:gd name="connsiteX3" fmla="*/ 5765074 w 9144000"/>
              <a:gd name="connsiteY3" fmla="*/ 557348 h 4963885"/>
              <a:gd name="connsiteX4" fmla="*/ 4807131 w 9144000"/>
              <a:gd name="connsiteY4" fmla="*/ 661851 h 4963885"/>
              <a:gd name="connsiteX5" fmla="*/ 2873829 w 9144000"/>
              <a:gd name="connsiteY5" fmla="*/ 957942 h 4963885"/>
              <a:gd name="connsiteX6" fmla="*/ 2107474 w 9144000"/>
              <a:gd name="connsiteY6" fmla="*/ 1114697 h 4963885"/>
              <a:gd name="connsiteX7" fmla="*/ 1384663 w 9144000"/>
              <a:gd name="connsiteY7" fmla="*/ 1236617 h 4963885"/>
              <a:gd name="connsiteX8" fmla="*/ 1053737 w 9144000"/>
              <a:gd name="connsiteY8" fmla="*/ 1271451 h 4963885"/>
              <a:gd name="connsiteX9" fmla="*/ 478971 w 9144000"/>
              <a:gd name="connsiteY9" fmla="*/ 1288868 h 4963885"/>
              <a:gd name="connsiteX10" fmla="*/ 139337 w 9144000"/>
              <a:gd name="connsiteY10" fmla="*/ 1280160 h 4963885"/>
              <a:gd name="connsiteX11" fmla="*/ 0 w 9144000"/>
              <a:gd name="connsiteY11" fmla="*/ 1271451 h 4963885"/>
              <a:gd name="connsiteX12" fmla="*/ 0 w 9144000"/>
              <a:gd name="connsiteY12" fmla="*/ 4955177 h 4963885"/>
              <a:gd name="connsiteX13" fmla="*/ 9144000 w 9144000"/>
              <a:gd name="connsiteY13" fmla="*/ 4963885 h 4963885"/>
              <a:gd name="connsiteX14" fmla="*/ 9135291 w 9144000"/>
              <a:gd name="connsiteY14" fmla="*/ 0 h 4963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144000" h="4963885">
                <a:moveTo>
                  <a:pt x="9135291" y="0"/>
                </a:moveTo>
                <a:lnTo>
                  <a:pt x="8159931" y="148045"/>
                </a:lnTo>
                <a:lnTo>
                  <a:pt x="6679474" y="426720"/>
                </a:lnTo>
                <a:lnTo>
                  <a:pt x="5765074" y="557348"/>
                </a:lnTo>
                <a:lnTo>
                  <a:pt x="4807131" y="661851"/>
                </a:lnTo>
                <a:lnTo>
                  <a:pt x="2873829" y="957942"/>
                </a:lnTo>
                <a:lnTo>
                  <a:pt x="2107474" y="1114697"/>
                </a:lnTo>
                <a:lnTo>
                  <a:pt x="1384663" y="1236617"/>
                </a:lnTo>
                <a:lnTo>
                  <a:pt x="1053737" y="1271451"/>
                </a:lnTo>
                <a:lnTo>
                  <a:pt x="478971" y="1288868"/>
                </a:lnTo>
                <a:lnTo>
                  <a:pt x="139337" y="1280160"/>
                </a:lnTo>
                <a:lnTo>
                  <a:pt x="0" y="1271451"/>
                </a:lnTo>
                <a:lnTo>
                  <a:pt x="0" y="4955177"/>
                </a:lnTo>
                <a:lnTo>
                  <a:pt x="9144000" y="4963885"/>
                </a:lnTo>
                <a:lnTo>
                  <a:pt x="9135291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AT"/>
          </a:p>
        </p:txBody>
      </p:sp>
      <p:cxnSp>
        <p:nvCxnSpPr>
          <p:cNvPr id="5" name="Gerade Verbindung mit Pfeil 4"/>
          <p:cNvCxnSpPr/>
          <p:nvPr/>
        </p:nvCxnSpPr>
        <p:spPr>
          <a:xfrm flipH="1">
            <a:off x="2699792" y="3068960"/>
            <a:ext cx="5460752" cy="144016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/>
          <p:cNvSpPr/>
          <p:nvPr/>
        </p:nvSpPr>
        <p:spPr>
          <a:xfrm>
            <a:off x="107504" y="2060848"/>
            <a:ext cx="1872208" cy="15565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8200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0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2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76908" cy="68818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FF0000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5: Grünberg-West</a:t>
            </a:r>
            <a:endParaRPr lang="de-DE" altLang="de-DE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6600" dirty="0">
                <a:solidFill>
                  <a:srgbClr val="FF0000"/>
                </a:solidFill>
                <a:latin typeface="Arial" charset="0"/>
              </a:rPr>
              <a:t>Stiller </a:t>
            </a:r>
            <a:r>
              <a:rPr lang="de-DE" altLang="de-DE" sz="6600" dirty="0" smtClean="0">
                <a:solidFill>
                  <a:srgbClr val="FF0000"/>
                </a:solidFill>
                <a:latin typeface="Arial" charset="0"/>
              </a:rPr>
              <a:t>Zeuge_2</a:t>
            </a:r>
            <a:endParaRPr lang="de-AT" altLang="de-DE" sz="2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ihandform 6"/>
          <p:cNvSpPr/>
          <p:nvPr/>
        </p:nvSpPr>
        <p:spPr>
          <a:xfrm>
            <a:off x="5543550" y="2171700"/>
            <a:ext cx="3638550" cy="800100"/>
          </a:xfrm>
          <a:custGeom>
            <a:avLst/>
            <a:gdLst>
              <a:gd name="connsiteX0" fmla="*/ 0 w 3638550"/>
              <a:gd name="connsiteY0" fmla="*/ 0 h 800100"/>
              <a:gd name="connsiteX1" fmla="*/ 704850 w 3638550"/>
              <a:gd name="connsiteY1" fmla="*/ 190500 h 800100"/>
              <a:gd name="connsiteX2" fmla="*/ 1733550 w 3638550"/>
              <a:gd name="connsiteY2" fmla="*/ 428625 h 800100"/>
              <a:gd name="connsiteX3" fmla="*/ 2619375 w 3638550"/>
              <a:gd name="connsiteY3" fmla="*/ 590550 h 800100"/>
              <a:gd name="connsiteX4" fmla="*/ 3638550 w 3638550"/>
              <a:gd name="connsiteY4" fmla="*/ 8001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8550" h="800100">
                <a:moveTo>
                  <a:pt x="0" y="0"/>
                </a:moveTo>
                <a:cubicBezTo>
                  <a:pt x="207962" y="59531"/>
                  <a:pt x="415925" y="119063"/>
                  <a:pt x="704850" y="190500"/>
                </a:cubicBezTo>
                <a:cubicBezTo>
                  <a:pt x="993775" y="261937"/>
                  <a:pt x="1414463" y="361950"/>
                  <a:pt x="1733550" y="428625"/>
                </a:cubicBezTo>
                <a:cubicBezTo>
                  <a:pt x="2052637" y="495300"/>
                  <a:pt x="2301875" y="528638"/>
                  <a:pt x="2619375" y="590550"/>
                </a:cubicBezTo>
                <a:cubicBezTo>
                  <a:pt x="2936875" y="652462"/>
                  <a:pt x="3287712" y="726281"/>
                  <a:pt x="3638550" y="80010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Freihandform 8"/>
          <p:cNvSpPr/>
          <p:nvPr/>
        </p:nvSpPr>
        <p:spPr>
          <a:xfrm>
            <a:off x="5505450" y="2276475"/>
            <a:ext cx="3676650" cy="3248025"/>
          </a:xfrm>
          <a:custGeom>
            <a:avLst/>
            <a:gdLst>
              <a:gd name="connsiteX0" fmla="*/ 0 w 3676650"/>
              <a:gd name="connsiteY0" fmla="*/ 0 h 3248025"/>
              <a:gd name="connsiteX1" fmla="*/ 714375 w 3676650"/>
              <a:gd name="connsiteY1" fmla="*/ 342900 h 3248025"/>
              <a:gd name="connsiteX2" fmla="*/ 1609725 w 3676650"/>
              <a:gd name="connsiteY2" fmla="*/ 971550 h 3248025"/>
              <a:gd name="connsiteX3" fmla="*/ 2524125 w 3676650"/>
              <a:gd name="connsiteY3" fmla="*/ 1905000 h 3248025"/>
              <a:gd name="connsiteX4" fmla="*/ 3324225 w 3676650"/>
              <a:gd name="connsiteY4" fmla="*/ 2838450 h 3248025"/>
              <a:gd name="connsiteX5" fmla="*/ 3676650 w 3676650"/>
              <a:gd name="connsiteY5" fmla="*/ 3248025 h 324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6650" h="3248025">
                <a:moveTo>
                  <a:pt x="0" y="0"/>
                </a:moveTo>
                <a:cubicBezTo>
                  <a:pt x="223044" y="90487"/>
                  <a:pt x="446088" y="180975"/>
                  <a:pt x="714375" y="342900"/>
                </a:cubicBezTo>
                <a:cubicBezTo>
                  <a:pt x="982662" y="504825"/>
                  <a:pt x="1308100" y="711200"/>
                  <a:pt x="1609725" y="971550"/>
                </a:cubicBezTo>
                <a:cubicBezTo>
                  <a:pt x="1911350" y="1231900"/>
                  <a:pt x="2238375" y="1593850"/>
                  <a:pt x="2524125" y="1905000"/>
                </a:cubicBezTo>
                <a:cubicBezTo>
                  <a:pt x="2809875" y="2216150"/>
                  <a:pt x="3324225" y="2838450"/>
                  <a:pt x="3324225" y="2838450"/>
                </a:cubicBezTo>
                <a:lnTo>
                  <a:pt x="3676650" y="3248025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Freihandform 9"/>
          <p:cNvSpPr/>
          <p:nvPr/>
        </p:nvSpPr>
        <p:spPr>
          <a:xfrm>
            <a:off x="5524500" y="2438400"/>
            <a:ext cx="1332419" cy="4410153"/>
          </a:xfrm>
          <a:custGeom>
            <a:avLst/>
            <a:gdLst>
              <a:gd name="connsiteX0" fmla="*/ 0 w 1328078"/>
              <a:gd name="connsiteY0" fmla="*/ 0 h 3946027"/>
              <a:gd name="connsiteX1" fmla="*/ 523875 w 1328078"/>
              <a:gd name="connsiteY1" fmla="*/ 428625 h 3946027"/>
              <a:gd name="connsiteX2" fmla="*/ 1104900 w 1328078"/>
              <a:gd name="connsiteY2" fmla="*/ 1447800 h 3946027"/>
              <a:gd name="connsiteX3" fmla="*/ 1247775 w 1328078"/>
              <a:gd name="connsiteY3" fmla="*/ 2257425 h 3946027"/>
              <a:gd name="connsiteX4" fmla="*/ 1323975 w 1328078"/>
              <a:gd name="connsiteY4" fmla="*/ 3124200 h 3946027"/>
              <a:gd name="connsiteX5" fmla="*/ 1314450 w 1328078"/>
              <a:gd name="connsiteY5" fmla="*/ 3819525 h 3946027"/>
              <a:gd name="connsiteX6" fmla="*/ 1285875 w 1328078"/>
              <a:gd name="connsiteY6" fmla="*/ 3943350 h 3946027"/>
              <a:gd name="connsiteX0" fmla="*/ 0 w 1332419"/>
              <a:gd name="connsiteY0" fmla="*/ 0 h 4410153"/>
              <a:gd name="connsiteX1" fmla="*/ 523875 w 1332419"/>
              <a:gd name="connsiteY1" fmla="*/ 428625 h 4410153"/>
              <a:gd name="connsiteX2" fmla="*/ 1104900 w 1332419"/>
              <a:gd name="connsiteY2" fmla="*/ 1447800 h 4410153"/>
              <a:gd name="connsiteX3" fmla="*/ 1247775 w 1332419"/>
              <a:gd name="connsiteY3" fmla="*/ 2257425 h 4410153"/>
              <a:gd name="connsiteX4" fmla="*/ 1323975 w 1332419"/>
              <a:gd name="connsiteY4" fmla="*/ 3124200 h 4410153"/>
              <a:gd name="connsiteX5" fmla="*/ 1314450 w 1332419"/>
              <a:gd name="connsiteY5" fmla="*/ 3819525 h 4410153"/>
              <a:gd name="connsiteX6" fmla="*/ 1181100 w 1332419"/>
              <a:gd name="connsiteY6" fmla="*/ 4410075 h 4410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32419" h="4410153">
                <a:moveTo>
                  <a:pt x="0" y="0"/>
                </a:moveTo>
                <a:cubicBezTo>
                  <a:pt x="169862" y="93662"/>
                  <a:pt x="339725" y="187325"/>
                  <a:pt x="523875" y="428625"/>
                </a:cubicBezTo>
                <a:cubicBezTo>
                  <a:pt x="708025" y="669925"/>
                  <a:pt x="984250" y="1143000"/>
                  <a:pt x="1104900" y="1447800"/>
                </a:cubicBezTo>
                <a:cubicBezTo>
                  <a:pt x="1225550" y="1752600"/>
                  <a:pt x="1211263" y="1978025"/>
                  <a:pt x="1247775" y="2257425"/>
                </a:cubicBezTo>
                <a:cubicBezTo>
                  <a:pt x="1284288" y="2536825"/>
                  <a:pt x="1312863" y="2863850"/>
                  <a:pt x="1323975" y="3124200"/>
                </a:cubicBezTo>
                <a:cubicBezTo>
                  <a:pt x="1335087" y="3384550"/>
                  <a:pt x="1338263" y="3605212"/>
                  <a:pt x="1314450" y="3819525"/>
                </a:cubicBezTo>
                <a:cubicBezTo>
                  <a:pt x="1290637" y="4033838"/>
                  <a:pt x="1192212" y="4416425"/>
                  <a:pt x="1181100" y="4410075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Freihandform 10"/>
          <p:cNvSpPr/>
          <p:nvPr/>
        </p:nvSpPr>
        <p:spPr>
          <a:xfrm>
            <a:off x="781050" y="2800350"/>
            <a:ext cx="4829442" cy="4076700"/>
          </a:xfrm>
          <a:custGeom>
            <a:avLst/>
            <a:gdLst>
              <a:gd name="connsiteX0" fmla="*/ 4714875 w 4829442"/>
              <a:gd name="connsiteY0" fmla="*/ 0 h 4076700"/>
              <a:gd name="connsiteX1" fmla="*/ 4800600 w 4829442"/>
              <a:gd name="connsiteY1" fmla="*/ 866775 h 4076700"/>
              <a:gd name="connsiteX2" fmla="*/ 4276725 w 4829442"/>
              <a:gd name="connsiteY2" fmla="*/ 1304925 h 4076700"/>
              <a:gd name="connsiteX3" fmla="*/ 3524250 w 4829442"/>
              <a:gd name="connsiteY3" fmla="*/ 1838325 h 4076700"/>
              <a:gd name="connsiteX4" fmla="*/ 2638425 w 4829442"/>
              <a:gd name="connsiteY4" fmla="*/ 2362200 h 4076700"/>
              <a:gd name="connsiteX5" fmla="*/ 1857375 w 4829442"/>
              <a:gd name="connsiteY5" fmla="*/ 2838450 h 4076700"/>
              <a:gd name="connsiteX6" fmla="*/ 885825 w 4829442"/>
              <a:gd name="connsiteY6" fmla="*/ 3514725 h 4076700"/>
              <a:gd name="connsiteX7" fmla="*/ 0 w 4829442"/>
              <a:gd name="connsiteY7" fmla="*/ 4076700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9442" h="4076700">
                <a:moveTo>
                  <a:pt x="4714875" y="0"/>
                </a:moveTo>
                <a:cubicBezTo>
                  <a:pt x="4794250" y="324644"/>
                  <a:pt x="4873625" y="649288"/>
                  <a:pt x="4800600" y="866775"/>
                </a:cubicBezTo>
                <a:cubicBezTo>
                  <a:pt x="4727575" y="1084263"/>
                  <a:pt x="4489450" y="1143000"/>
                  <a:pt x="4276725" y="1304925"/>
                </a:cubicBezTo>
                <a:cubicBezTo>
                  <a:pt x="4064000" y="1466850"/>
                  <a:pt x="3797300" y="1662113"/>
                  <a:pt x="3524250" y="1838325"/>
                </a:cubicBezTo>
                <a:cubicBezTo>
                  <a:pt x="3251200" y="2014537"/>
                  <a:pt x="2638425" y="2362200"/>
                  <a:pt x="2638425" y="2362200"/>
                </a:cubicBezTo>
                <a:cubicBezTo>
                  <a:pt x="2360613" y="2528887"/>
                  <a:pt x="2149475" y="2646363"/>
                  <a:pt x="1857375" y="2838450"/>
                </a:cubicBezTo>
                <a:cubicBezTo>
                  <a:pt x="1565275" y="3030537"/>
                  <a:pt x="1195387" y="3308350"/>
                  <a:pt x="885825" y="3514725"/>
                </a:cubicBezTo>
                <a:cubicBezTo>
                  <a:pt x="576263" y="3721100"/>
                  <a:pt x="288131" y="3898900"/>
                  <a:pt x="0" y="407670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Freihandform 11"/>
          <p:cNvSpPr/>
          <p:nvPr/>
        </p:nvSpPr>
        <p:spPr>
          <a:xfrm>
            <a:off x="4229100" y="2628900"/>
            <a:ext cx="1779621" cy="4248150"/>
          </a:xfrm>
          <a:custGeom>
            <a:avLst/>
            <a:gdLst>
              <a:gd name="connsiteX0" fmla="*/ 1276350 w 1779621"/>
              <a:gd name="connsiteY0" fmla="*/ 0 h 4248150"/>
              <a:gd name="connsiteX1" fmla="*/ 1733550 w 1779621"/>
              <a:gd name="connsiteY1" fmla="*/ 838200 h 4248150"/>
              <a:gd name="connsiteX2" fmla="*/ 1666875 w 1779621"/>
              <a:gd name="connsiteY2" fmla="*/ 2019300 h 4248150"/>
              <a:gd name="connsiteX3" fmla="*/ 876300 w 1779621"/>
              <a:gd name="connsiteY3" fmla="*/ 3314700 h 4248150"/>
              <a:gd name="connsiteX4" fmla="*/ 0 w 1779621"/>
              <a:gd name="connsiteY4" fmla="*/ 4248150 h 424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9621" h="4248150">
                <a:moveTo>
                  <a:pt x="1276350" y="0"/>
                </a:moveTo>
                <a:cubicBezTo>
                  <a:pt x="1472406" y="250825"/>
                  <a:pt x="1668463" y="501650"/>
                  <a:pt x="1733550" y="838200"/>
                </a:cubicBezTo>
                <a:cubicBezTo>
                  <a:pt x="1798638" y="1174750"/>
                  <a:pt x="1809750" y="1606550"/>
                  <a:pt x="1666875" y="2019300"/>
                </a:cubicBezTo>
                <a:cubicBezTo>
                  <a:pt x="1524000" y="2432050"/>
                  <a:pt x="1154112" y="2943225"/>
                  <a:pt x="876300" y="3314700"/>
                </a:cubicBezTo>
                <a:cubicBezTo>
                  <a:pt x="598488" y="3686175"/>
                  <a:pt x="299244" y="3967162"/>
                  <a:pt x="0" y="424815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107504" y="6381328"/>
            <a:ext cx="8967216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Murkegel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verschüttete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Erdgeschoss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Eingang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liegt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heute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tiefer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als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früher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</a:t>
            </a:r>
            <a:endParaRPr lang="de-AT" altLang="de-D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Pfeil nach unten 12"/>
          <p:cNvSpPr/>
          <p:nvPr/>
        </p:nvSpPr>
        <p:spPr>
          <a:xfrm rot="18384444">
            <a:off x="6791469" y="2568024"/>
            <a:ext cx="648072" cy="1566664"/>
          </a:xfrm>
          <a:prstGeom prst="downArrow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6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4208" y="387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75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5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141288" y="101600"/>
            <a:ext cx="89281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FF0000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5: Grünberg-West</a:t>
            </a:r>
            <a:endParaRPr lang="de-DE" altLang="de-DE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6600" dirty="0">
                <a:solidFill>
                  <a:srgbClr val="FF0000"/>
                </a:solidFill>
                <a:latin typeface="Arial" charset="0"/>
              </a:rPr>
              <a:t>Stiller </a:t>
            </a:r>
            <a:r>
              <a:rPr lang="de-DE" altLang="de-DE" sz="6600" dirty="0" smtClean="0">
                <a:solidFill>
                  <a:srgbClr val="FF0000"/>
                </a:solidFill>
                <a:latin typeface="Arial" charset="0"/>
              </a:rPr>
              <a:t>Zeuge_3</a:t>
            </a:r>
            <a:endParaRPr lang="de-AT" altLang="de-DE" sz="2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8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2"/>
          <p:cNvSpPr txBox="1">
            <a:spLocks noChangeArrowheads="1"/>
          </p:cNvSpPr>
          <p:nvPr/>
        </p:nvSpPr>
        <p:spPr bwMode="auto">
          <a:xfrm>
            <a:off x="107504" y="6381328"/>
            <a:ext cx="8967216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Jetzt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versteht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man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auch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die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aktuellen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Verbauungsmaßnamen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im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Graben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AT" altLang="de-D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1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/>
          <p:cNvGrpSpPr>
            <a:grpSpLocks/>
          </p:cNvGrpSpPr>
          <p:nvPr/>
        </p:nvGrpSpPr>
        <p:grpSpPr bwMode="auto">
          <a:xfrm>
            <a:off x="-396875" y="706438"/>
            <a:ext cx="6265863" cy="2677656"/>
            <a:chOff x="-396135" y="707212"/>
            <a:chExt cx="6265056" cy="2677327"/>
          </a:xfrm>
        </p:grpSpPr>
        <p:sp>
          <p:nvSpPr>
            <p:cNvPr id="14" name="Ellipse 13"/>
            <p:cNvSpPr/>
            <p:nvPr/>
          </p:nvSpPr>
          <p:spPr>
            <a:xfrm rot="2139287">
              <a:off x="-396135" y="1071945"/>
              <a:ext cx="6265056" cy="201622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4118" name="Textfeld 14"/>
            <p:cNvSpPr txBox="1">
              <a:spLocks noChangeArrowheads="1"/>
            </p:cNvSpPr>
            <p:nvPr/>
          </p:nvSpPr>
          <p:spPr bwMode="auto">
            <a:xfrm>
              <a:off x="396174" y="707212"/>
              <a:ext cx="5112569" cy="2677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de-DE" altLang="de-DE" sz="2400" b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Historische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de-DE" altLang="de-DE" sz="2400" b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Archive</a:t>
              </a:r>
              <a:endParaRPr lang="de-DE" altLang="de-DE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       </a:t>
              </a:r>
              <a:r>
                <a:rPr lang="de-DE" altLang="de-DE" sz="24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  Augenzeugen,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de-DE" altLang="de-DE" sz="24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Stille Zeugen,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de-DE" altLang="de-DE" sz="24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	Dokumente,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		Gutachten </a:t>
              </a:r>
              <a:r>
                <a:rPr lang="de-DE" altLang="de-DE" sz="2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etc</a:t>
              </a:r>
              <a:r>
                <a:rPr lang="de-DE" altLang="de-DE" sz="24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.</a:t>
              </a:r>
              <a:r>
                <a:rPr lang="de-DE" altLang="de-DE" sz="2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	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        	</a:t>
              </a:r>
              <a:r>
                <a:rPr lang="de-DE" altLang="de-DE" sz="2400" dirty="0">
                  <a:latin typeface="Arial" pitchFamily="34" charset="0"/>
                  <a:cs typeface="Arial" pitchFamily="34" charset="0"/>
                </a:rPr>
                <a:t>	</a:t>
              </a:r>
              <a:endParaRPr lang="de-AT" altLang="de-DE" sz="2000" i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uppieren 15"/>
          <p:cNvGrpSpPr>
            <a:grpSpLocks/>
          </p:cNvGrpSpPr>
          <p:nvPr/>
        </p:nvGrpSpPr>
        <p:grpSpPr bwMode="auto">
          <a:xfrm>
            <a:off x="3322638" y="692150"/>
            <a:ext cx="6303962" cy="2390775"/>
            <a:chOff x="3322077" y="692696"/>
            <a:chExt cx="6304779" cy="2389439"/>
          </a:xfrm>
        </p:grpSpPr>
        <p:sp>
          <p:nvSpPr>
            <p:cNvPr id="17" name="Ellipse 16"/>
            <p:cNvSpPr/>
            <p:nvPr/>
          </p:nvSpPr>
          <p:spPr>
            <a:xfrm rot="19424212">
              <a:off x="3322077" y="1065911"/>
              <a:ext cx="6304779" cy="2016224"/>
            </a:xfrm>
            <a:prstGeom prst="ellipse">
              <a:avLst/>
            </a:prstGeom>
            <a:gradFill flip="none" rotWithShape="1">
              <a:gsLst>
                <a:gs pos="0">
                  <a:srgbClr val="9999FF">
                    <a:shade val="30000"/>
                    <a:satMod val="115000"/>
                    <a:alpha val="0"/>
                  </a:srgbClr>
                </a:gs>
                <a:gs pos="50000">
                  <a:srgbClr val="9999FF">
                    <a:shade val="67500"/>
                    <a:satMod val="115000"/>
                  </a:srgbClr>
                </a:gs>
                <a:gs pos="100000">
                  <a:srgbClr val="9999FF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4114" name="Textfeld 17"/>
            <p:cNvSpPr txBox="1">
              <a:spLocks noChangeArrowheads="1"/>
            </p:cNvSpPr>
            <p:nvPr/>
          </p:nvSpPr>
          <p:spPr bwMode="auto">
            <a:xfrm>
              <a:off x="4644635" y="692696"/>
              <a:ext cx="4320148" cy="187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	</a:t>
              </a:r>
              <a:r>
                <a:rPr lang="de-DE" altLang="de-DE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altLang="de-DE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Prähistorische</a:t>
              </a:r>
              <a:r>
                <a:rPr lang="de-DE" altLang="de-DE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	</a:t>
              </a:r>
              <a:r>
                <a:rPr lang="de-DE" altLang="de-DE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Archive  </a:t>
              </a:r>
              <a:endParaRPr lang="de-DE" altLang="de-DE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 </a:t>
              </a:r>
              <a:r>
                <a:rPr lang="de-DE" altLang="de-DE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Geo-Archäologie,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Museen etc.</a:t>
              </a:r>
              <a:endParaRPr lang="de-DE" altLang="de-DE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000" i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</a:t>
              </a:r>
              <a:endParaRPr lang="de-AT" altLang="de-DE" sz="20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" name="Gruppieren 18"/>
          <p:cNvGrpSpPr>
            <a:grpSpLocks/>
          </p:cNvGrpSpPr>
          <p:nvPr/>
        </p:nvGrpSpPr>
        <p:grpSpPr bwMode="auto">
          <a:xfrm>
            <a:off x="-457200" y="3825877"/>
            <a:ext cx="6303963" cy="2170509"/>
            <a:chOff x="-457252" y="3825941"/>
            <a:chExt cx="6304779" cy="2172953"/>
          </a:xfrm>
        </p:grpSpPr>
        <p:sp>
          <p:nvSpPr>
            <p:cNvPr id="20" name="Ellipse 19"/>
            <p:cNvSpPr/>
            <p:nvPr/>
          </p:nvSpPr>
          <p:spPr>
            <a:xfrm rot="19511192">
              <a:off x="-457252" y="3825941"/>
              <a:ext cx="6304779" cy="2016224"/>
            </a:xfrm>
            <a:prstGeom prst="ellipse">
              <a:avLst/>
            </a:prstGeom>
            <a:gradFill flip="none" rotWithShape="1">
              <a:gsLst>
                <a:gs pos="0">
                  <a:srgbClr val="92D050">
                    <a:shade val="30000"/>
                    <a:satMod val="115000"/>
                    <a:alpha val="0"/>
                  </a:srgbClr>
                </a:gs>
                <a:gs pos="50000">
                  <a:srgbClr val="92D050">
                    <a:shade val="67500"/>
                    <a:satMod val="115000"/>
                  </a:srgbClr>
                </a:gs>
                <a:gs pos="100000">
                  <a:srgbClr val="92D050">
                    <a:shade val="100000"/>
                    <a:satMod val="115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323899" y="4150156"/>
              <a:ext cx="5112412" cy="184873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 altLang="de-DE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>
                <a:spcBef>
                  <a:spcPct val="0"/>
                </a:spcBef>
              </a:pPr>
              <a:r>
                <a:rPr lang="de-DE" altLang="de-DE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</a:t>
              </a:r>
              <a:r>
                <a:rPr lang="de-DE" altLang="de-DE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	   </a:t>
              </a:r>
              <a:r>
                <a:rPr lang="de-DE" altLang="de-DE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Dendrochronologie,</a:t>
              </a:r>
              <a:endParaRPr lang="de-DE" altLang="de-DE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de-DE" altLang="de-DE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  C-14, OSL etc.        </a:t>
              </a:r>
              <a:r>
                <a:rPr lang="de-DE" altLang="de-DE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      </a:t>
              </a:r>
            </a:p>
            <a:p>
              <a:pPr>
                <a:spcBef>
                  <a:spcPct val="0"/>
                </a:spcBef>
              </a:pPr>
              <a:r>
                <a:rPr lang="de-DE" altLang="de-DE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</a:t>
              </a:r>
              <a:r>
                <a:rPr lang="de-DE" altLang="de-DE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Direkte Aufschlüsse</a:t>
              </a:r>
            </a:p>
            <a:p>
              <a:pPr>
                <a:spcBef>
                  <a:spcPct val="0"/>
                </a:spcBef>
              </a:pPr>
              <a:r>
                <a:rPr lang="de-DE" altLang="de-DE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und Datierungen</a:t>
              </a:r>
              <a:r>
                <a:rPr lang="de-DE" altLang="de-DE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</a:t>
              </a:r>
              <a:endParaRPr lang="de-AT" i="1" dirty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Gruppieren 21"/>
          <p:cNvGrpSpPr>
            <a:grpSpLocks/>
          </p:cNvGrpSpPr>
          <p:nvPr/>
        </p:nvGrpSpPr>
        <p:grpSpPr bwMode="auto">
          <a:xfrm>
            <a:off x="3333750" y="3836989"/>
            <a:ext cx="6926263" cy="2256621"/>
            <a:chOff x="3332991" y="3836553"/>
            <a:chExt cx="6927642" cy="2257494"/>
          </a:xfrm>
        </p:grpSpPr>
        <p:sp>
          <p:nvSpPr>
            <p:cNvPr id="23" name="Ellipse 22"/>
            <p:cNvSpPr/>
            <p:nvPr/>
          </p:nvSpPr>
          <p:spPr>
            <a:xfrm rot="2090060">
              <a:off x="3332991" y="3836553"/>
              <a:ext cx="6265056" cy="2016224"/>
            </a:xfrm>
            <a:prstGeom prst="ellipse">
              <a:avLst/>
            </a:prstGeom>
            <a:gradFill flip="none" rotWithShape="1">
              <a:gsLst>
                <a:gs pos="0">
                  <a:srgbClr val="FF5050">
                    <a:shade val="30000"/>
                    <a:satMod val="115000"/>
                    <a:alpha val="0"/>
                  </a:srgbClr>
                </a:gs>
                <a:gs pos="50000">
                  <a:srgbClr val="FF5050">
                    <a:shade val="67500"/>
                    <a:satMod val="115000"/>
                  </a:srgbClr>
                </a:gs>
                <a:gs pos="100000">
                  <a:srgbClr val="FF505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AT"/>
            </a:p>
          </p:txBody>
        </p:sp>
        <p:sp>
          <p:nvSpPr>
            <p:cNvPr id="4106" name="Textfeld 23"/>
            <p:cNvSpPr txBox="1">
              <a:spLocks noChangeArrowheads="1"/>
            </p:cNvSpPr>
            <p:nvPr/>
          </p:nvSpPr>
          <p:spPr bwMode="auto">
            <a:xfrm>
              <a:off x="4644528" y="4154305"/>
              <a:ext cx="5616105" cy="1939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  </a:t>
              </a:r>
              <a:endParaRPr lang="de-DE" altLang="de-DE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   Stauräume, Moore,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de-DE" altLang="de-DE" sz="24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Vegetation etc.        </a:t>
              </a:r>
              <a:r>
                <a:rPr lang="de-DE" altLang="de-DE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   </a:t>
              </a:r>
              <a:r>
                <a:rPr lang="de-DE" altLang="de-DE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Sedimentspeicher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DE" altLang="de-DE" sz="24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de-DE" altLang="de-DE" sz="24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  als Archive</a:t>
              </a:r>
              <a:r>
                <a:rPr lang="de-DE" altLang="de-DE" sz="2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	</a:t>
              </a:r>
              <a:endParaRPr lang="de-AT" altLang="de-DE" sz="24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Rechteck 11"/>
          <p:cNvSpPr/>
          <p:nvPr/>
        </p:nvSpPr>
        <p:spPr>
          <a:xfrm>
            <a:off x="179512" y="2780928"/>
            <a:ext cx="8806861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Archive – Prozesse – Frequenzen-Magnituden</a:t>
            </a:r>
            <a:endParaRPr lang="de-DE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7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</p:spPr>
      </p:pic>
      <p:sp>
        <p:nvSpPr>
          <p:cNvPr id="2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FF0000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6: </a:t>
            </a:r>
            <a:r>
              <a:rPr lang="de-DE" altLang="de-DE" dirty="0" err="1" smtClean="0">
                <a:solidFill>
                  <a:srgbClr val="FF0000"/>
                </a:solidFill>
                <a:latin typeface="Arial" charset="0"/>
              </a:rPr>
              <a:t>Inzing</a:t>
            </a:r>
            <a:r>
              <a:rPr lang="de-DE" altLang="de-DE" dirty="0" smtClean="0">
                <a:solidFill>
                  <a:srgbClr val="FF0000"/>
                </a:solidFill>
                <a:latin typeface="Arial" charset="0"/>
              </a:rPr>
              <a:t> Tirol</a:t>
            </a:r>
            <a:endParaRPr lang="de-DE" altLang="de-DE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6600" dirty="0">
                <a:solidFill>
                  <a:srgbClr val="FF0000"/>
                </a:solidFill>
                <a:latin typeface="Arial" charset="0"/>
              </a:rPr>
              <a:t>Stiller </a:t>
            </a:r>
            <a:r>
              <a:rPr lang="de-DE" altLang="de-DE" sz="6600" dirty="0" smtClean="0">
                <a:solidFill>
                  <a:srgbClr val="FF0000"/>
                </a:solidFill>
                <a:latin typeface="Arial" charset="0"/>
              </a:rPr>
              <a:t>Zeuge_4</a:t>
            </a:r>
            <a:endParaRPr lang="de-AT" altLang="de-DE" sz="2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3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ihandform 6"/>
          <p:cNvSpPr/>
          <p:nvPr/>
        </p:nvSpPr>
        <p:spPr>
          <a:xfrm>
            <a:off x="0" y="4365104"/>
            <a:ext cx="9144000" cy="1619250"/>
          </a:xfrm>
          <a:custGeom>
            <a:avLst/>
            <a:gdLst>
              <a:gd name="connsiteX0" fmla="*/ 0 w 3638550"/>
              <a:gd name="connsiteY0" fmla="*/ 0 h 800100"/>
              <a:gd name="connsiteX1" fmla="*/ 704850 w 3638550"/>
              <a:gd name="connsiteY1" fmla="*/ 190500 h 800100"/>
              <a:gd name="connsiteX2" fmla="*/ 1733550 w 3638550"/>
              <a:gd name="connsiteY2" fmla="*/ 428625 h 800100"/>
              <a:gd name="connsiteX3" fmla="*/ 2619375 w 3638550"/>
              <a:gd name="connsiteY3" fmla="*/ 590550 h 800100"/>
              <a:gd name="connsiteX4" fmla="*/ 3638550 w 3638550"/>
              <a:gd name="connsiteY4" fmla="*/ 800100 h 800100"/>
              <a:gd name="connsiteX0" fmla="*/ 0 w 3638550"/>
              <a:gd name="connsiteY0" fmla="*/ 0 h 1619250"/>
              <a:gd name="connsiteX1" fmla="*/ 704850 w 3638550"/>
              <a:gd name="connsiteY1" fmla="*/ 190500 h 1619250"/>
              <a:gd name="connsiteX2" fmla="*/ 1733550 w 3638550"/>
              <a:gd name="connsiteY2" fmla="*/ 428625 h 1619250"/>
              <a:gd name="connsiteX3" fmla="*/ 2619375 w 3638550"/>
              <a:gd name="connsiteY3" fmla="*/ 590550 h 1619250"/>
              <a:gd name="connsiteX4" fmla="*/ 3638550 w 3638550"/>
              <a:gd name="connsiteY4" fmla="*/ 1619250 h 1619250"/>
              <a:gd name="connsiteX0" fmla="*/ 0 w 3638550"/>
              <a:gd name="connsiteY0" fmla="*/ 0 h 1619250"/>
              <a:gd name="connsiteX1" fmla="*/ 704850 w 3638550"/>
              <a:gd name="connsiteY1" fmla="*/ 190500 h 1619250"/>
              <a:gd name="connsiteX2" fmla="*/ 1733550 w 3638550"/>
              <a:gd name="connsiteY2" fmla="*/ 428625 h 1619250"/>
              <a:gd name="connsiteX3" fmla="*/ 2448818 w 3638550"/>
              <a:gd name="connsiteY3" fmla="*/ 1295400 h 1619250"/>
              <a:gd name="connsiteX4" fmla="*/ 3638550 w 3638550"/>
              <a:gd name="connsiteY4" fmla="*/ 1619250 h 1619250"/>
              <a:gd name="connsiteX0" fmla="*/ 0 w 3638550"/>
              <a:gd name="connsiteY0" fmla="*/ 0 h 1619250"/>
              <a:gd name="connsiteX1" fmla="*/ 704850 w 3638550"/>
              <a:gd name="connsiteY1" fmla="*/ 190500 h 1619250"/>
              <a:gd name="connsiteX2" fmla="*/ 1597105 w 3638550"/>
              <a:gd name="connsiteY2" fmla="*/ 990600 h 1619250"/>
              <a:gd name="connsiteX3" fmla="*/ 2448818 w 3638550"/>
              <a:gd name="connsiteY3" fmla="*/ 1295400 h 1619250"/>
              <a:gd name="connsiteX4" fmla="*/ 3638550 w 3638550"/>
              <a:gd name="connsiteY4" fmla="*/ 1619250 h 1619250"/>
              <a:gd name="connsiteX0" fmla="*/ 0 w 3638550"/>
              <a:gd name="connsiteY0" fmla="*/ 0 h 1619250"/>
              <a:gd name="connsiteX1" fmla="*/ 659368 w 3638550"/>
              <a:gd name="connsiteY1" fmla="*/ 381000 h 1619250"/>
              <a:gd name="connsiteX2" fmla="*/ 1597105 w 3638550"/>
              <a:gd name="connsiteY2" fmla="*/ 990600 h 1619250"/>
              <a:gd name="connsiteX3" fmla="*/ 2448818 w 3638550"/>
              <a:gd name="connsiteY3" fmla="*/ 1295400 h 1619250"/>
              <a:gd name="connsiteX4" fmla="*/ 3638550 w 3638550"/>
              <a:gd name="connsiteY4" fmla="*/ 1619250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8550" h="1619250">
                <a:moveTo>
                  <a:pt x="0" y="0"/>
                </a:moveTo>
                <a:cubicBezTo>
                  <a:pt x="207962" y="59531"/>
                  <a:pt x="393184" y="215900"/>
                  <a:pt x="659368" y="381000"/>
                </a:cubicBezTo>
                <a:cubicBezTo>
                  <a:pt x="925552" y="546100"/>
                  <a:pt x="1298863" y="838200"/>
                  <a:pt x="1597105" y="990600"/>
                </a:cubicBezTo>
                <a:cubicBezTo>
                  <a:pt x="1895347" y="1143000"/>
                  <a:pt x="2131318" y="1233488"/>
                  <a:pt x="2448818" y="1295400"/>
                </a:cubicBezTo>
                <a:cubicBezTo>
                  <a:pt x="2766318" y="1357312"/>
                  <a:pt x="3287712" y="1545431"/>
                  <a:pt x="3638550" y="161925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Freihandform 8"/>
          <p:cNvSpPr/>
          <p:nvPr/>
        </p:nvSpPr>
        <p:spPr>
          <a:xfrm>
            <a:off x="0" y="4962133"/>
            <a:ext cx="9144000" cy="1619250"/>
          </a:xfrm>
          <a:custGeom>
            <a:avLst/>
            <a:gdLst>
              <a:gd name="connsiteX0" fmla="*/ 0 w 3638550"/>
              <a:gd name="connsiteY0" fmla="*/ 0 h 800100"/>
              <a:gd name="connsiteX1" fmla="*/ 704850 w 3638550"/>
              <a:gd name="connsiteY1" fmla="*/ 190500 h 800100"/>
              <a:gd name="connsiteX2" fmla="*/ 1733550 w 3638550"/>
              <a:gd name="connsiteY2" fmla="*/ 428625 h 800100"/>
              <a:gd name="connsiteX3" fmla="*/ 2619375 w 3638550"/>
              <a:gd name="connsiteY3" fmla="*/ 590550 h 800100"/>
              <a:gd name="connsiteX4" fmla="*/ 3638550 w 3638550"/>
              <a:gd name="connsiteY4" fmla="*/ 800100 h 800100"/>
              <a:gd name="connsiteX0" fmla="*/ 0 w 3638550"/>
              <a:gd name="connsiteY0" fmla="*/ 0 h 1619250"/>
              <a:gd name="connsiteX1" fmla="*/ 704850 w 3638550"/>
              <a:gd name="connsiteY1" fmla="*/ 190500 h 1619250"/>
              <a:gd name="connsiteX2" fmla="*/ 1733550 w 3638550"/>
              <a:gd name="connsiteY2" fmla="*/ 428625 h 1619250"/>
              <a:gd name="connsiteX3" fmla="*/ 2619375 w 3638550"/>
              <a:gd name="connsiteY3" fmla="*/ 590550 h 1619250"/>
              <a:gd name="connsiteX4" fmla="*/ 3638550 w 3638550"/>
              <a:gd name="connsiteY4" fmla="*/ 1619250 h 1619250"/>
              <a:gd name="connsiteX0" fmla="*/ 0 w 3638550"/>
              <a:gd name="connsiteY0" fmla="*/ 0 h 1619250"/>
              <a:gd name="connsiteX1" fmla="*/ 704850 w 3638550"/>
              <a:gd name="connsiteY1" fmla="*/ 190500 h 1619250"/>
              <a:gd name="connsiteX2" fmla="*/ 1733550 w 3638550"/>
              <a:gd name="connsiteY2" fmla="*/ 428625 h 1619250"/>
              <a:gd name="connsiteX3" fmla="*/ 2448818 w 3638550"/>
              <a:gd name="connsiteY3" fmla="*/ 1295400 h 1619250"/>
              <a:gd name="connsiteX4" fmla="*/ 3638550 w 3638550"/>
              <a:gd name="connsiteY4" fmla="*/ 1619250 h 1619250"/>
              <a:gd name="connsiteX0" fmla="*/ 0 w 3638550"/>
              <a:gd name="connsiteY0" fmla="*/ 0 h 1619250"/>
              <a:gd name="connsiteX1" fmla="*/ 704850 w 3638550"/>
              <a:gd name="connsiteY1" fmla="*/ 190500 h 1619250"/>
              <a:gd name="connsiteX2" fmla="*/ 1597105 w 3638550"/>
              <a:gd name="connsiteY2" fmla="*/ 990600 h 1619250"/>
              <a:gd name="connsiteX3" fmla="*/ 2448818 w 3638550"/>
              <a:gd name="connsiteY3" fmla="*/ 1295400 h 1619250"/>
              <a:gd name="connsiteX4" fmla="*/ 3638550 w 3638550"/>
              <a:gd name="connsiteY4" fmla="*/ 1619250 h 1619250"/>
              <a:gd name="connsiteX0" fmla="*/ 0 w 3638550"/>
              <a:gd name="connsiteY0" fmla="*/ 0 h 1619250"/>
              <a:gd name="connsiteX1" fmla="*/ 659368 w 3638550"/>
              <a:gd name="connsiteY1" fmla="*/ 381000 h 1619250"/>
              <a:gd name="connsiteX2" fmla="*/ 1597105 w 3638550"/>
              <a:gd name="connsiteY2" fmla="*/ 990600 h 1619250"/>
              <a:gd name="connsiteX3" fmla="*/ 2448818 w 3638550"/>
              <a:gd name="connsiteY3" fmla="*/ 1295400 h 1619250"/>
              <a:gd name="connsiteX4" fmla="*/ 3638550 w 3638550"/>
              <a:gd name="connsiteY4" fmla="*/ 1619250 h 161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8550" h="1619250">
                <a:moveTo>
                  <a:pt x="0" y="0"/>
                </a:moveTo>
                <a:cubicBezTo>
                  <a:pt x="207962" y="59531"/>
                  <a:pt x="393184" y="215900"/>
                  <a:pt x="659368" y="381000"/>
                </a:cubicBezTo>
                <a:cubicBezTo>
                  <a:pt x="925552" y="546100"/>
                  <a:pt x="1298863" y="838200"/>
                  <a:pt x="1597105" y="990600"/>
                </a:cubicBezTo>
                <a:cubicBezTo>
                  <a:pt x="1895347" y="1143000"/>
                  <a:pt x="2131318" y="1233488"/>
                  <a:pt x="2448818" y="1295400"/>
                </a:cubicBezTo>
                <a:cubicBezTo>
                  <a:pt x="2766318" y="1357312"/>
                  <a:pt x="3287712" y="1545431"/>
                  <a:pt x="3638550" y="1619250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Freihandform 9"/>
          <p:cNvSpPr/>
          <p:nvPr/>
        </p:nvSpPr>
        <p:spPr>
          <a:xfrm>
            <a:off x="0" y="5661248"/>
            <a:ext cx="4699466" cy="1171575"/>
          </a:xfrm>
          <a:custGeom>
            <a:avLst/>
            <a:gdLst>
              <a:gd name="connsiteX0" fmla="*/ 0 w 3638550"/>
              <a:gd name="connsiteY0" fmla="*/ 0 h 800100"/>
              <a:gd name="connsiteX1" fmla="*/ 704850 w 3638550"/>
              <a:gd name="connsiteY1" fmla="*/ 190500 h 800100"/>
              <a:gd name="connsiteX2" fmla="*/ 1733550 w 3638550"/>
              <a:gd name="connsiteY2" fmla="*/ 428625 h 800100"/>
              <a:gd name="connsiteX3" fmla="*/ 2619375 w 3638550"/>
              <a:gd name="connsiteY3" fmla="*/ 590550 h 800100"/>
              <a:gd name="connsiteX4" fmla="*/ 3638550 w 3638550"/>
              <a:gd name="connsiteY4" fmla="*/ 800100 h 800100"/>
              <a:gd name="connsiteX0" fmla="*/ 0 w 3638550"/>
              <a:gd name="connsiteY0" fmla="*/ 0 h 1619250"/>
              <a:gd name="connsiteX1" fmla="*/ 704850 w 3638550"/>
              <a:gd name="connsiteY1" fmla="*/ 190500 h 1619250"/>
              <a:gd name="connsiteX2" fmla="*/ 1733550 w 3638550"/>
              <a:gd name="connsiteY2" fmla="*/ 428625 h 1619250"/>
              <a:gd name="connsiteX3" fmla="*/ 2619375 w 3638550"/>
              <a:gd name="connsiteY3" fmla="*/ 590550 h 1619250"/>
              <a:gd name="connsiteX4" fmla="*/ 3638550 w 3638550"/>
              <a:gd name="connsiteY4" fmla="*/ 1619250 h 1619250"/>
              <a:gd name="connsiteX0" fmla="*/ 0 w 3638550"/>
              <a:gd name="connsiteY0" fmla="*/ 0 h 1619250"/>
              <a:gd name="connsiteX1" fmla="*/ 704850 w 3638550"/>
              <a:gd name="connsiteY1" fmla="*/ 190500 h 1619250"/>
              <a:gd name="connsiteX2" fmla="*/ 1733550 w 3638550"/>
              <a:gd name="connsiteY2" fmla="*/ 428625 h 1619250"/>
              <a:gd name="connsiteX3" fmla="*/ 2448818 w 3638550"/>
              <a:gd name="connsiteY3" fmla="*/ 1295400 h 1619250"/>
              <a:gd name="connsiteX4" fmla="*/ 3638550 w 3638550"/>
              <a:gd name="connsiteY4" fmla="*/ 1619250 h 1619250"/>
              <a:gd name="connsiteX0" fmla="*/ 0 w 3638550"/>
              <a:gd name="connsiteY0" fmla="*/ 0 h 1619250"/>
              <a:gd name="connsiteX1" fmla="*/ 704850 w 3638550"/>
              <a:gd name="connsiteY1" fmla="*/ 190500 h 1619250"/>
              <a:gd name="connsiteX2" fmla="*/ 1597105 w 3638550"/>
              <a:gd name="connsiteY2" fmla="*/ 990600 h 1619250"/>
              <a:gd name="connsiteX3" fmla="*/ 2448818 w 3638550"/>
              <a:gd name="connsiteY3" fmla="*/ 1295400 h 1619250"/>
              <a:gd name="connsiteX4" fmla="*/ 3638550 w 3638550"/>
              <a:gd name="connsiteY4" fmla="*/ 1619250 h 1619250"/>
              <a:gd name="connsiteX0" fmla="*/ 0 w 3638550"/>
              <a:gd name="connsiteY0" fmla="*/ 0 h 1619250"/>
              <a:gd name="connsiteX1" fmla="*/ 659368 w 3638550"/>
              <a:gd name="connsiteY1" fmla="*/ 381000 h 1619250"/>
              <a:gd name="connsiteX2" fmla="*/ 1597105 w 3638550"/>
              <a:gd name="connsiteY2" fmla="*/ 990600 h 1619250"/>
              <a:gd name="connsiteX3" fmla="*/ 2448818 w 3638550"/>
              <a:gd name="connsiteY3" fmla="*/ 1295400 h 1619250"/>
              <a:gd name="connsiteX4" fmla="*/ 3638550 w 3638550"/>
              <a:gd name="connsiteY4" fmla="*/ 1619250 h 1619250"/>
              <a:gd name="connsiteX0" fmla="*/ 0 w 2448818"/>
              <a:gd name="connsiteY0" fmla="*/ 0 h 1295400"/>
              <a:gd name="connsiteX1" fmla="*/ 659368 w 2448818"/>
              <a:gd name="connsiteY1" fmla="*/ 381000 h 1295400"/>
              <a:gd name="connsiteX2" fmla="*/ 1597105 w 2448818"/>
              <a:gd name="connsiteY2" fmla="*/ 990600 h 1295400"/>
              <a:gd name="connsiteX3" fmla="*/ 2448818 w 2448818"/>
              <a:gd name="connsiteY3" fmla="*/ 1295400 h 1295400"/>
              <a:gd name="connsiteX0" fmla="*/ 0 w 1597105"/>
              <a:gd name="connsiteY0" fmla="*/ 0 h 990600"/>
              <a:gd name="connsiteX1" fmla="*/ 659368 w 1597105"/>
              <a:gd name="connsiteY1" fmla="*/ 381000 h 990600"/>
              <a:gd name="connsiteX2" fmla="*/ 1597105 w 1597105"/>
              <a:gd name="connsiteY2" fmla="*/ 990600 h 990600"/>
              <a:gd name="connsiteX0" fmla="*/ 0 w 1869996"/>
              <a:gd name="connsiteY0" fmla="*/ 0 h 1171575"/>
              <a:gd name="connsiteX1" fmla="*/ 659368 w 1869996"/>
              <a:gd name="connsiteY1" fmla="*/ 381000 h 1171575"/>
              <a:gd name="connsiteX2" fmla="*/ 1869996 w 1869996"/>
              <a:gd name="connsiteY2" fmla="*/ 1171575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9996" h="1171575">
                <a:moveTo>
                  <a:pt x="0" y="0"/>
                </a:moveTo>
                <a:cubicBezTo>
                  <a:pt x="207962" y="59531"/>
                  <a:pt x="347702" y="185738"/>
                  <a:pt x="659368" y="381000"/>
                </a:cubicBezTo>
                <a:cubicBezTo>
                  <a:pt x="971034" y="576263"/>
                  <a:pt x="1571754" y="1019175"/>
                  <a:pt x="1869996" y="1171575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107504" y="6381328"/>
            <a:ext cx="8967216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Murkegel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verschüttete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Erdgeschoss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Fenster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liegen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heute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tiefer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als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früher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</a:t>
            </a:r>
            <a:endParaRPr lang="de-AT" altLang="de-D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Pfeil nach unten 7"/>
          <p:cNvSpPr/>
          <p:nvPr/>
        </p:nvSpPr>
        <p:spPr>
          <a:xfrm rot="6309133">
            <a:off x="2208442" y="4819374"/>
            <a:ext cx="648072" cy="1566664"/>
          </a:xfrm>
          <a:prstGeom prst="downArrow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0152" y="111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6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5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10" grpId="0" animBg="1"/>
      <p:bldP spid="5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60" name="Picture 20" descr="F:\Gschliefgraben\Gschliefgraben_Vorträge\Gschlief_Abbildungen\Gschlief_VermurungLiasnhaus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41288" y="101600"/>
            <a:ext cx="8928100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chemeClr val="bg1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chemeClr val="bg1"/>
                </a:solidFill>
                <a:latin typeface="Arial" charset="0"/>
              </a:rPr>
              <a:t>6: Traunstein-West</a:t>
            </a:r>
            <a:endParaRPr lang="de-DE" altLang="de-DE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5400" dirty="0">
                <a:solidFill>
                  <a:schemeClr val="bg1"/>
                </a:solidFill>
                <a:latin typeface="Arial" charset="0"/>
              </a:rPr>
              <a:t>Stiller </a:t>
            </a:r>
            <a:r>
              <a:rPr lang="de-DE" altLang="de-DE" sz="5400" dirty="0" err="1" smtClean="0">
                <a:solidFill>
                  <a:schemeClr val="bg1"/>
                </a:solidFill>
                <a:latin typeface="Arial" charset="0"/>
              </a:rPr>
              <a:t>Zeuge_Kapellen</a:t>
            </a:r>
            <a:endParaRPr lang="de-AT" altLang="de-DE" sz="54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107504" y="6381328"/>
            <a:ext cx="8967216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Auch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Sakralbauten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z.B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Kapellen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weisen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oft auf Geo-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Gefahrenherde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AT" altLang="de-DE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4283968" y="1772816"/>
            <a:ext cx="3744416" cy="2952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Picture 2" descr="C:\Users\g40705u2902\AppData\Local\Microsoft\Windows\Temporary Internet Files\Content.IE5\B80AIOQG\MM900354676[1]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020888"/>
            <a:ext cx="316865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5656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88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3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3" t="3413" r="5884" b="753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141288" y="101600"/>
            <a:ext cx="89281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chemeClr val="bg1"/>
                </a:solidFill>
                <a:latin typeface="Arial" charset="0"/>
              </a:rPr>
              <a:t>Fallbeispiel </a:t>
            </a:r>
            <a:r>
              <a:rPr lang="de-DE" altLang="de-DE" dirty="0" smtClean="0">
                <a:solidFill>
                  <a:schemeClr val="bg1"/>
                </a:solidFill>
                <a:latin typeface="Arial" charset="0"/>
              </a:rPr>
              <a:t>7: Galtür, </a:t>
            </a:r>
            <a:r>
              <a:rPr lang="de-DE" altLang="de-DE" dirty="0" err="1" smtClean="0">
                <a:solidFill>
                  <a:schemeClr val="bg1"/>
                </a:solidFill>
                <a:latin typeface="Arial" charset="0"/>
              </a:rPr>
              <a:t>Paznaun</a:t>
            </a:r>
            <a:r>
              <a:rPr lang="de-DE" altLang="de-DE" dirty="0" smtClean="0">
                <a:solidFill>
                  <a:schemeClr val="bg1"/>
                </a:solidFill>
                <a:latin typeface="Arial" charset="0"/>
              </a:rPr>
              <a:t>, Tirol</a:t>
            </a:r>
            <a:endParaRPr lang="de-DE" altLang="de-DE" dirty="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800" dirty="0">
                <a:solidFill>
                  <a:schemeClr val="bg1"/>
                </a:solidFill>
                <a:latin typeface="Arial" charset="0"/>
              </a:rPr>
              <a:t>Stiller </a:t>
            </a:r>
            <a:r>
              <a:rPr lang="de-DE" altLang="de-DE" sz="4800" dirty="0" err="1" smtClean="0">
                <a:solidFill>
                  <a:schemeClr val="bg1"/>
                </a:solidFill>
                <a:latin typeface="Arial" charset="0"/>
              </a:rPr>
              <a:t>Zeuge_Sturzblock</a:t>
            </a:r>
            <a:endParaRPr lang="de-AT" altLang="de-DE" sz="48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8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2"/>
          <p:cNvSpPr txBox="1">
            <a:spLocks noChangeArrowheads="1"/>
          </p:cNvSpPr>
          <p:nvPr/>
        </p:nvSpPr>
        <p:spPr bwMode="auto">
          <a:xfrm>
            <a:off x="107504" y="6165304"/>
            <a:ext cx="8967216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Alter </a:t>
            </a:r>
            <a:r>
              <a:rPr lang="en-US" altLang="de-DE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Sturzblock</a:t>
            </a:r>
            <a:r>
              <a:rPr lang="en-US" altLang="de-DE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hat </a:t>
            </a:r>
            <a:r>
              <a:rPr lang="en-US" altLang="de-DE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rezent</a:t>
            </a:r>
            <a:r>
              <a:rPr lang="en-US" altLang="de-DE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Schutzfunktion</a:t>
            </a:r>
            <a:r>
              <a:rPr lang="en-US" altLang="de-DE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de-AT" altLang="de-DE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4186" y="2857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5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9525"/>
            <a:ext cx="4572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141288" y="101600"/>
            <a:ext cx="89281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3000" dirty="0">
                <a:solidFill>
                  <a:srgbClr val="FF0000"/>
                </a:solidFill>
                <a:latin typeface="Arial" charset="0"/>
              </a:rPr>
              <a:t>Fallbeispiel </a:t>
            </a:r>
            <a:r>
              <a:rPr lang="de-DE" altLang="de-DE" sz="3000" dirty="0" smtClean="0">
                <a:solidFill>
                  <a:srgbClr val="FF0000"/>
                </a:solidFill>
                <a:latin typeface="Arial" charset="0"/>
              </a:rPr>
              <a:t>8: Dachstein, Grobsteinhütte</a:t>
            </a:r>
            <a:endParaRPr lang="de-DE" altLang="de-DE" sz="3000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4800" dirty="0">
                <a:solidFill>
                  <a:srgbClr val="FF0000"/>
                </a:solidFill>
                <a:latin typeface="Arial" charset="0"/>
              </a:rPr>
              <a:t>Stiller </a:t>
            </a:r>
            <a:r>
              <a:rPr lang="de-DE" altLang="de-DE" sz="4800" dirty="0" err="1" smtClean="0">
                <a:solidFill>
                  <a:srgbClr val="FF0000"/>
                </a:solidFill>
                <a:latin typeface="Arial" charset="0"/>
              </a:rPr>
              <a:t>Zeuge_Sturzblock</a:t>
            </a:r>
            <a:endParaRPr lang="de-AT" altLang="de-DE" sz="48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9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2"/>
          <p:cNvSpPr txBox="1">
            <a:spLocks noChangeArrowheads="1"/>
          </p:cNvSpPr>
          <p:nvPr/>
        </p:nvSpPr>
        <p:spPr bwMode="auto">
          <a:xfrm>
            <a:off x="107504" y="6156593"/>
            <a:ext cx="8967216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Alter </a:t>
            </a:r>
            <a:r>
              <a:rPr lang="en-US" altLang="de-DE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Sturzblock</a:t>
            </a:r>
            <a:r>
              <a:rPr lang="en-US" altLang="de-DE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hat </a:t>
            </a:r>
            <a:r>
              <a:rPr lang="en-US" altLang="de-DE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rezent</a:t>
            </a:r>
            <a:r>
              <a:rPr lang="en-US" altLang="de-DE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Schutzfunktion</a:t>
            </a:r>
            <a:r>
              <a:rPr lang="en-US" altLang="de-DE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de-AT" altLang="de-DE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475656" y="3573016"/>
            <a:ext cx="2160240" cy="18722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4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7544" y="155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8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5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005" r="34895" b="5191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52400" y="109538"/>
            <a:ext cx="8915400" cy="9239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5400" b="1">
                <a:solidFill>
                  <a:srgbClr val="FF0000"/>
                </a:solidFill>
                <a:latin typeface="Arial" charset="0"/>
                <a:cs typeface="Arial" charset="0"/>
              </a:rPr>
              <a:t>Erdbeben und Flutwellen</a:t>
            </a:r>
            <a:endParaRPr lang="de-DE" altLang="de-DE" sz="5400" b="1" i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738"/>
            <a:ext cx="9144000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Grafi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5876925"/>
            <a:ext cx="16986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9952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2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feld 1"/>
          <p:cNvSpPr txBox="1">
            <a:spLocks noChangeArrowheads="1"/>
          </p:cNvSpPr>
          <p:nvPr/>
        </p:nvSpPr>
        <p:spPr bwMode="auto">
          <a:xfrm>
            <a:off x="141288" y="396875"/>
            <a:ext cx="8928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600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Augenzeugen</a:t>
            </a:r>
            <a:endParaRPr lang="de-AT" altLang="de-DE" sz="6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Textfeld 4"/>
          <p:cNvSpPr txBox="1">
            <a:spLocks noChangeArrowheads="1"/>
          </p:cNvSpPr>
          <p:nvPr/>
        </p:nvSpPr>
        <p:spPr bwMode="auto">
          <a:xfrm>
            <a:off x="107950" y="5972175"/>
            <a:ext cx="8928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Art: befragen, Protokolle, Dokumente</a:t>
            </a:r>
            <a:endParaRPr lang="de-AT" altLang="de-DE" sz="4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4" name="Textfeld 4"/>
          <p:cNvSpPr txBox="1">
            <a:spLocks noChangeArrowheads="1"/>
          </p:cNvSpPr>
          <p:nvPr/>
        </p:nvSpPr>
        <p:spPr bwMode="auto">
          <a:xfrm>
            <a:off x="107504" y="1126485"/>
            <a:ext cx="8928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Erdbeben </a:t>
            </a:r>
            <a:r>
              <a:rPr lang="de-DE" altLang="de-DE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Sichuan_VR</a:t>
            </a:r>
            <a:r>
              <a:rPr lang="de-DE" altLang="de-DE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China_12.5.2008</a:t>
            </a:r>
            <a:endParaRPr lang="de-AT" altLang="de-DE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6" name="Picture 5" descr="F:\China_Wenchuan2008_2009\China_2009_Bergstürze\Wenchuan_ausYinetal_2009\Wenchuan_Rockfall_4.jpg"/>
          <p:cNvPicPr>
            <a:picLocks noChangeAspect="1" noChangeArrowheads="1"/>
          </p:cNvPicPr>
          <p:nvPr/>
        </p:nvPicPr>
        <p:blipFill>
          <a:blip r:embed="rId4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773238"/>
            <a:ext cx="40259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 descr="F:\China_Wenchuan2008_2009\China_2009_Bergstürze\Mechanismus\Mechanismus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468153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F:\China_Wenchuan2008_2009\China_2009_Bergstürze\Wenchuan_ausYinetal_2009\Wenchuan_Rockfall_3.jpg"/>
          <p:cNvPicPr>
            <a:picLocks noChangeAspect="1" noChangeArrowheads="1"/>
          </p:cNvPicPr>
          <p:nvPr/>
        </p:nvPicPr>
        <p:blipFill>
          <a:blip r:embed="rId6" cstate="print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1413" y="1779588"/>
            <a:ext cx="3910012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26" descr="F:\China_Wenchuan2008_2009\China_2009_Bergstürze\Mechanismus\Mechanismus_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3238"/>
            <a:ext cx="468153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F:\China_Wenchuan2008_2009\China_2009_Bergstürze\Wenchuan_ausYinetal_2009\Wenchuan_Rockfall_2.jpg"/>
          <p:cNvPicPr>
            <a:picLocks noChangeAspect="1" noChangeArrowheads="1"/>
          </p:cNvPicPr>
          <p:nvPr/>
        </p:nvPicPr>
        <p:blipFill>
          <a:blip r:embed="rId8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1779588"/>
            <a:ext cx="3957638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26" descr="F:\China_Wenchuan2008_2009\China_2009_Bergstürze\Mechanismus\Mechanismus_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78000"/>
            <a:ext cx="4673600" cy="351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F:\China_Wenchuan2008_2009\China_2009_Bergstürze\Wenchuan_ausYinetal_2009\Wenchuan_Rockfall_1.jpg"/>
          <p:cNvPicPr>
            <a:picLocks noChangeAspect="1" noChangeArrowheads="1"/>
          </p:cNvPicPr>
          <p:nvPr/>
        </p:nvPicPr>
        <p:blipFill>
          <a:blip r:embed="rId10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0" y="1779588"/>
            <a:ext cx="3940175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26" descr="F:\China_Wenchuan2008_2009\China_2009_Bergstürze\Mechanismus\Mechanismus_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81175"/>
            <a:ext cx="4670425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2"/>
          <p:cNvSpPr txBox="1">
            <a:spLocks noChangeArrowheads="1"/>
          </p:cNvSpPr>
          <p:nvPr/>
        </p:nvSpPr>
        <p:spPr bwMode="auto">
          <a:xfrm>
            <a:off x="107950" y="88677"/>
            <a:ext cx="8928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6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Augenzeugen</a:t>
            </a:r>
            <a:endParaRPr lang="de-AT" altLang="de-DE" sz="6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8" descr="J:\scan\S20C-411031109250.jpg"/>
          <p:cNvPicPr>
            <a:picLocks noChangeAspect="1" noChangeArrowheads="1"/>
          </p:cNvPicPr>
          <p:nvPr/>
        </p:nvPicPr>
        <p:blipFill>
          <a:blip r:embed="rId12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6632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feld 2"/>
          <p:cNvSpPr txBox="1">
            <a:spLocks noChangeArrowheads="1"/>
          </p:cNvSpPr>
          <p:nvPr/>
        </p:nvSpPr>
        <p:spPr bwMode="auto">
          <a:xfrm>
            <a:off x="141288" y="5787261"/>
            <a:ext cx="8864600" cy="95410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Aus</a:t>
            </a:r>
            <a:r>
              <a:rPr lang="en-US" altLang="de-DE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Erzählung</a:t>
            </a:r>
            <a:r>
              <a:rPr lang="en-US" altLang="de-DE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und </a:t>
            </a:r>
            <a:r>
              <a:rPr lang="en-US" altLang="de-DE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Darstellung</a:t>
            </a:r>
            <a:r>
              <a:rPr lang="en-US" altLang="de-DE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eines</a:t>
            </a:r>
            <a:r>
              <a:rPr lang="en-US" altLang="de-DE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Ereignisses</a:t>
            </a:r>
            <a:r>
              <a:rPr lang="en-US" altLang="de-DE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lässt</a:t>
            </a:r>
            <a:r>
              <a:rPr lang="en-US" altLang="de-DE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sich</a:t>
            </a:r>
            <a:r>
              <a:rPr lang="en-US" altLang="de-DE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der </a:t>
            </a:r>
            <a:r>
              <a:rPr lang="en-US" altLang="de-DE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Prozess</a:t>
            </a:r>
            <a:r>
              <a:rPr lang="en-US" altLang="de-DE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rekonstruieren</a:t>
            </a:r>
            <a:r>
              <a:rPr lang="en-US" altLang="de-DE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</a:t>
            </a:r>
            <a:endParaRPr lang="de-AT" altLang="de-DE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84168" y="295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8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6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kumente und Einstellungen\g40705u2034\Eigene Dateien\Geo3000\SkgKatastrophen-HochwasserEbensee1899-2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8" t="2745" r="13185"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feld 2"/>
          <p:cNvSpPr txBox="1">
            <a:spLocks noChangeArrowheads="1"/>
          </p:cNvSpPr>
          <p:nvPr/>
        </p:nvSpPr>
        <p:spPr bwMode="auto">
          <a:xfrm>
            <a:off x="107950" y="449263"/>
            <a:ext cx="8928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6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Recherche</a:t>
            </a:r>
            <a:endParaRPr lang="de-AT" altLang="de-DE" sz="6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4" name="Textfeld 3"/>
          <p:cNvSpPr txBox="1">
            <a:spLocks noChangeArrowheads="1"/>
          </p:cNvSpPr>
          <p:nvPr/>
        </p:nvSpPr>
        <p:spPr bwMode="auto">
          <a:xfrm>
            <a:off x="107950" y="5373688"/>
            <a:ext cx="85677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Arten: </a:t>
            </a:r>
            <a:r>
              <a:rPr lang="de-DE" altLang="de-DE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museal, historisch</a:t>
            </a:r>
            <a:r>
              <a:rPr lang="de-DE" altLang="de-D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geospezifisch</a:t>
            </a:r>
            <a:endParaRPr lang="de-AT" altLang="de-DE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5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477838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180726" y="1412776"/>
            <a:ext cx="85677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Langbath-Flut_Ebensee_OÖ_1899</a:t>
            </a:r>
            <a:endParaRPr lang="de-AT" altLang="de-DE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69370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kumente und Einstellungen\g40705u2034\Eigene Dateien\Geo3000\SkgKatastrophen-HochwasserEbensee1899-1.t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r="2823"/>
          <a:stretch/>
        </p:blipFill>
        <p:spPr bwMode="auto">
          <a:xfrm>
            <a:off x="881286" y="1484784"/>
            <a:ext cx="7291114" cy="468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2"/>
          <p:cNvSpPr txBox="1">
            <a:spLocks noChangeArrowheads="1"/>
          </p:cNvSpPr>
          <p:nvPr/>
        </p:nvSpPr>
        <p:spPr bwMode="auto">
          <a:xfrm>
            <a:off x="107950" y="-52833"/>
            <a:ext cx="89281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6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Recherche</a:t>
            </a:r>
            <a:endParaRPr lang="de-AT" altLang="de-DE" sz="6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107950" y="6093296"/>
            <a:ext cx="85677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Arten: </a:t>
            </a:r>
            <a:r>
              <a:rPr lang="de-DE" altLang="de-DE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museal, historisch</a:t>
            </a:r>
            <a:r>
              <a:rPr lang="de-DE" altLang="de-DE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geospezifisch</a:t>
            </a:r>
            <a:endParaRPr lang="de-AT" altLang="de-DE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feld 3"/>
          <p:cNvSpPr txBox="1">
            <a:spLocks noChangeArrowheads="1"/>
          </p:cNvSpPr>
          <p:nvPr/>
        </p:nvSpPr>
        <p:spPr bwMode="auto">
          <a:xfrm>
            <a:off x="180726" y="910680"/>
            <a:ext cx="85677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altLang="de-DE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Langbath-Flut_Ebensee_OÖ_1899</a:t>
            </a:r>
            <a:endParaRPr lang="de-AT" altLang="de-DE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45362" y="117252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6016" y="196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5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27422" r="50769" b="6512"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de-DE" altLang="de-DE" sz="3600" dirty="0">
                <a:solidFill>
                  <a:srgbClr val="FF0000"/>
                </a:solidFill>
                <a:latin typeface="Arial" charset="0"/>
              </a:rPr>
              <a:t>Fallbeispiel </a:t>
            </a:r>
            <a:r>
              <a:rPr lang="de-DE" altLang="de-DE" sz="3600" dirty="0" smtClean="0">
                <a:solidFill>
                  <a:srgbClr val="FF0000"/>
                </a:solidFill>
                <a:latin typeface="Arial" charset="0"/>
              </a:rPr>
              <a:t>1_Langbath-Bach</a:t>
            </a:r>
            <a:endParaRPr lang="de-DE" altLang="de-DE" sz="3600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6000" dirty="0" smtClean="0">
                <a:solidFill>
                  <a:srgbClr val="FF0000"/>
                </a:solidFill>
                <a:latin typeface="Arial" charset="0"/>
              </a:rPr>
              <a:t>Schadensermittlung</a:t>
            </a:r>
            <a:endParaRPr lang="de-AT" altLang="de-DE" sz="6000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18436" name="Picture 8" descr="J:\scan\S20C-411031109250.jpg"/>
          <p:cNvPicPr>
            <a:picLocks noChangeAspect="1" noChangeArrowheads="1"/>
          </p:cNvPicPr>
          <p:nvPr/>
        </p:nvPicPr>
        <p:blipFill>
          <a:blip r:embed="rId5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2"/>
          <p:cNvSpPr txBox="1">
            <a:spLocks noChangeArrowheads="1"/>
          </p:cNvSpPr>
          <p:nvPr/>
        </p:nvSpPr>
        <p:spPr bwMode="auto">
          <a:xfrm>
            <a:off x="141288" y="5797713"/>
            <a:ext cx="8864600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Wenn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keine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schriftlichen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Zeugnisse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vorliegen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sind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Bilder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oftmals</a:t>
            </a:r>
            <a:endParaRPr lang="en-US" altLang="de-DE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die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einzig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verfügbaren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Quellen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zur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Ermittlung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der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Magnitude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einer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Naturkatastrophe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</a:t>
            </a:r>
            <a:endParaRPr lang="de-AT" altLang="de-D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1671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0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4">
            <a:lum bright="18000" contrast="1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42" y="716635"/>
            <a:ext cx="9152141" cy="616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J:\scan\S20C-411031109250.jpg"/>
          <p:cNvPicPr>
            <a:picLocks noChangeAspect="1" noChangeArrowheads="1"/>
          </p:cNvPicPr>
          <p:nvPr/>
        </p:nvPicPr>
        <p:blipFill>
          <a:blip r:embed="rId6" cstate="print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7" t="1001" r="2704" b="75787"/>
          <a:stretch>
            <a:fillRect/>
          </a:stretch>
        </p:blipFill>
        <p:spPr bwMode="auto">
          <a:xfrm>
            <a:off x="7315200" y="152400"/>
            <a:ext cx="169068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1"/>
          <p:cNvSpPr txBox="1">
            <a:spLocks noChangeArrowheads="1"/>
          </p:cNvSpPr>
          <p:nvPr/>
        </p:nvSpPr>
        <p:spPr bwMode="auto">
          <a:xfrm>
            <a:off x="141288" y="101600"/>
            <a:ext cx="89281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de-DE" altLang="de-DE" sz="3600" dirty="0">
                <a:solidFill>
                  <a:srgbClr val="FF0000"/>
                </a:solidFill>
                <a:latin typeface="Arial" charset="0"/>
              </a:rPr>
              <a:t>Fallbeispiel </a:t>
            </a:r>
            <a:r>
              <a:rPr lang="de-DE" altLang="de-DE" sz="3600" dirty="0" smtClean="0">
                <a:solidFill>
                  <a:srgbClr val="FF0000"/>
                </a:solidFill>
                <a:latin typeface="Arial" charset="0"/>
              </a:rPr>
              <a:t>1_Langbath-Bach</a:t>
            </a:r>
            <a:endParaRPr lang="de-DE" altLang="de-DE" sz="3600" dirty="0">
              <a:solidFill>
                <a:srgbClr val="FF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6000" dirty="0" smtClean="0">
                <a:solidFill>
                  <a:schemeClr val="bg1"/>
                </a:solidFill>
                <a:latin typeface="Arial" charset="0"/>
              </a:rPr>
              <a:t>Schadensermittlung</a:t>
            </a:r>
            <a:endParaRPr lang="de-AT" altLang="de-DE" sz="6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" name="Textfeld 2"/>
          <p:cNvSpPr txBox="1">
            <a:spLocks noChangeArrowheads="1"/>
          </p:cNvSpPr>
          <p:nvPr/>
        </p:nvSpPr>
        <p:spPr bwMode="auto">
          <a:xfrm>
            <a:off x="141288" y="5797713"/>
            <a:ext cx="8864600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Wenn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keine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schriftlichen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Zeugnisse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vorliegen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sind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Bilder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oftmals</a:t>
            </a:r>
            <a:endParaRPr lang="en-US" altLang="de-DE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auch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die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einzig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verfügbaren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Quellen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zur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Ermittlung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des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Schadensausmaßes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einer</a:t>
            </a:r>
            <a:r>
              <a:rPr lang="en-US" altLang="de-DE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de-DE" sz="2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Naturkatastrophe</a:t>
            </a:r>
            <a:r>
              <a:rPr lang="en-US" altLang="de-DE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  </a:t>
            </a:r>
            <a:endParaRPr lang="de-AT" altLang="de-DE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28" y="16712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3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502</Words>
  <Application>Microsoft Office PowerPoint</Application>
  <PresentationFormat>Bildschirmpräsentation (4:3)</PresentationFormat>
  <Paragraphs>152</Paragraphs>
  <Slides>33</Slides>
  <Notes>0</Notes>
  <HiddenSlides>0</HiddenSlides>
  <MMClips>27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4" baseType="lpstr"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Stadtamt Gmunden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g40705u2902</dc:creator>
  <cp:lastModifiedBy>g40705u2902</cp:lastModifiedBy>
  <cp:revision>146</cp:revision>
  <dcterms:created xsi:type="dcterms:W3CDTF">2013-08-20T14:37:01Z</dcterms:created>
  <dcterms:modified xsi:type="dcterms:W3CDTF">2020-04-23T11:04:43Z</dcterms:modified>
</cp:coreProperties>
</file>