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587" r:id="rId2"/>
    <p:sldId id="588" r:id="rId3"/>
    <p:sldId id="334" r:id="rId4"/>
    <p:sldId id="519" r:id="rId5"/>
    <p:sldId id="447" r:id="rId6"/>
    <p:sldId id="637" r:id="rId7"/>
    <p:sldId id="638" r:id="rId8"/>
    <p:sldId id="639" r:id="rId9"/>
    <p:sldId id="640" r:id="rId10"/>
    <p:sldId id="641" r:id="rId11"/>
    <p:sldId id="642" r:id="rId12"/>
    <p:sldId id="514" r:id="rId13"/>
    <p:sldId id="515" r:id="rId14"/>
    <p:sldId id="518" r:id="rId15"/>
    <p:sldId id="532" r:id="rId16"/>
    <p:sldId id="533" r:id="rId17"/>
    <p:sldId id="534" r:id="rId18"/>
    <p:sldId id="581" r:id="rId19"/>
    <p:sldId id="582" r:id="rId20"/>
    <p:sldId id="583" r:id="rId21"/>
    <p:sldId id="501" r:id="rId22"/>
    <p:sldId id="502" r:id="rId23"/>
    <p:sldId id="503" r:id="rId24"/>
    <p:sldId id="525" r:id="rId25"/>
    <p:sldId id="505" r:id="rId26"/>
    <p:sldId id="524" r:id="rId27"/>
    <p:sldId id="523" r:id="rId28"/>
    <p:sldId id="522" r:id="rId29"/>
    <p:sldId id="282" r:id="rId30"/>
    <p:sldId id="414" r:id="rId31"/>
    <p:sldId id="571" r:id="rId32"/>
    <p:sldId id="578" r:id="rId33"/>
    <p:sldId id="580" r:id="rId34"/>
    <p:sldId id="418" r:id="rId35"/>
    <p:sldId id="608" r:id="rId36"/>
    <p:sldId id="416" r:id="rId37"/>
    <p:sldId id="283" r:id="rId38"/>
    <p:sldId id="284" r:id="rId39"/>
    <p:sldId id="299" r:id="rId40"/>
    <p:sldId id="575" r:id="rId41"/>
    <p:sldId id="297" r:id="rId42"/>
    <p:sldId id="330" r:id="rId43"/>
    <p:sldId id="417" r:id="rId44"/>
    <p:sldId id="526" r:id="rId45"/>
    <p:sldId id="527" r:id="rId46"/>
    <p:sldId id="528" r:id="rId47"/>
    <p:sldId id="529" r:id="rId48"/>
    <p:sldId id="530" r:id="rId4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15" autoAdjust="0"/>
    <p:restoredTop sz="86380" autoAdjust="0"/>
  </p:normalViewPr>
  <p:slideViewPr>
    <p:cSldViewPr>
      <p:cViewPr>
        <p:scale>
          <a:sx n="100" d="100"/>
          <a:sy n="100" d="100"/>
        </p:scale>
        <p:origin x="-2814" y="-45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76D8DF-1C45-415C-9CB0-DB0E729FB567}" type="datetimeFigureOut">
              <a:rPr lang="de-AT" smtClean="0"/>
              <a:t>24.04.2020</a:t>
            </a:fld>
            <a:endParaRPr lang="de-AT"/>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1A3E02-DED3-4A56-AFE8-1DC8A4186840}" type="slidenum">
              <a:rPr lang="de-AT" smtClean="0"/>
              <a:t>‹Nr.›</a:t>
            </a:fld>
            <a:endParaRPr lang="de-AT"/>
          </a:p>
        </p:txBody>
      </p:sp>
    </p:spTree>
    <p:extLst>
      <p:ext uri="{BB962C8B-B14F-4D97-AF65-F5344CB8AC3E}">
        <p14:creationId xmlns:p14="http://schemas.microsoft.com/office/powerpoint/2010/main" val="1811321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AT"/>
          </a:p>
        </p:txBody>
      </p:sp>
      <p:sp>
        <p:nvSpPr>
          <p:cNvPr id="4" name="Datumsplatzhalter 3"/>
          <p:cNvSpPr>
            <a:spLocks noGrp="1"/>
          </p:cNvSpPr>
          <p:nvPr>
            <p:ph type="dt" sz="half" idx="10"/>
          </p:nvPr>
        </p:nvSpPr>
        <p:spPr/>
        <p:txBody>
          <a:bodyPr/>
          <a:lstStyle/>
          <a:p>
            <a:fld id="{9A8BCD2D-E3C2-4B38-95BE-58EF7A77E05B}" type="datetimeFigureOut">
              <a:rPr lang="de-AT" smtClean="0"/>
              <a:t>24.04.2020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69AE92AE-DDEC-446A-AFF5-8C7BBAD363DD}" type="slidenum">
              <a:rPr lang="de-AT" smtClean="0"/>
              <a:t>‹Nr.›</a:t>
            </a:fld>
            <a:endParaRPr lang="de-AT"/>
          </a:p>
        </p:txBody>
      </p:sp>
    </p:spTree>
    <p:extLst>
      <p:ext uri="{BB962C8B-B14F-4D97-AF65-F5344CB8AC3E}">
        <p14:creationId xmlns:p14="http://schemas.microsoft.com/office/powerpoint/2010/main" val="2286515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9A8BCD2D-E3C2-4B38-95BE-58EF7A77E05B}" type="datetimeFigureOut">
              <a:rPr lang="de-AT" smtClean="0"/>
              <a:t>24.04.2020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69AE92AE-DDEC-446A-AFF5-8C7BBAD363DD}" type="slidenum">
              <a:rPr lang="de-AT" smtClean="0"/>
              <a:t>‹Nr.›</a:t>
            </a:fld>
            <a:endParaRPr lang="de-AT"/>
          </a:p>
        </p:txBody>
      </p:sp>
    </p:spTree>
    <p:extLst>
      <p:ext uri="{BB962C8B-B14F-4D97-AF65-F5344CB8AC3E}">
        <p14:creationId xmlns:p14="http://schemas.microsoft.com/office/powerpoint/2010/main" val="371145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9A8BCD2D-E3C2-4B38-95BE-58EF7A77E05B}" type="datetimeFigureOut">
              <a:rPr lang="de-AT" smtClean="0"/>
              <a:t>24.04.2020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69AE92AE-DDEC-446A-AFF5-8C7BBAD363DD}" type="slidenum">
              <a:rPr lang="de-AT" smtClean="0"/>
              <a:t>‹Nr.›</a:t>
            </a:fld>
            <a:endParaRPr lang="de-AT"/>
          </a:p>
        </p:txBody>
      </p:sp>
    </p:spTree>
    <p:extLst>
      <p:ext uri="{BB962C8B-B14F-4D97-AF65-F5344CB8AC3E}">
        <p14:creationId xmlns:p14="http://schemas.microsoft.com/office/powerpoint/2010/main" val="3593730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9A8BCD2D-E3C2-4B38-95BE-58EF7A77E05B}" type="datetimeFigureOut">
              <a:rPr lang="de-AT" smtClean="0"/>
              <a:t>24.04.2020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69AE92AE-DDEC-446A-AFF5-8C7BBAD363DD}" type="slidenum">
              <a:rPr lang="de-AT" smtClean="0"/>
              <a:t>‹Nr.›</a:t>
            </a:fld>
            <a:endParaRPr lang="de-AT"/>
          </a:p>
        </p:txBody>
      </p:sp>
    </p:spTree>
    <p:extLst>
      <p:ext uri="{BB962C8B-B14F-4D97-AF65-F5344CB8AC3E}">
        <p14:creationId xmlns:p14="http://schemas.microsoft.com/office/powerpoint/2010/main" val="166992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9A8BCD2D-E3C2-4B38-95BE-58EF7A77E05B}" type="datetimeFigureOut">
              <a:rPr lang="de-AT" smtClean="0"/>
              <a:t>24.04.2020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69AE92AE-DDEC-446A-AFF5-8C7BBAD363DD}" type="slidenum">
              <a:rPr lang="de-AT" smtClean="0"/>
              <a:t>‹Nr.›</a:t>
            </a:fld>
            <a:endParaRPr lang="de-AT"/>
          </a:p>
        </p:txBody>
      </p:sp>
    </p:spTree>
    <p:extLst>
      <p:ext uri="{BB962C8B-B14F-4D97-AF65-F5344CB8AC3E}">
        <p14:creationId xmlns:p14="http://schemas.microsoft.com/office/powerpoint/2010/main" val="159905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Datumsplatzhalter 4"/>
          <p:cNvSpPr>
            <a:spLocks noGrp="1"/>
          </p:cNvSpPr>
          <p:nvPr>
            <p:ph type="dt" sz="half" idx="10"/>
          </p:nvPr>
        </p:nvSpPr>
        <p:spPr/>
        <p:txBody>
          <a:bodyPr/>
          <a:lstStyle/>
          <a:p>
            <a:fld id="{9A8BCD2D-E3C2-4B38-95BE-58EF7A77E05B}" type="datetimeFigureOut">
              <a:rPr lang="de-AT" smtClean="0"/>
              <a:t>24.04.2020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69AE92AE-DDEC-446A-AFF5-8C7BBAD363DD}" type="slidenum">
              <a:rPr lang="de-AT" smtClean="0"/>
              <a:t>‹Nr.›</a:t>
            </a:fld>
            <a:endParaRPr lang="de-AT"/>
          </a:p>
        </p:txBody>
      </p:sp>
    </p:spTree>
    <p:extLst>
      <p:ext uri="{BB962C8B-B14F-4D97-AF65-F5344CB8AC3E}">
        <p14:creationId xmlns:p14="http://schemas.microsoft.com/office/powerpoint/2010/main" val="1640373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Datumsplatzhalter 6"/>
          <p:cNvSpPr>
            <a:spLocks noGrp="1"/>
          </p:cNvSpPr>
          <p:nvPr>
            <p:ph type="dt" sz="half" idx="10"/>
          </p:nvPr>
        </p:nvSpPr>
        <p:spPr/>
        <p:txBody>
          <a:bodyPr/>
          <a:lstStyle/>
          <a:p>
            <a:fld id="{9A8BCD2D-E3C2-4B38-95BE-58EF7A77E05B}" type="datetimeFigureOut">
              <a:rPr lang="de-AT" smtClean="0"/>
              <a:t>24.04.2020</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69AE92AE-DDEC-446A-AFF5-8C7BBAD363DD}" type="slidenum">
              <a:rPr lang="de-AT" smtClean="0"/>
              <a:t>‹Nr.›</a:t>
            </a:fld>
            <a:endParaRPr lang="de-AT"/>
          </a:p>
        </p:txBody>
      </p:sp>
    </p:spTree>
    <p:extLst>
      <p:ext uri="{BB962C8B-B14F-4D97-AF65-F5344CB8AC3E}">
        <p14:creationId xmlns:p14="http://schemas.microsoft.com/office/powerpoint/2010/main" val="288877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Datumsplatzhalter 2"/>
          <p:cNvSpPr>
            <a:spLocks noGrp="1"/>
          </p:cNvSpPr>
          <p:nvPr>
            <p:ph type="dt" sz="half" idx="10"/>
          </p:nvPr>
        </p:nvSpPr>
        <p:spPr/>
        <p:txBody>
          <a:bodyPr/>
          <a:lstStyle/>
          <a:p>
            <a:fld id="{9A8BCD2D-E3C2-4B38-95BE-58EF7A77E05B}" type="datetimeFigureOut">
              <a:rPr lang="de-AT" smtClean="0"/>
              <a:t>24.04.2020</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69AE92AE-DDEC-446A-AFF5-8C7BBAD363DD}" type="slidenum">
              <a:rPr lang="de-AT" smtClean="0"/>
              <a:t>‹Nr.›</a:t>
            </a:fld>
            <a:endParaRPr lang="de-AT"/>
          </a:p>
        </p:txBody>
      </p:sp>
    </p:spTree>
    <p:extLst>
      <p:ext uri="{BB962C8B-B14F-4D97-AF65-F5344CB8AC3E}">
        <p14:creationId xmlns:p14="http://schemas.microsoft.com/office/powerpoint/2010/main" val="2266991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A8BCD2D-E3C2-4B38-95BE-58EF7A77E05B}" type="datetimeFigureOut">
              <a:rPr lang="de-AT" smtClean="0"/>
              <a:t>24.04.2020</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69AE92AE-DDEC-446A-AFF5-8C7BBAD363DD}" type="slidenum">
              <a:rPr lang="de-AT" smtClean="0"/>
              <a:t>‹Nr.›</a:t>
            </a:fld>
            <a:endParaRPr lang="de-AT"/>
          </a:p>
        </p:txBody>
      </p:sp>
    </p:spTree>
    <p:extLst>
      <p:ext uri="{BB962C8B-B14F-4D97-AF65-F5344CB8AC3E}">
        <p14:creationId xmlns:p14="http://schemas.microsoft.com/office/powerpoint/2010/main" val="3053413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A8BCD2D-E3C2-4B38-95BE-58EF7A77E05B}" type="datetimeFigureOut">
              <a:rPr lang="de-AT" smtClean="0"/>
              <a:t>24.04.2020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69AE92AE-DDEC-446A-AFF5-8C7BBAD363DD}" type="slidenum">
              <a:rPr lang="de-AT" smtClean="0"/>
              <a:t>‹Nr.›</a:t>
            </a:fld>
            <a:endParaRPr lang="de-AT"/>
          </a:p>
        </p:txBody>
      </p:sp>
    </p:spTree>
    <p:extLst>
      <p:ext uri="{BB962C8B-B14F-4D97-AF65-F5344CB8AC3E}">
        <p14:creationId xmlns:p14="http://schemas.microsoft.com/office/powerpoint/2010/main" val="2700132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A8BCD2D-E3C2-4B38-95BE-58EF7A77E05B}" type="datetimeFigureOut">
              <a:rPr lang="de-AT" smtClean="0"/>
              <a:t>24.04.2020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69AE92AE-DDEC-446A-AFF5-8C7BBAD363DD}" type="slidenum">
              <a:rPr lang="de-AT" smtClean="0"/>
              <a:t>‹Nr.›</a:t>
            </a:fld>
            <a:endParaRPr lang="de-AT"/>
          </a:p>
        </p:txBody>
      </p:sp>
    </p:spTree>
    <p:extLst>
      <p:ext uri="{BB962C8B-B14F-4D97-AF65-F5344CB8AC3E}">
        <p14:creationId xmlns:p14="http://schemas.microsoft.com/office/powerpoint/2010/main" val="2548328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BCD2D-E3C2-4B38-95BE-58EF7A77E05B}" type="datetimeFigureOut">
              <a:rPr lang="de-AT" smtClean="0"/>
              <a:t>24.04.2020</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E92AE-DDEC-446A-AFF5-8C7BBAD363DD}" type="slidenum">
              <a:rPr lang="de-AT" smtClean="0"/>
              <a:t>‹Nr.›</a:t>
            </a:fld>
            <a:endParaRPr lang="de-AT"/>
          </a:p>
        </p:txBody>
      </p:sp>
    </p:spTree>
    <p:extLst>
      <p:ext uri="{BB962C8B-B14F-4D97-AF65-F5344CB8AC3E}">
        <p14:creationId xmlns:p14="http://schemas.microsoft.com/office/powerpoint/2010/main" val="1236418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6.jpeg"/><Relationship Id="rId5" Type="http://schemas.openxmlformats.org/officeDocument/2006/relationships/image" Target="../media/image3.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image" Target="../media/image24.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31.jpeg"/><Relationship Id="rId2" Type="http://schemas.openxmlformats.org/officeDocument/2006/relationships/audio" Target="../media/media18.wav"/><Relationship Id="rId1" Type="http://schemas.microsoft.com/office/2007/relationships/media" Target="../media/media18.wav"/><Relationship Id="rId6" Type="http://schemas.microsoft.com/office/2007/relationships/hdphoto" Target="../media/hdphoto3.wdp"/><Relationship Id="rId5" Type="http://schemas.openxmlformats.org/officeDocument/2006/relationships/image" Target="../media/image30.jpeg"/><Relationship Id="rId4" Type="http://schemas.openxmlformats.org/officeDocument/2006/relationships/image" Target="../media/image3.jpe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4.jpeg"/><Relationship Id="rId5" Type="http://schemas.microsoft.com/office/2007/relationships/hdphoto" Target="../media/hdphoto5.wdp"/><Relationship Id="rId10" Type="http://schemas.openxmlformats.org/officeDocument/2006/relationships/image" Target="../media/image1.png"/><Relationship Id="rId4" Type="http://schemas.openxmlformats.org/officeDocument/2006/relationships/image" Target="../media/image33.jpeg"/><Relationship Id="rId9"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jpeg"/><Relationship Id="rId5" Type="http://schemas.openxmlformats.org/officeDocument/2006/relationships/image" Target="../media/image37.jpe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jpeg"/><Relationship Id="rId5" Type="http://schemas.openxmlformats.org/officeDocument/2006/relationships/image" Target="../media/image41.jpe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46.gif"/><Relationship Id="rId5" Type="http://schemas.openxmlformats.org/officeDocument/2006/relationships/image" Target="../media/image3.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48.wmf"/><Relationship Id="rId5" Type="http://schemas.openxmlformats.org/officeDocument/2006/relationships/image" Target="../media/image3.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30.wav"/><Relationship Id="rId1" Type="http://schemas.microsoft.com/office/2007/relationships/media" Target="../media/media30.wav"/><Relationship Id="rId6" Type="http://schemas.microsoft.com/office/2007/relationships/hdphoto" Target="../media/hdphoto7.wdp"/><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jpeg"/><Relationship Id="rId5" Type="http://schemas.microsoft.com/office/2007/relationships/hdphoto" Target="../media/hdphoto8.wdp"/><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58.gif"/><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3.jpeg"/><Relationship Id="rId5" Type="http://schemas.openxmlformats.org/officeDocument/2006/relationships/image" Target="../media/image60.jpg"/><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62.wmf"/><Relationship Id="rId5" Type="http://schemas.openxmlformats.org/officeDocument/2006/relationships/image" Target="../media/image3.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64.png"/><Relationship Id="rId5" Type="http://schemas.openxmlformats.org/officeDocument/2006/relationships/image" Target="../media/image3.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66.gif"/><Relationship Id="rId5" Type="http://schemas.openxmlformats.org/officeDocument/2006/relationships/image" Target="../media/image3.jpe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3.jpeg"/><Relationship Id="rId5" Type="http://schemas.openxmlformats.org/officeDocument/2006/relationships/image" Target="../media/image69.jpeg"/><Relationship Id="rId4" Type="http://schemas.openxmlformats.org/officeDocument/2006/relationships/image" Target="../media/image68.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72.jpeg"/><Relationship Id="rId5" Type="http://schemas.openxmlformats.org/officeDocument/2006/relationships/image" Target="../media/image3.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79388" y="152400"/>
            <a:ext cx="8785225" cy="2268488"/>
          </a:xfrm>
          <a:prstGeom prst="rect">
            <a:avLst/>
          </a:prstGeom>
          <a:solidFill>
            <a:srgbClr val="FFFF00"/>
          </a:solidFill>
          <a:ln>
            <a:noFill/>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sz="1800" dirty="0">
                <a:latin typeface="Arial" pitchFamily="34" charset="0"/>
                <a:cs typeface="Arial" pitchFamily="34" charset="0"/>
              </a:rPr>
              <a:t>Willkommen zur </a:t>
            </a:r>
            <a:r>
              <a:rPr lang="de-DE" altLang="de-DE" sz="1800" dirty="0" smtClean="0">
                <a:latin typeface="Arial" pitchFamily="34" charset="0"/>
                <a:cs typeface="Arial" pitchFamily="34" charset="0"/>
              </a:rPr>
              <a:t>VU </a:t>
            </a:r>
            <a:r>
              <a:rPr lang="de-DE" altLang="de-DE" sz="1800" dirty="0">
                <a:latin typeface="Arial" pitchFamily="34" charset="0"/>
                <a:cs typeface="Arial" pitchFamily="34" charset="0"/>
              </a:rPr>
              <a:t>im </a:t>
            </a:r>
            <a:r>
              <a:rPr lang="de-DE" altLang="de-DE" sz="1800" dirty="0" smtClean="0">
                <a:latin typeface="Arial" pitchFamily="34" charset="0"/>
                <a:cs typeface="Arial" pitchFamily="34" charset="0"/>
              </a:rPr>
              <a:t>SS 2020 an den</a:t>
            </a:r>
          </a:p>
          <a:p>
            <a:pPr algn="ctr">
              <a:spcBef>
                <a:spcPct val="0"/>
              </a:spcBef>
              <a:buFontTx/>
              <a:buNone/>
            </a:pPr>
            <a:endParaRPr lang="de-DE" altLang="de-DE" sz="800" dirty="0">
              <a:latin typeface="Arial" pitchFamily="34" charset="0"/>
              <a:cs typeface="Arial" pitchFamily="34" charset="0"/>
            </a:endParaRPr>
          </a:p>
          <a:p>
            <a:pPr algn="ctr">
              <a:spcBef>
                <a:spcPct val="0"/>
              </a:spcBef>
              <a:buFontTx/>
              <a:buNone/>
            </a:pPr>
            <a:r>
              <a:rPr lang="de-DE" altLang="de-DE" sz="2000" b="1" dirty="0">
                <a:latin typeface="Arial" pitchFamily="34" charset="0"/>
                <a:cs typeface="Arial" pitchFamily="34" charset="0"/>
              </a:rPr>
              <a:t>Pädagogischen </a:t>
            </a:r>
            <a:r>
              <a:rPr lang="de-DE" altLang="de-DE" sz="2000" b="1" dirty="0" smtClean="0">
                <a:latin typeface="Arial" pitchFamily="34" charset="0"/>
                <a:cs typeface="Arial" pitchFamily="34" charset="0"/>
              </a:rPr>
              <a:t>Hochschulen Linz/OÖ</a:t>
            </a:r>
            <a:endParaRPr lang="de-DE" altLang="de-DE" sz="2000" b="1" dirty="0">
              <a:latin typeface="Arial" pitchFamily="34" charset="0"/>
              <a:cs typeface="Arial" pitchFamily="34" charset="0"/>
            </a:endParaRPr>
          </a:p>
          <a:p>
            <a:pPr algn="ctr">
              <a:spcBef>
                <a:spcPct val="0"/>
              </a:spcBef>
              <a:buFontTx/>
              <a:buNone/>
            </a:pPr>
            <a:r>
              <a:rPr lang="de-DE" altLang="de-DE" sz="2000" dirty="0">
                <a:latin typeface="Arial" pitchFamily="34" charset="0"/>
                <a:cs typeface="Arial" pitchFamily="34" charset="0"/>
              </a:rPr>
              <a:t>Institut für Ausbildung, Fachbereich GW </a:t>
            </a:r>
            <a:endParaRPr lang="de-DE" altLang="de-DE" sz="2000" dirty="0" smtClean="0">
              <a:latin typeface="Arial" pitchFamily="34" charset="0"/>
              <a:cs typeface="Arial" pitchFamily="34" charset="0"/>
            </a:endParaRPr>
          </a:p>
          <a:p>
            <a:pPr algn="ctr">
              <a:spcBef>
                <a:spcPct val="0"/>
              </a:spcBef>
              <a:buFontTx/>
              <a:buNone/>
            </a:pPr>
            <a:endParaRPr lang="de-DE" altLang="de-DE" sz="800" dirty="0" smtClean="0">
              <a:latin typeface="Arial" pitchFamily="34" charset="0"/>
              <a:cs typeface="Arial" pitchFamily="34" charset="0"/>
            </a:endParaRPr>
          </a:p>
          <a:p>
            <a:pPr algn="ctr">
              <a:spcBef>
                <a:spcPct val="0"/>
              </a:spcBef>
              <a:buNone/>
            </a:pPr>
            <a:r>
              <a:rPr lang="de-AT" sz="2000" b="1" dirty="0" smtClean="0">
                <a:solidFill>
                  <a:srgbClr val="FF0000"/>
                </a:solidFill>
                <a:latin typeface="Arial" panose="020B0604020202020204" pitchFamily="34" charset="0"/>
                <a:cs typeface="Arial" panose="020B0604020202020204" pitchFamily="34" charset="0"/>
              </a:rPr>
              <a:t>"</a:t>
            </a:r>
            <a:r>
              <a:rPr lang="de-AT" sz="2000" b="1" dirty="0">
                <a:solidFill>
                  <a:srgbClr val="FF0000"/>
                </a:solidFill>
                <a:latin typeface="Arial" panose="020B0604020202020204" pitchFamily="34" charset="0"/>
                <a:cs typeface="Arial" panose="020B0604020202020204" pitchFamily="34" charset="0"/>
              </a:rPr>
              <a:t>Alpine Naturgefahren: Ursachen, Prozessabläufe, Sanierung und sozioökonomische </a:t>
            </a:r>
            <a:r>
              <a:rPr lang="de-AT" sz="2000" b="1" dirty="0" smtClean="0">
                <a:solidFill>
                  <a:srgbClr val="FF0000"/>
                </a:solidFill>
                <a:latin typeface="Arial" panose="020B0604020202020204" pitchFamily="34" charset="0"/>
                <a:cs typeface="Arial" panose="020B0604020202020204" pitchFamily="34" charset="0"/>
              </a:rPr>
              <a:t>Konsequenzen„</a:t>
            </a:r>
          </a:p>
          <a:p>
            <a:pPr algn="ctr">
              <a:spcBef>
                <a:spcPct val="0"/>
              </a:spcBef>
              <a:buFontTx/>
              <a:buNone/>
            </a:pPr>
            <a:endParaRPr lang="de-DE" altLang="de-DE" sz="800" i="1" dirty="0">
              <a:latin typeface="Arial" pitchFamily="34" charset="0"/>
              <a:cs typeface="Arial" pitchFamily="34" charset="0"/>
            </a:endParaRPr>
          </a:p>
          <a:p>
            <a:pPr algn="ctr">
              <a:spcBef>
                <a:spcPct val="0"/>
              </a:spcBef>
              <a:buFontTx/>
              <a:buNone/>
            </a:pPr>
            <a:r>
              <a:rPr lang="de-DE" altLang="de-DE" sz="1600" b="1" i="1" dirty="0">
                <a:latin typeface="Arial" pitchFamily="34" charset="0"/>
                <a:cs typeface="Arial" pitchFamily="34" charset="0"/>
              </a:rPr>
              <a:t>von </a:t>
            </a:r>
            <a:r>
              <a:rPr lang="de-DE" altLang="de-DE" sz="1600" b="1" i="1" dirty="0" smtClean="0">
                <a:latin typeface="Arial" pitchFamily="34" charset="0"/>
                <a:cs typeface="Arial" pitchFamily="34" charset="0"/>
              </a:rPr>
              <a:t>Konsulent Mag</a:t>
            </a:r>
            <a:r>
              <a:rPr lang="de-DE" altLang="de-DE" sz="1600" b="1" i="1" dirty="0">
                <a:latin typeface="Arial" pitchFamily="34" charset="0"/>
                <a:cs typeface="Arial" pitchFamily="34" charset="0"/>
              </a:rPr>
              <a:t>. Dr. Johannes Thomas </a:t>
            </a:r>
            <a:r>
              <a:rPr lang="de-DE" altLang="de-DE" sz="1600" b="1" i="1" dirty="0" smtClean="0">
                <a:latin typeface="Arial" pitchFamily="34" charset="0"/>
                <a:cs typeface="Arial" pitchFamily="34" charset="0"/>
              </a:rPr>
              <a:t>Weidinger</a:t>
            </a:r>
          </a:p>
          <a:p>
            <a:pPr algn="ctr">
              <a:spcBef>
                <a:spcPct val="0"/>
              </a:spcBef>
              <a:buFontTx/>
              <a:buNone/>
            </a:pPr>
            <a:r>
              <a:rPr lang="de-DE" altLang="de-DE" sz="1600" b="1" i="1" dirty="0" smtClean="0">
                <a:latin typeface="Arial" pitchFamily="34" charset="0"/>
                <a:cs typeface="Arial" pitchFamily="34" charset="0"/>
              </a:rPr>
              <a:t> </a:t>
            </a:r>
            <a:endParaRPr lang="de-DE" altLang="de-DE" sz="1600" b="1" i="1" dirty="0">
              <a:latin typeface="Arial" pitchFamily="34" charset="0"/>
              <a:cs typeface="Arial" pitchFamily="34" charset="0"/>
            </a:endParaRPr>
          </a:p>
        </p:txBody>
      </p:sp>
      <p:sp>
        <p:nvSpPr>
          <p:cNvPr id="2053" name="Text Box 5"/>
          <p:cNvSpPr txBox="1">
            <a:spLocks noChangeArrowheads="1"/>
          </p:cNvSpPr>
          <p:nvPr/>
        </p:nvSpPr>
        <p:spPr bwMode="auto">
          <a:xfrm>
            <a:off x="179512" y="2509664"/>
            <a:ext cx="1485900" cy="342900"/>
          </a:xfrm>
          <a:prstGeom prst="rect">
            <a:avLst/>
          </a:prstGeom>
          <a:solidFill>
            <a:schemeClr val="accent6">
              <a:lumMod val="75000"/>
            </a:schemeClr>
          </a:solidFill>
          <a:ln w="9525">
            <a:solidFill>
              <a:srgbClr val="000000"/>
            </a:solidFill>
            <a:miter lim="800000"/>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defRPr/>
            </a:pPr>
            <a:r>
              <a:rPr lang="de-DE" sz="1800" i="1" dirty="0" smtClean="0">
                <a:latin typeface="Arial" charset="0"/>
              </a:rPr>
              <a:t>24.04.2020</a:t>
            </a:r>
          </a:p>
        </p:txBody>
      </p:sp>
      <p:sp>
        <p:nvSpPr>
          <p:cNvPr id="2054" name="Text Box 6"/>
          <p:cNvSpPr txBox="1">
            <a:spLocks noChangeArrowheads="1"/>
          </p:cNvSpPr>
          <p:nvPr/>
        </p:nvSpPr>
        <p:spPr bwMode="auto">
          <a:xfrm>
            <a:off x="2400300" y="2492896"/>
            <a:ext cx="6564313" cy="1143000"/>
          </a:xfrm>
          <a:prstGeom prst="rect">
            <a:avLst/>
          </a:prstGeom>
          <a:solidFill>
            <a:schemeClr val="accent6">
              <a:lumMod val="75000"/>
            </a:schemeClr>
          </a:solidFill>
          <a:ln w="9525">
            <a:solidFill>
              <a:srgbClr val="000000"/>
            </a:solidFill>
            <a:miter lim="800000"/>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defRPr/>
            </a:pPr>
            <a:endParaRPr lang="de-DE" sz="800" b="1" dirty="0" smtClean="0">
              <a:latin typeface="Arial" charset="0"/>
            </a:endParaRPr>
          </a:p>
          <a:p>
            <a:pPr>
              <a:defRPr/>
            </a:pPr>
            <a:r>
              <a:rPr lang="de-DE" sz="1600" b="1" dirty="0" smtClean="0">
                <a:latin typeface="Arial" charset="0"/>
              </a:rPr>
              <a:t>Archiv-Prozess-</a:t>
            </a:r>
            <a:r>
              <a:rPr lang="de-DE" sz="1600" b="1" dirty="0" err="1" smtClean="0">
                <a:latin typeface="Arial" charset="0"/>
              </a:rPr>
              <a:t>Interpretation_</a:t>
            </a:r>
            <a:r>
              <a:rPr lang="de-DE" sz="1600" b="1" dirty="0" err="1" smtClean="0">
                <a:solidFill>
                  <a:srgbClr val="FFFF00"/>
                </a:solidFill>
                <a:latin typeface="Arial" charset="0"/>
              </a:rPr>
              <a:t>Audioversion</a:t>
            </a:r>
            <a:r>
              <a:rPr lang="de-DE" sz="1600" b="1" dirty="0" smtClean="0">
                <a:solidFill>
                  <a:srgbClr val="FFFF00"/>
                </a:solidFill>
                <a:latin typeface="Arial" charset="0"/>
              </a:rPr>
              <a:t> Teil 2</a:t>
            </a:r>
          </a:p>
          <a:p>
            <a:pPr>
              <a:defRPr/>
            </a:pPr>
            <a:r>
              <a:rPr lang="de-DE" sz="1600" dirty="0" smtClean="0">
                <a:latin typeface="Arial" charset="0"/>
              </a:rPr>
              <a:t>Datenanalyse </a:t>
            </a:r>
            <a:r>
              <a:rPr lang="de-DE" sz="1600" dirty="0">
                <a:latin typeface="Arial" charset="0"/>
              </a:rPr>
              <a:t>des Kultur-Geographen. </a:t>
            </a:r>
            <a:r>
              <a:rPr lang="de-DE" sz="1600" dirty="0" smtClean="0">
                <a:latin typeface="Arial" charset="0"/>
              </a:rPr>
              <a:t>Stille Zeugen. </a:t>
            </a:r>
            <a:r>
              <a:rPr lang="de-DE" sz="1600" dirty="0">
                <a:latin typeface="Arial" charset="0"/>
              </a:rPr>
              <a:t>Historische </a:t>
            </a:r>
            <a:r>
              <a:rPr lang="de-DE" sz="1600" dirty="0" smtClean="0">
                <a:latin typeface="Arial" charset="0"/>
              </a:rPr>
              <a:t>Dokumente. Gutachten. Archive. </a:t>
            </a:r>
            <a:endParaRPr lang="de-DE" sz="1600" dirty="0">
              <a:latin typeface="Arial" charset="0"/>
            </a:endParaRPr>
          </a:p>
          <a:p>
            <a:pPr>
              <a:defRPr/>
            </a:pPr>
            <a:endParaRPr lang="de-DE" sz="1600" dirty="0">
              <a:latin typeface="Arial" charset="0"/>
            </a:endParaRPr>
          </a:p>
          <a:p>
            <a:pPr algn="ctr">
              <a:defRPr/>
            </a:pPr>
            <a:endParaRPr lang="de-DE" sz="1600" dirty="0" smtClean="0">
              <a:latin typeface="Arial" charset="0"/>
            </a:endParaRPr>
          </a:p>
        </p:txBody>
      </p:sp>
      <p:sp>
        <p:nvSpPr>
          <p:cNvPr id="2055" name="Text Box 7"/>
          <p:cNvSpPr txBox="1">
            <a:spLocks noChangeArrowheads="1"/>
          </p:cNvSpPr>
          <p:nvPr/>
        </p:nvSpPr>
        <p:spPr bwMode="auto">
          <a:xfrm>
            <a:off x="217365" y="5246737"/>
            <a:ext cx="1485900" cy="342900"/>
          </a:xfrm>
          <a:prstGeom prst="rect">
            <a:avLst/>
          </a:prstGeom>
          <a:solidFill>
            <a:schemeClr val="bg1">
              <a:lumMod val="50000"/>
            </a:schemeClr>
          </a:solidFill>
          <a:ln w="9525">
            <a:solidFill>
              <a:srgbClr val="000000"/>
            </a:solidFill>
            <a:miter lim="800000"/>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defRPr/>
            </a:pPr>
            <a:r>
              <a:rPr lang="de-DE" sz="1800" i="1" dirty="0" smtClean="0">
                <a:latin typeface="Arial" pitchFamily="34" charset="0"/>
              </a:rPr>
              <a:t>08.05.2020</a:t>
            </a:r>
          </a:p>
        </p:txBody>
      </p:sp>
      <p:sp>
        <p:nvSpPr>
          <p:cNvPr id="7177" name="Text Box 9"/>
          <p:cNvSpPr txBox="1">
            <a:spLocks noChangeArrowheads="1"/>
          </p:cNvSpPr>
          <p:nvPr/>
        </p:nvSpPr>
        <p:spPr bwMode="auto">
          <a:xfrm>
            <a:off x="205780" y="3717032"/>
            <a:ext cx="1485900" cy="342900"/>
          </a:xfrm>
          <a:prstGeom prst="rect">
            <a:avLst/>
          </a:prstGeom>
          <a:solidFill>
            <a:schemeClr val="bg1">
              <a:lumMod val="50000"/>
            </a:schemeClr>
          </a:solidFill>
          <a:ln w="9525">
            <a:solidFill>
              <a:srgbClr val="000000"/>
            </a:solidFill>
            <a:miter lim="800000"/>
            <a:headEnd/>
            <a:tailEnd/>
          </a:ln>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defRPr/>
            </a:pPr>
            <a:r>
              <a:rPr lang="de-DE" sz="1800" i="1" dirty="0" smtClean="0">
                <a:latin typeface="Arial" charset="0"/>
              </a:rPr>
              <a:t>24.04.2020</a:t>
            </a:r>
          </a:p>
        </p:txBody>
      </p:sp>
      <p:sp>
        <p:nvSpPr>
          <p:cNvPr id="11" name="Text Box 6"/>
          <p:cNvSpPr txBox="1">
            <a:spLocks noChangeArrowheads="1"/>
          </p:cNvSpPr>
          <p:nvPr/>
        </p:nvSpPr>
        <p:spPr bwMode="auto">
          <a:xfrm>
            <a:off x="2411760" y="3717032"/>
            <a:ext cx="6564313" cy="648072"/>
          </a:xfrm>
          <a:prstGeom prst="rect">
            <a:avLst/>
          </a:prstGeom>
          <a:solidFill>
            <a:schemeClr val="bg1">
              <a:lumMod val="50000"/>
            </a:schemeClr>
          </a:solidFill>
          <a:ln w="9525">
            <a:solidFill>
              <a:srgbClr val="000000"/>
            </a:solidFill>
            <a:miter lim="800000"/>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defRPr/>
            </a:pPr>
            <a:r>
              <a:rPr lang="de-DE" sz="1600" b="1" dirty="0" smtClean="0">
                <a:latin typeface="Arial" charset="0"/>
              </a:rPr>
              <a:t>Tektonische Katastrophen</a:t>
            </a:r>
            <a:endParaRPr lang="de-DE" sz="1600" b="1" dirty="0">
              <a:latin typeface="Arial" charset="0"/>
            </a:endParaRPr>
          </a:p>
          <a:p>
            <a:pPr>
              <a:defRPr/>
            </a:pPr>
            <a:r>
              <a:rPr lang="de-DE" sz="1600" dirty="0">
                <a:latin typeface="Arial" charset="0"/>
              </a:rPr>
              <a:t>Meteoriten, Vulkane, Erdbeben und Tsunamis. </a:t>
            </a:r>
          </a:p>
        </p:txBody>
      </p:sp>
      <p:sp>
        <p:nvSpPr>
          <p:cNvPr id="14" name="Text Box 6"/>
          <p:cNvSpPr txBox="1">
            <a:spLocks noChangeArrowheads="1"/>
          </p:cNvSpPr>
          <p:nvPr/>
        </p:nvSpPr>
        <p:spPr bwMode="auto">
          <a:xfrm>
            <a:off x="2411760" y="5238328"/>
            <a:ext cx="6564313" cy="854968"/>
          </a:xfrm>
          <a:prstGeom prst="rect">
            <a:avLst/>
          </a:prstGeom>
          <a:solidFill>
            <a:schemeClr val="bg1">
              <a:lumMod val="50000"/>
            </a:schemeClr>
          </a:solidFill>
          <a:ln w="9525">
            <a:solidFill>
              <a:srgbClr val="000000"/>
            </a:solidFill>
            <a:miter lim="800000"/>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spcBef>
                <a:spcPct val="0"/>
              </a:spcBef>
              <a:buFontTx/>
              <a:buNone/>
              <a:defRPr/>
            </a:pPr>
            <a:r>
              <a:rPr lang="de-DE" altLang="de-DE" sz="1600" b="1" dirty="0" err="1" smtClean="0">
                <a:latin typeface="Arial" pitchFamily="34" charset="0"/>
              </a:rPr>
              <a:t>Gravitative</a:t>
            </a:r>
            <a:r>
              <a:rPr lang="de-DE" altLang="de-DE" sz="1600" b="1" dirty="0" smtClean="0">
                <a:latin typeface="Arial" pitchFamily="34" charset="0"/>
              </a:rPr>
              <a:t> Massenbewegungen</a:t>
            </a:r>
          </a:p>
          <a:p>
            <a:pPr>
              <a:spcBef>
                <a:spcPct val="0"/>
              </a:spcBef>
              <a:buFontTx/>
              <a:buNone/>
              <a:defRPr/>
            </a:pPr>
            <a:r>
              <a:rPr lang="de-DE" altLang="de-DE" sz="1600" b="1" dirty="0" smtClean="0">
                <a:latin typeface="Arial" pitchFamily="34" charset="0"/>
              </a:rPr>
              <a:t>– Überblick Methodik</a:t>
            </a:r>
            <a:r>
              <a:rPr lang="de-DE" altLang="de-DE" sz="1600" b="1" dirty="0">
                <a:latin typeface="Arial" pitchFamily="34" charset="0"/>
              </a:rPr>
              <a:t>, Technik, </a:t>
            </a:r>
            <a:r>
              <a:rPr lang="de-DE" altLang="de-DE" sz="1600" b="1" dirty="0" smtClean="0">
                <a:latin typeface="Arial" pitchFamily="34" charset="0"/>
              </a:rPr>
              <a:t>Bewertung_1</a:t>
            </a:r>
            <a:endParaRPr lang="de-DE" altLang="de-DE" sz="1600" dirty="0">
              <a:latin typeface="Arial" pitchFamily="34" charset="0"/>
            </a:endParaRPr>
          </a:p>
          <a:p>
            <a:pPr>
              <a:spcBef>
                <a:spcPct val="0"/>
              </a:spcBef>
              <a:buFontTx/>
              <a:buNone/>
              <a:defRPr/>
            </a:pPr>
            <a:r>
              <a:rPr lang="de-DE" altLang="de-DE" sz="1600" dirty="0">
                <a:latin typeface="Arial" pitchFamily="34" charset="0"/>
              </a:rPr>
              <a:t>Einführung mit gemischten Beispielen aus dem VL-Stoff</a:t>
            </a:r>
          </a:p>
          <a:p>
            <a:pPr algn="ctr">
              <a:defRPr/>
            </a:pPr>
            <a:endParaRPr lang="de-DE" sz="1600" dirty="0" smtClean="0">
              <a:latin typeface="Arial" charset="0"/>
            </a:endParaRPr>
          </a:p>
        </p:txBody>
      </p:sp>
      <p:sp>
        <p:nvSpPr>
          <p:cNvPr id="9" name="Text Box 7"/>
          <p:cNvSpPr txBox="1">
            <a:spLocks noChangeArrowheads="1"/>
          </p:cNvSpPr>
          <p:nvPr/>
        </p:nvSpPr>
        <p:spPr bwMode="auto">
          <a:xfrm>
            <a:off x="217365" y="6165304"/>
            <a:ext cx="1485900" cy="342900"/>
          </a:xfrm>
          <a:prstGeom prst="rect">
            <a:avLst/>
          </a:prstGeom>
          <a:solidFill>
            <a:schemeClr val="bg1">
              <a:lumMod val="50000"/>
            </a:schemeClr>
          </a:solidFill>
          <a:ln w="9525">
            <a:solidFill>
              <a:srgbClr val="000000"/>
            </a:solidFill>
            <a:miter lim="800000"/>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defRPr/>
            </a:pPr>
            <a:r>
              <a:rPr lang="de-DE" sz="1800" i="1" dirty="0" smtClean="0">
                <a:latin typeface="Arial" pitchFamily="34" charset="0"/>
              </a:rPr>
              <a:t>15.05.2020</a:t>
            </a:r>
          </a:p>
        </p:txBody>
      </p:sp>
      <p:sp>
        <p:nvSpPr>
          <p:cNvPr id="10" name="Text Box 6"/>
          <p:cNvSpPr txBox="1">
            <a:spLocks noChangeArrowheads="1"/>
          </p:cNvSpPr>
          <p:nvPr/>
        </p:nvSpPr>
        <p:spPr bwMode="auto">
          <a:xfrm>
            <a:off x="2411760" y="6165304"/>
            <a:ext cx="6564313" cy="571500"/>
          </a:xfrm>
          <a:prstGeom prst="rect">
            <a:avLst/>
          </a:prstGeom>
          <a:solidFill>
            <a:schemeClr val="bg1">
              <a:lumMod val="50000"/>
            </a:schemeClr>
          </a:solidFill>
          <a:ln w="9525">
            <a:solidFill>
              <a:srgbClr val="000000"/>
            </a:solidFill>
            <a:miter lim="800000"/>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spcBef>
                <a:spcPct val="0"/>
              </a:spcBef>
              <a:buFontTx/>
              <a:buNone/>
              <a:defRPr/>
            </a:pPr>
            <a:r>
              <a:rPr lang="de-DE" altLang="de-DE" sz="1600" b="1" dirty="0" err="1" smtClean="0">
                <a:latin typeface="Arial" pitchFamily="34" charset="0"/>
              </a:rPr>
              <a:t>Gravitative</a:t>
            </a:r>
            <a:r>
              <a:rPr lang="de-DE" altLang="de-DE" sz="1600" b="1" dirty="0" smtClean="0">
                <a:latin typeface="Arial" pitchFamily="34" charset="0"/>
              </a:rPr>
              <a:t> Massenbewegungen</a:t>
            </a:r>
          </a:p>
          <a:p>
            <a:pPr>
              <a:spcBef>
                <a:spcPct val="0"/>
              </a:spcBef>
              <a:buFontTx/>
              <a:buNone/>
              <a:defRPr/>
            </a:pPr>
            <a:r>
              <a:rPr lang="de-DE" altLang="de-DE" sz="1600" b="1" dirty="0" smtClean="0">
                <a:latin typeface="Arial" pitchFamily="34" charset="0"/>
              </a:rPr>
              <a:t>– Überblick Methodik</a:t>
            </a:r>
            <a:r>
              <a:rPr lang="de-DE" altLang="de-DE" sz="1600" b="1" dirty="0">
                <a:latin typeface="Arial" pitchFamily="34" charset="0"/>
              </a:rPr>
              <a:t>, Technik, </a:t>
            </a:r>
            <a:r>
              <a:rPr lang="de-DE" altLang="de-DE" sz="1600" b="1" dirty="0" smtClean="0">
                <a:latin typeface="Arial" pitchFamily="34" charset="0"/>
              </a:rPr>
              <a:t>Bewertung_2</a:t>
            </a:r>
            <a:endParaRPr lang="de-DE" sz="1600" dirty="0" smtClean="0">
              <a:latin typeface="Arial" charset="0"/>
            </a:endParaRPr>
          </a:p>
        </p:txBody>
      </p:sp>
      <p:sp>
        <p:nvSpPr>
          <p:cNvPr id="12" name="Text Box 9"/>
          <p:cNvSpPr txBox="1">
            <a:spLocks noChangeArrowheads="1"/>
          </p:cNvSpPr>
          <p:nvPr/>
        </p:nvSpPr>
        <p:spPr bwMode="auto">
          <a:xfrm>
            <a:off x="205780" y="4484365"/>
            <a:ext cx="1485900" cy="342900"/>
          </a:xfrm>
          <a:prstGeom prst="rect">
            <a:avLst/>
          </a:prstGeom>
          <a:solidFill>
            <a:schemeClr val="bg1">
              <a:lumMod val="50000"/>
            </a:schemeClr>
          </a:solidFill>
          <a:ln w="9525">
            <a:solidFill>
              <a:srgbClr val="000000"/>
            </a:solidFill>
            <a:miter lim="800000"/>
            <a:headEnd/>
            <a:tailEnd/>
          </a:ln>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defRPr/>
            </a:pPr>
            <a:r>
              <a:rPr lang="de-DE" sz="1800" i="1" dirty="0" smtClean="0">
                <a:latin typeface="Arial" charset="0"/>
              </a:rPr>
              <a:t>08.05.2020</a:t>
            </a:r>
          </a:p>
        </p:txBody>
      </p:sp>
      <p:sp>
        <p:nvSpPr>
          <p:cNvPr id="13" name="Text Box 6"/>
          <p:cNvSpPr txBox="1">
            <a:spLocks noChangeArrowheads="1"/>
          </p:cNvSpPr>
          <p:nvPr/>
        </p:nvSpPr>
        <p:spPr bwMode="auto">
          <a:xfrm>
            <a:off x="2411760" y="4484365"/>
            <a:ext cx="6564313" cy="648072"/>
          </a:xfrm>
          <a:prstGeom prst="rect">
            <a:avLst/>
          </a:prstGeom>
          <a:solidFill>
            <a:schemeClr val="bg1">
              <a:lumMod val="50000"/>
            </a:schemeClr>
          </a:solidFill>
          <a:ln w="9525">
            <a:solidFill>
              <a:srgbClr val="000000"/>
            </a:solidFill>
            <a:miter lim="800000"/>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defRPr/>
            </a:pPr>
            <a:r>
              <a:rPr lang="de-DE" sz="1600" b="1" dirty="0" smtClean="0">
                <a:latin typeface="Arial" charset="0"/>
              </a:rPr>
              <a:t>Tektonik und Naturkatastrophen</a:t>
            </a:r>
            <a:endParaRPr lang="de-DE" sz="1600" b="1" dirty="0">
              <a:latin typeface="Arial" charset="0"/>
            </a:endParaRPr>
          </a:p>
          <a:p>
            <a:pPr>
              <a:defRPr/>
            </a:pPr>
            <a:r>
              <a:rPr lang="de-DE" sz="1600" dirty="0" smtClean="0">
                <a:latin typeface="Arial" charset="0"/>
              </a:rPr>
              <a:t>Bau der Ostalpen</a:t>
            </a:r>
            <a:endParaRPr lang="de-DE" sz="1600" dirty="0">
              <a:latin typeface="Arial" charset="0"/>
            </a:endParaRPr>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1721" y="209550"/>
            <a:ext cx="609600" cy="609600"/>
          </a:xfrm>
          <a:prstGeom prst="rect">
            <a:avLst/>
          </a:prstGeom>
        </p:spPr>
      </p:pic>
    </p:spTree>
    <p:extLst>
      <p:ext uri="{BB962C8B-B14F-4D97-AF65-F5344CB8AC3E}">
        <p14:creationId xmlns:p14="http://schemas.microsoft.com/office/powerpoint/2010/main" val="363539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rafik 2"/>
          <p:cNvPicPr>
            <a:picLocks noChangeAspect="1" noChangeArrowheads="1"/>
          </p:cNvPicPr>
          <p:nvPr/>
        </p:nvPicPr>
        <p:blipFill>
          <a:blip r:embed="rId4">
            <a:extLst>
              <a:ext uri="{28A0092B-C50C-407E-A947-70E740481C1C}">
                <a14:useLocalDpi xmlns:a14="http://schemas.microsoft.com/office/drawing/2010/main" val="0"/>
              </a:ext>
            </a:extLst>
          </a:blip>
          <a:srcRect l="5598" t="13284" r="1268"/>
          <a:stretch>
            <a:fillRect/>
          </a:stretch>
        </p:blipFill>
        <p:spPr bwMode="auto">
          <a:xfrm>
            <a:off x="-14288" y="0"/>
            <a:ext cx="9144001"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feld 5"/>
          <p:cNvSpPr txBox="1">
            <a:spLocks noChangeArrowheads="1"/>
          </p:cNvSpPr>
          <p:nvPr/>
        </p:nvSpPr>
        <p:spPr bwMode="auto">
          <a:xfrm>
            <a:off x="0" y="14288"/>
            <a:ext cx="8928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3600">
                <a:solidFill>
                  <a:srgbClr val="0070C0"/>
                </a:solidFill>
                <a:latin typeface="Arial" pitchFamily="34" charset="0"/>
                <a:cs typeface="Arial" pitchFamily="34" charset="0"/>
              </a:rPr>
              <a:t>Subaquatische Prozesse:</a:t>
            </a:r>
          </a:p>
        </p:txBody>
      </p:sp>
      <p:sp>
        <p:nvSpPr>
          <p:cNvPr id="15364" name="WordArt 4"/>
          <p:cNvSpPr>
            <a:spLocks noChangeArrowheads="1" noChangeShapeType="1" noTextEdit="1"/>
          </p:cNvSpPr>
          <p:nvPr/>
        </p:nvSpPr>
        <p:spPr bwMode="auto">
          <a:xfrm>
            <a:off x="107950" y="6381750"/>
            <a:ext cx="3959225" cy="3079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AT" sz="2400" kern="10" spc="480">
                <a:solidFill>
                  <a:srgbClr val="FFFF00"/>
                </a:solidFill>
                <a:effectLst>
                  <a:outerShdw dist="45791" dir="3378596" algn="ctr" rotWithShape="0">
                    <a:srgbClr val="4D4D4D"/>
                  </a:outerShdw>
                </a:effectLst>
                <a:latin typeface="Arial Black"/>
              </a:rPr>
              <a:t>Heine, Götz &amp; Weidinger 2017</a:t>
            </a:r>
          </a:p>
        </p:txBody>
      </p:sp>
      <p:sp>
        <p:nvSpPr>
          <p:cNvPr id="5" name="Ellipse 4"/>
          <p:cNvSpPr/>
          <p:nvPr/>
        </p:nvSpPr>
        <p:spPr>
          <a:xfrm rot="928641">
            <a:off x="842963" y="1141413"/>
            <a:ext cx="3889375" cy="17287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pic>
        <p:nvPicPr>
          <p:cNvPr id="15366" name="Grafi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117475"/>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370" y="5589240"/>
            <a:ext cx="609600" cy="609600"/>
          </a:xfrm>
          <a:prstGeom prst="rect">
            <a:avLst/>
          </a:prstGeom>
        </p:spPr>
      </p:pic>
    </p:spTree>
    <p:extLst>
      <p:ext uri="{BB962C8B-B14F-4D97-AF65-F5344CB8AC3E}">
        <p14:creationId xmlns:p14="http://schemas.microsoft.com/office/powerpoint/2010/main" val="3791145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94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descr="J:\scan\S20C-411031109250.jpg"/>
          <p:cNvPicPr>
            <a:picLocks noChangeAspect="1" noChangeArrowheads="1"/>
          </p:cNvPicPr>
          <p:nvPr/>
        </p:nvPicPr>
        <p:blipFill>
          <a:blip r:embed="rId4"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feld 3"/>
          <p:cNvSpPr txBox="1">
            <a:spLocks noChangeArrowheads="1"/>
          </p:cNvSpPr>
          <p:nvPr/>
        </p:nvSpPr>
        <p:spPr bwMode="auto">
          <a:xfrm>
            <a:off x="107950" y="115888"/>
            <a:ext cx="8928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6600">
                <a:latin typeface="Arial" pitchFamily="34" charset="0"/>
                <a:cs typeface="Arial" pitchFamily="34" charset="0"/>
              </a:rPr>
              <a:t>Echolot (Sonar)</a:t>
            </a:r>
            <a:endParaRPr lang="de-AT" altLang="de-DE" sz="6600">
              <a:latin typeface="Arial" pitchFamily="34" charset="0"/>
              <a:cs typeface="Arial" pitchFamily="34" charset="0"/>
            </a:endParaRPr>
          </a:p>
        </p:txBody>
      </p:sp>
      <p:sp>
        <p:nvSpPr>
          <p:cNvPr id="40964" name="Textfeld 3"/>
          <p:cNvSpPr txBox="1">
            <a:spLocks noChangeArrowheads="1"/>
          </p:cNvSpPr>
          <p:nvPr/>
        </p:nvSpPr>
        <p:spPr bwMode="auto">
          <a:xfrm>
            <a:off x="107950" y="5972175"/>
            <a:ext cx="8928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DE" altLang="de-DE" sz="3600">
                <a:latin typeface="Arial" pitchFamily="34" charset="0"/>
                <a:cs typeface="Arial" pitchFamily="34" charset="0"/>
              </a:rPr>
              <a:t>Fund: Thunderbolt der US-Airforce 1945</a:t>
            </a:r>
            <a:endParaRPr lang="de-AT" altLang="de-DE" sz="3600">
              <a:latin typeface="Arial" pitchFamily="34" charset="0"/>
              <a:cs typeface="Arial" pitchFamily="34" charset="0"/>
            </a:endParaRPr>
          </a:p>
        </p:txBody>
      </p:sp>
      <p:pic>
        <p:nvPicPr>
          <p:cNvPr id="40965"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866900"/>
            <a:ext cx="4752975"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Grafik 2"/>
          <p:cNvPicPr>
            <a:picLocks noChangeAspect="1"/>
          </p:cNvPicPr>
          <p:nvPr/>
        </p:nvPicPr>
        <p:blipFill>
          <a:blip r:embed="rId6">
            <a:extLst>
              <a:ext uri="{28A0092B-C50C-407E-A947-70E740481C1C}">
                <a14:useLocalDpi xmlns:a14="http://schemas.microsoft.com/office/drawing/2010/main" val="0"/>
              </a:ext>
            </a:extLst>
          </a:blip>
          <a:srcRect b="4996"/>
          <a:stretch>
            <a:fillRect/>
          </a:stretch>
        </p:blipFill>
        <p:spPr bwMode="auto">
          <a:xfrm>
            <a:off x="4284663" y="1866900"/>
            <a:ext cx="485775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0" y="1988840"/>
            <a:ext cx="609600" cy="609600"/>
          </a:xfrm>
          <a:prstGeom prst="rect">
            <a:avLst/>
          </a:prstGeom>
        </p:spPr>
      </p:pic>
    </p:spTree>
    <p:extLst>
      <p:ext uri="{BB962C8B-B14F-4D97-AF65-F5344CB8AC3E}">
        <p14:creationId xmlns:p14="http://schemas.microsoft.com/office/powerpoint/2010/main" val="901389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3376613" y="2166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sp>
        <p:nvSpPr>
          <p:cNvPr id="147459" name="Rectangle 3"/>
          <p:cNvSpPr>
            <a:spLocks noChangeArrowheads="1"/>
          </p:cNvSpPr>
          <p:nvPr/>
        </p:nvSpPr>
        <p:spPr bwMode="auto">
          <a:xfrm>
            <a:off x="3376613" y="2166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sp>
        <p:nvSpPr>
          <p:cNvPr id="147460" name="Rectangle 4"/>
          <p:cNvSpPr>
            <a:spLocks noChangeArrowheads="1"/>
          </p:cNvSpPr>
          <p:nvPr/>
        </p:nvSpPr>
        <p:spPr bwMode="auto">
          <a:xfrm>
            <a:off x="3376613" y="2171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sp>
        <p:nvSpPr>
          <p:cNvPr id="147461" name="Rectangle 5"/>
          <p:cNvSpPr>
            <a:spLocks noChangeArrowheads="1"/>
          </p:cNvSpPr>
          <p:nvPr/>
        </p:nvSpPr>
        <p:spPr bwMode="auto">
          <a:xfrm>
            <a:off x="3457575" y="2166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sp>
        <p:nvSpPr>
          <p:cNvPr id="147462" name="Rectangle 6"/>
          <p:cNvSpPr>
            <a:spLocks noChangeArrowheads="1"/>
          </p:cNvSpPr>
          <p:nvPr/>
        </p:nvSpPr>
        <p:spPr bwMode="auto">
          <a:xfrm>
            <a:off x="3619500" y="2800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sp>
        <p:nvSpPr>
          <p:cNvPr id="147463" name="Rectangle 7"/>
          <p:cNvSpPr>
            <a:spLocks noChangeArrowheads="1"/>
          </p:cNvSpPr>
          <p:nvPr/>
        </p:nvSpPr>
        <p:spPr bwMode="auto">
          <a:xfrm>
            <a:off x="3600450" y="2800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sp>
        <p:nvSpPr>
          <p:cNvPr id="147466" name="Rectangle 10"/>
          <p:cNvSpPr>
            <a:spLocks noChangeArrowheads="1"/>
          </p:cNvSpPr>
          <p:nvPr/>
        </p:nvSpPr>
        <p:spPr bwMode="auto">
          <a:xfrm>
            <a:off x="333375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sp>
        <p:nvSpPr>
          <p:cNvPr id="147467" name="Rectangle 11"/>
          <p:cNvSpPr>
            <a:spLocks noChangeArrowheads="1"/>
          </p:cNvSpPr>
          <p:nvPr/>
        </p:nvSpPr>
        <p:spPr bwMode="auto">
          <a:xfrm>
            <a:off x="379095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pic>
        <p:nvPicPr>
          <p:cNvPr id="147472" name="Picture 16" descr="F:\Gschliefgraben\Gschliefgraben_Vorträge\Gschlief_Abbildungen\Gschlief_PokornyDrainage1.jpg"/>
          <p:cNvPicPr>
            <a:picLocks noChangeAspect="1" noChangeArrowheads="1"/>
          </p:cNvPicPr>
          <p:nvPr/>
        </p:nvPicPr>
        <p:blipFill>
          <a:blip r:embed="rId4" cstate="print">
            <a:lum bright="-18000"/>
            <a:extLst>
              <a:ext uri="{28A0092B-C50C-407E-A947-70E740481C1C}">
                <a14:useLocalDpi xmlns:a14="http://schemas.microsoft.com/office/drawing/2010/main" val="0"/>
              </a:ext>
            </a:extLst>
          </a:blip>
          <a:srcRect l="47049" t="33939" r="28629" b="32132"/>
          <a:stretch>
            <a:fillRect/>
          </a:stretch>
        </p:blipFill>
        <p:spPr bwMode="auto">
          <a:xfrm>
            <a:off x="33423" y="1412776"/>
            <a:ext cx="4826609" cy="466975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147473" name="Oval 17"/>
          <p:cNvSpPr>
            <a:spLocks noChangeArrowheads="1"/>
          </p:cNvSpPr>
          <p:nvPr/>
        </p:nvSpPr>
        <p:spPr bwMode="auto">
          <a:xfrm>
            <a:off x="2195736" y="3573016"/>
            <a:ext cx="1546870" cy="72008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6" name="Textfeld 1"/>
          <p:cNvSpPr txBox="1">
            <a:spLocks noChangeArrowheads="1"/>
          </p:cNvSpPr>
          <p:nvPr/>
        </p:nvSpPr>
        <p:spPr bwMode="auto">
          <a:xfrm>
            <a:off x="141288" y="101600"/>
            <a:ext cx="8928100"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a:latin typeface="Arial" charset="0"/>
              </a:rPr>
              <a:t>Fallbeispiel 1: </a:t>
            </a:r>
            <a:r>
              <a:rPr lang="de-DE" altLang="de-DE" sz="3600" dirty="0" err="1">
                <a:latin typeface="Arial" charset="0"/>
              </a:rPr>
              <a:t>Gschliefgraben</a:t>
            </a:r>
            <a:endParaRPr lang="de-DE" altLang="de-DE" sz="3600" dirty="0">
              <a:latin typeface="Arial" charset="0"/>
            </a:endParaRPr>
          </a:p>
          <a:p>
            <a:pPr eaLnBrk="1" hangingPunct="1"/>
            <a:r>
              <a:rPr lang="de-DE" altLang="de-DE" sz="5300" dirty="0" smtClean="0">
                <a:latin typeface="Arial" pitchFamily="34" charset="0"/>
                <a:cs typeface="Arial" pitchFamily="34" charset="0"/>
              </a:rPr>
              <a:t>Historische </a:t>
            </a:r>
            <a:r>
              <a:rPr lang="de-DE" altLang="de-DE" sz="5300" dirty="0">
                <a:latin typeface="Arial" pitchFamily="34" charset="0"/>
                <a:cs typeface="Arial" pitchFamily="34" charset="0"/>
              </a:rPr>
              <a:t>Dokumente </a:t>
            </a:r>
            <a:endParaRPr lang="de-AT" altLang="de-DE" sz="5300" dirty="0">
              <a:latin typeface="Arial" pitchFamily="34" charset="0"/>
              <a:cs typeface="Arial" pitchFamily="34" charset="0"/>
            </a:endParaRPr>
          </a:p>
        </p:txBody>
      </p:sp>
      <p:pic>
        <p:nvPicPr>
          <p:cNvPr id="17"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5" name="Picture 9" descr="C:\WeidingerDateien\Gschliefprojekt-UniLeoben2004-2006\EGU2005-Gschliefposter\EGU2005PosterGschliefHöllerDiagramm.jpg"/>
          <p:cNvPicPr>
            <a:picLocks noChangeAspect="1" noChangeArrowheads="1"/>
          </p:cNvPicPr>
          <p:nvPr/>
        </p:nvPicPr>
        <p:blipFill>
          <a:blip r:embed="rId6" cstate="print">
            <a:lum bright="-18000" contrast="6000"/>
            <a:extLst>
              <a:ext uri="{28A0092B-C50C-407E-A947-70E740481C1C}">
                <a14:useLocalDpi xmlns:a14="http://schemas.microsoft.com/office/drawing/2010/main" val="0"/>
              </a:ext>
            </a:extLst>
          </a:blip>
          <a:srcRect/>
          <a:stretch>
            <a:fillRect/>
          </a:stretch>
        </p:blipFill>
        <p:spPr bwMode="auto">
          <a:xfrm>
            <a:off x="4760352" y="1412776"/>
            <a:ext cx="4353968" cy="447727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18" name="Textfeld 2"/>
          <p:cNvSpPr txBox="1">
            <a:spLocks noChangeArrowheads="1"/>
          </p:cNvSpPr>
          <p:nvPr/>
        </p:nvSpPr>
        <p:spPr bwMode="auto">
          <a:xfrm>
            <a:off x="107504" y="5890046"/>
            <a:ext cx="8967216" cy="9233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1800" dirty="0" smtClean="0">
                <a:solidFill>
                  <a:srgbClr val="FF0000"/>
                </a:solidFill>
                <a:latin typeface="Arial" pitchFamily="34" charset="0"/>
                <a:cs typeface="Arial" pitchFamily="34" charset="0"/>
              </a:rPr>
              <a:t>K.K. </a:t>
            </a:r>
            <a:r>
              <a:rPr lang="en-US" altLang="de-DE" sz="1800" dirty="0" err="1" smtClean="0">
                <a:solidFill>
                  <a:srgbClr val="FF0000"/>
                </a:solidFill>
                <a:latin typeface="Arial" pitchFamily="34" charset="0"/>
                <a:cs typeface="Arial" pitchFamily="34" charset="0"/>
              </a:rPr>
              <a:t>Oberförster</a:t>
            </a:r>
            <a:r>
              <a:rPr lang="en-US" altLang="de-DE" sz="1800" dirty="0" smtClean="0">
                <a:solidFill>
                  <a:srgbClr val="FF0000"/>
                </a:solidFill>
                <a:latin typeface="Arial" pitchFamily="34" charset="0"/>
                <a:cs typeface="Arial" pitchFamily="34" charset="0"/>
              </a:rPr>
              <a:t> Höller </a:t>
            </a:r>
            <a:r>
              <a:rPr lang="en-US" altLang="de-DE" sz="1800" dirty="0" err="1" smtClean="0">
                <a:solidFill>
                  <a:srgbClr val="FF0000"/>
                </a:solidFill>
                <a:latin typeface="Arial" pitchFamily="34" charset="0"/>
                <a:cs typeface="Arial" pitchFamily="34" charset="0"/>
              </a:rPr>
              <a:t>beobachtete</a:t>
            </a:r>
            <a:r>
              <a:rPr lang="en-US" altLang="de-DE" sz="1800" dirty="0" smtClean="0">
                <a:solidFill>
                  <a:srgbClr val="FF0000"/>
                </a:solidFill>
                <a:latin typeface="Arial" pitchFamily="34" charset="0"/>
                <a:cs typeface="Arial" pitchFamily="34" charset="0"/>
              </a:rPr>
              <a:t> ab ca. 1880 </a:t>
            </a:r>
            <a:r>
              <a:rPr lang="en-US" altLang="de-DE" sz="1800" dirty="0" err="1" smtClean="0">
                <a:solidFill>
                  <a:srgbClr val="FF0000"/>
                </a:solidFill>
                <a:latin typeface="Arial" pitchFamily="34" charset="0"/>
                <a:cs typeface="Arial" pitchFamily="34" charset="0"/>
              </a:rPr>
              <a:t>über</a:t>
            </a:r>
            <a:r>
              <a:rPr lang="en-US" altLang="de-DE" sz="1800" dirty="0" smtClean="0">
                <a:solidFill>
                  <a:srgbClr val="FF0000"/>
                </a:solidFill>
                <a:latin typeface="Arial" pitchFamily="34" charset="0"/>
                <a:cs typeface="Arial" pitchFamily="34" charset="0"/>
              </a:rPr>
              <a:t> </a:t>
            </a:r>
            <a:r>
              <a:rPr lang="en-US" altLang="de-DE" sz="1800" dirty="0" err="1" smtClean="0">
                <a:solidFill>
                  <a:srgbClr val="FF0000"/>
                </a:solidFill>
                <a:latin typeface="Arial" pitchFamily="34" charset="0"/>
                <a:cs typeface="Arial" pitchFamily="34" charset="0"/>
              </a:rPr>
              <a:t>Jahrzehnte</a:t>
            </a:r>
            <a:r>
              <a:rPr lang="en-US" altLang="de-DE" sz="1800" dirty="0" smtClean="0">
                <a:solidFill>
                  <a:srgbClr val="FF0000"/>
                </a:solidFill>
                <a:latin typeface="Arial" pitchFamily="34" charset="0"/>
                <a:cs typeface="Arial" pitchFamily="34" charset="0"/>
              </a:rPr>
              <a:t> die </a:t>
            </a:r>
            <a:r>
              <a:rPr lang="en-US" altLang="de-DE" sz="1800" dirty="0" err="1" smtClean="0">
                <a:solidFill>
                  <a:srgbClr val="FF0000"/>
                </a:solidFill>
                <a:latin typeface="Arial" pitchFamily="34" charset="0"/>
                <a:cs typeface="Arial" pitchFamily="34" charset="0"/>
              </a:rPr>
              <a:t>Bewegungen</a:t>
            </a:r>
            <a:r>
              <a:rPr lang="en-US" altLang="de-DE" sz="1800" dirty="0" smtClean="0">
                <a:solidFill>
                  <a:srgbClr val="FF0000"/>
                </a:solidFill>
                <a:latin typeface="Arial" pitchFamily="34" charset="0"/>
                <a:cs typeface="Arial" pitchFamily="34" charset="0"/>
              </a:rPr>
              <a:t> des “</a:t>
            </a:r>
            <a:r>
              <a:rPr lang="en-US" altLang="de-DE" sz="1800" dirty="0" err="1" smtClean="0">
                <a:solidFill>
                  <a:srgbClr val="FF0000"/>
                </a:solidFill>
                <a:latin typeface="Arial" pitchFamily="34" charset="0"/>
                <a:cs typeface="Arial" pitchFamily="34" charset="0"/>
              </a:rPr>
              <a:t>Großen</a:t>
            </a:r>
            <a:r>
              <a:rPr lang="en-US" altLang="de-DE" sz="1800" dirty="0" smtClean="0">
                <a:solidFill>
                  <a:srgbClr val="FF0000"/>
                </a:solidFill>
                <a:latin typeface="Arial" pitchFamily="34" charset="0"/>
                <a:cs typeface="Arial" pitchFamily="34" charset="0"/>
              </a:rPr>
              <a:t> Steins” </a:t>
            </a:r>
            <a:r>
              <a:rPr lang="en-US" altLang="de-DE" sz="1800" dirty="0" err="1" smtClean="0">
                <a:solidFill>
                  <a:srgbClr val="FF0000"/>
                </a:solidFill>
                <a:latin typeface="Arial" pitchFamily="34" charset="0"/>
                <a:cs typeface="Arial" pitchFamily="34" charset="0"/>
              </a:rPr>
              <a:t>im</a:t>
            </a:r>
            <a:r>
              <a:rPr lang="en-US" altLang="de-DE" sz="1800" dirty="0" smtClean="0">
                <a:solidFill>
                  <a:srgbClr val="FF0000"/>
                </a:solidFill>
                <a:latin typeface="Arial" pitchFamily="34" charset="0"/>
                <a:cs typeface="Arial" pitchFamily="34" charset="0"/>
              </a:rPr>
              <a:t> </a:t>
            </a:r>
            <a:r>
              <a:rPr lang="en-US" altLang="de-DE" sz="1800" dirty="0" err="1" smtClean="0">
                <a:solidFill>
                  <a:srgbClr val="FF0000"/>
                </a:solidFill>
                <a:latin typeface="Arial" pitchFamily="34" charset="0"/>
                <a:cs typeface="Arial" pitchFamily="34" charset="0"/>
              </a:rPr>
              <a:t>Gschliefgraben-Erdstrom</a:t>
            </a:r>
            <a:r>
              <a:rPr lang="en-US" altLang="de-DE" sz="1800" dirty="0" smtClean="0">
                <a:solidFill>
                  <a:srgbClr val="FF0000"/>
                </a:solidFill>
                <a:latin typeface="Arial" pitchFamily="34" charset="0"/>
                <a:cs typeface="Arial" pitchFamily="34" charset="0"/>
              </a:rPr>
              <a:t> und war </a:t>
            </a:r>
            <a:r>
              <a:rPr lang="en-US" altLang="de-DE" sz="1800" dirty="0" err="1" smtClean="0">
                <a:solidFill>
                  <a:srgbClr val="FF0000"/>
                </a:solidFill>
                <a:latin typeface="Arial" pitchFamily="34" charset="0"/>
                <a:cs typeface="Arial" pitchFamily="34" charset="0"/>
              </a:rPr>
              <a:t>somit</a:t>
            </a:r>
            <a:r>
              <a:rPr lang="en-US" altLang="de-DE" sz="1800" dirty="0" smtClean="0">
                <a:solidFill>
                  <a:srgbClr val="FF0000"/>
                </a:solidFill>
                <a:latin typeface="Arial" pitchFamily="34" charset="0"/>
                <a:cs typeface="Arial" pitchFamily="34" charset="0"/>
              </a:rPr>
              <a:t> der </a:t>
            </a:r>
            <a:r>
              <a:rPr lang="en-US" altLang="de-DE" sz="1800" dirty="0" err="1" smtClean="0">
                <a:solidFill>
                  <a:srgbClr val="FF0000"/>
                </a:solidFill>
                <a:latin typeface="Arial" pitchFamily="34" charset="0"/>
                <a:cs typeface="Arial" pitchFamily="34" charset="0"/>
              </a:rPr>
              <a:t>Erste</a:t>
            </a:r>
            <a:r>
              <a:rPr lang="en-US" altLang="de-DE" sz="1800" dirty="0" smtClean="0">
                <a:solidFill>
                  <a:srgbClr val="FF0000"/>
                </a:solidFill>
                <a:latin typeface="Arial" pitchFamily="34" charset="0"/>
                <a:cs typeface="Arial" pitchFamily="34" charset="0"/>
              </a:rPr>
              <a:t>, der </a:t>
            </a:r>
            <a:r>
              <a:rPr lang="en-US" altLang="de-DE" sz="1800" dirty="0" err="1" smtClean="0">
                <a:solidFill>
                  <a:srgbClr val="FF0000"/>
                </a:solidFill>
                <a:latin typeface="Arial" pitchFamily="34" charset="0"/>
                <a:cs typeface="Arial" pitchFamily="34" charset="0"/>
              </a:rPr>
              <a:t>daraus</a:t>
            </a:r>
            <a:r>
              <a:rPr lang="en-US" altLang="de-DE" sz="1800" dirty="0" smtClean="0">
                <a:solidFill>
                  <a:srgbClr val="FF0000"/>
                </a:solidFill>
                <a:latin typeface="Arial" pitchFamily="34" charset="0"/>
                <a:cs typeface="Arial" pitchFamily="34" charset="0"/>
              </a:rPr>
              <a:t> auf die </a:t>
            </a:r>
            <a:r>
              <a:rPr lang="en-US" altLang="de-DE" sz="1800" b="1" dirty="0" err="1" smtClean="0">
                <a:solidFill>
                  <a:srgbClr val="FF0000"/>
                </a:solidFill>
                <a:latin typeface="Arial" pitchFamily="34" charset="0"/>
                <a:cs typeface="Arial" pitchFamily="34" charset="0"/>
              </a:rPr>
              <a:t>Geschwindigkeit</a:t>
            </a:r>
            <a:r>
              <a:rPr lang="en-US" altLang="de-DE" sz="1800" b="1" dirty="0" smtClean="0">
                <a:solidFill>
                  <a:srgbClr val="FF0000"/>
                </a:solidFill>
                <a:latin typeface="Arial" pitchFamily="34" charset="0"/>
                <a:cs typeface="Arial" pitchFamily="34" charset="0"/>
              </a:rPr>
              <a:t> der </a:t>
            </a:r>
            <a:r>
              <a:rPr lang="en-US" altLang="de-DE" sz="1800" b="1" dirty="0" err="1" smtClean="0">
                <a:solidFill>
                  <a:srgbClr val="FF0000"/>
                </a:solidFill>
                <a:latin typeface="Arial" pitchFamily="34" charset="0"/>
                <a:cs typeface="Arial" pitchFamily="34" charset="0"/>
              </a:rPr>
              <a:t>Rutschung</a:t>
            </a:r>
            <a:r>
              <a:rPr lang="en-US" altLang="de-DE" sz="1800" b="1" dirty="0" smtClean="0">
                <a:solidFill>
                  <a:srgbClr val="FF0000"/>
                </a:solidFill>
                <a:latin typeface="Arial" pitchFamily="34" charset="0"/>
                <a:cs typeface="Arial" pitchFamily="34" charset="0"/>
              </a:rPr>
              <a:t> </a:t>
            </a:r>
            <a:r>
              <a:rPr lang="en-US" altLang="de-DE" sz="1800" b="1" dirty="0" err="1" smtClean="0">
                <a:solidFill>
                  <a:srgbClr val="FF0000"/>
                </a:solidFill>
                <a:latin typeface="Arial" pitchFamily="34" charset="0"/>
                <a:cs typeface="Arial" pitchFamily="34" charset="0"/>
              </a:rPr>
              <a:t>rückschließen</a:t>
            </a:r>
            <a:r>
              <a:rPr lang="en-US" altLang="de-DE" sz="1800" b="1" dirty="0" smtClean="0">
                <a:solidFill>
                  <a:srgbClr val="FF0000"/>
                </a:solidFill>
                <a:latin typeface="Arial" pitchFamily="34" charset="0"/>
                <a:cs typeface="Arial" pitchFamily="34" charset="0"/>
              </a:rPr>
              <a:t> </a:t>
            </a:r>
            <a:r>
              <a:rPr lang="en-US" altLang="de-DE" sz="1800" dirty="0" err="1" smtClean="0">
                <a:solidFill>
                  <a:srgbClr val="FF0000"/>
                </a:solidFill>
                <a:latin typeface="Arial" pitchFamily="34" charset="0"/>
                <a:cs typeface="Arial" pitchFamily="34" charset="0"/>
              </a:rPr>
              <a:t>konnte</a:t>
            </a:r>
            <a:r>
              <a:rPr lang="en-US" altLang="de-DE" sz="1800" dirty="0" smtClean="0">
                <a:solidFill>
                  <a:srgbClr val="FF0000"/>
                </a:solidFill>
                <a:latin typeface="Arial" pitchFamily="34" charset="0"/>
                <a:cs typeface="Arial" pitchFamily="34" charset="0"/>
              </a:rPr>
              <a:t>!    </a:t>
            </a:r>
          </a:p>
        </p:txBody>
      </p:sp>
      <p:cxnSp>
        <p:nvCxnSpPr>
          <p:cNvPr id="3" name="Gerade Verbindung mit Pfeil 2"/>
          <p:cNvCxnSpPr/>
          <p:nvPr/>
        </p:nvCxnSpPr>
        <p:spPr>
          <a:xfrm flipH="1" flipV="1">
            <a:off x="141288" y="3933056"/>
            <a:ext cx="2774528" cy="2160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00950" y="1441351"/>
            <a:ext cx="609600" cy="609600"/>
          </a:xfrm>
          <a:prstGeom prst="rect">
            <a:avLst/>
          </a:prstGeom>
        </p:spPr>
      </p:pic>
    </p:spTree>
    <p:extLst>
      <p:ext uri="{BB962C8B-B14F-4D97-AF65-F5344CB8AC3E}">
        <p14:creationId xmlns:p14="http://schemas.microsoft.com/office/powerpoint/2010/main" val="32086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7473"/>
                                        </p:tgtEl>
                                        <p:attrNameLst>
                                          <p:attrName>style.visibility</p:attrName>
                                        </p:attrNameLst>
                                      </p:cBhvr>
                                      <p:to>
                                        <p:strVal val="visible"/>
                                      </p:to>
                                    </p:set>
                                    <p:animEffect transition="in" filter="wipe(down)">
                                      <p:cBhvr>
                                        <p:cTn id="7" dur="500"/>
                                        <p:tgtEl>
                                          <p:spTgt spid="1474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5620"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47473"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F:\Gschliefgraben\Gschliefgraben_Vorträge\S20C-408122215330.jpg"/>
          <p:cNvPicPr>
            <a:picLocks noChangeAspect="1" noChangeArrowheads="1"/>
          </p:cNvPicPr>
          <p:nvPr/>
        </p:nvPicPr>
        <p:blipFill>
          <a:blip r:embed="rId4" cstate="print">
            <a:extLst>
              <a:ext uri="{28A0092B-C50C-407E-A947-70E740481C1C}">
                <a14:useLocalDpi xmlns:a14="http://schemas.microsoft.com/office/drawing/2010/main" val="0"/>
              </a:ext>
            </a:extLst>
          </a:blip>
          <a:srcRect t="-6"/>
          <a:stretch>
            <a:fillRect/>
          </a:stretch>
        </p:blipFill>
        <p:spPr bwMode="auto">
          <a:xfrm>
            <a:off x="4860032" y="1227336"/>
            <a:ext cx="3096344" cy="437860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63853" name="Picture 13" descr="F:\Gschliefgraben\Gschliefgraben_Vorträge\Gschlief_Abbildungen\Gschlief_Koch_Foto-A.jpg"/>
          <p:cNvPicPr>
            <a:picLocks noChangeAspect="1" noChangeArrowheads="1"/>
          </p:cNvPicPr>
          <p:nvPr/>
        </p:nvPicPr>
        <p:blipFill>
          <a:blip r:embed="rId5" cstate="print">
            <a:lum bright="-24000"/>
            <a:extLst>
              <a:ext uri="{28A0092B-C50C-407E-A947-70E740481C1C}">
                <a14:useLocalDpi xmlns:a14="http://schemas.microsoft.com/office/drawing/2010/main" val="0"/>
              </a:ext>
            </a:extLst>
          </a:blip>
          <a:srcRect l="13246" t="17590" r="16557" b="29730"/>
          <a:stretch>
            <a:fillRect/>
          </a:stretch>
        </p:blipFill>
        <p:spPr bwMode="auto">
          <a:xfrm>
            <a:off x="971600" y="1227335"/>
            <a:ext cx="3528392" cy="436436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3846" name="WordArt 6"/>
          <p:cNvSpPr>
            <a:spLocks noChangeArrowheads="1" noChangeShapeType="1" noTextEdit="1"/>
          </p:cNvSpPr>
          <p:nvPr/>
        </p:nvSpPr>
        <p:spPr bwMode="auto">
          <a:xfrm>
            <a:off x="1115616" y="5212432"/>
            <a:ext cx="324036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AT" sz="2400" kern="10" spc="480" dirty="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G.A. Koch (BOKU) 1894</a:t>
            </a:r>
          </a:p>
        </p:txBody>
      </p:sp>
      <p:sp>
        <p:nvSpPr>
          <p:cNvPr id="6" name="Textfeld 1"/>
          <p:cNvSpPr txBox="1">
            <a:spLocks noChangeArrowheads="1"/>
          </p:cNvSpPr>
          <p:nvPr/>
        </p:nvSpPr>
        <p:spPr bwMode="auto">
          <a:xfrm>
            <a:off x="141288" y="101600"/>
            <a:ext cx="89281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a:latin typeface="Arial" charset="0"/>
              </a:rPr>
              <a:t>Fallbeispiel 1: </a:t>
            </a:r>
            <a:r>
              <a:rPr lang="de-DE" altLang="de-DE" sz="3600" dirty="0" err="1">
                <a:latin typeface="Arial" charset="0"/>
              </a:rPr>
              <a:t>Gschliefgraben</a:t>
            </a:r>
            <a:endParaRPr lang="de-DE" altLang="de-DE" sz="3600" dirty="0">
              <a:latin typeface="Arial" charset="0"/>
            </a:endParaRPr>
          </a:p>
          <a:p>
            <a:pPr eaLnBrk="1" hangingPunct="1"/>
            <a:r>
              <a:rPr lang="de-DE" altLang="de-DE" sz="3200" b="1" dirty="0" smtClean="0">
                <a:latin typeface="Arial" pitchFamily="34" charset="0"/>
                <a:cs typeface="Arial" pitchFamily="34" charset="0"/>
              </a:rPr>
              <a:t>Historische und aktuelle Gutachten </a:t>
            </a:r>
            <a:endParaRPr lang="de-AT" altLang="de-DE" sz="3200" b="1" dirty="0">
              <a:latin typeface="Arial" pitchFamily="34" charset="0"/>
              <a:cs typeface="Arial" pitchFamily="34" charset="0"/>
            </a:endParaRPr>
          </a:p>
        </p:txBody>
      </p:sp>
      <p:pic>
        <p:nvPicPr>
          <p:cNvPr id="7" name="Picture 8" descr="J:\scan\S20C-411031109250.jpg"/>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2"/>
          <p:cNvSpPr txBox="1">
            <a:spLocks noChangeArrowheads="1"/>
          </p:cNvSpPr>
          <p:nvPr/>
        </p:nvSpPr>
        <p:spPr bwMode="auto">
          <a:xfrm>
            <a:off x="107504" y="5661248"/>
            <a:ext cx="8967216" cy="110799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200" dirty="0" smtClean="0">
                <a:solidFill>
                  <a:srgbClr val="FF0000"/>
                </a:solidFill>
                <a:latin typeface="Arial" pitchFamily="34" charset="0"/>
                <a:cs typeface="Arial" pitchFamily="34" charset="0"/>
              </a:rPr>
              <a:t>Das </a:t>
            </a:r>
            <a:r>
              <a:rPr lang="en-US" altLang="de-DE" sz="2200" dirty="0" err="1" smtClean="0">
                <a:solidFill>
                  <a:srgbClr val="FF0000"/>
                </a:solidFill>
                <a:latin typeface="Arial" pitchFamily="34" charset="0"/>
                <a:cs typeface="Arial" pitchFamily="34" charset="0"/>
              </a:rPr>
              <a:t>geologische</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Gutachten</a:t>
            </a:r>
            <a:r>
              <a:rPr lang="en-US" altLang="de-DE" sz="2200" dirty="0" smtClean="0">
                <a:solidFill>
                  <a:srgbClr val="FF0000"/>
                </a:solidFill>
                <a:latin typeface="Arial" pitchFamily="34" charset="0"/>
                <a:cs typeface="Arial" pitchFamily="34" charset="0"/>
              </a:rPr>
              <a:t> des </a:t>
            </a:r>
            <a:r>
              <a:rPr lang="en-US" altLang="de-DE" sz="2200" dirty="0" err="1" smtClean="0">
                <a:solidFill>
                  <a:srgbClr val="FF0000"/>
                </a:solidFill>
                <a:latin typeface="Arial" pitchFamily="34" charset="0"/>
                <a:cs typeface="Arial" pitchFamily="34" charset="0"/>
              </a:rPr>
              <a:t>Boku</a:t>
            </a:r>
            <a:r>
              <a:rPr lang="en-US" altLang="de-DE" sz="2200" dirty="0" smtClean="0">
                <a:solidFill>
                  <a:srgbClr val="FF0000"/>
                </a:solidFill>
                <a:latin typeface="Arial" pitchFamily="34" charset="0"/>
                <a:cs typeface="Arial" pitchFamily="34" charset="0"/>
              </a:rPr>
              <a:t>-Professors G. A. Koch </a:t>
            </a:r>
            <a:r>
              <a:rPr lang="en-US" altLang="de-DE" sz="2200" dirty="0" err="1" smtClean="0">
                <a:solidFill>
                  <a:srgbClr val="FF0000"/>
                </a:solidFill>
                <a:latin typeface="Arial" pitchFamily="34" charset="0"/>
                <a:cs typeface="Arial" pitchFamily="34" charset="0"/>
              </a:rPr>
              <a:t>aus</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dem</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Jahre</a:t>
            </a:r>
            <a:r>
              <a:rPr lang="en-US" altLang="de-DE" sz="2200" dirty="0" smtClean="0">
                <a:solidFill>
                  <a:srgbClr val="FF0000"/>
                </a:solidFill>
                <a:latin typeface="Arial" pitchFamily="34" charset="0"/>
                <a:cs typeface="Arial" pitchFamily="34" charset="0"/>
              </a:rPr>
              <a:t> 1894 war </a:t>
            </a:r>
            <a:r>
              <a:rPr lang="en-US" altLang="de-DE" sz="2200" dirty="0" err="1" smtClean="0">
                <a:solidFill>
                  <a:srgbClr val="FF0000"/>
                </a:solidFill>
                <a:latin typeface="Arial" pitchFamily="34" charset="0"/>
                <a:cs typeface="Arial" pitchFamily="34" charset="0"/>
              </a:rPr>
              <a:t>bis</a:t>
            </a:r>
            <a:r>
              <a:rPr lang="en-US" altLang="de-DE" sz="2200" dirty="0" smtClean="0">
                <a:solidFill>
                  <a:srgbClr val="FF0000"/>
                </a:solidFill>
                <a:latin typeface="Arial" pitchFamily="34" charset="0"/>
                <a:cs typeface="Arial" pitchFamily="34" charset="0"/>
              </a:rPr>
              <a:t> in die 1970er </a:t>
            </a:r>
            <a:r>
              <a:rPr lang="en-US" altLang="de-DE" sz="2200" dirty="0" err="1" smtClean="0">
                <a:solidFill>
                  <a:srgbClr val="FF0000"/>
                </a:solidFill>
                <a:latin typeface="Arial" pitchFamily="34" charset="0"/>
                <a:cs typeface="Arial" pitchFamily="34" charset="0"/>
              </a:rPr>
              <a:t>Jahre</a:t>
            </a:r>
            <a:r>
              <a:rPr lang="en-US" altLang="de-DE" sz="2200" dirty="0" smtClean="0">
                <a:solidFill>
                  <a:srgbClr val="FF0000"/>
                </a:solidFill>
                <a:latin typeface="Arial" pitchFamily="34" charset="0"/>
                <a:cs typeface="Arial" pitchFamily="34" charset="0"/>
              </a:rPr>
              <a:t> die </a:t>
            </a:r>
            <a:r>
              <a:rPr lang="en-US" altLang="de-DE" sz="2200" dirty="0" err="1" smtClean="0">
                <a:solidFill>
                  <a:srgbClr val="FF0000"/>
                </a:solidFill>
                <a:latin typeface="Arial" pitchFamily="34" charset="0"/>
                <a:cs typeface="Arial" pitchFamily="34" charset="0"/>
              </a:rPr>
              <a:t>Grundlage</a:t>
            </a:r>
            <a:r>
              <a:rPr lang="en-US" altLang="de-DE" sz="2200" dirty="0" smtClean="0">
                <a:solidFill>
                  <a:srgbClr val="FF0000"/>
                </a:solidFill>
                <a:latin typeface="Arial" pitchFamily="34" charset="0"/>
                <a:cs typeface="Arial" pitchFamily="34" charset="0"/>
              </a:rPr>
              <a:t> der </a:t>
            </a:r>
            <a:r>
              <a:rPr lang="en-US" altLang="de-DE" sz="2200" b="1" dirty="0" err="1" smtClean="0">
                <a:solidFill>
                  <a:srgbClr val="FF0000"/>
                </a:solidFill>
                <a:latin typeface="Arial" pitchFamily="34" charset="0"/>
                <a:cs typeface="Arial" pitchFamily="34" charset="0"/>
              </a:rPr>
              <a:t>Gschliefgraben-Verbauung</a:t>
            </a:r>
            <a:r>
              <a:rPr lang="en-US" altLang="de-DE" sz="2200" dirty="0" smtClean="0">
                <a:solidFill>
                  <a:srgbClr val="FF0000"/>
                </a:solidFill>
                <a:latin typeface="Arial" pitchFamily="34" charset="0"/>
                <a:cs typeface="Arial" pitchFamily="34" charset="0"/>
              </a:rPr>
              <a:t>!    </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616" y="1340768"/>
            <a:ext cx="609600" cy="609600"/>
          </a:xfrm>
          <a:prstGeom prst="rect">
            <a:avLst/>
          </a:prstGeom>
        </p:spPr>
      </p:pic>
    </p:spTree>
    <p:extLst>
      <p:ext uri="{BB962C8B-B14F-4D97-AF65-F5344CB8AC3E}">
        <p14:creationId xmlns:p14="http://schemas.microsoft.com/office/powerpoint/2010/main" val="125997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48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F:\Gschliefgraben\Gschliefgraben_Vorträge\Gschlief_Abbildungen\Gschlief_PokornyDrainage3.jpg"/>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179512" y="1240372"/>
            <a:ext cx="2878686" cy="4420876"/>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169989" name="Picture 5" descr="F:\Gschliefgraben\Gschliefgraben_Exkursion\UniSbg_Geographie_Okt08\Gschlief_Okt2008 0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1240372"/>
            <a:ext cx="5895886" cy="442087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7" name="Textfeld 1"/>
          <p:cNvSpPr txBox="1">
            <a:spLocks noChangeArrowheads="1"/>
          </p:cNvSpPr>
          <p:nvPr/>
        </p:nvSpPr>
        <p:spPr bwMode="auto">
          <a:xfrm>
            <a:off x="141288" y="101600"/>
            <a:ext cx="89281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a:latin typeface="Arial" charset="0"/>
              </a:rPr>
              <a:t>Fallbeispiel 1: </a:t>
            </a:r>
            <a:r>
              <a:rPr lang="de-DE" altLang="de-DE" sz="3600" dirty="0" err="1">
                <a:latin typeface="Arial" charset="0"/>
              </a:rPr>
              <a:t>Gschliefgraben</a:t>
            </a:r>
            <a:endParaRPr lang="de-DE" altLang="de-DE" sz="3600" dirty="0">
              <a:latin typeface="Arial" charset="0"/>
            </a:endParaRPr>
          </a:p>
          <a:p>
            <a:pPr eaLnBrk="1" hangingPunct="1"/>
            <a:r>
              <a:rPr lang="de-DE" altLang="de-DE" sz="3200" b="1" dirty="0" smtClean="0">
                <a:latin typeface="Arial" pitchFamily="34" charset="0"/>
                <a:cs typeface="Arial" pitchFamily="34" charset="0"/>
              </a:rPr>
              <a:t>Historische und aktuelle Gutachten </a:t>
            </a:r>
            <a:endParaRPr lang="de-AT" altLang="de-DE" sz="3200" b="1" dirty="0">
              <a:latin typeface="Arial" pitchFamily="34" charset="0"/>
              <a:cs typeface="Arial" pitchFamily="34" charset="0"/>
            </a:endParaRPr>
          </a:p>
        </p:txBody>
      </p:sp>
      <p:pic>
        <p:nvPicPr>
          <p:cNvPr id="8" name="Picture 8" descr="J:\scan\S20C-411031109250.jpg"/>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2"/>
          <p:cNvSpPr txBox="1">
            <a:spLocks noChangeArrowheads="1"/>
          </p:cNvSpPr>
          <p:nvPr/>
        </p:nvSpPr>
        <p:spPr bwMode="auto">
          <a:xfrm>
            <a:off x="141288" y="5661248"/>
            <a:ext cx="8864600" cy="110799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200" dirty="0" err="1">
                <a:solidFill>
                  <a:srgbClr val="FF0000"/>
                </a:solidFill>
                <a:latin typeface="Arial" pitchFamily="34" charset="0"/>
                <a:cs typeface="Arial" pitchFamily="34" charset="0"/>
              </a:rPr>
              <a:t>Vorschläge</a:t>
            </a:r>
            <a:r>
              <a:rPr lang="en-US" altLang="de-DE" sz="2200" dirty="0">
                <a:solidFill>
                  <a:srgbClr val="FF0000"/>
                </a:solidFill>
                <a:latin typeface="Arial" pitchFamily="34" charset="0"/>
                <a:cs typeface="Arial" pitchFamily="34" charset="0"/>
              </a:rPr>
              <a:t> </a:t>
            </a:r>
            <a:r>
              <a:rPr lang="en-US" altLang="de-DE" sz="2200" dirty="0" err="1">
                <a:solidFill>
                  <a:srgbClr val="FF0000"/>
                </a:solidFill>
                <a:latin typeface="Arial" pitchFamily="34" charset="0"/>
                <a:cs typeface="Arial" pitchFamily="34" charset="0"/>
              </a:rPr>
              <a:t>aus</a:t>
            </a:r>
            <a:r>
              <a:rPr lang="en-US" altLang="de-DE" sz="2200" dirty="0">
                <a:solidFill>
                  <a:srgbClr val="FF0000"/>
                </a:solidFill>
                <a:latin typeface="Arial" pitchFamily="34" charset="0"/>
                <a:cs typeface="Arial" pitchFamily="34" charset="0"/>
              </a:rPr>
              <a:t> </a:t>
            </a:r>
            <a:r>
              <a:rPr lang="en-US" altLang="de-DE" sz="2200" dirty="0" err="1">
                <a:solidFill>
                  <a:srgbClr val="FF0000"/>
                </a:solidFill>
                <a:latin typeface="Arial" pitchFamily="34" charset="0"/>
                <a:cs typeface="Arial" pitchFamily="34" charset="0"/>
              </a:rPr>
              <a:t>dem</a:t>
            </a:r>
            <a:r>
              <a:rPr lang="en-US" altLang="de-DE" sz="2200" dirty="0">
                <a:solidFill>
                  <a:srgbClr val="FF0000"/>
                </a:solidFill>
                <a:latin typeface="Arial" pitchFamily="34" charset="0"/>
                <a:cs typeface="Arial" pitchFamily="34" charset="0"/>
              </a:rPr>
              <a:t> </a:t>
            </a:r>
            <a:r>
              <a:rPr lang="en-US" altLang="de-DE" sz="2200" dirty="0" err="1">
                <a:solidFill>
                  <a:srgbClr val="FF0000"/>
                </a:solidFill>
                <a:latin typeface="Arial" pitchFamily="34" charset="0"/>
                <a:cs typeface="Arial" pitchFamily="34" charset="0"/>
              </a:rPr>
              <a:t>geologischen</a:t>
            </a:r>
            <a:r>
              <a:rPr lang="en-US" altLang="de-DE" sz="2200" dirty="0">
                <a:solidFill>
                  <a:srgbClr val="FF0000"/>
                </a:solidFill>
                <a:latin typeface="Arial" pitchFamily="34" charset="0"/>
                <a:cs typeface="Arial" pitchFamily="34" charset="0"/>
              </a:rPr>
              <a:t> </a:t>
            </a:r>
            <a:r>
              <a:rPr lang="en-US" altLang="de-DE" sz="2200" dirty="0" err="1">
                <a:solidFill>
                  <a:srgbClr val="FF0000"/>
                </a:solidFill>
                <a:latin typeface="Arial" pitchFamily="34" charset="0"/>
                <a:cs typeface="Arial" pitchFamily="34" charset="0"/>
              </a:rPr>
              <a:t>Gutachten</a:t>
            </a:r>
            <a:r>
              <a:rPr lang="en-US" altLang="de-DE" sz="2200" dirty="0">
                <a:solidFill>
                  <a:srgbClr val="FF0000"/>
                </a:solidFill>
                <a:latin typeface="Arial" pitchFamily="34" charset="0"/>
                <a:cs typeface="Arial" pitchFamily="34" charset="0"/>
              </a:rPr>
              <a:t> von Prof. G</a:t>
            </a:r>
            <a:r>
              <a:rPr lang="en-US" altLang="de-DE" sz="2200" dirty="0" smtClean="0">
                <a:solidFill>
                  <a:srgbClr val="FF0000"/>
                </a:solidFill>
                <a:latin typeface="Arial" pitchFamily="34" charset="0"/>
                <a:cs typeface="Arial" pitchFamily="34" charset="0"/>
              </a:rPr>
              <a:t>. A</a:t>
            </a:r>
            <a:r>
              <a:rPr lang="en-US" altLang="de-DE" sz="2200" dirty="0">
                <a:solidFill>
                  <a:srgbClr val="FF0000"/>
                </a:solidFill>
                <a:latin typeface="Arial" pitchFamily="34" charset="0"/>
                <a:cs typeface="Arial" pitchFamily="34" charset="0"/>
              </a:rPr>
              <a:t>. </a:t>
            </a:r>
            <a:r>
              <a:rPr lang="en-US" altLang="de-DE" sz="2200" dirty="0" smtClean="0">
                <a:solidFill>
                  <a:srgbClr val="FF0000"/>
                </a:solidFill>
                <a:latin typeface="Arial" pitchFamily="34" charset="0"/>
                <a:cs typeface="Arial" pitchFamily="34" charset="0"/>
              </a:rPr>
              <a:t>Koch, </a:t>
            </a:r>
            <a:r>
              <a:rPr lang="en-US" altLang="de-DE" sz="2200" dirty="0" err="1" smtClean="0">
                <a:solidFill>
                  <a:srgbClr val="FF0000"/>
                </a:solidFill>
                <a:latin typeface="Arial" pitchFamily="34" charset="0"/>
                <a:cs typeface="Arial" pitchFamily="34" charset="0"/>
              </a:rPr>
              <a:t>wie</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etwa</a:t>
            </a:r>
            <a:r>
              <a:rPr lang="en-US" altLang="de-DE" sz="2200" dirty="0" smtClean="0">
                <a:solidFill>
                  <a:srgbClr val="FF0000"/>
                </a:solidFill>
                <a:latin typeface="Arial" pitchFamily="34" charset="0"/>
                <a:cs typeface="Arial" pitchFamily="34" charset="0"/>
              </a:rPr>
              <a:t> Drainage-</a:t>
            </a:r>
            <a:r>
              <a:rPr lang="en-US" altLang="de-DE" sz="2200" dirty="0" err="1" smtClean="0">
                <a:solidFill>
                  <a:srgbClr val="FF0000"/>
                </a:solidFill>
                <a:latin typeface="Arial" pitchFamily="34" charset="0"/>
                <a:cs typeface="Arial" pitchFamily="34" charset="0"/>
              </a:rPr>
              <a:t>Schlitze</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wurden</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erst</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im</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Jahre</a:t>
            </a:r>
            <a:r>
              <a:rPr lang="en-US" altLang="de-DE" sz="2200" dirty="0" smtClean="0">
                <a:solidFill>
                  <a:srgbClr val="FF0000"/>
                </a:solidFill>
                <a:latin typeface="Arial" pitchFamily="34" charset="0"/>
                <a:cs typeface="Arial" pitchFamily="34" charset="0"/>
              </a:rPr>
              <a:t> 2008 </a:t>
            </a:r>
            <a:r>
              <a:rPr lang="en-US" altLang="de-DE" sz="2200" dirty="0" err="1" smtClean="0">
                <a:solidFill>
                  <a:srgbClr val="FF0000"/>
                </a:solidFill>
                <a:latin typeface="Arial" pitchFamily="34" charset="0"/>
                <a:cs typeface="Arial" pitchFamily="34" charset="0"/>
              </a:rPr>
              <a:t>bei</a:t>
            </a:r>
            <a:r>
              <a:rPr lang="en-US" altLang="de-DE" sz="2200" dirty="0" smtClean="0">
                <a:solidFill>
                  <a:srgbClr val="FF0000"/>
                </a:solidFill>
                <a:latin typeface="Arial" pitchFamily="34" charset="0"/>
                <a:cs typeface="Arial" pitchFamily="34" charset="0"/>
              </a:rPr>
              <a:t> der</a:t>
            </a:r>
          </a:p>
          <a:p>
            <a:pPr algn="ctr" eaLnBrk="1" hangingPunct="1">
              <a:spcBef>
                <a:spcPct val="0"/>
              </a:spcBef>
              <a:buFontTx/>
              <a:buNone/>
            </a:pPr>
            <a:r>
              <a:rPr lang="en-US" altLang="de-DE" sz="2200" b="1" dirty="0" err="1" smtClean="0">
                <a:solidFill>
                  <a:srgbClr val="FF0000"/>
                </a:solidFill>
                <a:latin typeface="Arial" pitchFamily="34" charset="0"/>
                <a:cs typeface="Arial" pitchFamily="34" charset="0"/>
              </a:rPr>
              <a:t>Gschliefgraben-Sanierung</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umgesetzt</a:t>
            </a:r>
            <a:r>
              <a:rPr lang="en-US" altLang="de-DE" sz="2200" dirty="0" smtClean="0">
                <a:solidFill>
                  <a:srgbClr val="FF0000"/>
                </a:solidFill>
                <a:latin typeface="Arial" pitchFamily="34" charset="0"/>
                <a:cs typeface="Arial" pitchFamily="34" charset="0"/>
              </a:rPr>
              <a:t>!  </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0352" y="2348880"/>
            <a:ext cx="609600" cy="609600"/>
          </a:xfrm>
          <a:prstGeom prst="rect">
            <a:avLst/>
          </a:prstGeom>
        </p:spPr>
      </p:pic>
    </p:spTree>
    <p:extLst>
      <p:ext uri="{BB962C8B-B14F-4D97-AF65-F5344CB8AC3E}">
        <p14:creationId xmlns:p14="http://schemas.microsoft.com/office/powerpoint/2010/main" val="41526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94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4427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Grafik 1"/>
          <p:cNvPicPr>
            <a:picLocks noChangeAspect="1"/>
          </p:cNvPicPr>
          <p:nvPr/>
        </p:nvPicPr>
        <p:blipFill>
          <a:blip r:embed="rId5">
            <a:extLst>
              <a:ext uri="{28A0092B-C50C-407E-A947-70E740481C1C}">
                <a14:useLocalDpi xmlns:a14="http://schemas.microsoft.com/office/drawing/2010/main" val="0"/>
              </a:ext>
            </a:extLst>
          </a:blip>
          <a:srcRect t="9396"/>
          <a:stretch>
            <a:fillRect/>
          </a:stretch>
        </p:blipFill>
        <p:spPr bwMode="auto">
          <a:xfrm>
            <a:off x="4427538" y="0"/>
            <a:ext cx="4716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feld 1"/>
          <p:cNvSpPr txBox="1">
            <a:spLocks noChangeArrowheads="1"/>
          </p:cNvSpPr>
          <p:nvPr/>
        </p:nvSpPr>
        <p:spPr bwMode="auto">
          <a:xfrm>
            <a:off x="141288" y="101600"/>
            <a:ext cx="89281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a:latin typeface="Arial" pitchFamily="34" charset="0"/>
                <a:cs typeface="Arial" pitchFamily="34" charset="0"/>
              </a:rPr>
              <a:t>Fallbeispiel 1</a:t>
            </a:r>
            <a:r>
              <a:rPr lang="de-DE" altLang="de-DE" sz="3600" dirty="0" smtClean="0">
                <a:latin typeface="Arial" pitchFamily="34" charset="0"/>
                <a:cs typeface="Arial" pitchFamily="34" charset="0"/>
              </a:rPr>
              <a:t>: </a:t>
            </a:r>
            <a:r>
              <a:rPr lang="de-DE" altLang="de-DE" sz="3600" dirty="0" err="1" smtClean="0">
                <a:latin typeface="Arial" pitchFamily="34" charset="0"/>
                <a:cs typeface="Arial" pitchFamily="34" charset="0"/>
              </a:rPr>
              <a:t>Gschliefgraben</a:t>
            </a:r>
            <a:endParaRPr lang="de-DE" altLang="de-DE" sz="3600" dirty="0">
              <a:latin typeface="Arial" pitchFamily="34" charset="0"/>
              <a:cs typeface="Arial" pitchFamily="34" charset="0"/>
            </a:endParaRPr>
          </a:p>
          <a:p>
            <a:pPr eaLnBrk="1" hangingPunct="1"/>
            <a:r>
              <a:rPr lang="de-DE" altLang="de-DE" sz="4800" dirty="0" smtClean="0">
                <a:latin typeface="Arial" pitchFamily="34" charset="0"/>
                <a:cs typeface="Arial" pitchFamily="34" charset="0"/>
              </a:rPr>
              <a:t>Bohrung-Interpretation_1</a:t>
            </a:r>
            <a:endParaRPr lang="de-AT" altLang="de-DE" sz="4800" dirty="0">
              <a:latin typeface="Arial" pitchFamily="34" charset="0"/>
              <a:cs typeface="Arial" pitchFamily="34" charset="0"/>
            </a:endParaRPr>
          </a:p>
        </p:txBody>
      </p:sp>
      <p:sp>
        <p:nvSpPr>
          <p:cNvPr id="11270" name="Textfeld 4"/>
          <p:cNvSpPr txBox="1">
            <a:spLocks noChangeArrowheads="1"/>
          </p:cNvSpPr>
          <p:nvPr/>
        </p:nvSpPr>
        <p:spPr bwMode="auto">
          <a:xfrm>
            <a:off x="1187450" y="2601913"/>
            <a:ext cx="4878388"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3600">
                <a:solidFill>
                  <a:srgbClr val="FF0000"/>
                </a:solidFill>
                <a:latin typeface="Arial" pitchFamily="34" charset="0"/>
                <a:cs typeface="Arial" pitchFamily="34" charset="0"/>
              </a:rPr>
              <a:t>tonig, </a:t>
            </a:r>
            <a:r>
              <a:rPr lang="de-DE" altLang="de-DE" sz="3600">
                <a:solidFill>
                  <a:srgbClr val="0070C0"/>
                </a:solidFill>
                <a:latin typeface="Arial" pitchFamily="34" charset="0"/>
                <a:cs typeface="Arial" pitchFamily="34" charset="0"/>
              </a:rPr>
              <a:t>wassergesättigt </a:t>
            </a:r>
            <a:endParaRPr lang="de-AT" altLang="de-DE" sz="3600">
              <a:solidFill>
                <a:srgbClr val="0070C0"/>
              </a:solidFill>
              <a:latin typeface="Arial" pitchFamily="34" charset="0"/>
              <a:cs typeface="Arial" pitchFamily="34" charset="0"/>
            </a:endParaRPr>
          </a:p>
        </p:txBody>
      </p:sp>
      <p:sp>
        <p:nvSpPr>
          <p:cNvPr id="11271" name="Textfeld 4"/>
          <p:cNvSpPr txBox="1">
            <a:spLocks noChangeArrowheads="1"/>
          </p:cNvSpPr>
          <p:nvPr/>
        </p:nvSpPr>
        <p:spPr bwMode="auto">
          <a:xfrm>
            <a:off x="2987675" y="4151313"/>
            <a:ext cx="2862263"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3600">
                <a:solidFill>
                  <a:srgbClr val="FF0000"/>
                </a:solidFill>
                <a:latin typeface="Arial" pitchFamily="34" charset="0"/>
                <a:cs typeface="Arial" pitchFamily="34" charset="0"/>
              </a:rPr>
              <a:t>tonig, bindig </a:t>
            </a:r>
            <a:endParaRPr lang="de-AT" altLang="de-DE" sz="3600">
              <a:solidFill>
                <a:srgbClr val="FF0000"/>
              </a:solidFill>
              <a:latin typeface="Arial" pitchFamily="34" charset="0"/>
              <a:cs typeface="Arial" pitchFamily="34" charset="0"/>
            </a:endParaRPr>
          </a:p>
        </p:txBody>
      </p:sp>
      <p:sp>
        <p:nvSpPr>
          <p:cNvPr id="11272" name="Textfeld 4"/>
          <p:cNvSpPr txBox="1">
            <a:spLocks noChangeArrowheads="1"/>
          </p:cNvSpPr>
          <p:nvPr/>
        </p:nvSpPr>
        <p:spPr bwMode="auto">
          <a:xfrm>
            <a:off x="2555875" y="5516563"/>
            <a:ext cx="34385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3600" dirty="0">
                <a:solidFill>
                  <a:srgbClr val="FF0000"/>
                </a:solidFill>
                <a:latin typeface="Arial" pitchFamily="34" charset="0"/>
                <a:cs typeface="Arial" pitchFamily="34" charset="0"/>
              </a:rPr>
              <a:t>kiesig, trocken </a:t>
            </a:r>
            <a:endParaRPr lang="de-AT" altLang="de-DE" sz="3600" dirty="0">
              <a:solidFill>
                <a:srgbClr val="FF0000"/>
              </a:solidFill>
              <a:latin typeface="Arial" pitchFamily="34" charset="0"/>
              <a:cs typeface="Arial" pitchFamily="34" charset="0"/>
            </a:endParaRPr>
          </a:p>
        </p:txBody>
      </p:sp>
      <p:pic>
        <p:nvPicPr>
          <p:cNvPr id="27657" name="Picture 8" descr="J:\scan\S20C-411031109250.jpg"/>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2"/>
          <p:cNvSpPr txBox="1">
            <a:spLocks noChangeArrowheads="1"/>
          </p:cNvSpPr>
          <p:nvPr/>
        </p:nvSpPr>
        <p:spPr bwMode="auto">
          <a:xfrm>
            <a:off x="141288" y="6309320"/>
            <a:ext cx="8864600" cy="430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200" dirty="0" err="1" smtClean="0">
                <a:solidFill>
                  <a:srgbClr val="FF0000"/>
                </a:solidFill>
                <a:latin typeface="Arial" pitchFamily="34" charset="0"/>
                <a:cs typeface="Arial" pitchFamily="34" charset="0"/>
              </a:rPr>
              <a:t>Zur</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Verifizierung</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braucht</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es</a:t>
            </a:r>
            <a:r>
              <a:rPr lang="en-US" altLang="de-DE" sz="2200"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direkte</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Aufschlüsse</a:t>
            </a:r>
            <a:r>
              <a:rPr lang="en-US" altLang="de-DE" sz="2200" dirty="0" smtClean="0">
                <a:solidFill>
                  <a:srgbClr val="FF0000"/>
                </a:solidFill>
                <a:latin typeface="Arial" pitchFamily="34" charset="0"/>
                <a:cs typeface="Arial" pitchFamily="34" charset="0"/>
              </a:rPr>
              <a:t>!  </a:t>
            </a:r>
          </a:p>
        </p:txBody>
      </p:sp>
      <p:sp>
        <p:nvSpPr>
          <p:cNvPr id="12" name="Textfeld 4"/>
          <p:cNvSpPr txBox="1">
            <a:spLocks noChangeArrowheads="1"/>
          </p:cNvSpPr>
          <p:nvPr/>
        </p:nvSpPr>
        <p:spPr bwMode="auto">
          <a:xfrm>
            <a:off x="2699792" y="1628800"/>
            <a:ext cx="2862263"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3600">
                <a:solidFill>
                  <a:srgbClr val="FF0000"/>
                </a:solidFill>
                <a:latin typeface="Arial" pitchFamily="34" charset="0"/>
                <a:cs typeface="Arial" pitchFamily="34" charset="0"/>
              </a:rPr>
              <a:t>tonig, bindig </a:t>
            </a:r>
            <a:endParaRPr lang="de-AT" altLang="de-DE" sz="3600">
              <a:solidFill>
                <a:srgbClr val="FF0000"/>
              </a:solidFill>
              <a:latin typeface="Arial" pitchFamily="34" charset="0"/>
              <a:cs typeface="Arial"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5536" y="1537395"/>
            <a:ext cx="609600" cy="609600"/>
          </a:xfrm>
          <a:prstGeom prst="rect">
            <a:avLst/>
          </a:prstGeom>
        </p:spPr>
      </p:pic>
    </p:spTree>
    <p:extLst>
      <p:ext uri="{BB962C8B-B14F-4D97-AF65-F5344CB8AC3E}">
        <p14:creationId xmlns:p14="http://schemas.microsoft.com/office/powerpoint/2010/main" val="349556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wipe(down)">
                                      <p:cBhvr>
                                        <p:cTn id="12" dur="5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271"/>
                                        </p:tgtEl>
                                        <p:attrNameLst>
                                          <p:attrName>style.visibility</p:attrName>
                                        </p:attrNameLst>
                                      </p:cBhvr>
                                      <p:to>
                                        <p:strVal val="visible"/>
                                      </p:to>
                                    </p:set>
                                    <p:animEffect transition="in" filter="wipe(down)">
                                      <p:cBhvr>
                                        <p:cTn id="17" dur="500"/>
                                        <p:tgtEl>
                                          <p:spTgt spid="112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272"/>
                                        </p:tgtEl>
                                        <p:attrNameLst>
                                          <p:attrName>style.visibility</p:attrName>
                                        </p:attrNameLst>
                                      </p:cBhvr>
                                      <p:to>
                                        <p:strVal val="visible"/>
                                      </p:to>
                                    </p:set>
                                    <p:animEffect transition="in" filter="wipe(down)">
                                      <p:cBhvr>
                                        <p:cTn id="22"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0120"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1270" grpId="0" animBg="1"/>
      <p:bldP spid="11271" grpId="0" animBg="1"/>
      <p:bldP spid="11272"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15048" t="18540" r="48630" b="38789"/>
          <a:stretch/>
        </p:blipFill>
        <p:spPr bwMode="auto">
          <a:xfrm>
            <a:off x="136818" y="1340768"/>
            <a:ext cx="5515302" cy="457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2"/>
          <p:cNvSpPr txBox="1">
            <a:spLocks noChangeArrowheads="1"/>
          </p:cNvSpPr>
          <p:nvPr/>
        </p:nvSpPr>
        <p:spPr bwMode="auto">
          <a:xfrm>
            <a:off x="141288" y="5949280"/>
            <a:ext cx="8864600" cy="7694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200" dirty="0" err="1" smtClean="0">
                <a:solidFill>
                  <a:srgbClr val="FF0000"/>
                </a:solidFill>
                <a:latin typeface="Arial" pitchFamily="34" charset="0"/>
                <a:cs typeface="Arial" pitchFamily="34" charset="0"/>
              </a:rPr>
              <a:t>Bohrdokumentation</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dient</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neben</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einer</a:t>
            </a:r>
            <a:r>
              <a:rPr lang="en-US" altLang="de-DE" sz="2200"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Analyse</a:t>
            </a:r>
            <a:r>
              <a:rPr lang="en-US" altLang="de-DE" sz="2200" b="1" dirty="0" smtClean="0">
                <a:solidFill>
                  <a:srgbClr val="FF0000"/>
                </a:solidFill>
                <a:latin typeface="Arial" pitchFamily="34" charset="0"/>
                <a:cs typeface="Arial" pitchFamily="34" charset="0"/>
              </a:rPr>
              <a:t> der </a:t>
            </a:r>
            <a:r>
              <a:rPr lang="en-US" altLang="de-DE" sz="2200" b="1" dirty="0" err="1" smtClean="0">
                <a:solidFill>
                  <a:srgbClr val="FF0000"/>
                </a:solidFill>
                <a:latin typeface="Arial" pitchFamily="34" charset="0"/>
                <a:cs typeface="Arial" pitchFamily="34" charset="0"/>
              </a:rPr>
              <a:t>Prozesse</a:t>
            </a:r>
            <a:r>
              <a:rPr lang="en-US" altLang="de-DE" sz="2200" b="1"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auch</a:t>
            </a:r>
            <a:r>
              <a:rPr lang="en-US" altLang="de-DE" sz="2200" dirty="0" smtClean="0">
                <a:solidFill>
                  <a:srgbClr val="FF0000"/>
                </a:solidFill>
                <a:latin typeface="Arial" pitchFamily="34" charset="0"/>
                <a:cs typeface="Arial" pitchFamily="34" charset="0"/>
              </a:rPr>
              <a:t> der </a:t>
            </a:r>
            <a:r>
              <a:rPr lang="en-US" altLang="de-DE" sz="2200" b="1" dirty="0" err="1" smtClean="0">
                <a:solidFill>
                  <a:srgbClr val="FF0000"/>
                </a:solidFill>
                <a:latin typeface="Arial" pitchFamily="34" charset="0"/>
                <a:cs typeface="Arial" pitchFamily="34" charset="0"/>
              </a:rPr>
              <a:t>Beweissicherung</a:t>
            </a:r>
            <a:r>
              <a:rPr lang="en-US" altLang="de-DE" sz="2200" b="1" dirty="0" smtClean="0">
                <a:solidFill>
                  <a:srgbClr val="FF0000"/>
                </a:solidFill>
                <a:latin typeface="Arial" pitchFamily="34" charset="0"/>
                <a:cs typeface="Arial" pitchFamily="34" charset="0"/>
              </a:rPr>
              <a:t> </a:t>
            </a:r>
            <a:r>
              <a:rPr lang="en-US" altLang="de-DE" sz="2200" dirty="0" smtClean="0">
                <a:solidFill>
                  <a:srgbClr val="FF0000"/>
                </a:solidFill>
                <a:latin typeface="Arial" pitchFamily="34" charset="0"/>
                <a:cs typeface="Arial" pitchFamily="34" charset="0"/>
              </a:rPr>
              <a:t>und </a:t>
            </a:r>
            <a:r>
              <a:rPr lang="en-US" altLang="de-DE" sz="2200" dirty="0" err="1" smtClean="0">
                <a:solidFill>
                  <a:srgbClr val="FF0000"/>
                </a:solidFill>
                <a:latin typeface="Arial" pitchFamily="34" charset="0"/>
                <a:cs typeface="Arial" pitchFamily="34" charset="0"/>
              </a:rPr>
              <a:t>wird</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archiviert</a:t>
            </a:r>
            <a:r>
              <a:rPr lang="en-US" altLang="de-DE" sz="2200" dirty="0" smtClean="0">
                <a:solidFill>
                  <a:srgbClr val="FF0000"/>
                </a:solidFill>
                <a:latin typeface="Arial" pitchFamily="34" charset="0"/>
                <a:cs typeface="Arial" pitchFamily="34" charset="0"/>
              </a:rPr>
              <a:t>!</a:t>
            </a:r>
          </a:p>
        </p:txBody>
      </p:sp>
      <p:sp>
        <p:nvSpPr>
          <p:cNvPr id="7" name="Textfeld 1"/>
          <p:cNvSpPr txBox="1">
            <a:spLocks noChangeArrowheads="1"/>
          </p:cNvSpPr>
          <p:nvPr/>
        </p:nvSpPr>
        <p:spPr bwMode="auto">
          <a:xfrm>
            <a:off x="141288" y="101600"/>
            <a:ext cx="89281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a:latin typeface="Arial" pitchFamily="34" charset="0"/>
                <a:cs typeface="Arial" pitchFamily="34" charset="0"/>
              </a:rPr>
              <a:t>Fallbeispiel 1</a:t>
            </a:r>
            <a:r>
              <a:rPr lang="de-DE" altLang="de-DE" sz="3600" dirty="0" smtClean="0">
                <a:latin typeface="Arial" pitchFamily="34" charset="0"/>
                <a:cs typeface="Arial" pitchFamily="34" charset="0"/>
              </a:rPr>
              <a:t>: </a:t>
            </a:r>
            <a:r>
              <a:rPr lang="de-DE" altLang="de-DE" sz="3600" dirty="0" err="1" smtClean="0">
                <a:latin typeface="Arial" pitchFamily="34" charset="0"/>
                <a:cs typeface="Arial" pitchFamily="34" charset="0"/>
              </a:rPr>
              <a:t>Gschliefgraben</a:t>
            </a:r>
            <a:endParaRPr lang="de-DE" altLang="de-DE" sz="3600" dirty="0">
              <a:latin typeface="Arial" pitchFamily="34" charset="0"/>
              <a:cs typeface="Arial" pitchFamily="34" charset="0"/>
            </a:endParaRPr>
          </a:p>
          <a:p>
            <a:pPr eaLnBrk="1" hangingPunct="1"/>
            <a:r>
              <a:rPr lang="de-DE" altLang="de-DE" sz="4800" dirty="0" smtClean="0">
                <a:latin typeface="Arial" pitchFamily="34" charset="0"/>
                <a:cs typeface="Arial" pitchFamily="34" charset="0"/>
              </a:rPr>
              <a:t>Bohrung-Interpretation_2</a:t>
            </a:r>
            <a:endParaRPr lang="de-AT" altLang="de-DE" sz="4800" dirty="0">
              <a:latin typeface="Arial" pitchFamily="34" charset="0"/>
              <a:cs typeface="Arial"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3311" y="1556792"/>
            <a:ext cx="609600" cy="609600"/>
          </a:xfrm>
          <a:prstGeom prst="rect">
            <a:avLst/>
          </a:prstGeom>
        </p:spPr>
      </p:pic>
    </p:spTree>
    <p:extLst>
      <p:ext uri="{BB962C8B-B14F-4D97-AF65-F5344CB8AC3E}">
        <p14:creationId xmlns:p14="http://schemas.microsoft.com/office/powerpoint/2010/main" val="1748010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Grafik 2"/>
          <p:cNvPicPr>
            <a:picLocks noChangeAspect="1"/>
          </p:cNvPicPr>
          <p:nvPr/>
        </p:nvPicPr>
        <p:blipFill rotWithShape="1">
          <a:blip r:embed="rId2">
            <a:extLst>
              <a:ext uri="{28A0092B-C50C-407E-A947-70E740481C1C}">
                <a14:useLocalDpi xmlns:a14="http://schemas.microsoft.com/office/drawing/2010/main" val="0"/>
              </a:ext>
            </a:extLst>
          </a:blip>
          <a:srcRect l="58958" t="18578" r="5525" b="48023"/>
          <a:stretch/>
        </p:blipFill>
        <p:spPr bwMode="auto">
          <a:xfrm>
            <a:off x="179512" y="1484784"/>
            <a:ext cx="6620346"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J:\scan\S20C-411031109250.jpg"/>
          <p:cNvPicPr>
            <a:picLocks noChangeAspect="1" noChangeArrowheads="1"/>
          </p:cNvPicPr>
          <p:nvPr/>
        </p:nvPicPr>
        <p:blipFill>
          <a:blip r:embed="rId3"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1"/>
          <p:cNvSpPr txBox="1">
            <a:spLocks noChangeArrowheads="1"/>
          </p:cNvSpPr>
          <p:nvPr/>
        </p:nvSpPr>
        <p:spPr bwMode="auto">
          <a:xfrm>
            <a:off x="141288" y="101600"/>
            <a:ext cx="89281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a:latin typeface="Arial" pitchFamily="34" charset="0"/>
                <a:cs typeface="Arial" pitchFamily="34" charset="0"/>
              </a:rPr>
              <a:t>Fallbeispiel 1</a:t>
            </a:r>
            <a:r>
              <a:rPr lang="de-DE" altLang="de-DE" sz="3600" dirty="0" smtClean="0">
                <a:latin typeface="Arial" pitchFamily="34" charset="0"/>
                <a:cs typeface="Arial" pitchFamily="34" charset="0"/>
              </a:rPr>
              <a:t>: </a:t>
            </a:r>
            <a:r>
              <a:rPr lang="de-DE" altLang="de-DE" sz="3600" dirty="0" err="1" smtClean="0">
                <a:latin typeface="Arial" pitchFamily="34" charset="0"/>
                <a:cs typeface="Arial" pitchFamily="34" charset="0"/>
              </a:rPr>
              <a:t>Gschliefgraben</a:t>
            </a:r>
            <a:endParaRPr lang="de-DE" altLang="de-DE" sz="3600" dirty="0">
              <a:latin typeface="Arial" pitchFamily="34" charset="0"/>
              <a:cs typeface="Arial" pitchFamily="34" charset="0"/>
            </a:endParaRPr>
          </a:p>
          <a:p>
            <a:pPr eaLnBrk="1" hangingPunct="1"/>
            <a:r>
              <a:rPr lang="de-DE" altLang="de-DE" sz="4800" dirty="0" smtClean="0">
                <a:latin typeface="Arial" pitchFamily="34" charset="0"/>
                <a:cs typeface="Arial" pitchFamily="34" charset="0"/>
              </a:rPr>
              <a:t>Bohrung-Interpretation_3</a:t>
            </a:r>
            <a:endParaRPr lang="de-AT" altLang="de-DE" sz="4800" dirty="0">
              <a:latin typeface="Arial" pitchFamily="34" charset="0"/>
              <a:cs typeface="Arial" pitchFamily="34" charset="0"/>
            </a:endParaRPr>
          </a:p>
        </p:txBody>
      </p:sp>
      <p:sp>
        <p:nvSpPr>
          <p:cNvPr id="7" name="Textfeld 2"/>
          <p:cNvSpPr txBox="1">
            <a:spLocks noChangeArrowheads="1"/>
          </p:cNvSpPr>
          <p:nvPr/>
        </p:nvSpPr>
        <p:spPr bwMode="auto">
          <a:xfrm>
            <a:off x="141288" y="5949280"/>
            <a:ext cx="8864600" cy="7694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200" dirty="0" err="1" smtClean="0">
                <a:solidFill>
                  <a:srgbClr val="FF0000"/>
                </a:solidFill>
                <a:latin typeface="Arial" pitchFamily="34" charset="0"/>
                <a:cs typeface="Arial" pitchFamily="34" charset="0"/>
              </a:rPr>
              <a:t>Bohrdokumentation</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dient</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neben</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einer</a:t>
            </a:r>
            <a:r>
              <a:rPr lang="en-US" altLang="de-DE" sz="2200"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Analyse</a:t>
            </a:r>
            <a:r>
              <a:rPr lang="en-US" altLang="de-DE" sz="2200" b="1" dirty="0" smtClean="0">
                <a:solidFill>
                  <a:srgbClr val="FF0000"/>
                </a:solidFill>
                <a:latin typeface="Arial" pitchFamily="34" charset="0"/>
                <a:cs typeface="Arial" pitchFamily="34" charset="0"/>
              </a:rPr>
              <a:t> der </a:t>
            </a:r>
            <a:r>
              <a:rPr lang="en-US" altLang="de-DE" sz="2200" b="1" dirty="0" err="1" smtClean="0">
                <a:solidFill>
                  <a:srgbClr val="FF0000"/>
                </a:solidFill>
                <a:latin typeface="Arial" pitchFamily="34" charset="0"/>
                <a:cs typeface="Arial" pitchFamily="34" charset="0"/>
              </a:rPr>
              <a:t>Prozesse</a:t>
            </a:r>
            <a:r>
              <a:rPr lang="en-US" altLang="de-DE" sz="2200" b="1"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auch</a:t>
            </a:r>
            <a:r>
              <a:rPr lang="en-US" altLang="de-DE" sz="2200" dirty="0" smtClean="0">
                <a:solidFill>
                  <a:srgbClr val="FF0000"/>
                </a:solidFill>
                <a:latin typeface="Arial" pitchFamily="34" charset="0"/>
                <a:cs typeface="Arial" pitchFamily="34" charset="0"/>
              </a:rPr>
              <a:t> der </a:t>
            </a:r>
            <a:r>
              <a:rPr lang="en-US" altLang="de-DE" sz="2200" b="1" dirty="0" err="1" smtClean="0">
                <a:solidFill>
                  <a:srgbClr val="FF0000"/>
                </a:solidFill>
                <a:latin typeface="Arial" pitchFamily="34" charset="0"/>
                <a:cs typeface="Arial" pitchFamily="34" charset="0"/>
              </a:rPr>
              <a:t>Beweissicherung</a:t>
            </a:r>
            <a:r>
              <a:rPr lang="en-US" altLang="de-DE" sz="2200" b="1" dirty="0" smtClean="0">
                <a:solidFill>
                  <a:srgbClr val="FF0000"/>
                </a:solidFill>
                <a:latin typeface="Arial" pitchFamily="34" charset="0"/>
                <a:cs typeface="Arial" pitchFamily="34" charset="0"/>
              </a:rPr>
              <a:t> </a:t>
            </a:r>
            <a:r>
              <a:rPr lang="en-US" altLang="de-DE" sz="2200" dirty="0">
                <a:solidFill>
                  <a:srgbClr val="FF0000"/>
                </a:solidFill>
                <a:latin typeface="Arial" pitchFamily="34" charset="0"/>
                <a:cs typeface="Arial" pitchFamily="34" charset="0"/>
              </a:rPr>
              <a:t>und </a:t>
            </a:r>
            <a:r>
              <a:rPr lang="en-US" altLang="de-DE" sz="2200" dirty="0" err="1">
                <a:solidFill>
                  <a:srgbClr val="FF0000"/>
                </a:solidFill>
                <a:latin typeface="Arial" pitchFamily="34" charset="0"/>
                <a:cs typeface="Arial" pitchFamily="34" charset="0"/>
              </a:rPr>
              <a:t>wird</a:t>
            </a:r>
            <a:r>
              <a:rPr lang="en-US" altLang="de-DE" sz="2200" dirty="0">
                <a:solidFill>
                  <a:srgbClr val="FF0000"/>
                </a:solidFill>
                <a:latin typeface="Arial" pitchFamily="34" charset="0"/>
                <a:cs typeface="Arial" pitchFamily="34" charset="0"/>
              </a:rPr>
              <a:t> </a:t>
            </a:r>
            <a:r>
              <a:rPr lang="en-US" altLang="de-DE" sz="2200" dirty="0" err="1">
                <a:solidFill>
                  <a:srgbClr val="FF0000"/>
                </a:solidFill>
                <a:latin typeface="Arial" pitchFamily="34" charset="0"/>
                <a:cs typeface="Arial" pitchFamily="34" charset="0"/>
              </a:rPr>
              <a:t>archiviert</a:t>
            </a:r>
            <a:r>
              <a:rPr lang="en-US" altLang="de-DE" sz="2200" dirty="0">
                <a:solidFill>
                  <a:srgbClr val="FF0000"/>
                </a:solidFill>
                <a:latin typeface="Arial" pitchFamily="34" charset="0"/>
                <a:cs typeface="Arial" pitchFamily="34" charset="0"/>
              </a:rPr>
              <a:t>!</a:t>
            </a:r>
            <a:endParaRPr lang="en-US" altLang="de-DE" sz="2200" dirty="0" smtClean="0">
              <a:solidFill>
                <a:srgbClr val="FF0000"/>
              </a:solidFill>
              <a:latin typeface="Arial" pitchFamily="34" charset="0"/>
              <a:cs typeface="Arial" pitchFamily="34" charset="0"/>
            </a:endParaRPr>
          </a:p>
        </p:txBody>
      </p:sp>
      <p:sp>
        <p:nvSpPr>
          <p:cNvPr id="8" name="Textfeld 4"/>
          <p:cNvSpPr txBox="1">
            <a:spLocks noChangeArrowheads="1"/>
          </p:cNvSpPr>
          <p:nvPr/>
        </p:nvSpPr>
        <p:spPr bwMode="auto">
          <a:xfrm>
            <a:off x="6799858" y="1628800"/>
            <a:ext cx="220603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3600" dirty="0" err="1" smtClean="0">
                <a:solidFill>
                  <a:srgbClr val="FF0000"/>
                </a:solidFill>
                <a:latin typeface="Arial" pitchFamily="34" charset="0"/>
                <a:cs typeface="Arial" pitchFamily="34" charset="0"/>
              </a:rPr>
              <a:t>Erdstrom</a:t>
            </a:r>
            <a:endParaRPr lang="de-AT" altLang="de-DE" sz="3600" dirty="0">
              <a:solidFill>
                <a:srgbClr val="FF0000"/>
              </a:solidFill>
              <a:latin typeface="Arial" pitchFamily="34" charset="0"/>
              <a:cs typeface="Arial" pitchFamily="34" charset="0"/>
            </a:endParaRPr>
          </a:p>
        </p:txBody>
      </p:sp>
      <p:sp>
        <p:nvSpPr>
          <p:cNvPr id="9" name="Textfeld 4"/>
          <p:cNvSpPr txBox="1">
            <a:spLocks noChangeArrowheads="1"/>
          </p:cNvSpPr>
          <p:nvPr/>
        </p:nvSpPr>
        <p:spPr bwMode="auto">
          <a:xfrm>
            <a:off x="6804248" y="2564904"/>
            <a:ext cx="220603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3600" dirty="0" smtClean="0">
                <a:solidFill>
                  <a:srgbClr val="00B0F0"/>
                </a:solidFill>
                <a:latin typeface="Arial" pitchFamily="34" charset="0"/>
                <a:cs typeface="Arial" pitchFamily="34" charset="0"/>
              </a:rPr>
              <a:t>fluvial</a:t>
            </a:r>
            <a:endParaRPr lang="de-AT" altLang="de-DE" sz="3600" dirty="0">
              <a:solidFill>
                <a:srgbClr val="00B0F0"/>
              </a:solidFill>
              <a:latin typeface="Arial" pitchFamily="34" charset="0"/>
              <a:cs typeface="Arial" pitchFamily="34" charset="0"/>
            </a:endParaRPr>
          </a:p>
        </p:txBody>
      </p:sp>
      <p:sp>
        <p:nvSpPr>
          <p:cNvPr id="10" name="Textfeld 4"/>
          <p:cNvSpPr txBox="1">
            <a:spLocks noChangeArrowheads="1"/>
          </p:cNvSpPr>
          <p:nvPr/>
        </p:nvSpPr>
        <p:spPr bwMode="auto">
          <a:xfrm>
            <a:off x="6876256" y="3645024"/>
            <a:ext cx="220603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3600" dirty="0" smtClean="0">
                <a:solidFill>
                  <a:srgbClr val="FF0000"/>
                </a:solidFill>
                <a:latin typeface="Arial" pitchFamily="34" charset="0"/>
                <a:cs typeface="Arial" pitchFamily="34" charset="0"/>
              </a:rPr>
              <a:t>Mure</a:t>
            </a:r>
            <a:endParaRPr lang="de-AT" altLang="de-DE" sz="3600" dirty="0">
              <a:solidFill>
                <a:srgbClr val="FF0000"/>
              </a:solidFill>
              <a:latin typeface="Arial" pitchFamily="34" charset="0"/>
              <a:cs typeface="Arial" pitchFamily="34" charset="0"/>
            </a:endParaRPr>
          </a:p>
        </p:txBody>
      </p:sp>
      <p:sp>
        <p:nvSpPr>
          <p:cNvPr id="11" name="Textfeld 4"/>
          <p:cNvSpPr txBox="1">
            <a:spLocks noChangeArrowheads="1"/>
          </p:cNvSpPr>
          <p:nvPr/>
        </p:nvSpPr>
        <p:spPr bwMode="auto">
          <a:xfrm>
            <a:off x="6804248" y="4653136"/>
            <a:ext cx="220603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3600" dirty="0" smtClean="0">
                <a:solidFill>
                  <a:srgbClr val="00B0F0"/>
                </a:solidFill>
                <a:latin typeface="Arial" pitchFamily="34" charset="0"/>
                <a:cs typeface="Arial" pitchFamily="34" charset="0"/>
              </a:rPr>
              <a:t>fluvial</a:t>
            </a:r>
            <a:endParaRPr lang="de-AT" altLang="de-DE" sz="3600" dirty="0">
              <a:solidFill>
                <a:srgbClr val="00B0F0"/>
              </a:solidFill>
              <a:latin typeface="Arial" pitchFamily="34" charset="0"/>
              <a:cs typeface="Arial" pitchFamily="34" charset="0"/>
            </a:endParaRPr>
          </a:p>
        </p:txBody>
      </p:sp>
      <p:sp>
        <p:nvSpPr>
          <p:cNvPr id="12" name="Textfeld 4"/>
          <p:cNvSpPr txBox="1">
            <a:spLocks noChangeArrowheads="1"/>
          </p:cNvSpPr>
          <p:nvPr/>
        </p:nvSpPr>
        <p:spPr bwMode="auto">
          <a:xfrm>
            <a:off x="6799858" y="1623417"/>
            <a:ext cx="220603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3600" dirty="0" err="1" smtClean="0">
                <a:solidFill>
                  <a:srgbClr val="FF0000"/>
                </a:solidFill>
                <a:latin typeface="Arial" pitchFamily="34" charset="0"/>
                <a:cs typeface="Arial" pitchFamily="34" charset="0"/>
              </a:rPr>
              <a:t>Erdstrom</a:t>
            </a:r>
            <a:endParaRPr lang="de-AT" altLang="de-DE" sz="3600" dirty="0">
              <a:solidFill>
                <a:srgbClr val="FF0000"/>
              </a:solidFill>
              <a:latin typeface="Arial" pitchFamily="34" charset="0"/>
              <a:cs typeface="Arial" pitchFamily="34" charset="0"/>
            </a:endParaRPr>
          </a:p>
        </p:txBody>
      </p:sp>
      <p:sp>
        <p:nvSpPr>
          <p:cNvPr id="13" name="Textfeld 4"/>
          <p:cNvSpPr txBox="1">
            <a:spLocks noChangeArrowheads="1"/>
          </p:cNvSpPr>
          <p:nvPr/>
        </p:nvSpPr>
        <p:spPr bwMode="auto">
          <a:xfrm>
            <a:off x="6804248" y="2559521"/>
            <a:ext cx="220603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3600" dirty="0" smtClean="0">
                <a:solidFill>
                  <a:srgbClr val="00B0F0"/>
                </a:solidFill>
                <a:latin typeface="Arial" pitchFamily="34" charset="0"/>
                <a:cs typeface="Arial" pitchFamily="34" charset="0"/>
              </a:rPr>
              <a:t>fluvial</a:t>
            </a:r>
            <a:endParaRPr lang="de-AT" altLang="de-DE" sz="3600" dirty="0">
              <a:solidFill>
                <a:srgbClr val="00B0F0"/>
              </a:solidFill>
              <a:latin typeface="Arial" pitchFamily="34" charset="0"/>
              <a:cs typeface="Arial" pitchFamily="34" charset="0"/>
            </a:endParaRPr>
          </a:p>
        </p:txBody>
      </p:sp>
      <p:sp>
        <p:nvSpPr>
          <p:cNvPr id="14" name="Textfeld 4"/>
          <p:cNvSpPr txBox="1">
            <a:spLocks noChangeArrowheads="1"/>
          </p:cNvSpPr>
          <p:nvPr/>
        </p:nvSpPr>
        <p:spPr bwMode="auto">
          <a:xfrm>
            <a:off x="6876256" y="3639641"/>
            <a:ext cx="220603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3600" dirty="0" smtClean="0">
                <a:solidFill>
                  <a:srgbClr val="FF0000"/>
                </a:solidFill>
                <a:latin typeface="Arial" pitchFamily="34" charset="0"/>
                <a:cs typeface="Arial" pitchFamily="34" charset="0"/>
              </a:rPr>
              <a:t>Mure</a:t>
            </a:r>
            <a:endParaRPr lang="de-AT" altLang="de-DE" sz="3600" dirty="0">
              <a:solidFill>
                <a:srgbClr val="FF0000"/>
              </a:solidFill>
              <a:latin typeface="Arial" pitchFamily="34" charset="0"/>
              <a:cs typeface="Arial" pitchFamily="34" charset="0"/>
            </a:endParaRPr>
          </a:p>
        </p:txBody>
      </p:sp>
      <p:sp>
        <p:nvSpPr>
          <p:cNvPr id="15" name="Textfeld 4"/>
          <p:cNvSpPr txBox="1">
            <a:spLocks noChangeArrowheads="1"/>
          </p:cNvSpPr>
          <p:nvPr/>
        </p:nvSpPr>
        <p:spPr bwMode="auto">
          <a:xfrm>
            <a:off x="6804248" y="4647753"/>
            <a:ext cx="220603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3600" dirty="0" smtClean="0">
                <a:solidFill>
                  <a:srgbClr val="00B0F0"/>
                </a:solidFill>
                <a:latin typeface="Arial" pitchFamily="34" charset="0"/>
                <a:cs typeface="Arial" pitchFamily="34" charset="0"/>
              </a:rPr>
              <a:t>fluvial</a:t>
            </a:r>
            <a:endParaRPr lang="de-AT" altLang="de-DE" sz="3600" dirty="0">
              <a:solidFill>
                <a:srgbClr val="00B0F0"/>
              </a:solidFill>
              <a:latin typeface="Arial" pitchFamily="34" charset="0"/>
              <a:cs typeface="Arial" pitchFamily="34" charset="0"/>
            </a:endParaRPr>
          </a:p>
        </p:txBody>
      </p:sp>
    </p:spTree>
    <p:extLst>
      <p:ext uri="{BB962C8B-B14F-4D97-AF65-F5344CB8AC3E}">
        <p14:creationId xmlns:p14="http://schemas.microsoft.com/office/powerpoint/2010/main" val="21404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feld 2"/>
          <p:cNvSpPr txBox="1">
            <a:spLocks noChangeArrowheads="1"/>
          </p:cNvSpPr>
          <p:nvPr/>
        </p:nvSpPr>
        <p:spPr bwMode="auto">
          <a:xfrm>
            <a:off x="141288" y="101600"/>
            <a:ext cx="8928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6000" dirty="0">
                <a:solidFill>
                  <a:srgbClr val="00B0F0"/>
                </a:solidFill>
                <a:latin typeface="Arial" charset="0"/>
                <a:cs typeface="Arial" charset="0"/>
              </a:rPr>
              <a:t>Eis- und Schnee-Lawinen</a:t>
            </a:r>
            <a:endParaRPr lang="de-AT" altLang="de-DE" sz="6000" dirty="0">
              <a:solidFill>
                <a:srgbClr val="00B0F0"/>
              </a:solidFill>
              <a:latin typeface="Arial" charset="0"/>
              <a:cs typeface="Arial" charset="0"/>
            </a:endParaRPr>
          </a:p>
        </p:txBody>
      </p:sp>
      <p:pic>
        <p:nvPicPr>
          <p:cNvPr id="93187"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04900"/>
            <a:ext cx="9144000"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Grafik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288" y="5876925"/>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20072" y="1196752"/>
            <a:ext cx="609600" cy="609600"/>
          </a:xfrm>
          <a:prstGeom prst="rect">
            <a:avLst/>
          </a:prstGeom>
        </p:spPr>
      </p:pic>
    </p:spTree>
    <p:extLst>
      <p:ext uri="{BB962C8B-B14F-4D97-AF65-F5344CB8AC3E}">
        <p14:creationId xmlns:p14="http://schemas.microsoft.com/office/powerpoint/2010/main" val="4211728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Grafik 1"/>
          <p:cNvPicPr>
            <a:picLocks noChangeAspect="1"/>
          </p:cNvPicPr>
          <p:nvPr/>
        </p:nvPicPr>
        <p:blipFill>
          <a:blip r:embed="rId4" cstate="print">
            <a:extLst>
              <a:ext uri="{28A0092B-C50C-407E-A947-70E740481C1C}">
                <a14:useLocalDpi xmlns:a14="http://schemas.microsoft.com/office/drawing/2010/main" val="0"/>
              </a:ext>
            </a:extLst>
          </a:blip>
          <a:srcRect l="8000" t="4810" r="7906" b="655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feld 2"/>
          <p:cNvSpPr txBox="1">
            <a:spLocks noChangeArrowheads="1"/>
          </p:cNvSpPr>
          <p:nvPr/>
        </p:nvSpPr>
        <p:spPr bwMode="auto">
          <a:xfrm>
            <a:off x="141288" y="101600"/>
            <a:ext cx="8928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6600">
                <a:solidFill>
                  <a:srgbClr val="FF0000"/>
                </a:solidFill>
                <a:latin typeface="Arial" charset="0"/>
                <a:cs typeface="Arial" charset="0"/>
              </a:rPr>
              <a:t>Lawinen-Dämme</a:t>
            </a:r>
            <a:endParaRPr lang="de-AT" altLang="de-DE" sz="2000">
              <a:solidFill>
                <a:srgbClr val="FF0000"/>
              </a:solidFill>
              <a:latin typeface="Arial" charset="0"/>
              <a:cs typeface="Arial" charset="0"/>
            </a:endParaRPr>
          </a:p>
        </p:txBody>
      </p:sp>
      <p:pic>
        <p:nvPicPr>
          <p:cNvPr id="99332" name="Grafik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0913" y="142875"/>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1257300"/>
            <a:ext cx="609600" cy="609600"/>
          </a:xfrm>
          <a:prstGeom prst="rect">
            <a:avLst/>
          </a:prstGeom>
        </p:spPr>
      </p:pic>
    </p:spTree>
    <p:extLst>
      <p:ext uri="{BB962C8B-B14F-4D97-AF65-F5344CB8AC3E}">
        <p14:creationId xmlns:p14="http://schemas.microsoft.com/office/powerpoint/2010/main" val="2224639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179512" y="421804"/>
            <a:ext cx="1485900" cy="342900"/>
          </a:xfrm>
          <a:prstGeom prst="rect">
            <a:avLst/>
          </a:prstGeom>
          <a:solidFill>
            <a:schemeClr val="bg1">
              <a:lumMod val="50000"/>
            </a:schemeClr>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sz="1800" i="1" dirty="0" smtClean="0">
                <a:latin typeface="Arial" pitchFamily="34" charset="0"/>
              </a:rPr>
              <a:t>15.05.2020</a:t>
            </a:r>
            <a:endParaRPr lang="de-DE" altLang="de-DE" sz="1800" i="1" dirty="0">
              <a:latin typeface="Arial" pitchFamily="34" charset="0"/>
            </a:endParaRPr>
          </a:p>
        </p:txBody>
      </p:sp>
      <p:sp>
        <p:nvSpPr>
          <p:cNvPr id="3076" name="Text Box 5"/>
          <p:cNvSpPr txBox="1">
            <a:spLocks noChangeArrowheads="1"/>
          </p:cNvSpPr>
          <p:nvPr/>
        </p:nvSpPr>
        <p:spPr bwMode="auto">
          <a:xfrm>
            <a:off x="205780" y="1628800"/>
            <a:ext cx="1485900" cy="342900"/>
          </a:xfrm>
          <a:prstGeom prst="rect">
            <a:avLst/>
          </a:prstGeom>
          <a:solidFill>
            <a:schemeClr val="bg1">
              <a:lumMod val="50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de-DE" sz="1800" i="1" dirty="0" smtClean="0">
                <a:latin typeface="Arial" pitchFamily="34" charset="0"/>
              </a:rPr>
              <a:t>29.05.2020</a:t>
            </a:r>
          </a:p>
        </p:txBody>
      </p:sp>
      <p:sp>
        <p:nvSpPr>
          <p:cNvPr id="3078" name="Text Box 7"/>
          <p:cNvSpPr txBox="1">
            <a:spLocks noChangeArrowheads="1"/>
          </p:cNvSpPr>
          <p:nvPr/>
        </p:nvSpPr>
        <p:spPr bwMode="auto">
          <a:xfrm>
            <a:off x="228600" y="2983632"/>
            <a:ext cx="1485900" cy="342900"/>
          </a:xfrm>
          <a:prstGeom prst="rect">
            <a:avLst/>
          </a:prstGeom>
          <a:solidFill>
            <a:schemeClr val="bg1">
              <a:lumMod val="50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de-DE" sz="1800" i="1" dirty="0" smtClean="0">
                <a:latin typeface="Arial" pitchFamily="34" charset="0"/>
              </a:rPr>
              <a:t>29.05.2020</a:t>
            </a:r>
          </a:p>
        </p:txBody>
      </p:sp>
      <p:sp>
        <p:nvSpPr>
          <p:cNvPr id="12" name="Text Box 4"/>
          <p:cNvSpPr txBox="1">
            <a:spLocks noChangeArrowheads="1"/>
          </p:cNvSpPr>
          <p:nvPr/>
        </p:nvSpPr>
        <p:spPr bwMode="auto">
          <a:xfrm>
            <a:off x="2400300" y="1628800"/>
            <a:ext cx="6564313" cy="1143000"/>
          </a:xfrm>
          <a:prstGeom prst="rect">
            <a:avLst/>
          </a:prstGeom>
          <a:solidFill>
            <a:schemeClr val="bg1">
              <a:lumMod val="50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0"/>
              </a:spcBef>
              <a:buFontTx/>
              <a:buNone/>
              <a:defRPr/>
            </a:pPr>
            <a:r>
              <a:rPr lang="de-DE" altLang="de-DE" sz="1400" b="1" dirty="0">
                <a:latin typeface="Arial" pitchFamily="34" charset="0"/>
              </a:rPr>
              <a:t>Fallbeispiel: Massenbewegungen im Himalaya</a:t>
            </a:r>
            <a:endParaRPr lang="de-DE" altLang="de-DE" sz="1400" dirty="0">
              <a:latin typeface="Arial" pitchFamily="34" charset="0"/>
            </a:endParaRPr>
          </a:p>
          <a:p>
            <a:pPr>
              <a:spcBef>
                <a:spcPct val="0"/>
              </a:spcBef>
              <a:buFontTx/>
              <a:buNone/>
              <a:defRPr/>
            </a:pPr>
            <a:r>
              <a:rPr lang="de-DE" altLang="de-DE" sz="1400" dirty="0">
                <a:latin typeface="Arial" pitchFamily="34" charset="0"/>
              </a:rPr>
              <a:t>	Gigantische </a:t>
            </a:r>
            <a:r>
              <a:rPr lang="de-DE" altLang="de-DE" sz="1400" dirty="0" err="1">
                <a:latin typeface="Arial" pitchFamily="34" charset="0"/>
              </a:rPr>
              <a:t>Felsgleitungen</a:t>
            </a:r>
            <a:r>
              <a:rPr lang="de-DE" altLang="de-DE" sz="1400" dirty="0">
                <a:latin typeface="Arial" pitchFamily="34" charset="0"/>
              </a:rPr>
              <a:t>, Bergsturzseen und GLOFs, </a:t>
            </a:r>
            <a:r>
              <a:rPr lang="de-DE" altLang="de-DE" sz="1400" dirty="0" err="1" smtClean="0">
                <a:latin typeface="Arial" pitchFamily="34" charset="0"/>
              </a:rPr>
              <a:t>Tsergo</a:t>
            </a:r>
            <a:r>
              <a:rPr lang="de-DE" altLang="de-DE" sz="1400" dirty="0" smtClean="0">
                <a:latin typeface="Arial" pitchFamily="34" charset="0"/>
              </a:rPr>
              <a:t> </a:t>
            </a:r>
            <a:r>
              <a:rPr lang="de-DE" altLang="de-DE" sz="1400" dirty="0" err="1" smtClean="0">
                <a:latin typeface="Arial" pitchFamily="34" charset="0"/>
              </a:rPr>
              <a:t>Ri</a:t>
            </a:r>
            <a:r>
              <a:rPr lang="de-DE" altLang="de-DE" sz="1400" dirty="0" smtClean="0">
                <a:latin typeface="Arial" pitchFamily="34" charset="0"/>
              </a:rPr>
              <a:t>-	</a:t>
            </a:r>
            <a:r>
              <a:rPr lang="de-DE" altLang="de-DE" sz="1400" dirty="0" err="1" smtClean="0">
                <a:latin typeface="Arial" pitchFamily="34" charset="0"/>
              </a:rPr>
              <a:t>Felsgleitung</a:t>
            </a:r>
            <a:r>
              <a:rPr lang="de-DE" altLang="de-DE" sz="1400" dirty="0" smtClean="0">
                <a:latin typeface="Arial" pitchFamily="34" charset="0"/>
              </a:rPr>
              <a:t> </a:t>
            </a:r>
            <a:r>
              <a:rPr lang="de-DE" altLang="de-DE" sz="1400" dirty="0">
                <a:latin typeface="Arial" pitchFamily="34" charset="0"/>
              </a:rPr>
              <a:t>– der 15. 8000er! </a:t>
            </a:r>
          </a:p>
          <a:p>
            <a:pPr algn="ctr">
              <a:spcBef>
                <a:spcPct val="0"/>
              </a:spcBef>
              <a:buFontTx/>
              <a:buNone/>
              <a:defRPr/>
            </a:pPr>
            <a:endParaRPr lang="de-DE" altLang="de-DE" sz="1400" dirty="0">
              <a:latin typeface="Arial" pitchFamily="34" charset="0"/>
            </a:endParaRPr>
          </a:p>
        </p:txBody>
      </p:sp>
      <p:sp>
        <p:nvSpPr>
          <p:cNvPr id="14" name="Text Box 4"/>
          <p:cNvSpPr txBox="1">
            <a:spLocks noChangeArrowheads="1"/>
          </p:cNvSpPr>
          <p:nvPr/>
        </p:nvSpPr>
        <p:spPr bwMode="auto">
          <a:xfrm>
            <a:off x="2411760" y="2852936"/>
            <a:ext cx="6564313" cy="1143000"/>
          </a:xfrm>
          <a:prstGeom prst="rect">
            <a:avLst/>
          </a:prstGeom>
          <a:solidFill>
            <a:schemeClr val="bg1">
              <a:lumMod val="50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0"/>
              </a:spcBef>
              <a:buFontTx/>
              <a:buNone/>
              <a:defRPr/>
            </a:pPr>
            <a:r>
              <a:rPr lang="de-DE" altLang="de-DE" sz="1400" b="1" dirty="0">
                <a:latin typeface="Arial" charset="0"/>
                <a:cs typeface="Arial" charset="0"/>
              </a:rPr>
              <a:t>Fallbeispiel: Tektonik und Massenbewegungen in Zentralasien </a:t>
            </a:r>
            <a:endParaRPr lang="de-DE" altLang="de-DE" sz="1400" dirty="0">
              <a:latin typeface="Arial" charset="0"/>
              <a:cs typeface="Arial" charset="0"/>
            </a:endParaRPr>
          </a:p>
          <a:p>
            <a:pPr>
              <a:spcBef>
                <a:spcPct val="0"/>
              </a:spcBef>
              <a:buFontTx/>
              <a:buNone/>
              <a:defRPr/>
            </a:pPr>
            <a:r>
              <a:rPr lang="de-DE" altLang="de-DE" sz="1400" dirty="0">
                <a:latin typeface="Arial" charset="0"/>
                <a:cs typeface="Arial" charset="0"/>
              </a:rPr>
              <a:t>	Massenbewegungen im Tien Shan </a:t>
            </a:r>
            <a:r>
              <a:rPr lang="de-DE" altLang="de-DE" sz="1400" dirty="0" err="1">
                <a:latin typeface="Arial" charset="0"/>
                <a:cs typeface="Arial" charset="0"/>
              </a:rPr>
              <a:t>Kyrgyzstans</a:t>
            </a:r>
            <a:r>
              <a:rPr lang="de-DE" altLang="de-DE" sz="1400" dirty="0">
                <a:latin typeface="Arial" charset="0"/>
                <a:cs typeface="Arial" charset="0"/>
              </a:rPr>
              <a:t>, 	Bergbaualtlasten aus der Sowjetzeit </a:t>
            </a:r>
          </a:p>
          <a:p>
            <a:pPr>
              <a:defRPr/>
            </a:pPr>
            <a:endParaRPr lang="de-DE" sz="1400" dirty="0" smtClean="0">
              <a:latin typeface="Arial" pitchFamily="34" charset="0"/>
            </a:endParaRPr>
          </a:p>
        </p:txBody>
      </p:sp>
      <p:sp>
        <p:nvSpPr>
          <p:cNvPr id="18" name="Text Box 6"/>
          <p:cNvSpPr txBox="1">
            <a:spLocks noChangeArrowheads="1"/>
          </p:cNvSpPr>
          <p:nvPr/>
        </p:nvSpPr>
        <p:spPr bwMode="auto">
          <a:xfrm>
            <a:off x="2411760" y="404664"/>
            <a:ext cx="6564313" cy="1143000"/>
          </a:xfrm>
          <a:prstGeom prst="rect">
            <a:avLst/>
          </a:prstGeom>
          <a:solidFill>
            <a:schemeClr val="bg1">
              <a:lumMod val="50000"/>
            </a:schemeClr>
          </a:solidFill>
          <a:ln w="9525">
            <a:solidFill>
              <a:srgbClr val="000000"/>
            </a:solidFill>
            <a:miter lim="800000"/>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spcBef>
                <a:spcPct val="0"/>
              </a:spcBef>
              <a:buFontTx/>
              <a:buNone/>
              <a:defRPr/>
            </a:pPr>
            <a:r>
              <a:rPr lang="de-DE" altLang="de-DE" sz="1600" b="1" dirty="0">
                <a:latin typeface="Arial" pitchFamily="34" charset="0"/>
              </a:rPr>
              <a:t>Fallbeispiel: Alpen-Salzkammergut</a:t>
            </a:r>
          </a:p>
          <a:p>
            <a:pPr>
              <a:spcBef>
                <a:spcPct val="0"/>
              </a:spcBef>
              <a:buFontTx/>
              <a:buNone/>
              <a:defRPr/>
            </a:pPr>
            <a:r>
              <a:rPr lang="de-DE" altLang="de-DE" sz="1600" dirty="0">
                <a:latin typeface="Arial" pitchFamily="34" charset="0"/>
              </a:rPr>
              <a:t>	Geotechnisches System „hart auf weich“ mit den Beispielen</a:t>
            </a:r>
          </a:p>
          <a:p>
            <a:pPr>
              <a:spcBef>
                <a:spcPct val="0"/>
              </a:spcBef>
              <a:buFontTx/>
              <a:buNone/>
              <a:defRPr/>
            </a:pPr>
            <a:r>
              <a:rPr lang="de-DE" altLang="de-DE" sz="1600" dirty="0">
                <a:latin typeface="Arial" pitchFamily="34" charset="0"/>
              </a:rPr>
              <a:t>	Traunstein-</a:t>
            </a:r>
            <a:r>
              <a:rPr lang="de-DE" altLang="de-DE" sz="1600" dirty="0" err="1">
                <a:latin typeface="Arial" pitchFamily="34" charset="0"/>
              </a:rPr>
              <a:t>Gschliefgraben</a:t>
            </a:r>
            <a:r>
              <a:rPr lang="de-DE" altLang="de-DE" sz="1600" dirty="0">
                <a:latin typeface="Arial" pitchFamily="34" charset="0"/>
              </a:rPr>
              <a:t>, </a:t>
            </a:r>
            <a:r>
              <a:rPr lang="de-DE" altLang="de-DE" sz="1600" dirty="0" err="1">
                <a:latin typeface="Arial" pitchFamily="34" charset="0"/>
              </a:rPr>
              <a:t>Plassen</a:t>
            </a:r>
            <a:r>
              <a:rPr lang="de-DE" altLang="de-DE" sz="1600" dirty="0">
                <a:latin typeface="Arial" pitchFamily="34" charset="0"/>
              </a:rPr>
              <a:t>-Hallstatt, 	</a:t>
            </a:r>
            <a:r>
              <a:rPr lang="de-DE" altLang="de-DE" sz="1600" dirty="0" err="1">
                <a:latin typeface="Arial" pitchFamily="34" charset="0"/>
              </a:rPr>
              <a:t>Michlhallbach-Sandling</a:t>
            </a:r>
            <a:r>
              <a:rPr lang="de-DE" altLang="de-DE" sz="1600" dirty="0">
                <a:latin typeface="Arial" pitchFamily="34" charset="0"/>
              </a:rPr>
              <a:t> sowie </a:t>
            </a:r>
            <a:r>
              <a:rPr lang="de-DE" altLang="de-DE" sz="1600" dirty="0" err="1">
                <a:latin typeface="Arial" pitchFamily="34" charset="0"/>
              </a:rPr>
              <a:t>Zwerchwand</a:t>
            </a:r>
            <a:r>
              <a:rPr lang="de-DE" altLang="de-DE" sz="1600" dirty="0">
                <a:latin typeface="Arial" pitchFamily="34" charset="0"/>
              </a:rPr>
              <a:t>-Stammbach. </a:t>
            </a:r>
          </a:p>
        </p:txBody>
      </p:sp>
      <p:sp>
        <p:nvSpPr>
          <p:cNvPr id="11" name="Text Box 7"/>
          <p:cNvSpPr txBox="1">
            <a:spLocks noChangeArrowheads="1"/>
          </p:cNvSpPr>
          <p:nvPr/>
        </p:nvSpPr>
        <p:spPr bwMode="auto">
          <a:xfrm>
            <a:off x="228599" y="4207768"/>
            <a:ext cx="1485900" cy="342900"/>
          </a:xfrm>
          <a:prstGeom prst="rect">
            <a:avLst/>
          </a:prstGeom>
          <a:solidFill>
            <a:schemeClr val="bg1">
              <a:lumMod val="50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de-DE" sz="1800" i="1" dirty="0" smtClean="0">
                <a:latin typeface="Arial" pitchFamily="34" charset="0"/>
              </a:rPr>
              <a:t>05.06.2020</a:t>
            </a:r>
          </a:p>
        </p:txBody>
      </p:sp>
      <p:sp>
        <p:nvSpPr>
          <p:cNvPr id="15" name="Text Box 4"/>
          <p:cNvSpPr txBox="1">
            <a:spLocks noChangeArrowheads="1"/>
          </p:cNvSpPr>
          <p:nvPr/>
        </p:nvSpPr>
        <p:spPr bwMode="auto">
          <a:xfrm>
            <a:off x="2411759" y="4077072"/>
            <a:ext cx="6564313" cy="1143000"/>
          </a:xfrm>
          <a:prstGeom prst="rect">
            <a:avLst/>
          </a:prstGeom>
          <a:solidFill>
            <a:schemeClr val="bg1">
              <a:lumMod val="50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0"/>
              </a:spcBef>
              <a:buFontTx/>
              <a:buNone/>
            </a:pPr>
            <a:r>
              <a:rPr lang="de-DE" altLang="de-DE" sz="1400" b="1" dirty="0">
                <a:latin typeface="Arial" pitchFamily="34" charset="0"/>
              </a:rPr>
              <a:t>Fallbeispiel: Massenbewegungen in der VR China</a:t>
            </a:r>
            <a:endParaRPr lang="de-DE" altLang="de-DE" sz="1400" dirty="0">
              <a:latin typeface="Arial" pitchFamily="34" charset="0"/>
            </a:endParaRPr>
          </a:p>
          <a:p>
            <a:pPr>
              <a:spcBef>
                <a:spcPct val="0"/>
              </a:spcBef>
              <a:buFontTx/>
              <a:buNone/>
            </a:pPr>
            <a:r>
              <a:rPr lang="de-DE" altLang="de-DE" sz="1400" dirty="0">
                <a:latin typeface="Arial" pitchFamily="34" charset="0"/>
              </a:rPr>
              <a:t>	Das </a:t>
            </a:r>
            <a:r>
              <a:rPr lang="de-DE" altLang="de-DE" sz="1400" dirty="0" err="1">
                <a:latin typeface="Arial" pitchFamily="34" charset="0"/>
              </a:rPr>
              <a:t>Wenchuan</a:t>
            </a:r>
            <a:r>
              <a:rPr lang="de-DE" altLang="de-DE" sz="1400" dirty="0">
                <a:latin typeface="Arial" pitchFamily="34" charset="0"/>
              </a:rPr>
              <a:t>-Erdbeben 2008 im </a:t>
            </a:r>
            <a:r>
              <a:rPr lang="de-DE" altLang="de-DE" sz="1400" dirty="0" err="1">
                <a:latin typeface="Arial" pitchFamily="34" charset="0"/>
              </a:rPr>
              <a:t>Longmen</a:t>
            </a:r>
            <a:r>
              <a:rPr lang="de-DE" altLang="de-DE" sz="1400" dirty="0">
                <a:latin typeface="Arial" pitchFamily="34" charset="0"/>
              </a:rPr>
              <a:t> Shan</a:t>
            </a:r>
          </a:p>
          <a:p>
            <a:pPr>
              <a:spcBef>
                <a:spcPct val="0"/>
              </a:spcBef>
              <a:buFontTx/>
              <a:buNone/>
            </a:pPr>
            <a:r>
              <a:rPr lang="de-DE" altLang="de-DE" sz="1400" dirty="0">
                <a:latin typeface="Arial" pitchFamily="34" charset="0"/>
              </a:rPr>
              <a:t>	Bewässerung, Bergbau und Siedlungsdruck im Lössplateau </a:t>
            </a:r>
          </a:p>
          <a:p>
            <a:pPr>
              <a:spcBef>
                <a:spcPct val="0"/>
              </a:spcBef>
              <a:buFontTx/>
              <a:buNone/>
            </a:pPr>
            <a:r>
              <a:rPr lang="de-DE" altLang="de-DE" sz="1400" dirty="0">
                <a:latin typeface="Arial" pitchFamily="34" charset="0"/>
              </a:rPr>
              <a:t>	Felslawinen im Qin Ling und der Nutzen von Bergsturzseen </a:t>
            </a:r>
          </a:p>
          <a:p>
            <a:pPr algn="ctr">
              <a:spcBef>
                <a:spcPct val="0"/>
              </a:spcBef>
              <a:buFontTx/>
              <a:buNone/>
            </a:pPr>
            <a:endParaRPr lang="de-DE" altLang="de-DE" sz="1400" dirty="0">
              <a:latin typeface="Arial" pitchFamily="34" charset="0"/>
            </a:endParaRPr>
          </a:p>
        </p:txBody>
      </p:sp>
      <p:sp>
        <p:nvSpPr>
          <p:cNvPr id="16" name="Text Box 7"/>
          <p:cNvSpPr txBox="1">
            <a:spLocks noChangeArrowheads="1"/>
          </p:cNvSpPr>
          <p:nvPr/>
        </p:nvSpPr>
        <p:spPr bwMode="auto">
          <a:xfrm>
            <a:off x="228600" y="5431904"/>
            <a:ext cx="1485900" cy="342900"/>
          </a:xfrm>
          <a:prstGeom prst="rect">
            <a:avLst/>
          </a:prstGeom>
          <a:solidFill>
            <a:schemeClr val="bg1">
              <a:lumMod val="50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de-DE" sz="1800" i="1" dirty="0" smtClean="0">
                <a:latin typeface="Arial" pitchFamily="34" charset="0"/>
              </a:rPr>
              <a:t>05.06.2020</a:t>
            </a:r>
          </a:p>
        </p:txBody>
      </p:sp>
      <p:sp>
        <p:nvSpPr>
          <p:cNvPr id="17" name="Text Box 4"/>
          <p:cNvSpPr txBox="1">
            <a:spLocks noChangeArrowheads="1"/>
          </p:cNvSpPr>
          <p:nvPr/>
        </p:nvSpPr>
        <p:spPr bwMode="auto">
          <a:xfrm>
            <a:off x="2411760" y="5301208"/>
            <a:ext cx="6564313" cy="648072"/>
          </a:xfrm>
          <a:prstGeom prst="rect">
            <a:avLst/>
          </a:prstGeom>
          <a:solidFill>
            <a:schemeClr val="bg1">
              <a:lumMod val="50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de-DE" sz="1400" b="1" dirty="0">
                <a:latin typeface="Arial" charset="0"/>
              </a:rPr>
              <a:t>Fallbeispiel: Anden – Vulkane, Erdbeben, Gletscher, Bergstürze </a:t>
            </a:r>
            <a:r>
              <a:rPr lang="de-DE" sz="1400" dirty="0">
                <a:latin typeface="Arial" charset="0"/>
              </a:rPr>
              <a:t>	Fels- und </a:t>
            </a:r>
            <a:r>
              <a:rPr lang="de-DE" sz="1400" dirty="0" smtClean="0">
                <a:latin typeface="Arial" charset="0"/>
              </a:rPr>
              <a:t>	Gletscherstürze </a:t>
            </a:r>
            <a:r>
              <a:rPr lang="de-DE" sz="1400" dirty="0">
                <a:latin typeface="Arial" charset="0"/>
              </a:rPr>
              <a:t>in der Cordillera Blanca von Peru</a:t>
            </a:r>
          </a:p>
          <a:p>
            <a:pPr>
              <a:defRPr/>
            </a:pPr>
            <a:r>
              <a:rPr lang="de-DE" sz="1400" dirty="0">
                <a:latin typeface="Arial" charset="0"/>
              </a:rPr>
              <a:t>	</a:t>
            </a:r>
          </a:p>
        </p:txBody>
      </p:sp>
      <p:sp>
        <p:nvSpPr>
          <p:cNvPr id="13" name="Text Box 7"/>
          <p:cNvSpPr txBox="1">
            <a:spLocks noChangeArrowheads="1"/>
          </p:cNvSpPr>
          <p:nvPr/>
        </p:nvSpPr>
        <p:spPr bwMode="auto">
          <a:xfrm>
            <a:off x="228600" y="6151984"/>
            <a:ext cx="1485900" cy="342900"/>
          </a:xfrm>
          <a:prstGeom prst="rect">
            <a:avLst/>
          </a:prstGeom>
          <a:solidFill>
            <a:schemeClr val="bg1">
              <a:lumMod val="50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de-DE" sz="1800" i="1" dirty="0" smtClean="0">
                <a:latin typeface="Arial" pitchFamily="34" charset="0"/>
              </a:rPr>
              <a:t>19.06.2020</a:t>
            </a:r>
          </a:p>
        </p:txBody>
      </p:sp>
      <p:sp>
        <p:nvSpPr>
          <p:cNvPr id="19" name="Text Box 4"/>
          <p:cNvSpPr txBox="1">
            <a:spLocks noChangeArrowheads="1"/>
          </p:cNvSpPr>
          <p:nvPr/>
        </p:nvSpPr>
        <p:spPr bwMode="auto">
          <a:xfrm>
            <a:off x="2411760" y="6032301"/>
            <a:ext cx="6564313" cy="648072"/>
          </a:xfrm>
          <a:prstGeom prst="rect">
            <a:avLst/>
          </a:prstGeom>
          <a:solidFill>
            <a:schemeClr val="bg1">
              <a:lumMod val="50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de-DE" sz="1400" b="1" dirty="0" smtClean="0">
                <a:latin typeface="Arial" charset="0"/>
              </a:rPr>
              <a:t>1. Prüfungstermin</a:t>
            </a:r>
            <a:endParaRPr lang="de-DE" sz="1400" dirty="0">
              <a:latin typeface="Arial" charset="0"/>
            </a:endParaRPr>
          </a:p>
        </p:txBody>
      </p:sp>
    </p:spTree>
    <p:extLst>
      <p:ext uri="{BB962C8B-B14F-4D97-AF65-F5344CB8AC3E}">
        <p14:creationId xmlns:p14="http://schemas.microsoft.com/office/powerpoint/2010/main" val="3071928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18"/>
            <a:ext cx="9144000" cy="6859017"/>
          </a:xfrm>
          <a:prstGeom prst="rect">
            <a:avLst/>
          </a:prstGeom>
        </p:spPr>
      </p:pic>
      <p:sp>
        <p:nvSpPr>
          <p:cNvPr id="99331" name="Textfeld 2"/>
          <p:cNvSpPr txBox="1">
            <a:spLocks noChangeArrowheads="1"/>
          </p:cNvSpPr>
          <p:nvPr/>
        </p:nvSpPr>
        <p:spPr bwMode="auto">
          <a:xfrm>
            <a:off x="141288" y="101600"/>
            <a:ext cx="8928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6600">
                <a:solidFill>
                  <a:srgbClr val="FF0000"/>
                </a:solidFill>
                <a:latin typeface="Arial" charset="0"/>
                <a:cs typeface="Arial" charset="0"/>
              </a:rPr>
              <a:t>Lawinen-Dämme</a:t>
            </a:r>
            <a:endParaRPr lang="de-AT" altLang="de-DE" sz="2000">
              <a:solidFill>
                <a:srgbClr val="FF0000"/>
              </a:solidFill>
              <a:latin typeface="Arial" charset="0"/>
              <a:cs typeface="Arial" charset="0"/>
            </a:endParaRPr>
          </a:p>
        </p:txBody>
      </p:sp>
      <p:pic>
        <p:nvPicPr>
          <p:cNvPr id="99332" name="Grafik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0913" y="142875"/>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520" y="1124744"/>
            <a:ext cx="609600" cy="609600"/>
          </a:xfrm>
          <a:prstGeom prst="rect">
            <a:avLst/>
          </a:prstGeom>
        </p:spPr>
      </p:pic>
    </p:spTree>
    <p:extLst>
      <p:ext uri="{BB962C8B-B14F-4D97-AF65-F5344CB8AC3E}">
        <p14:creationId xmlns:p14="http://schemas.microsoft.com/office/powerpoint/2010/main" val="527403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4" descr="F:\Univ_Lehre+Exk_2010\UniSBG_Lehre\JW_August_2010 1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11"/>
          <p:cNvSpPr txBox="1">
            <a:spLocks noChangeArrowheads="1"/>
          </p:cNvSpPr>
          <p:nvPr/>
        </p:nvSpPr>
        <p:spPr bwMode="auto">
          <a:xfrm>
            <a:off x="323528" y="4314582"/>
            <a:ext cx="1447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de-DE" altLang="de-DE" sz="1600" b="1" dirty="0" err="1">
                <a:solidFill>
                  <a:schemeClr val="bg1"/>
                </a:solidFill>
                <a:latin typeface="Arial" pitchFamily="34" charset="0"/>
              </a:rPr>
              <a:t>Obertraun</a:t>
            </a:r>
            <a:endParaRPr lang="de-DE" altLang="de-DE" sz="1600" b="1" dirty="0">
              <a:solidFill>
                <a:schemeClr val="bg1"/>
              </a:solidFill>
              <a:latin typeface="Arial" pitchFamily="34" charset="0"/>
            </a:endParaRPr>
          </a:p>
        </p:txBody>
      </p:sp>
      <p:sp>
        <p:nvSpPr>
          <p:cNvPr id="7" name="Textfeld 1"/>
          <p:cNvSpPr txBox="1">
            <a:spLocks noChangeArrowheads="1"/>
          </p:cNvSpPr>
          <p:nvPr/>
        </p:nvSpPr>
        <p:spPr bwMode="auto">
          <a:xfrm>
            <a:off x="141288" y="101600"/>
            <a:ext cx="8928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Fallbeispiel </a:t>
            </a:r>
            <a:r>
              <a:rPr lang="de-DE" altLang="de-DE" sz="3200" dirty="0" smtClean="0">
                <a:latin typeface="Arial" charset="0"/>
              </a:rPr>
              <a:t>2: </a:t>
            </a:r>
            <a:r>
              <a:rPr lang="de-DE" altLang="de-DE" sz="3200" dirty="0" err="1" smtClean="0">
                <a:latin typeface="Arial" charset="0"/>
              </a:rPr>
              <a:t>Koppentraunschlucht</a:t>
            </a:r>
            <a:endParaRPr lang="de-DE" altLang="de-DE" sz="3200" dirty="0">
              <a:latin typeface="Arial" charset="0"/>
            </a:endParaRPr>
          </a:p>
          <a:p>
            <a:pPr eaLnBrk="1" hangingPunct="1"/>
            <a:r>
              <a:rPr lang="de-DE" altLang="de-DE" sz="3200" b="1" dirty="0" smtClean="0">
                <a:latin typeface="Arial" pitchFamily="34" charset="0"/>
                <a:cs typeface="Arial" pitchFamily="34" charset="0"/>
              </a:rPr>
              <a:t>Historische und aktuelle Gutachten </a:t>
            </a:r>
            <a:endParaRPr lang="de-AT" altLang="de-DE" sz="3200" b="1" dirty="0">
              <a:latin typeface="Arial" pitchFamily="34" charset="0"/>
              <a:cs typeface="Arial" pitchFamily="34" charset="0"/>
            </a:endParaRPr>
          </a:p>
        </p:txBody>
      </p:sp>
      <p:pic>
        <p:nvPicPr>
          <p:cNvPr id="8"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2"/>
          <p:cNvSpPr txBox="1">
            <a:spLocks noChangeArrowheads="1"/>
          </p:cNvSpPr>
          <p:nvPr/>
        </p:nvSpPr>
        <p:spPr bwMode="auto">
          <a:xfrm>
            <a:off x="141288" y="5661248"/>
            <a:ext cx="8864600" cy="110799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200" dirty="0" err="1" smtClean="0">
                <a:solidFill>
                  <a:srgbClr val="FF0000"/>
                </a:solidFill>
                <a:latin typeface="Arial" pitchFamily="34" charset="0"/>
                <a:cs typeface="Arial" pitchFamily="34" charset="0"/>
              </a:rPr>
              <a:t>Erste</a:t>
            </a:r>
            <a:r>
              <a:rPr lang="en-US" altLang="de-DE" sz="2200" dirty="0" smtClean="0">
                <a:solidFill>
                  <a:srgbClr val="FF0000"/>
                </a:solidFill>
                <a:latin typeface="Arial" pitchFamily="34" charset="0"/>
                <a:cs typeface="Arial" pitchFamily="34" charset="0"/>
              </a:rPr>
              <a:t> N-S-</a:t>
            </a:r>
            <a:r>
              <a:rPr lang="en-US" altLang="de-DE" sz="2200" dirty="0" err="1" smtClean="0">
                <a:solidFill>
                  <a:srgbClr val="FF0000"/>
                </a:solidFill>
                <a:latin typeface="Arial" pitchFamily="34" charset="0"/>
                <a:cs typeface="Arial" pitchFamily="34" charset="0"/>
              </a:rPr>
              <a:t>Verbindung</a:t>
            </a:r>
            <a:r>
              <a:rPr lang="en-US" altLang="de-DE" sz="2200" dirty="0" smtClean="0">
                <a:solidFill>
                  <a:srgbClr val="FF0000"/>
                </a:solidFill>
                <a:latin typeface="Arial" pitchFamily="34" charset="0"/>
                <a:cs typeface="Arial" pitchFamily="34" charset="0"/>
              </a:rPr>
              <a:t> der </a:t>
            </a:r>
            <a:r>
              <a:rPr lang="en-US" altLang="de-DE" sz="2200" dirty="0" err="1" smtClean="0">
                <a:solidFill>
                  <a:srgbClr val="FF0000"/>
                </a:solidFill>
                <a:latin typeface="Arial" pitchFamily="34" charset="0"/>
                <a:cs typeface="Arial" pitchFamily="34" charset="0"/>
              </a:rPr>
              <a:t>Donau-Monarchie</a:t>
            </a:r>
            <a:r>
              <a:rPr lang="en-US" altLang="de-DE" sz="2200" dirty="0" smtClean="0">
                <a:solidFill>
                  <a:srgbClr val="FF0000"/>
                </a:solidFill>
                <a:latin typeface="Arial" pitchFamily="34" charset="0"/>
                <a:cs typeface="Arial" pitchFamily="34" charset="0"/>
              </a:rPr>
              <a:t> von </a:t>
            </a:r>
            <a:r>
              <a:rPr lang="en-US" altLang="de-DE" sz="2200" dirty="0" err="1" smtClean="0">
                <a:solidFill>
                  <a:srgbClr val="FF0000"/>
                </a:solidFill>
                <a:latin typeface="Arial" pitchFamily="34" charset="0"/>
                <a:cs typeface="Arial" pitchFamily="34" charset="0"/>
              </a:rPr>
              <a:t>Schärding</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nach</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Laibach</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entlang</a:t>
            </a:r>
            <a:r>
              <a:rPr lang="en-US" altLang="de-DE" sz="2200" dirty="0" smtClean="0">
                <a:solidFill>
                  <a:srgbClr val="FF0000"/>
                </a:solidFill>
                <a:latin typeface="Arial" pitchFamily="34" charset="0"/>
                <a:cs typeface="Arial" pitchFamily="34" charset="0"/>
              </a:rPr>
              <a:t> der </a:t>
            </a:r>
            <a:r>
              <a:rPr lang="en-US" altLang="de-DE" sz="2200" dirty="0" err="1" smtClean="0">
                <a:solidFill>
                  <a:srgbClr val="FF0000"/>
                </a:solidFill>
                <a:latin typeface="Arial" pitchFamily="34" charset="0"/>
                <a:cs typeface="Arial" pitchFamily="34" charset="0"/>
              </a:rPr>
              <a:t>Kronprinz</a:t>
            </a:r>
            <a:r>
              <a:rPr lang="en-US" altLang="de-DE" sz="2200" dirty="0" smtClean="0">
                <a:solidFill>
                  <a:srgbClr val="FF0000"/>
                </a:solidFill>
                <a:latin typeface="Arial" pitchFamily="34" charset="0"/>
                <a:cs typeface="Arial" pitchFamily="34" charset="0"/>
              </a:rPr>
              <a:t>-Rudolf-</a:t>
            </a:r>
            <a:r>
              <a:rPr lang="en-US" altLang="de-DE" sz="2200" dirty="0" err="1" smtClean="0">
                <a:solidFill>
                  <a:srgbClr val="FF0000"/>
                </a:solidFill>
                <a:latin typeface="Arial" pitchFamily="34" charset="0"/>
                <a:cs typeface="Arial" pitchFamily="34" charset="0"/>
              </a:rPr>
              <a:t>Bahn</a:t>
            </a:r>
            <a:r>
              <a:rPr lang="en-US" altLang="de-DE" sz="2200" dirty="0" smtClean="0">
                <a:solidFill>
                  <a:srgbClr val="FF0000"/>
                </a:solidFill>
                <a:latin typeface="Arial" pitchFamily="34" charset="0"/>
                <a:cs typeface="Arial" pitchFamily="34" charset="0"/>
              </a:rPr>
              <a:t> war </a:t>
            </a:r>
            <a:r>
              <a:rPr lang="en-US" altLang="de-DE" sz="2200" dirty="0" err="1" smtClean="0">
                <a:solidFill>
                  <a:srgbClr val="FF0000"/>
                </a:solidFill>
                <a:latin typeface="Arial" pitchFamily="34" charset="0"/>
                <a:cs typeface="Arial" pitchFamily="34" charset="0"/>
              </a:rPr>
              <a:t>speziell</a:t>
            </a:r>
            <a:r>
              <a:rPr lang="en-US" altLang="de-DE" sz="2200" dirty="0" smtClean="0">
                <a:solidFill>
                  <a:srgbClr val="FF0000"/>
                </a:solidFill>
                <a:latin typeface="Arial" pitchFamily="34" charset="0"/>
                <a:cs typeface="Arial" pitchFamily="34" charset="0"/>
              </a:rPr>
              <a:t> auf </a:t>
            </a:r>
            <a:r>
              <a:rPr lang="en-US" altLang="de-DE" sz="2200" dirty="0" err="1" smtClean="0">
                <a:solidFill>
                  <a:srgbClr val="FF0000"/>
                </a:solidFill>
                <a:latin typeface="Arial" pitchFamily="34" charset="0"/>
                <a:cs typeface="Arial" pitchFamily="34" charset="0"/>
              </a:rPr>
              <a:t>diesem</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Streckenabschnitt</a:t>
            </a:r>
            <a:r>
              <a:rPr lang="en-US" altLang="de-DE" sz="2200" dirty="0" smtClean="0">
                <a:solidFill>
                  <a:srgbClr val="FF0000"/>
                </a:solidFill>
                <a:latin typeface="Arial" pitchFamily="34" charset="0"/>
                <a:cs typeface="Arial" pitchFamily="34" charset="0"/>
              </a:rPr>
              <a:t> stark </a:t>
            </a:r>
            <a:r>
              <a:rPr lang="en-US" altLang="de-DE" sz="2200" b="1" dirty="0" err="1" smtClean="0">
                <a:solidFill>
                  <a:srgbClr val="FF0000"/>
                </a:solidFill>
                <a:latin typeface="Arial" pitchFamily="34" charset="0"/>
                <a:cs typeface="Arial" pitchFamily="34" charset="0"/>
              </a:rPr>
              <a:t>Lawinen</a:t>
            </a:r>
            <a:r>
              <a:rPr lang="en-US" altLang="de-DE" sz="2200" b="1" dirty="0" smtClean="0">
                <a:solidFill>
                  <a:srgbClr val="FF0000"/>
                </a:solidFill>
                <a:latin typeface="Arial" pitchFamily="34" charset="0"/>
                <a:cs typeface="Arial" pitchFamily="34" charset="0"/>
              </a:rPr>
              <a:t>- und </a:t>
            </a:r>
            <a:r>
              <a:rPr lang="en-US" altLang="de-DE" sz="2200" b="1" dirty="0" err="1" smtClean="0">
                <a:solidFill>
                  <a:srgbClr val="FF0000"/>
                </a:solidFill>
                <a:latin typeface="Arial" pitchFamily="34" charset="0"/>
                <a:cs typeface="Arial" pitchFamily="34" charset="0"/>
              </a:rPr>
              <a:t>Hochwasser-gefährdet</a:t>
            </a:r>
            <a:r>
              <a:rPr lang="en-US" altLang="de-DE" sz="2200" dirty="0" smtClean="0">
                <a:solidFill>
                  <a:srgbClr val="FF0000"/>
                </a:solidFill>
                <a:latin typeface="Arial" pitchFamily="34" charset="0"/>
                <a:cs typeface="Arial" pitchFamily="34" charset="0"/>
              </a:rPr>
              <a:t>!  </a:t>
            </a:r>
          </a:p>
        </p:txBody>
      </p:sp>
      <p:sp>
        <p:nvSpPr>
          <p:cNvPr id="10" name="Text Box 11"/>
          <p:cNvSpPr txBox="1">
            <a:spLocks noChangeArrowheads="1"/>
          </p:cNvSpPr>
          <p:nvPr/>
        </p:nvSpPr>
        <p:spPr bwMode="auto">
          <a:xfrm>
            <a:off x="4644008" y="1146230"/>
            <a:ext cx="1447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de-DE" altLang="de-DE" sz="1600" b="1" dirty="0" smtClean="0">
                <a:solidFill>
                  <a:schemeClr val="bg1"/>
                </a:solidFill>
                <a:latin typeface="Arial" pitchFamily="34" charset="0"/>
              </a:rPr>
              <a:t>Bad </a:t>
            </a:r>
            <a:r>
              <a:rPr lang="de-DE" altLang="de-DE" sz="1600" b="1" dirty="0" err="1" smtClean="0">
                <a:solidFill>
                  <a:schemeClr val="bg1"/>
                </a:solidFill>
                <a:latin typeface="Arial" pitchFamily="34" charset="0"/>
              </a:rPr>
              <a:t>Aussee</a:t>
            </a:r>
            <a:endParaRPr lang="de-DE" altLang="de-DE" sz="1600" b="1" dirty="0">
              <a:solidFill>
                <a:schemeClr val="bg1"/>
              </a:solidFill>
              <a:latin typeface="Arial" pitchFamily="34" charset="0"/>
            </a:endParaRPr>
          </a:p>
        </p:txBody>
      </p:sp>
      <p:sp>
        <p:nvSpPr>
          <p:cNvPr id="2" name="Freihandform 1"/>
          <p:cNvSpPr/>
          <p:nvPr/>
        </p:nvSpPr>
        <p:spPr>
          <a:xfrm>
            <a:off x="4439927" y="1866900"/>
            <a:ext cx="827398" cy="352425"/>
          </a:xfrm>
          <a:custGeom>
            <a:avLst/>
            <a:gdLst>
              <a:gd name="connsiteX0" fmla="*/ 827398 w 827398"/>
              <a:gd name="connsiteY0" fmla="*/ 0 h 352425"/>
              <a:gd name="connsiteX1" fmla="*/ 579748 w 827398"/>
              <a:gd name="connsiteY1" fmla="*/ 57150 h 352425"/>
              <a:gd name="connsiteX2" fmla="*/ 313048 w 827398"/>
              <a:gd name="connsiteY2" fmla="*/ 95250 h 352425"/>
              <a:gd name="connsiteX3" fmla="*/ 93973 w 827398"/>
              <a:gd name="connsiteY3" fmla="*/ 209550 h 352425"/>
              <a:gd name="connsiteX4" fmla="*/ 8248 w 827398"/>
              <a:gd name="connsiteY4" fmla="*/ 304800 h 352425"/>
              <a:gd name="connsiteX5" fmla="*/ 8248 w 827398"/>
              <a:gd name="connsiteY5"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98" h="352425">
                <a:moveTo>
                  <a:pt x="827398" y="0"/>
                </a:moveTo>
                <a:cubicBezTo>
                  <a:pt x="746435" y="20637"/>
                  <a:pt x="665473" y="41275"/>
                  <a:pt x="579748" y="57150"/>
                </a:cubicBezTo>
                <a:cubicBezTo>
                  <a:pt x="494023" y="73025"/>
                  <a:pt x="394010" y="69850"/>
                  <a:pt x="313048" y="95250"/>
                </a:cubicBezTo>
                <a:cubicBezTo>
                  <a:pt x="232086" y="120650"/>
                  <a:pt x="144773" y="174625"/>
                  <a:pt x="93973" y="209550"/>
                </a:cubicBezTo>
                <a:cubicBezTo>
                  <a:pt x="43173" y="244475"/>
                  <a:pt x="22535" y="280988"/>
                  <a:pt x="8248" y="304800"/>
                </a:cubicBezTo>
                <a:cubicBezTo>
                  <a:pt x="-6039" y="328612"/>
                  <a:pt x="1104" y="340518"/>
                  <a:pt x="8248" y="352425"/>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Freihandform 2"/>
          <p:cNvSpPr/>
          <p:nvPr/>
        </p:nvSpPr>
        <p:spPr>
          <a:xfrm>
            <a:off x="2209800" y="2514600"/>
            <a:ext cx="4440147" cy="2971800"/>
          </a:xfrm>
          <a:custGeom>
            <a:avLst/>
            <a:gdLst>
              <a:gd name="connsiteX0" fmla="*/ 2638425 w 4440147"/>
              <a:gd name="connsiteY0" fmla="*/ 0 h 2971800"/>
              <a:gd name="connsiteX1" fmla="*/ 2924175 w 4440147"/>
              <a:gd name="connsiteY1" fmla="*/ 76200 h 2971800"/>
              <a:gd name="connsiteX2" fmla="*/ 3038475 w 4440147"/>
              <a:gd name="connsiteY2" fmla="*/ 133350 h 2971800"/>
              <a:gd name="connsiteX3" fmla="*/ 3219450 w 4440147"/>
              <a:gd name="connsiteY3" fmla="*/ 266700 h 2971800"/>
              <a:gd name="connsiteX4" fmla="*/ 3390900 w 4440147"/>
              <a:gd name="connsiteY4" fmla="*/ 409575 h 2971800"/>
              <a:gd name="connsiteX5" fmla="*/ 3524250 w 4440147"/>
              <a:gd name="connsiteY5" fmla="*/ 476250 h 2971800"/>
              <a:gd name="connsiteX6" fmla="*/ 3676650 w 4440147"/>
              <a:gd name="connsiteY6" fmla="*/ 600075 h 2971800"/>
              <a:gd name="connsiteX7" fmla="*/ 3810000 w 4440147"/>
              <a:gd name="connsiteY7" fmla="*/ 857250 h 2971800"/>
              <a:gd name="connsiteX8" fmla="*/ 4048125 w 4440147"/>
              <a:gd name="connsiteY8" fmla="*/ 1000125 h 2971800"/>
              <a:gd name="connsiteX9" fmla="*/ 4352925 w 4440147"/>
              <a:gd name="connsiteY9" fmla="*/ 1228725 h 2971800"/>
              <a:gd name="connsiteX10" fmla="*/ 4419600 w 4440147"/>
              <a:gd name="connsiteY10" fmla="*/ 1362075 h 2971800"/>
              <a:gd name="connsiteX11" fmla="*/ 4038600 w 4440147"/>
              <a:gd name="connsiteY11" fmla="*/ 1504950 h 2971800"/>
              <a:gd name="connsiteX12" fmla="*/ 3505200 w 4440147"/>
              <a:gd name="connsiteY12" fmla="*/ 1685925 h 2971800"/>
              <a:gd name="connsiteX13" fmla="*/ 3095625 w 4440147"/>
              <a:gd name="connsiteY13" fmla="*/ 2028825 h 2971800"/>
              <a:gd name="connsiteX14" fmla="*/ 2800350 w 4440147"/>
              <a:gd name="connsiteY14" fmla="*/ 2181225 h 2971800"/>
              <a:gd name="connsiteX15" fmla="*/ 2343150 w 4440147"/>
              <a:gd name="connsiteY15" fmla="*/ 2181225 h 2971800"/>
              <a:gd name="connsiteX16" fmla="*/ 1647825 w 4440147"/>
              <a:gd name="connsiteY16" fmla="*/ 2400300 h 2971800"/>
              <a:gd name="connsiteX17" fmla="*/ 1009650 w 4440147"/>
              <a:gd name="connsiteY17" fmla="*/ 2581275 h 2971800"/>
              <a:gd name="connsiteX18" fmla="*/ 514350 w 4440147"/>
              <a:gd name="connsiteY18" fmla="*/ 2809875 h 2971800"/>
              <a:gd name="connsiteX19" fmla="*/ 0 w 4440147"/>
              <a:gd name="connsiteY19" fmla="*/ 29718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40147" h="2971800">
                <a:moveTo>
                  <a:pt x="2638425" y="0"/>
                </a:moveTo>
                <a:cubicBezTo>
                  <a:pt x="2747962" y="26987"/>
                  <a:pt x="2857500" y="53975"/>
                  <a:pt x="2924175" y="76200"/>
                </a:cubicBezTo>
                <a:cubicBezTo>
                  <a:pt x="2990850" y="98425"/>
                  <a:pt x="2989263" y="101600"/>
                  <a:pt x="3038475" y="133350"/>
                </a:cubicBezTo>
                <a:cubicBezTo>
                  <a:pt x="3087688" y="165100"/>
                  <a:pt x="3160713" y="220663"/>
                  <a:pt x="3219450" y="266700"/>
                </a:cubicBezTo>
                <a:cubicBezTo>
                  <a:pt x="3278187" y="312737"/>
                  <a:pt x="3340100" y="374650"/>
                  <a:pt x="3390900" y="409575"/>
                </a:cubicBezTo>
                <a:cubicBezTo>
                  <a:pt x="3441700" y="444500"/>
                  <a:pt x="3476625" y="444500"/>
                  <a:pt x="3524250" y="476250"/>
                </a:cubicBezTo>
                <a:cubicBezTo>
                  <a:pt x="3571875" y="508000"/>
                  <a:pt x="3629025" y="536575"/>
                  <a:pt x="3676650" y="600075"/>
                </a:cubicBezTo>
                <a:cubicBezTo>
                  <a:pt x="3724275" y="663575"/>
                  <a:pt x="3748088" y="790575"/>
                  <a:pt x="3810000" y="857250"/>
                </a:cubicBezTo>
                <a:cubicBezTo>
                  <a:pt x="3871913" y="923925"/>
                  <a:pt x="3957638" y="938213"/>
                  <a:pt x="4048125" y="1000125"/>
                </a:cubicBezTo>
                <a:cubicBezTo>
                  <a:pt x="4138612" y="1062037"/>
                  <a:pt x="4291013" y="1168400"/>
                  <a:pt x="4352925" y="1228725"/>
                </a:cubicBezTo>
                <a:cubicBezTo>
                  <a:pt x="4414838" y="1289050"/>
                  <a:pt x="4471987" y="1316038"/>
                  <a:pt x="4419600" y="1362075"/>
                </a:cubicBezTo>
                <a:cubicBezTo>
                  <a:pt x="4367213" y="1408112"/>
                  <a:pt x="4191000" y="1450975"/>
                  <a:pt x="4038600" y="1504950"/>
                </a:cubicBezTo>
                <a:cubicBezTo>
                  <a:pt x="3886200" y="1558925"/>
                  <a:pt x="3662362" y="1598613"/>
                  <a:pt x="3505200" y="1685925"/>
                </a:cubicBezTo>
                <a:cubicBezTo>
                  <a:pt x="3348038" y="1773237"/>
                  <a:pt x="3213100" y="1946275"/>
                  <a:pt x="3095625" y="2028825"/>
                </a:cubicBezTo>
                <a:cubicBezTo>
                  <a:pt x="2978150" y="2111375"/>
                  <a:pt x="2925762" y="2155825"/>
                  <a:pt x="2800350" y="2181225"/>
                </a:cubicBezTo>
                <a:cubicBezTo>
                  <a:pt x="2674938" y="2206625"/>
                  <a:pt x="2535237" y="2144713"/>
                  <a:pt x="2343150" y="2181225"/>
                </a:cubicBezTo>
                <a:cubicBezTo>
                  <a:pt x="2151063" y="2217737"/>
                  <a:pt x="1870075" y="2333625"/>
                  <a:pt x="1647825" y="2400300"/>
                </a:cubicBezTo>
                <a:cubicBezTo>
                  <a:pt x="1425575" y="2466975"/>
                  <a:pt x="1198562" y="2513013"/>
                  <a:pt x="1009650" y="2581275"/>
                </a:cubicBezTo>
                <a:cubicBezTo>
                  <a:pt x="820737" y="2649538"/>
                  <a:pt x="682625" y="2744788"/>
                  <a:pt x="514350" y="2809875"/>
                </a:cubicBezTo>
                <a:cubicBezTo>
                  <a:pt x="346075" y="2874962"/>
                  <a:pt x="173037" y="2923381"/>
                  <a:pt x="0" y="297180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Pfeil nach unten 3"/>
          <p:cNvSpPr/>
          <p:nvPr/>
        </p:nvSpPr>
        <p:spPr>
          <a:xfrm rot="18006261">
            <a:off x="3392969" y="1037532"/>
            <a:ext cx="288032" cy="936104"/>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feil nach unten 13"/>
          <p:cNvSpPr/>
          <p:nvPr/>
        </p:nvSpPr>
        <p:spPr>
          <a:xfrm rot="3454809">
            <a:off x="5332344" y="1562435"/>
            <a:ext cx="288032" cy="936104"/>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Text Box 11"/>
          <p:cNvSpPr txBox="1">
            <a:spLocks noChangeArrowheads="1"/>
          </p:cNvSpPr>
          <p:nvPr/>
        </p:nvSpPr>
        <p:spPr bwMode="auto">
          <a:xfrm rot="19457269">
            <a:off x="4966735" y="1947512"/>
            <a:ext cx="1447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de-DE" altLang="de-DE" sz="1600" b="1" dirty="0" smtClean="0">
                <a:solidFill>
                  <a:schemeClr val="bg1"/>
                </a:solidFill>
                <a:latin typeface="Arial" pitchFamily="34" charset="0"/>
              </a:rPr>
              <a:t>Lawinen</a:t>
            </a:r>
            <a:endParaRPr lang="de-DE" altLang="de-DE" sz="1600" b="1" dirty="0">
              <a:solidFill>
                <a:schemeClr val="bg1"/>
              </a:solidFill>
              <a:latin typeface="Arial" pitchFamily="34" charset="0"/>
            </a:endParaRPr>
          </a:p>
        </p:txBody>
      </p:sp>
      <p:sp>
        <p:nvSpPr>
          <p:cNvPr id="16" name="Text Box 11"/>
          <p:cNvSpPr txBox="1">
            <a:spLocks noChangeArrowheads="1"/>
          </p:cNvSpPr>
          <p:nvPr/>
        </p:nvSpPr>
        <p:spPr bwMode="auto">
          <a:xfrm rot="1747774">
            <a:off x="2629300" y="1463327"/>
            <a:ext cx="1447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de-DE" altLang="de-DE" sz="1600" b="1" dirty="0" smtClean="0">
                <a:solidFill>
                  <a:schemeClr val="bg1"/>
                </a:solidFill>
                <a:latin typeface="Arial" pitchFamily="34" charset="0"/>
              </a:rPr>
              <a:t>Lawinen</a:t>
            </a:r>
            <a:endParaRPr lang="de-DE" altLang="de-DE" sz="1600" b="1" dirty="0">
              <a:solidFill>
                <a:schemeClr val="bg1"/>
              </a:solidFill>
              <a:latin typeface="Arial" pitchFamily="34" charset="0"/>
            </a:endParaRPr>
          </a:p>
        </p:txBody>
      </p:sp>
      <p:sp>
        <p:nvSpPr>
          <p:cNvPr id="17" name="Text Box 11"/>
          <p:cNvSpPr txBox="1">
            <a:spLocks noChangeArrowheads="1"/>
          </p:cNvSpPr>
          <p:nvPr/>
        </p:nvSpPr>
        <p:spPr bwMode="auto">
          <a:xfrm>
            <a:off x="755576" y="1124744"/>
            <a:ext cx="1447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de-DE" altLang="de-DE" sz="1600" b="1" dirty="0" err="1" smtClean="0">
                <a:solidFill>
                  <a:schemeClr val="bg1"/>
                </a:solidFill>
                <a:latin typeface="Arial" pitchFamily="34" charset="0"/>
              </a:rPr>
              <a:t>Sarstein</a:t>
            </a:r>
            <a:endParaRPr lang="de-DE" altLang="de-DE" sz="1600" b="1" dirty="0">
              <a:solidFill>
                <a:schemeClr val="bg1"/>
              </a:solidFill>
              <a:latin typeface="Arial" pitchFamily="34" charset="0"/>
            </a:endParaRPr>
          </a:p>
        </p:txBody>
      </p:sp>
      <p:pic>
        <p:nvPicPr>
          <p:cNvPr id="5"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4276" y="1562100"/>
            <a:ext cx="609600" cy="609600"/>
          </a:xfrm>
          <a:prstGeom prst="rect">
            <a:avLst/>
          </a:prstGeom>
        </p:spPr>
      </p:pic>
    </p:spTree>
    <p:extLst>
      <p:ext uri="{BB962C8B-B14F-4D97-AF65-F5344CB8AC3E}">
        <p14:creationId xmlns:p14="http://schemas.microsoft.com/office/powerpoint/2010/main" val="105204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3499" fill="hold"/>
                                        <p:tgtEl>
                                          <p:spTgt spid="5"/>
                                        </p:tgtEl>
                                      </p:cBhvr>
                                    </p:cmd>
                                  </p:childTnLst>
                                </p:cTn>
                              </p:par>
                            </p:childTnLst>
                          </p:cTn>
                        </p:par>
                      </p:childTnLst>
                    </p:cTn>
                  </p:par>
                </p:childTnLst>
              </p:cTn>
              <p:nextCondLst>
                <p:cond evt="onClick" delay="0">
                  <p:tgtEl>
                    <p:spTgt spid="5"/>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9" grpId="0" animBg="1"/>
      <p:bldP spid="2" grpId="0" animBg="1"/>
      <p:bldP spid="3" grpId="0" animBg="1"/>
      <p:bldP spid="4" grpId="0" animBg="1"/>
      <p:bldP spid="14"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Grafik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3095" t="2304" r="1438" b="58335"/>
          <a:stretch/>
        </p:blipFill>
        <p:spPr bwMode="auto">
          <a:xfrm>
            <a:off x="-5334" y="1175924"/>
            <a:ext cx="9149333" cy="568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1"/>
          <p:cNvSpPr txBox="1">
            <a:spLocks noChangeArrowheads="1"/>
          </p:cNvSpPr>
          <p:nvPr/>
        </p:nvSpPr>
        <p:spPr bwMode="auto">
          <a:xfrm>
            <a:off x="141288" y="101600"/>
            <a:ext cx="89281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dirty="0">
                <a:latin typeface="Arial" charset="0"/>
              </a:rPr>
              <a:t>Fallbeispiel </a:t>
            </a:r>
            <a:r>
              <a:rPr lang="de-DE" altLang="de-DE" sz="2800" dirty="0" smtClean="0">
                <a:latin typeface="Arial" charset="0"/>
              </a:rPr>
              <a:t>2: </a:t>
            </a:r>
            <a:r>
              <a:rPr lang="de-DE" altLang="de-DE" sz="2800" dirty="0" err="1" smtClean="0">
                <a:latin typeface="Arial" charset="0"/>
              </a:rPr>
              <a:t>Koppentraunschlucht</a:t>
            </a:r>
            <a:endParaRPr lang="de-DE" altLang="de-DE" sz="2800" dirty="0">
              <a:latin typeface="Arial" charset="0"/>
            </a:endParaRPr>
          </a:p>
          <a:p>
            <a:pPr eaLnBrk="1" hangingPunct="1"/>
            <a:r>
              <a:rPr lang="de-DE" altLang="de-DE" sz="2800" b="1" dirty="0" smtClean="0">
                <a:latin typeface="Arial" pitchFamily="34" charset="0"/>
                <a:cs typeface="Arial" pitchFamily="34" charset="0"/>
              </a:rPr>
              <a:t>Historische und aktuelle Gutachten </a:t>
            </a:r>
            <a:endParaRPr lang="de-AT" altLang="de-DE" sz="2800" b="1" dirty="0">
              <a:latin typeface="Arial" pitchFamily="34" charset="0"/>
              <a:cs typeface="Arial" pitchFamily="34" charset="0"/>
            </a:endParaRPr>
          </a:p>
        </p:txBody>
      </p:sp>
      <p:pic>
        <p:nvPicPr>
          <p:cNvPr id="5" name="Picture 8" descr="J:\scan\S20C-411031109250.jpg"/>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2"/>
          <p:cNvSpPr txBox="1">
            <a:spLocks noChangeArrowheads="1"/>
          </p:cNvSpPr>
          <p:nvPr/>
        </p:nvSpPr>
        <p:spPr bwMode="auto">
          <a:xfrm>
            <a:off x="141288" y="5805264"/>
            <a:ext cx="8864600" cy="95410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800" dirty="0" err="1" smtClean="0">
                <a:solidFill>
                  <a:srgbClr val="FF0000"/>
                </a:solidFill>
                <a:latin typeface="Arial" pitchFamily="34" charset="0"/>
                <a:cs typeface="Arial" pitchFamily="34" charset="0"/>
              </a:rPr>
              <a:t>Trasse</a:t>
            </a:r>
            <a:r>
              <a:rPr lang="en-US" altLang="de-DE" sz="2800" dirty="0" smtClean="0">
                <a:solidFill>
                  <a:srgbClr val="FF0000"/>
                </a:solidFill>
                <a:latin typeface="Arial" pitchFamily="34" charset="0"/>
                <a:cs typeface="Arial" pitchFamily="34" charset="0"/>
              </a:rPr>
              <a:t> </a:t>
            </a:r>
            <a:r>
              <a:rPr lang="en-US" altLang="de-DE" sz="2800" dirty="0" err="1" smtClean="0">
                <a:solidFill>
                  <a:srgbClr val="FF0000"/>
                </a:solidFill>
                <a:latin typeface="Arial" pitchFamily="34" charset="0"/>
                <a:cs typeface="Arial" pitchFamily="34" charset="0"/>
              </a:rPr>
              <a:t>wurde</a:t>
            </a:r>
            <a:r>
              <a:rPr lang="en-US" altLang="de-DE" sz="2800" dirty="0" smtClean="0">
                <a:solidFill>
                  <a:srgbClr val="FF0000"/>
                </a:solidFill>
                <a:latin typeface="Arial" pitchFamily="34" charset="0"/>
                <a:cs typeface="Arial" pitchFamily="34" charset="0"/>
              </a:rPr>
              <a:t> </a:t>
            </a:r>
            <a:r>
              <a:rPr lang="en-US" altLang="de-DE" sz="2800" dirty="0" err="1" smtClean="0">
                <a:solidFill>
                  <a:srgbClr val="FF0000"/>
                </a:solidFill>
                <a:latin typeface="Arial" pitchFamily="34" charset="0"/>
                <a:cs typeface="Arial" pitchFamily="34" charset="0"/>
              </a:rPr>
              <a:t>entlang</a:t>
            </a:r>
            <a:r>
              <a:rPr lang="en-US" altLang="de-DE" sz="2800" dirty="0" smtClean="0">
                <a:solidFill>
                  <a:srgbClr val="FF0000"/>
                </a:solidFill>
                <a:latin typeface="Arial" pitchFamily="34" charset="0"/>
                <a:cs typeface="Arial" pitchFamily="34" charset="0"/>
              </a:rPr>
              <a:t> der </a:t>
            </a:r>
            <a:r>
              <a:rPr lang="en-US" altLang="de-DE" sz="2800" dirty="0" err="1" smtClean="0">
                <a:solidFill>
                  <a:srgbClr val="FF0000"/>
                </a:solidFill>
                <a:latin typeface="Arial" pitchFamily="34" charset="0"/>
                <a:cs typeface="Arial" pitchFamily="34" charset="0"/>
              </a:rPr>
              <a:t>Traun</a:t>
            </a:r>
            <a:r>
              <a:rPr lang="en-US" altLang="de-DE" sz="2800" dirty="0" smtClean="0">
                <a:solidFill>
                  <a:srgbClr val="FF0000"/>
                </a:solidFill>
                <a:latin typeface="Arial" pitchFamily="34" charset="0"/>
                <a:cs typeface="Arial" pitchFamily="34" charset="0"/>
              </a:rPr>
              <a:t> </a:t>
            </a:r>
            <a:r>
              <a:rPr lang="en-US" altLang="de-DE" sz="2800" dirty="0" err="1" smtClean="0">
                <a:solidFill>
                  <a:srgbClr val="FF0000"/>
                </a:solidFill>
                <a:latin typeface="Arial" pitchFamily="34" charset="0"/>
                <a:cs typeface="Arial" pitchFamily="34" charset="0"/>
              </a:rPr>
              <a:t>gebaut</a:t>
            </a:r>
            <a:r>
              <a:rPr lang="en-US" altLang="de-DE" sz="2800" dirty="0" smtClean="0">
                <a:solidFill>
                  <a:srgbClr val="FF0000"/>
                </a:solidFill>
                <a:latin typeface="Arial" pitchFamily="34" charset="0"/>
                <a:cs typeface="Arial" pitchFamily="34" charset="0"/>
              </a:rPr>
              <a:t> und war von </a:t>
            </a:r>
            <a:r>
              <a:rPr lang="en-US" altLang="de-DE" sz="2800" dirty="0" err="1" smtClean="0">
                <a:solidFill>
                  <a:srgbClr val="FF0000"/>
                </a:solidFill>
                <a:latin typeface="Arial" pitchFamily="34" charset="0"/>
                <a:cs typeface="Arial" pitchFamily="34" charset="0"/>
              </a:rPr>
              <a:t>Anfang</a:t>
            </a:r>
            <a:r>
              <a:rPr lang="en-US" altLang="de-DE" sz="2800" dirty="0" smtClean="0">
                <a:solidFill>
                  <a:srgbClr val="FF0000"/>
                </a:solidFill>
                <a:latin typeface="Arial" pitchFamily="34" charset="0"/>
                <a:cs typeface="Arial" pitchFamily="34" charset="0"/>
              </a:rPr>
              <a:t> an </a:t>
            </a:r>
            <a:r>
              <a:rPr lang="en-US" altLang="de-DE" sz="2800" b="1" dirty="0" err="1" smtClean="0">
                <a:solidFill>
                  <a:srgbClr val="FF0000"/>
                </a:solidFill>
                <a:latin typeface="Arial" pitchFamily="34" charset="0"/>
                <a:cs typeface="Arial" pitchFamily="34" charset="0"/>
              </a:rPr>
              <a:t>extrem</a:t>
            </a:r>
            <a:r>
              <a:rPr lang="en-US" altLang="de-DE" sz="2800" b="1" dirty="0" smtClean="0">
                <a:solidFill>
                  <a:srgbClr val="FF0000"/>
                </a:solidFill>
                <a:latin typeface="Arial" pitchFamily="34" charset="0"/>
                <a:cs typeface="Arial" pitchFamily="34" charset="0"/>
              </a:rPr>
              <a:t> </a:t>
            </a:r>
            <a:r>
              <a:rPr lang="en-US" altLang="de-DE" sz="2800" b="1" dirty="0" err="1" smtClean="0">
                <a:solidFill>
                  <a:srgbClr val="FF0000"/>
                </a:solidFill>
                <a:latin typeface="Arial" pitchFamily="34" charset="0"/>
                <a:cs typeface="Arial" pitchFamily="34" charset="0"/>
              </a:rPr>
              <a:t>Hochwasser-gefährdet</a:t>
            </a:r>
            <a:r>
              <a:rPr lang="en-US" altLang="de-DE" sz="2800" dirty="0" smtClean="0">
                <a:solidFill>
                  <a:srgbClr val="FF0000"/>
                </a:solidFill>
                <a:latin typeface="Arial" pitchFamily="34" charset="0"/>
                <a:cs typeface="Arial" pitchFamily="34" charset="0"/>
              </a:rPr>
              <a:t>!  </a:t>
            </a:r>
          </a:p>
        </p:txBody>
      </p:sp>
      <p:sp>
        <p:nvSpPr>
          <p:cNvPr id="7" name="Text Box 11"/>
          <p:cNvSpPr txBox="1">
            <a:spLocks noChangeArrowheads="1"/>
          </p:cNvSpPr>
          <p:nvPr/>
        </p:nvSpPr>
        <p:spPr bwMode="auto">
          <a:xfrm rot="2895480">
            <a:off x="7774173" y="2297527"/>
            <a:ext cx="1447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de-DE" altLang="de-DE" sz="2800" b="1" dirty="0" smtClean="0">
                <a:solidFill>
                  <a:srgbClr val="00B0F0"/>
                </a:solidFill>
                <a:latin typeface="Arial" pitchFamily="34" charset="0"/>
              </a:rPr>
              <a:t>Traun</a:t>
            </a:r>
            <a:endParaRPr lang="de-DE" altLang="de-DE" sz="2800" b="1" dirty="0">
              <a:solidFill>
                <a:srgbClr val="00B0F0"/>
              </a:solidFill>
              <a:latin typeface="Arial"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7544" y="1263799"/>
            <a:ext cx="609600" cy="609600"/>
          </a:xfrm>
          <a:prstGeom prst="rect">
            <a:avLst/>
          </a:prstGeom>
        </p:spPr>
      </p:pic>
    </p:spTree>
    <p:extLst>
      <p:ext uri="{BB962C8B-B14F-4D97-AF65-F5344CB8AC3E}">
        <p14:creationId xmlns:p14="http://schemas.microsoft.com/office/powerpoint/2010/main" val="45072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12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Univ_Lehre+Exk_2010\UniSBG_Lehre\JW_August_2010 032.jpg"/>
          <p:cNvPicPr>
            <a:picLocks noChangeAspect="1" noChangeArrowheads="1"/>
          </p:cNvPicPr>
          <p:nvPr/>
        </p:nvPicPr>
        <p:blipFill rotWithShape="1">
          <a:blip r:embed="rId4">
            <a:lum bright="-6000" contrast="6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045" t="11255" r="3983" b="43253"/>
          <a:stretch/>
        </p:blipFill>
        <p:spPr bwMode="auto">
          <a:xfrm>
            <a:off x="0" y="2218659"/>
            <a:ext cx="9144000" cy="358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1"/>
          <p:cNvSpPr txBox="1">
            <a:spLocks noChangeArrowheads="1"/>
          </p:cNvSpPr>
          <p:nvPr/>
        </p:nvSpPr>
        <p:spPr bwMode="auto">
          <a:xfrm>
            <a:off x="141288" y="101600"/>
            <a:ext cx="8928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Fallbeispiel </a:t>
            </a:r>
            <a:r>
              <a:rPr lang="de-DE" altLang="de-DE" sz="3200" dirty="0" smtClean="0">
                <a:latin typeface="Arial" charset="0"/>
              </a:rPr>
              <a:t>2: </a:t>
            </a:r>
            <a:r>
              <a:rPr lang="de-DE" altLang="de-DE" sz="3200" dirty="0" err="1" smtClean="0">
                <a:latin typeface="Arial" charset="0"/>
              </a:rPr>
              <a:t>Koppentraunschlucht</a:t>
            </a:r>
            <a:endParaRPr lang="de-DE" altLang="de-DE" sz="3200" dirty="0">
              <a:latin typeface="Arial" charset="0"/>
            </a:endParaRPr>
          </a:p>
          <a:p>
            <a:pPr eaLnBrk="1" hangingPunct="1"/>
            <a:r>
              <a:rPr lang="de-DE" altLang="de-DE" sz="3200" b="1" dirty="0" smtClean="0">
                <a:latin typeface="Arial" pitchFamily="34" charset="0"/>
                <a:cs typeface="Arial" pitchFamily="34" charset="0"/>
              </a:rPr>
              <a:t>Historische und aktuelle Gutachten </a:t>
            </a:r>
            <a:endParaRPr lang="de-AT" altLang="de-DE" sz="3200" b="1" dirty="0">
              <a:latin typeface="Arial" pitchFamily="34" charset="0"/>
              <a:cs typeface="Arial" pitchFamily="34" charset="0"/>
            </a:endParaRPr>
          </a:p>
        </p:txBody>
      </p:sp>
      <p:sp>
        <p:nvSpPr>
          <p:cNvPr id="7" name="Textfeld 2"/>
          <p:cNvSpPr txBox="1">
            <a:spLocks noChangeArrowheads="1"/>
          </p:cNvSpPr>
          <p:nvPr/>
        </p:nvSpPr>
        <p:spPr bwMode="auto">
          <a:xfrm>
            <a:off x="141288" y="5949280"/>
            <a:ext cx="8864600" cy="7694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200" dirty="0" err="1" smtClean="0">
                <a:solidFill>
                  <a:srgbClr val="FF0000"/>
                </a:solidFill>
                <a:latin typeface="Arial" pitchFamily="34" charset="0"/>
                <a:cs typeface="Arial" pitchFamily="34" charset="0"/>
              </a:rPr>
              <a:t>Ursprüngliche</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Trasse</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wurde</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im</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Lawinenwinter</a:t>
            </a:r>
            <a:r>
              <a:rPr lang="en-US" altLang="de-DE" sz="2200" dirty="0" smtClean="0">
                <a:solidFill>
                  <a:srgbClr val="FF0000"/>
                </a:solidFill>
                <a:latin typeface="Arial" pitchFamily="34" charset="0"/>
                <a:cs typeface="Arial" pitchFamily="34" charset="0"/>
              </a:rPr>
              <a:t> 1875 fast </a:t>
            </a:r>
            <a:r>
              <a:rPr lang="en-US" altLang="de-DE" sz="2200" dirty="0" err="1" smtClean="0">
                <a:solidFill>
                  <a:srgbClr val="FF0000"/>
                </a:solidFill>
                <a:latin typeface="Arial" pitchFamily="34" charset="0"/>
                <a:cs typeface="Arial" pitchFamily="34" charset="0"/>
              </a:rPr>
              <a:t>völlig</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zerstört</a:t>
            </a:r>
            <a:r>
              <a:rPr lang="en-US" altLang="de-DE" sz="2200" dirty="0" smtClean="0">
                <a:solidFill>
                  <a:srgbClr val="FF0000"/>
                </a:solidFill>
                <a:latin typeface="Arial" pitchFamily="34" charset="0"/>
                <a:cs typeface="Arial" pitchFamily="34" charset="0"/>
              </a:rPr>
              <a:t> und </a:t>
            </a:r>
            <a:r>
              <a:rPr lang="en-US" altLang="de-DE" sz="2200" b="1" dirty="0" err="1" smtClean="0">
                <a:solidFill>
                  <a:srgbClr val="FF0000"/>
                </a:solidFill>
                <a:latin typeface="Arial" pitchFamily="34" charset="0"/>
                <a:cs typeface="Arial" pitchFamily="34" charset="0"/>
              </a:rPr>
              <a:t>musste</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aufgegeben</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bzw</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weiter</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bergwärts</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verlegt</a:t>
            </a:r>
            <a:r>
              <a:rPr lang="en-US" altLang="de-DE" sz="2200" b="1"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werden</a:t>
            </a:r>
            <a:r>
              <a:rPr lang="en-US" altLang="de-DE" sz="2200" dirty="0" smtClean="0">
                <a:solidFill>
                  <a:srgbClr val="FF0000"/>
                </a:solidFill>
                <a:latin typeface="Arial" pitchFamily="34" charset="0"/>
                <a:cs typeface="Arial" pitchFamily="34" charset="0"/>
              </a:rPr>
              <a:t>!  </a:t>
            </a:r>
          </a:p>
        </p:txBody>
      </p:sp>
      <p:sp>
        <p:nvSpPr>
          <p:cNvPr id="2" name="Pfeil nach unten 1"/>
          <p:cNvSpPr/>
          <p:nvPr/>
        </p:nvSpPr>
        <p:spPr>
          <a:xfrm>
            <a:off x="1259632" y="1759021"/>
            <a:ext cx="288032" cy="517851"/>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Pfeil nach unten 8"/>
          <p:cNvSpPr/>
          <p:nvPr/>
        </p:nvSpPr>
        <p:spPr>
          <a:xfrm>
            <a:off x="1691680" y="1772816"/>
            <a:ext cx="288032" cy="517851"/>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Pfeil nach unten 9"/>
          <p:cNvSpPr/>
          <p:nvPr/>
        </p:nvSpPr>
        <p:spPr>
          <a:xfrm>
            <a:off x="2267744" y="1772816"/>
            <a:ext cx="288032" cy="517851"/>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Pfeil nach unten 10"/>
          <p:cNvSpPr/>
          <p:nvPr/>
        </p:nvSpPr>
        <p:spPr>
          <a:xfrm>
            <a:off x="3275856" y="1772816"/>
            <a:ext cx="288032" cy="517851"/>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Pfeil nach unten 11"/>
          <p:cNvSpPr/>
          <p:nvPr/>
        </p:nvSpPr>
        <p:spPr>
          <a:xfrm>
            <a:off x="5220072" y="1772816"/>
            <a:ext cx="288032" cy="517851"/>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Pfeil nach unten 12"/>
          <p:cNvSpPr/>
          <p:nvPr/>
        </p:nvSpPr>
        <p:spPr>
          <a:xfrm>
            <a:off x="6444208" y="1772816"/>
            <a:ext cx="288032" cy="517851"/>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feil nach unten 13"/>
          <p:cNvSpPr/>
          <p:nvPr/>
        </p:nvSpPr>
        <p:spPr>
          <a:xfrm>
            <a:off x="6732240" y="1772816"/>
            <a:ext cx="288032" cy="517851"/>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Pfeil nach unten 14"/>
          <p:cNvSpPr/>
          <p:nvPr/>
        </p:nvSpPr>
        <p:spPr>
          <a:xfrm>
            <a:off x="7884368" y="1772816"/>
            <a:ext cx="288032" cy="517851"/>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Textfeld 2"/>
          <p:cNvSpPr txBox="1">
            <a:spLocks noChangeArrowheads="1"/>
          </p:cNvSpPr>
          <p:nvPr/>
        </p:nvSpPr>
        <p:spPr bwMode="auto">
          <a:xfrm>
            <a:off x="1763688" y="1188041"/>
            <a:ext cx="5688632" cy="584775"/>
          </a:xfrm>
          <a:prstGeom prst="rect">
            <a:avLst/>
          </a:prstGeom>
          <a:solidFill>
            <a:schemeClr val="bg1"/>
          </a:solidFill>
          <a:ln>
            <a:noFill/>
          </a:ln>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b="1" dirty="0" err="1" smtClean="0">
                <a:solidFill>
                  <a:srgbClr val="FF0000"/>
                </a:solidFill>
                <a:latin typeface="Arial" pitchFamily="34" charset="0"/>
                <a:cs typeface="Arial" pitchFamily="34" charset="0"/>
              </a:rPr>
              <a:t>Lawinen</a:t>
            </a:r>
            <a:r>
              <a:rPr lang="en-US" altLang="de-DE" b="1" dirty="0" smtClean="0">
                <a:solidFill>
                  <a:srgbClr val="FF0000"/>
                </a:solidFill>
                <a:latin typeface="Arial" pitchFamily="34" charset="0"/>
                <a:cs typeface="Arial" pitchFamily="34" charset="0"/>
              </a:rPr>
              <a:t> </a:t>
            </a:r>
            <a:r>
              <a:rPr lang="en-US" altLang="de-DE" b="1" dirty="0" err="1" smtClean="0">
                <a:solidFill>
                  <a:srgbClr val="FF0000"/>
                </a:solidFill>
                <a:latin typeface="Arial" pitchFamily="34" charset="0"/>
                <a:cs typeface="Arial" pitchFamily="34" charset="0"/>
              </a:rPr>
              <a:t>vom</a:t>
            </a:r>
            <a:r>
              <a:rPr lang="en-US" altLang="de-DE" b="1" dirty="0" smtClean="0">
                <a:solidFill>
                  <a:srgbClr val="FF0000"/>
                </a:solidFill>
                <a:latin typeface="Arial" pitchFamily="34" charset="0"/>
                <a:cs typeface="Arial" pitchFamily="34" charset="0"/>
              </a:rPr>
              <a:t> </a:t>
            </a:r>
            <a:r>
              <a:rPr lang="en-US" altLang="de-DE" b="1" dirty="0" err="1" smtClean="0">
                <a:solidFill>
                  <a:srgbClr val="FF0000"/>
                </a:solidFill>
                <a:latin typeface="Arial" pitchFamily="34" charset="0"/>
                <a:cs typeface="Arial" pitchFamily="34" charset="0"/>
              </a:rPr>
              <a:t>Sarstein</a:t>
            </a:r>
            <a:r>
              <a:rPr lang="en-US" altLang="de-DE" b="1" dirty="0" smtClean="0">
                <a:solidFill>
                  <a:srgbClr val="FF0000"/>
                </a:solidFill>
                <a:latin typeface="Arial" pitchFamily="34" charset="0"/>
                <a:cs typeface="Arial" pitchFamily="34" charset="0"/>
              </a:rPr>
              <a:t> 1875</a:t>
            </a:r>
          </a:p>
        </p:txBody>
      </p:sp>
      <p:pic>
        <p:nvPicPr>
          <p:cNvPr id="6" name="Picture 8" descr="J:\scan\S20C-411031109250.jpg"/>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24189" y="4797152"/>
            <a:ext cx="609600" cy="609600"/>
          </a:xfrm>
          <a:prstGeom prst="rect">
            <a:avLst/>
          </a:prstGeom>
        </p:spPr>
      </p:pic>
    </p:spTree>
    <p:extLst>
      <p:ext uri="{BB962C8B-B14F-4D97-AF65-F5344CB8AC3E}">
        <p14:creationId xmlns:p14="http://schemas.microsoft.com/office/powerpoint/2010/main" val="253818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7819" fill="hold"/>
                                        <p:tgtEl>
                                          <p:spTgt spid="3"/>
                                        </p:tgtEl>
                                      </p:cBhvr>
                                    </p:cmd>
                                  </p:childTnLst>
                                </p:cTn>
                              </p:par>
                            </p:childTnLst>
                          </p:cTn>
                        </p:par>
                      </p:childTnLst>
                    </p:cTn>
                  </p:par>
                </p:childTnLst>
              </p:cTn>
              <p:nextCondLst>
                <p:cond evt="onClick" delay="0">
                  <p:tgtEl>
                    <p:spTgt spid="3"/>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7" grpId="0" animBg="1"/>
      <p:bldP spid="2"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1"/>
          <p:cNvSpPr txBox="1">
            <a:spLocks noChangeArrowheads="1"/>
          </p:cNvSpPr>
          <p:nvPr/>
        </p:nvSpPr>
        <p:spPr bwMode="auto">
          <a:xfrm>
            <a:off x="141288" y="101600"/>
            <a:ext cx="8928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Fallbeispiel </a:t>
            </a:r>
            <a:r>
              <a:rPr lang="de-DE" altLang="de-DE" sz="3200" dirty="0" smtClean="0">
                <a:latin typeface="Arial" charset="0"/>
              </a:rPr>
              <a:t>2: </a:t>
            </a:r>
            <a:r>
              <a:rPr lang="de-DE" altLang="de-DE" sz="3200" dirty="0" err="1" smtClean="0">
                <a:latin typeface="Arial" charset="0"/>
              </a:rPr>
              <a:t>Koppentraunschlucht</a:t>
            </a:r>
            <a:endParaRPr lang="de-DE" altLang="de-DE" sz="3200" dirty="0">
              <a:latin typeface="Arial" charset="0"/>
            </a:endParaRPr>
          </a:p>
          <a:p>
            <a:pPr eaLnBrk="1" hangingPunct="1"/>
            <a:r>
              <a:rPr lang="de-DE" altLang="de-DE" sz="3200" b="1" dirty="0" smtClean="0">
                <a:latin typeface="Arial" pitchFamily="34" charset="0"/>
                <a:cs typeface="Arial" pitchFamily="34" charset="0"/>
              </a:rPr>
              <a:t>Historische und aktuelle Gutachten </a:t>
            </a:r>
            <a:endParaRPr lang="de-AT" altLang="de-DE" sz="3200" b="1" dirty="0">
              <a:latin typeface="Arial" pitchFamily="34" charset="0"/>
              <a:cs typeface="Arial" pitchFamily="34" charset="0"/>
            </a:endParaRPr>
          </a:p>
        </p:txBody>
      </p:sp>
      <p:pic>
        <p:nvPicPr>
          <p:cNvPr id="6" name="Picture 8" descr="J:\scan\S20C-411031109250.jpg"/>
          <p:cNvPicPr>
            <a:picLocks noChangeAspect="1" noChangeArrowheads="1"/>
          </p:cNvPicPr>
          <p:nvPr/>
        </p:nvPicPr>
        <p:blipFill>
          <a:blip r:embed="rId4"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2"/>
          <p:cNvSpPr txBox="1">
            <a:spLocks noChangeArrowheads="1"/>
          </p:cNvSpPr>
          <p:nvPr/>
        </p:nvSpPr>
        <p:spPr bwMode="auto">
          <a:xfrm>
            <a:off x="6706582" y="2564904"/>
            <a:ext cx="2299306" cy="41549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200" b="1" dirty="0" err="1" smtClean="0">
                <a:solidFill>
                  <a:srgbClr val="FF0000"/>
                </a:solidFill>
                <a:latin typeface="Arial" pitchFamily="34" charset="0"/>
                <a:cs typeface="Arial" pitchFamily="34" charset="0"/>
              </a:rPr>
              <a:t>Lawinenkegel</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vom</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Sarstein</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stauten</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Traun</a:t>
            </a:r>
            <a:r>
              <a:rPr lang="en-US" altLang="de-DE" sz="2200" b="1"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immer</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wieder</a:t>
            </a:r>
            <a:r>
              <a:rPr lang="en-US" altLang="de-DE" sz="2200" dirty="0" smtClean="0">
                <a:solidFill>
                  <a:srgbClr val="FF0000"/>
                </a:solidFill>
                <a:latin typeface="Arial" pitchFamily="34" charset="0"/>
                <a:cs typeface="Arial" pitchFamily="34" charset="0"/>
              </a:rPr>
              <a:t> auf, </a:t>
            </a:r>
            <a:r>
              <a:rPr lang="en-US" altLang="de-DE" sz="2200" dirty="0" err="1" smtClean="0">
                <a:solidFill>
                  <a:srgbClr val="FF0000"/>
                </a:solidFill>
                <a:latin typeface="Arial" pitchFamily="34" charset="0"/>
                <a:cs typeface="Arial" pitchFamily="34" charset="0"/>
              </a:rPr>
              <a:t>wodurch</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Bahnschutz-dämme</a:t>
            </a:r>
            <a:r>
              <a:rPr lang="en-US" altLang="de-DE" sz="2200" dirty="0" smtClean="0">
                <a:solidFill>
                  <a:srgbClr val="FF0000"/>
                </a:solidFill>
                <a:latin typeface="Arial" pitchFamily="34" charset="0"/>
                <a:cs typeface="Arial" pitchFamily="34" charset="0"/>
              </a:rPr>
              <a:t> und –</a:t>
            </a:r>
            <a:r>
              <a:rPr lang="en-US" altLang="de-DE" sz="2200" dirty="0" err="1" smtClean="0">
                <a:solidFill>
                  <a:srgbClr val="FF0000"/>
                </a:solidFill>
                <a:latin typeface="Arial" pitchFamily="34" charset="0"/>
                <a:cs typeface="Arial" pitchFamily="34" charset="0"/>
              </a:rPr>
              <a:t>mauern</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immer</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wieder</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unterspült</a:t>
            </a:r>
            <a:r>
              <a:rPr lang="en-US" altLang="de-DE" sz="2200" dirty="0" smtClean="0">
                <a:solidFill>
                  <a:srgbClr val="FF0000"/>
                </a:solidFill>
                <a:latin typeface="Arial" pitchFamily="34" charset="0"/>
                <a:cs typeface="Arial" pitchFamily="34" charset="0"/>
              </a:rPr>
              <a:t> und </a:t>
            </a:r>
            <a:r>
              <a:rPr lang="en-US" altLang="de-DE" sz="2200" dirty="0" err="1" smtClean="0">
                <a:solidFill>
                  <a:srgbClr val="FF0000"/>
                </a:solidFill>
                <a:latin typeface="Arial" pitchFamily="34" charset="0"/>
                <a:cs typeface="Arial" pitchFamily="34" charset="0"/>
              </a:rPr>
              <a:t>fortgerissen</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wurden</a:t>
            </a:r>
            <a:r>
              <a:rPr lang="en-US" altLang="de-DE" sz="2200" dirty="0" smtClean="0">
                <a:solidFill>
                  <a:srgbClr val="FF0000"/>
                </a:solidFill>
                <a:latin typeface="Arial" pitchFamily="34" charset="0"/>
                <a:cs typeface="Arial" pitchFamily="34" charset="0"/>
              </a:rPr>
              <a:t> !  </a:t>
            </a:r>
          </a:p>
        </p:txBody>
      </p:sp>
      <p:pic>
        <p:nvPicPr>
          <p:cNvPr id="8" name="Picture 2" descr="F:\Univ_Lehre+Exk_2010\UniSBG_Lehre\JW_August_2010 03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980" t="5751" r="49688" b="8596"/>
          <a:stretch/>
        </p:blipFill>
        <p:spPr bwMode="auto">
          <a:xfrm>
            <a:off x="147043" y="1131198"/>
            <a:ext cx="2120701" cy="559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Univ_Lehre+Exk_2010\UniSBG_Lehre\JW_August_2010 034.jpg"/>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57998" t="54117" r="20395" b="9805"/>
          <a:stretch/>
        </p:blipFill>
        <p:spPr bwMode="auto">
          <a:xfrm>
            <a:off x="2235719" y="1131198"/>
            <a:ext cx="4470863" cy="559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rot="20855242">
            <a:off x="3588943" y="4082544"/>
            <a:ext cx="1447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de-DE" altLang="de-DE" sz="2800" b="1" dirty="0" smtClean="0">
                <a:solidFill>
                  <a:srgbClr val="00B0F0"/>
                </a:solidFill>
                <a:latin typeface="Arial" pitchFamily="34" charset="0"/>
              </a:rPr>
              <a:t>Traun</a:t>
            </a:r>
            <a:endParaRPr lang="de-DE" altLang="de-DE" sz="2800" b="1" dirty="0">
              <a:solidFill>
                <a:srgbClr val="00B0F0"/>
              </a:solidFill>
              <a:latin typeface="Arial" pitchFamily="34" charset="0"/>
            </a:endParaRPr>
          </a:p>
        </p:txBody>
      </p:sp>
      <p:sp>
        <p:nvSpPr>
          <p:cNvPr id="2" name="Pfeil nach unten 1"/>
          <p:cNvSpPr/>
          <p:nvPr/>
        </p:nvSpPr>
        <p:spPr>
          <a:xfrm>
            <a:off x="1187624" y="2780928"/>
            <a:ext cx="340271" cy="100811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Pfeil nach unten 10"/>
          <p:cNvSpPr/>
          <p:nvPr/>
        </p:nvSpPr>
        <p:spPr>
          <a:xfrm rot="7860125">
            <a:off x="3065300" y="4761499"/>
            <a:ext cx="710408" cy="1742280"/>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08043" y="1235968"/>
            <a:ext cx="609600" cy="609600"/>
          </a:xfrm>
          <a:prstGeom prst="rect">
            <a:avLst/>
          </a:prstGeom>
        </p:spPr>
      </p:pic>
    </p:spTree>
    <p:extLst>
      <p:ext uri="{BB962C8B-B14F-4D97-AF65-F5344CB8AC3E}">
        <p14:creationId xmlns:p14="http://schemas.microsoft.com/office/powerpoint/2010/main" val="23474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7760" fill="hold"/>
                                        <p:tgtEl>
                                          <p:spTgt spid="3"/>
                                        </p:tgtEl>
                                      </p:cBhvr>
                                    </p:cmd>
                                  </p:childTnLst>
                                </p:cTn>
                              </p:par>
                            </p:childTnLst>
                          </p:cTn>
                        </p:par>
                      </p:childTnLst>
                    </p:cTn>
                  </p:par>
                </p:childTnLst>
              </p:cTn>
              <p:nextCondLst>
                <p:cond evt="onClick" delay="0">
                  <p:tgtEl>
                    <p:spTgt spid="3"/>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7" grpId="0" animBg="1"/>
      <p:bldP spid="2"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F:\Univ_Lehre+Exk_2010\UniSBG_Lehre\JW_August_2010 0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1"/>
          <p:cNvSpPr txBox="1">
            <a:spLocks noChangeArrowheads="1"/>
          </p:cNvSpPr>
          <p:nvPr/>
        </p:nvSpPr>
        <p:spPr bwMode="auto">
          <a:xfrm>
            <a:off x="141288" y="101600"/>
            <a:ext cx="8928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chemeClr val="bg1"/>
                </a:solidFill>
                <a:latin typeface="Arial" charset="0"/>
              </a:rPr>
              <a:t>Fallbeispiel </a:t>
            </a:r>
            <a:r>
              <a:rPr lang="de-DE" altLang="de-DE" sz="3200" dirty="0" smtClean="0">
                <a:solidFill>
                  <a:schemeClr val="bg1"/>
                </a:solidFill>
                <a:latin typeface="Arial" charset="0"/>
              </a:rPr>
              <a:t>2: </a:t>
            </a:r>
            <a:r>
              <a:rPr lang="de-DE" altLang="de-DE" sz="3200" dirty="0" err="1" smtClean="0">
                <a:solidFill>
                  <a:schemeClr val="bg1"/>
                </a:solidFill>
                <a:latin typeface="Arial" charset="0"/>
              </a:rPr>
              <a:t>Koppentraunschlucht</a:t>
            </a:r>
            <a:endParaRPr lang="de-DE" altLang="de-DE" sz="3200" dirty="0">
              <a:solidFill>
                <a:schemeClr val="bg1"/>
              </a:solidFill>
              <a:latin typeface="Arial" charset="0"/>
            </a:endParaRPr>
          </a:p>
          <a:p>
            <a:pPr eaLnBrk="1" hangingPunct="1"/>
            <a:r>
              <a:rPr lang="de-DE" altLang="de-DE" sz="3200" b="1" dirty="0" smtClean="0">
                <a:solidFill>
                  <a:schemeClr val="bg1"/>
                </a:solidFill>
                <a:latin typeface="Arial" pitchFamily="34" charset="0"/>
                <a:cs typeface="Arial" pitchFamily="34" charset="0"/>
              </a:rPr>
              <a:t>Historische und aktuelle Gutachten </a:t>
            </a:r>
            <a:endParaRPr lang="de-AT" altLang="de-DE" sz="3200" b="1" dirty="0">
              <a:solidFill>
                <a:schemeClr val="bg1"/>
              </a:solidFill>
              <a:latin typeface="Arial" pitchFamily="34" charset="0"/>
              <a:cs typeface="Arial" pitchFamily="34" charset="0"/>
            </a:endParaRPr>
          </a:p>
        </p:txBody>
      </p:sp>
      <p:pic>
        <p:nvPicPr>
          <p:cNvPr id="5"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2"/>
          <p:cNvSpPr txBox="1">
            <a:spLocks noChangeArrowheads="1"/>
          </p:cNvSpPr>
          <p:nvPr/>
        </p:nvSpPr>
        <p:spPr bwMode="auto">
          <a:xfrm>
            <a:off x="141288" y="5971927"/>
            <a:ext cx="8864600" cy="7694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200" dirty="0" err="1" smtClean="0">
                <a:solidFill>
                  <a:srgbClr val="FF0000"/>
                </a:solidFill>
                <a:latin typeface="Arial" pitchFamily="34" charset="0"/>
                <a:cs typeface="Arial" pitchFamily="34" charset="0"/>
              </a:rPr>
              <a:t>Heute</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ist</a:t>
            </a:r>
            <a:r>
              <a:rPr lang="en-US" altLang="de-DE" sz="2200" dirty="0" smtClean="0">
                <a:solidFill>
                  <a:srgbClr val="FF0000"/>
                </a:solidFill>
                <a:latin typeface="Arial" pitchFamily="34" charset="0"/>
                <a:cs typeface="Arial" pitchFamily="34" charset="0"/>
              </a:rPr>
              <a:t> die </a:t>
            </a:r>
            <a:r>
              <a:rPr lang="en-US" altLang="de-DE" sz="2200" dirty="0" err="1" smtClean="0">
                <a:solidFill>
                  <a:srgbClr val="FF0000"/>
                </a:solidFill>
                <a:latin typeface="Arial" pitchFamily="34" charset="0"/>
                <a:cs typeface="Arial" pitchFamily="34" charset="0"/>
              </a:rPr>
              <a:t>alte</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Bahntrasse</a:t>
            </a:r>
            <a:r>
              <a:rPr lang="en-US" altLang="de-DE" sz="2200" dirty="0" smtClean="0">
                <a:solidFill>
                  <a:srgbClr val="FF0000"/>
                </a:solidFill>
                <a:latin typeface="Arial" pitchFamily="34" charset="0"/>
                <a:cs typeface="Arial" pitchFamily="34" charset="0"/>
              </a:rPr>
              <a:t> </a:t>
            </a:r>
            <a:r>
              <a:rPr lang="en-US" altLang="de-DE" sz="2200" dirty="0" err="1" smtClean="0">
                <a:solidFill>
                  <a:srgbClr val="FF0000"/>
                </a:solidFill>
                <a:latin typeface="Arial" pitchFamily="34" charset="0"/>
                <a:cs typeface="Arial" pitchFamily="34" charset="0"/>
              </a:rPr>
              <a:t>eine</a:t>
            </a:r>
            <a:endParaRPr lang="en-US" altLang="de-DE" sz="2200" dirty="0" smtClean="0">
              <a:solidFill>
                <a:srgbClr val="FF0000"/>
              </a:solidFill>
              <a:latin typeface="Arial" pitchFamily="34" charset="0"/>
              <a:cs typeface="Arial" pitchFamily="34" charset="0"/>
            </a:endParaRPr>
          </a:p>
          <a:p>
            <a:pPr algn="ctr" eaLnBrk="1" hangingPunct="1">
              <a:spcBef>
                <a:spcPct val="0"/>
              </a:spcBef>
              <a:buFontTx/>
              <a:buNone/>
            </a:pPr>
            <a:r>
              <a:rPr lang="en-US" altLang="de-DE" sz="2200" b="1" dirty="0" err="1" smtClean="0">
                <a:solidFill>
                  <a:srgbClr val="FF0000"/>
                </a:solidFill>
                <a:latin typeface="Arial" pitchFamily="34" charset="0"/>
                <a:cs typeface="Arial" pitchFamily="34" charset="0"/>
              </a:rPr>
              <a:t>als</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Themenweg</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ausgebaute</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Fahrradstrecke</a:t>
            </a:r>
            <a:r>
              <a:rPr lang="en-US" altLang="de-DE" sz="2200" dirty="0" smtClean="0">
                <a:solidFill>
                  <a:srgbClr val="FF0000"/>
                </a:solidFill>
                <a:latin typeface="Arial" pitchFamily="34" charset="0"/>
                <a:cs typeface="Arial" pitchFamily="34" charset="0"/>
              </a:rPr>
              <a:t>!  </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75856" y="2924944"/>
            <a:ext cx="609600" cy="609600"/>
          </a:xfrm>
          <a:prstGeom prst="rect">
            <a:avLst/>
          </a:prstGeom>
        </p:spPr>
      </p:pic>
    </p:spTree>
    <p:extLst>
      <p:ext uri="{BB962C8B-B14F-4D97-AF65-F5344CB8AC3E}">
        <p14:creationId xmlns:p14="http://schemas.microsoft.com/office/powerpoint/2010/main" val="418888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77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Grafik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3659188"/>
            <a:ext cx="511175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476250"/>
            <a:ext cx="4032250" cy="63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Grafik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476250"/>
            <a:ext cx="511175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1"/>
          <p:cNvSpPr txBox="1">
            <a:spLocks noChangeArrowheads="1"/>
          </p:cNvSpPr>
          <p:nvPr/>
        </p:nvSpPr>
        <p:spPr bwMode="auto">
          <a:xfrm>
            <a:off x="141288" y="101600"/>
            <a:ext cx="8928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Fallbeispiel </a:t>
            </a:r>
            <a:r>
              <a:rPr lang="de-DE" altLang="de-DE" sz="3200" dirty="0" smtClean="0">
                <a:latin typeface="Arial" charset="0"/>
              </a:rPr>
              <a:t>1: </a:t>
            </a:r>
            <a:r>
              <a:rPr lang="de-DE" altLang="de-DE" sz="3200" dirty="0" err="1" smtClean="0">
                <a:latin typeface="Arial" charset="0"/>
              </a:rPr>
              <a:t>Sandling-Michlhallbach</a:t>
            </a:r>
            <a:endParaRPr lang="de-DE" altLang="de-DE" sz="3200" dirty="0">
              <a:latin typeface="Arial" charset="0"/>
            </a:endParaRPr>
          </a:p>
          <a:p>
            <a:pPr eaLnBrk="1" hangingPunct="1"/>
            <a:r>
              <a:rPr lang="de-DE" altLang="de-DE" sz="2800" b="1" dirty="0" smtClean="0">
                <a:latin typeface="Arial" pitchFamily="34" charset="0"/>
                <a:cs typeface="Arial" pitchFamily="34" charset="0"/>
              </a:rPr>
              <a:t>Historische und Prähistorische Archive</a:t>
            </a:r>
            <a:endParaRPr lang="de-AT" altLang="de-DE" sz="2800" b="1" dirty="0">
              <a:latin typeface="Arial" pitchFamily="34" charset="0"/>
              <a:cs typeface="Arial" pitchFamily="34" charset="0"/>
            </a:endParaRPr>
          </a:p>
        </p:txBody>
      </p:sp>
      <p:pic>
        <p:nvPicPr>
          <p:cNvPr id="9" name="Picture 8" descr="J:\scan\S20C-411031109250.jpg"/>
          <p:cNvPicPr>
            <a:picLocks noChangeAspect="1" noChangeArrowheads="1"/>
          </p:cNvPicPr>
          <p:nvPr/>
        </p:nvPicPr>
        <p:blipFill>
          <a:blip r:embed="rId9"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2"/>
          <p:cNvSpPr txBox="1">
            <a:spLocks noChangeArrowheads="1"/>
          </p:cNvSpPr>
          <p:nvPr/>
        </p:nvSpPr>
        <p:spPr bwMode="auto">
          <a:xfrm>
            <a:off x="3419873" y="1196752"/>
            <a:ext cx="5616624" cy="830997"/>
          </a:xfrm>
          <a:prstGeom prst="rect">
            <a:avLst/>
          </a:prstGeom>
          <a:solidFill>
            <a:srgbClr val="FFFF00"/>
          </a:solidFill>
          <a:ln>
            <a:noFill/>
          </a:ln>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DE" altLang="de-DE" sz="1600" i="1" dirty="0">
                <a:solidFill>
                  <a:srgbClr val="FF0000"/>
                </a:solidFill>
                <a:latin typeface="Arial" pitchFamily="34" charset="0"/>
                <a:cs typeface="Arial" pitchFamily="34" charset="0"/>
              </a:rPr>
              <a:t>Verwendete Karte </a:t>
            </a:r>
            <a:r>
              <a:rPr lang="de-DE" altLang="de-DE" sz="1600" i="1" dirty="0" smtClean="0">
                <a:solidFill>
                  <a:srgbClr val="FF0000"/>
                </a:solidFill>
                <a:latin typeface="Arial" pitchFamily="34" charset="0"/>
                <a:cs typeface="Arial" pitchFamily="34" charset="0"/>
              </a:rPr>
              <a:t>aus dem </a:t>
            </a:r>
            <a:r>
              <a:rPr lang="de-DE" altLang="de-DE" sz="1600" i="1" dirty="0" err="1" smtClean="0">
                <a:solidFill>
                  <a:srgbClr val="FF0000"/>
                </a:solidFill>
                <a:latin typeface="Arial" pitchFamily="34" charset="0"/>
                <a:cs typeface="Arial" pitchFamily="34" charset="0"/>
              </a:rPr>
              <a:t>paper</a:t>
            </a:r>
            <a:r>
              <a:rPr lang="de-DE" altLang="de-DE" sz="1600" i="1" dirty="0" smtClean="0">
                <a:solidFill>
                  <a:srgbClr val="FF0000"/>
                </a:solidFill>
                <a:latin typeface="Arial" pitchFamily="34" charset="0"/>
                <a:cs typeface="Arial" pitchFamily="34" charset="0"/>
              </a:rPr>
              <a:t> der Woche: </a:t>
            </a:r>
            <a:r>
              <a:rPr lang="de-DE" altLang="de-DE" sz="1600" b="1" dirty="0">
                <a:solidFill>
                  <a:srgbClr val="FF0000"/>
                </a:solidFill>
                <a:latin typeface="Arial" pitchFamily="34" charset="0"/>
                <a:cs typeface="Arial" pitchFamily="34" charset="0"/>
              </a:rPr>
              <a:t>Lehmann, O. 1926. </a:t>
            </a:r>
            <a:r>
              <a:rPr lang="de-DE" altLang="de-DE" sz="1600" dirty="0">
                <a:solidFill>
                  <a:srgbClr val="FF0000"/>
                </a:solidFill>
                <a:latin typeface="Arial" pitchFamily="34" charset="0"/>
                <a:cs typeface="Arial" pitchFamily="34" charset="0"/>
              </a:rPr>
              <a:t>Die Verheerungen in der </a:t>
            </a:r>
            <a:r>
              <a:rPr lang="de-DE" altLang="de-DE" sz="1600" dirty="0" err="1">
                <a:solidFill>
                  <a:srgbClr val="FF0000"/>
                </a:solidFill>
                <a:latin typeface="Arial" pitchFamily="34" charset="0"/>
                <a:cs typeface="Arial" pitchFamily="34" charset="0"/>
              </a:rPr>
              <a:t>Sandlinggruppe.ÖAW</a:t>
            </a:r>
            <a:r>
              <a:rPr lang="de-DE" altLang="de-DE" sz="1600" dirty="0">
                <a:solidFill>
                  <a:srgbClr val="FF0000"/>
                </a:solidFill>
                <a:latin typeface="Arial" pitchFamily="34" charset="0"/>
                <a:cs typeface="Arial" pitchFamily="34" charset="0"/>
              </a:rPr>
              <a:t>-Sitzungsberichte, p. </a:t>
            </a:r>
            <a:r>
              <a:rPr lang="de-DE" altLang="de-DE" sz="1600" dirty="0" smtClean="0">
                <a:solidFill>
                  <a:srgbClr val="FF0000"/>
                </a:solidFill>
                <a:latin typeface="Arial" pitchFamily="34" charset="0"/>
                <a:cs typeface="Arial" pitchFamily="34" charset="0"/>
              </a:rPr>
              <a:t>262. </a:t>
            </a:r>
            <a:endParaRPr lang="de-AT" altLang="de-DE" sz="1600" dirty="0">
              <a:solidFill>
                <a:srgbClr val="FF0000"/>
              </a:solidFill>
              <a:latin typeface="Arial" pitchFamily="34" charset="0"/>
              <a:cs typeface="Arial" pitchFamily="34" charset="0"/>
            </a:endParaRPr>
          </a:p>
        </p:txBody>
      </p:sp>
      <p:sp>
        <p:nvSpPr>
          <p:cNvPr id="12" name="Textfeld 2"/>
          <p:cNvSpPr txBox="1">
            <a:spLocks noChangeArrowheads="1"/>
          </p:cNvSpPr>
          <p:nvPr/>
        </p:nvSpPr>
        <p:spPr bwMode="auto">
          <a:xfrm>
            <a:off x="141288" y="6033482"/>
            <a:ext cx="8864600" cy="7078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000" dirty="0" smtClean="0">
                <a:solidFill>
                  <a:srgbClr val="FF0000"/>
                </a:solidFill>
                <a:latin typeface="Arial" pitchFamily="34" charset="0"/>
                <a:cs typeface="Arial" pitchFamily="34" charset="0"/>
              </a:rPr>
              <a:t>Lehmann </a:t>
            </a:r>
            <a:r>
              <a:rPr lang="en-US" altLang="de-DE" sz="2000" dirty="0" err="1" smtClean="0">
                <a:solidFill>
                  <a:srgbClr val="FF0000"/>
                </a:solidFill>
                <a:latin typeface="Arial" pitchFamily="34" charset="0"/>
                <a:cs typeface="Arial" pitchFamily="34" charset="0"/>
              </a:rPr>
              <a:t>rekonstruierte</a:t>
            </a:r>
            <a:r>
              <a:rPr lang="en-US" altLang="de-DE" sz="2000" dirty="0" smtClean="0">
                <a:solidFill>
                  <a:srgbClr val="FF0000"/>
                </a:solidFill>
                <a:latin typeface="Arial" pitchFamily="34" charset="0"/>
                <a:cs typeface="Arial" pitchFamily="34" charset="0"/>
              </a:rPr>
              <a:t> den </a:t>
            </a:r>
            <a:r>
              <a:rPr lang="en-US" altLang="de-DE" sz="2000" dirty="0" err="1" smtClean="0">
                <a:solidFill>
                  <a:srgbClr val="FF0000"/>
                </a:solidFill>
                <a:latin typeface="Arial" pitchFamily="34" charset="0"/>
                <a:cs typeface="Arial" pitchFamily="34" charset="0"/>
              </a:rPr>
              <a:t>Prozessablauf</a:t>
            </a:r>
            <a:r>
              <a:rPr lang="en-US" altLang="de-DE" sz="2000" dirty="0" smtClean="0">
                <a:solidFill>
                  <a:srgbClr val="FF0000"/>
                </a:solidFill>
                <a:latin typeface="Arial" pitchFamily="34" charset="0"/>
                <a:cs typeface="Arial" pitchFamily="34" charset="0"/>
              </a:rPr>
              <a:t> des “</a:t>
            </a:r>
            <a:r>
              <a:rPr lang="en-US" altLang="de-DE" sz="2000" dirty="0" err="1" smtClean="0">
                <a:solidFill>
                  <a:srgbClr val="FF0000"/>
                </a:solidFill>
                <a:latin typeface="Arial" pitchFamily="34" charset="0"/>
                <a:cs typeface="Arial" pitchFamily="34" charset="0"/>
              </a:rPr>
              <a:t>Sandling-Bergsturzes</a:t>
            </a:r>
            <a:r>
              <a:rPr lang="en-US" altLang="de-DE" sz="2000" dirty="0" smtClean="0">
                <a:solidFill>
                  <a:srgbClr val="FF0000"/>
                </a:solidFill>
                <a:latin typeface="Arial" pitchFamily="34" charset="0"/>
                <a:cs typeface="Arial" pitchFamily="34" charset="0"/>
              </a:rPr>
              <a:t>”  von 1920 </a:t>
            </a:r>
            <a:r>
              <a:rPr lang="en-US" altLang="de-DE" sz="2000" dirty="0" err="1" smtClean="0">
                <a:solidFill>
                  <a:srgbClr val="FF0000"/>
                </a:solidFill>
                <a:latin typeface="Arial" pitchFamily="34" charset="0"/>
                <a:cs typeface="Arial" pitchFamily="34" charset="0"/>
              </a:rPr>
              <a:t>mittels</a:t>
            </a:r>
            <a:r>
              <a:rPr lang="en-US" altLang="de-DE" sz="2000" dirty="0" smtClean="0">
                <a:solidFill>
                  <a:srgbClr val="FF0000"/>
                </a:solidFill>
                <a:latin typeface="Arial" pitchFamily="34" charset="0"/>
                <a:cs typeface="Arial" pitchFamily="34" charset="0"/>
              </a:rPr>
              <a:t> </a:t>
            </a:r>
            <a:r>
              <a:rPr lang="en-US" altLang="de-DE" sz="2000" b="1" dirty="0" err="1" smtClean="0">
                <a:solidFill>
                  <a:srgbClr val="FF0000"/>
                </a:solidFill>
                <a:latin typeface="Arial" pitchFamily="34" charset="0"/>
                <a:cs typeface="Arial" pitchFamily="34" charset="0"/>
              </a:rPr>
              <a:t>Augenzeugenberichten</a:t>
            </a:r>
            <a:r>
              <a:rPr lang="en-US" altLang="de-DE" sz="2000" b="1" dirty="0" smtClean="0">
                <a:solidFill>
                  <a:srgbClr val="FF0000"/>
                </a:solidFill>
                <a:latin typeface="Arial" pitchFamily="34" charset="0"/>
                <a:cs typeface="Arial" pitchFamily="34" charset="0"/>
              </a:rPr>
              <a:t> und </a:t>
            </a:r>
            <a:r>
              <a:rPr lang="en-US" altLang="de-DE" sz="2000" b="1" dirty="0" err="1" smtClean="0">
                <a:solidFill>
                  <a:srgbClr val="FF0000"/>
                </a:solidFill>
                <a:latin typeface="Arial" pitchFamily="34" charset="0"/>
                <a:cs typeface="Arial" pitchFamily="34" charset="0"/>
              </a:rPr>
              <a:t>Geländebefunden</a:t>
            </a:r>
            <a:r>
              <a:rPr lang="en-US" altLang="de-DE" sz="2000" dirty="0" smtClean="0">
                <a:solidFill>
                  <a:srgbClr val="FF0000"/>
                </a:solidFill>
                <a:latin typeface="Arial" pitchFamily="34" charset="0"/>
                <a:cs typeface="Arial" pitchFamily="34" charset="0"/>
              </a:rPr>
              <a:t>!  </a:t>
            </a:r>
          </a:p>
        </p:txBody>
      </p:sp>
      <p:sp>
        <p:nvSpPr>
          <p:cNvPr id="2" name="Ellipse 1"/>
          <p:cNvSpPr/>
          <p:nvPr/>
        </p:nvSpPr>
        <p:spPr>
          <a:xfrm>
            <a:off x="1187624" y="1772816"/>
            <a:ext cx="100811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Line 3"/>
          <p:cNvSpPr>
            <a:spLocks noChangeShapeType="1"/>
          </p:cNvSpPr>
          <p:nvPr/>
        </p:nvSpPr>
        <p:spPr bwMode="auto">
          <a:xfrm flipH="1">
            <a:off x="7164288" y="2852936"/>
            <a:ext cx="1289050" cy="698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6" name="Line 9"/>
          <p:cNvSpPr>
            <a:spLocks noChangeShapeType="1"/>
          </p:cNvSpPr>
          <p:nvPr/>
        </p:nvSpPr>
        <p:spPr bwMode="auto">
          <a:xfrm flipH="1">
            <a:off x="6444208" y="5027613"/>
            <a:ext cx="8890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 name="Freihandform 2"/>
          <p:cNvSpPr/>
          <p:nvPr/>
        </p:nvSpPr>
        <p:spPr>
          <a:xfrm>
            <a:off x="6038850" y="3869893"/>
            <a:ext cx="1665990" cy="1749857"/>
          </a:xfrm>
          <a:custGeom>
            <a:avLst/>
            <a:gdLst>
              <a:gd name="connsiteX0" fmla="*/ 0 w 1665990"/>
              <a:gd name="connsiteY0" fmla="*/ 1292657 h 1749857"/>
              <a:gd name="connsiteX1" fmla="*/ 114300 w 1665990"/>
              <a:gd name="connsiteY1" fmla="*/ 1045007 h 1749857"/>
              <a:gd name="connsiteX2" fmla="*/ 352425 w 1665990"/>
              <a:gd name="connsiteY2" fmla="*/ 835457 h 1749857"/>
              <a:gd name="connsiteX3" fmla="*/ 381000 w 1665990"/>
              <a:gd name="connsiteY3" fmla="*/ 616382 h 1749857"/>
              <a:gd name="connsiteX4" fmla="*/ 352425 w 1665990"/>
              <a:gd name="connsiteY4" fmla="*/ 406832 h 1749857"/>
              <a:gd name="connsiteX5" fmla="*/ 361950 w 1665990"/>
              <a:gd name="connsiteY5" fmla="*/ 197282 h 1749857"/>
              <a:gd name="connsiteX6" fmla="*/ 638175 w 1665990"/>
              <a:gd name="connsiteY6" fmla="*/ 16307 h 1749857"/>
              <a:gd name="connsiteX7" fmla="*/ 809625 w 1665990"/>
              <a:gd name="connsiteY7" fmla="*/ 25832 h 1749857"/>
              <a:gd name="connsiteX8" fmla="*/ 885825 w 1665990"/>
              <a:gd name="connsiteY8" fmla="*/ 168707 h 1749857"/>
              <a:gd name="connsiteX9" fmla="*/ 885825 w 1665990"/>
              <a:gd name="connsiteY9" fmla="*/ 340157 h 1749857"/>
              <a:gd name="connsiteX10" fmla="*/ 942975 w 1665990"/>
              <a:gd name="connsiteY10" fmla="*/ 387782 h 1749857"/>
              <a:gd name="connsiteX11" fmla="*/ 1047750 w 1665990"/>
              <a:gd name="connsiteY11" fmla="*/ 283007 h 1749857"/>
              <a:gd name="connsiteX12" fmla="*/ 1257300 w 1665990"/>
              <a:gd name="connsiteY12" fmla="*/ 273482 h 1749857"/>
              <a:gd name="connsiteX13" fmla="*/ 1381125 w 1665990"/>
              <a:gd name="connsiteY13" fmla="*/ 340157 h 1749857"/>
              <a:gd name="connsiteX14" fmla="*/ 1571625 w 1665990"/>
              <a:gd name="connsiteY14" fmla="*/ 416357 h 1749857"/>
              <a:gd name="connsiteX15" fmla="*/ 1647825 w 1665990"/>
              <a:gd name="connsiteY15" fmla="*/ 740207 h 1749857"/>
              <a:gd name="connsiteX16" fmla="*/ 1628775 w 1665990"/>
              <a:gd name="connsiteY16" fmla="*/ 1035482 h 1749857"/>
              <a:gd name="connsiteX17" fmla="*/ 1266825 w 1665990"/>
              <a:gd name="connsiteY17" fmla="*/ 1168832 h 1749857"/>
              <a:gd name="connsiteX18" fmla="*/ 828675 w 1665990"/>
              <a:gd name="connsiteY18" fmla="*/ 1530782 h 1749857"/>
              <a:gd name="connsiteX19" fmla="*/ 657225 w 1665990"/>
              <a:gd name="connsiteY19" fmla="*/ 1749857 h 174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5990" h="1749857">
                <a:moveTo>
                  <a:pt x="0" y="1292657"/>
                </a:moveTo>
                <a:cubicBezTo>
                  <a:pt x="27781" y="1206932"/>
                  <a:pt x="55563" y="1121207"/>
                  <a:pt x="114300" y="1045007"/>
                </a:cubicBezTo>
                <a:cubicBezTo>
                  <a:pt x="173037" y="968807"/>
                  <a:pt x="307975" y="906894"/>
                  <a:pt x="352425" y="835457"/>
                </a:cubicBezTo>
                <a:cubicBezTo>
                  <a:pt x="396875" y="764020"/>
                  <a:pt x="381000" y="687819"/>
                  <a:pt x="381000" y="616382"/>
                </a:cubicBezTo>
                <a:cubicBezTo>
                  <a:pt x="381000" y="544945"/>
                  <a:pt x="355600" y="476682"/>
                  <a:pt x="352425" y="406832"/>
                </a:cubicBezTo>
                <a:cubicBezTo>
                  <a:pt x="349250" y="336982"/>
                  <a:pt x="314325" y="262369"/>
                  <a:pt x="361950" y="197282"/>
                </a:cubicBezTo>
                <a:cubicBezTo>
                  <a:pt x="409575" y="132194"/>
                  <a:pt x="563563" y="44882"/>
                  <a:pt x="638175" y="16307"/>
                </a:cubicBezTo>
                <a:cubicBezTo>
                  <a:pt x="712787" y="-12268"/>
                  <a:pt x="768350" y="432"/>
                  <a:pt x="809625" y="25832"/>
                </a:cubicBezTo>
                <a:cubicBezTo>
                  <a:pt x="850900" y="51232"/>
                  <a:pt x="873125" y="116319"/>
                  <a:pt x="885825" y="168707"/>
                </a:cubicBezTo>
                <a:cubicBezTo>
                  <a:pt x="898525" y="221094"/>
                  <a:pt x="876300" y="303645"/>
                  <a:pt x="885825" y="340157"/>
                </a:cubicBezTo>
                <a:cubicBezTo>
                  <a:pt x="895350" y="376669"/>
                  <a:pt x="915988" y="397307"/>
                  <a:pt x="942975" y="387782"/>
                </a:cubicBezTo>
                <a:cubicBezTo>
                  <a:pt x="969962" y="378257"/>
                  <a:pt x="995363" y="302057"/>
                  <a:pt x="1047750" y="283007"/>
                </a:cubicBezTo>
                <a:cubicBezTo>
                  <a:pt x="1100138" y="263957"/>
                  <a:pt x="1201738" y="263957"/>
                  <a:pt x="1257300" y="273482"/>
                </a:cubicBezTo>
                <a:cubicBezTo>
                  <a:pt x="1312862" y="283007"/>
                  <a:pt x="1328738" y="316345"/>
                  <a:pt x="1381125" y="340157"/>
                </a:cubicBezTo>
                <a:cubicBezTo>
                  <a:pt x="1433512" y="363969"/>
                  <a:pt x="1527175" y="349682"/>
                  <a:pt x="1571625" y="416357"/>
                </a:cubicBezTo>
                <a:cubicBezTo>
                  <a:pt x="1616075" y="483032"/>
                  <a:pt x="1638300" y="637020"/>
                  <a:pt x="1647825" y="740207"/>
                </a:cubicBezTo>
                <a:cubicBezTo>
                  <a:pt x="1657350" y="843394"/>
                  <a:pt x="1692275" y="964045"/>
                  <a:pt x="1628775" y="1035482"/>
                </a:cubicBezTo>
                <a:cubicBezTo>
                  <a:pt x="1565275" y="1106919"/>
                  <a:pt x="1400175" y="1086282"/>
                  <a:pt x="1266825" y="1168832"/>
                </a:cubicBezTo>
                <a:cubicBezTo>
                  <a:pt x="1133475" y="1251382"/>
                  <a:pt x="930275" y="1433945"/>
                  <a:pt x="828675" y="1530782"/>
                </a:cubicBezTo>
                <a:cubicBezTo>
                  <a:pt x="727075" y="1627619"/>
                  <a:pt x="692150" y="1688738"/>
                  <a:pt x="657225" y="174985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913" y="3361531"/>
            <a:ext cx="609600" cy="609600"/>
          </a:xfrm>
          <a:prstGeom prst="rect">
            <a:avLst/>
          </a:prstGeom>
        </p:spPr>
      </p:pic>
    </p:spTree>
    <p:extLst>
      <p:ext uri="{BB962C8B-B14F-4D97-AF65-F5344CB8AC3E}">
        <p14:creationId xmlns:p14="http://schemas.microsoft.com/office/powerpoint/2010/main" val="8400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2719" fill="hold"/>
                                        <p:tgtEl>
                                          <p:spTgt spid="4"/>
                                        </p:tgtEl>
                                      </p:cBhvr>
                                    </p:cmd>
                                  </p:child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11" grpId="0" animBg="1"/>
      <p:bldP spid="12" grpId="0" animBg="1"/>
      <p:bldP spid="14" grpId="0" animBg="1"/>
      <p:bldP spid="16"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84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Line 3"/>
          <p:cNvSpPr>
            <a:spLocks noChangeShapeType="1"/>
          </p:cNvSpPr>
          <p:nvPr/>
        </p:nvSpPr>
        <p:spPr bwMode="auto">
          <a:xfrm flipH="1">
            <a:off x="2627313" y="1176338"/>
            <a:ext cx="381000" cy="381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10596" name="Freeform 8"/>
          <p:cNvSpPr>
            <a:spLocks/>
          </p:cNvSpPr>
          <p:nvPr/>
        </p:nvSpPr>
        <p:spPr bwMode="auto">
          <a:xfrm>
            <a:off x="1692275" y="1628775"/>
            <a:ext cx="866775" cy="415925"/>
          </a:xfrm>
          <a:custGeom>
            <a:avLst/>
            <a:gdLst>
              <a:gd name="T0" fmla="*/ 0 w 864"/>
              <a:gd name="T1" fmla="*/ 2147483647 h 262"/>
              <a:gd name="T2" fmla="*/ 2147483647 w 864"/>
              <a:gd name="T3" fmla="*/ 2147483647 h 262"/>
              <a:gd name="T4" fmla="*/ 2147483647 w 864"/>
              <a:gd name="T5" fmla="*/ 2147483647 h 262"/>
              <a:gd name="T6" fmla="*/ 2147483647 w 864"/>
              <a:gd name="T7" fmla="*/ 2147483647 h 262"/>
              <a:gd name="T8" fmla="*/ 2147483647 w 864"/>
              <a:gd name="T9" fmla="*/ 2147483647 h 262"/>
              <a:gd name="T10" fmla="*/ 2147483647 w 864"/>
              <a:gd name="T11" fmla="*/ 2147483647 h 262"/>
              <a:gd name="T12" fmla="*/ 2147483647 w 864"/>
              <a:gd name="T13" fmla="*/ 2147483647 h 262"/>
              <a:gd name="T14" fmla="*/ 2147483647 w 864"/>
              <a:gd name="T15" fmla="*/ 2147483647 h 262"/>
              <a:gd name="T16" fmla="*/ 2147483647 w 864"/>
              <a:gd name="T17" fmla="*/ 2147483647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4" h="262">
                <a:moveTo>
                  <a:pt x="0" y="112"/>
                </a:moveTo>
                <a:cubicBezTo>
                  <a:pt x="24" y="103"/>
                  <a:pt x="122" y="80"/>
                  <a:pt x="150" y="70"/>
                </a:cubicBezTo>
                <a:cubicBezTo>
                  <a:pt x="178" y="60"/>
                  <a:pt x="143" y="61"/>
                  <a:pt x="168" y="52"/>
                </a:cubicBezTo>
                <a:cubicBezTo>
                  <a:pt x="218" y="36"/>
                  <a:pt x="221" y="24"/>
                  <a:pt x="300" y="16"/>
                </a:cubicBezTo>
                <a:cubicBezTo>
                  <a:pt x="432" y="18"/>
                  <a:pt x="510" y="0"/>
                  <a:pt x="642" y="4"/>
                </a:cubicBezTo>
                <a:cubicBezTo>
                  <a:pt x="680" y="5"/>
                  <a:pt x="804" y="45"/>
                  <a:pt x="840" y="52"/>
                </a:cubicBezTo>
                <a:cubicBezTo>
                  <a:pt x="861" y="73"/>
                  <a:pt x="855" y="90"/>
                  <a:pt x="864" y="118"/>
                </a:cubicBezTo>
                <a:cubicBezTo>
                  <a:pt x="858" y="146"/>
                  <a:pt x="827" y="196"/>
                  <a:pt x="804" y="220"/>
                </a:cubicBezTo>
                <a:cubicBezTo>
                  <a:pt x="775" y="235"/>
                  <a:pt x="764" y="262"/>
                  <a:pt x="726" y="262"/>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10597" name="Line 9"/>
          <p:cNvSpPr>
            <a:spLocks noChangeShapeType="1"/>
          </p:cNvSpPr>
          <p:nvPr/>
        </p:nvSpPr>
        <p:spPr bwMode="auto">
          <a:xfrm>
            <a:off x="2087563" y="2971800"/>
            <a:ext cx="7620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15719" name="Rectangle 5"/>
          <p:cNvSpPr>
            <a:spLocks noChangeArrowheads="1"/>
          </p:cNvSpPr>
          <p:nvPr/>
        </p:nvSpPr>
        <p:spPr bwMode="auto">
          <a:xfrm>
            <a:off x="2738438" y="1773238"/>
            <a:ext cx="304800" cy="6000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AT" altLang="de-DE"/>
          </a:p>
        </p:txBody>
      </p:sp>
      <p:pic>
        <p:nvPicPr>
          <p:cNvPr id="115722"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151037"/>
            <a:ext cx="4605337"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3" name="Textfeld 2"/>
          <p:cNvSpPr txBox="1">
            <a:spLocks noChangeArrowheads="1"/>
          </p:cNvSpPr>
          <p:nvPr/>
        </p:nvSpPr>
        <p:spPr bwMode="auto">
          <a:xfrm>
            <a:off x="4284662" y="5229200"/>
            <a:ext cx="4721225" cy="307777"/>
          </a:xfrm>
          <a:prstGeom prst="rect">
            <a:avLst/>
          </a:prstGeom>
          <a:solidFill>
            <a:srgbClr val="FFFF00"/>
          </a:solidFill>
          <a:ln>
            <a:noFill/>
          </a:ln>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DE" altLang="de-DE" sz="1400" i="1" dirty="0">
                <a:solidFill>
                  <a:srgbClr val="FF0000"/>
                </a:solidFill>
                <a:latin typeface="Arial" pitchFamily="34" charset="0"/>
                <a:cs typeface="Arial" pitchFamily="34" charset="0"/>
              </a:rPr>
              <a:t>Verwendete Karte aus: </a:t>
            </a:r>
            <a:r>
              <a:rPr lang="de-DE" altLang="de-DE" sz="1400" b="1" dirty="0">
                <a:solidFill>
                  <a:srgbClr val="FF0000"/>
                </a:solidFill>
                <a:latin typeface="Arial" pitchFamily="34" charset="0"/>
                <a:cs typeface="Arial" pitchFamily="34" charset="0"/>
              </a:rPr>
              <a:t>Lehmann, O. 1926. </a:t>
            </a:r>
            <a:endParaRPr lang="de-AT" altLang="de-DE" sz="1400" dirty="0">
              <a:solidFill>
                <a:srgbClr val="FF0000"/>
              </a:solidFill>
              <a:latin typeface="Arial" pitchFamily="34" charset="0"/>
              <a:cs typeface="Arial" pitchFamily="34" charset="0"/>
            </a:endParaRPr>
          </a:p>
        </p:txBody>
      </p:sp>
      <p:sp>
        <p:nvSpPr>
          <p:cNvPr id="12" name="Line 3"/>
          <p:cNvSpPr>
            <a:spLocks noChangeShapeType="1"/>
          </p:cNvSpPr>
          <p:nvPr/>
        </p:nvSpPr>
        <p:spPr bwMode="auto">
          <a:xfrm flipH="1">
            <a:off x="8161338" y="1903661"/>
            <a:ext cx="442912" cy="1397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3" name="Freeform 8"/>
          <p:cNvSpPr>
            <a:spLocks/>
          </p:cNvSpPr>
          <p:nvPr/>
        </p:nvSpPr>
        <p:spPr bwMode="auto">
          <a:xfrm>
            <a:off x="7972425" y="2206873"/>
            <a:ext cx="409575" cy="341313"/>
          </a:xfrm>
          <a:custGeom>
            <a:avLst/>
            <a:gdLst>
              <a:gd name="T0" fmla="*/ 0 w 11316"/>
              <a:gd name="T1" fmla="*/ 2147483647 h 9959"/>
              <a:gd name="T2" fmla="*/ 2147483647 w 11316"/>
              <a:gd name="T3" fmla="*/ 2147483647 h 9959"/>
              <a:gd name="T4" fmla="*/ 2147483647 w 11316"/>
              <a:gd name="T5" fmla="*/ 2147483647 h 9959"/>
              <a:gd name="T6" fmla="*/ 2147483647 w 11316"/>
              <a:gd name="T7" fmla="*/ 2147483647 h 9959"/>
              <a:gd name="T8" fmla="*/ 2147483647 w 11316"/>
              <a:gd name="T9" fmla="*/ 2147483647 h 9959"/>
              <a:gd name="T10" fmla="*/ 2147483647 w 11316"/>
              <a:gd name="T11" fmla="*/ 2147483647 h 99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316" h="9959">
                <a:moveTo>
                  <a:pt x="0" y="7737"/>
                </a:moveTo>
                <a:cubicBezTo>
                  <a:pt x="803" y="5595"/>
                  <a:pt x="1286" y="1673"/>
                  <a:pt x="2534" y="515"/>
                </a:cubicBezTo>
                <a:cubicBezTo>
                  <a:pt x="3782" y="-643"/>
                  <a:pt x="6495" y="469"/>
                  <a:pt x="7490" y="792"/>
                </a:cubicBezTo>
                <a:cubicBezTo>
                  <a:pt x="8075" y="1765"/>
                  <a:pt x="11068" y="1997"/>
                  <a:pt x="11316" y="3294"/>
                </a:cubicBezTo>
                <a:cubicBezTo>
                  <a:pt x="11150" y="4589"/>
                  <a:pt x="10291" y="6904"/>
                  <a:pt x="9653" y="8014"/>
                </a:cubicBezTo>
                <a:cubicBezTo>
                  <a:pt x="8849" y="8708"/>
                  <a:pt x="8545" y="9959"/>
                  <a:pt x="7493" y="9959"/>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4" name="Line 9"/>
          <p:cNvSpPr>
            <a:spLocks noChangeShapeType="1"/>
          </p:cNvSpPr>
          <p:nvPr/>
        </p:nvSpPr>
        <p:spPr bwMode="auto">
          <a:xfrm flipH="1">
            <a:off x="7667625" y="3403848"/>
            <a:ext cx="8890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6" name="Text Box 10"/>
          <p:cNvSpPr txBox="1">
            <a:spLocks noChangeArrowheads="1"/>
          </p:cNvSpPr>
          <p:nvPr/>
        </p:nvSpPr>
        <p:spPr bwMode="auto">
          <a:xfrm>
            <a:off x="358775" y="5251450"/>
            <a:ext cx="1549400"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de-DE" altLang="de-DE" sz="1600" b="1">
                <a:solidFill>
                  <a:srgbClr val="FF0000"/>
                </a:solidFill>
                <a:latin typeface="Arial" pitchFamily="34" charset="0"/>
              </a:rPr>
              <a:t>V=20 Mill. qm</a:t>
            </a:r>
            <a:endParaRPr lang="de-DE" altLang="de-DE" sz="1600">
              <a:solidFill>
                <a:srgbClr val="FF0000"/>
              </a:solidFill>
              <a:latin typeface="Arial" pitchFamily="34" charset="0"/>
            </a:endParaRPr>
          </a:p>
        </p:txBody>
      </p:sp>
      <p:sp>
        <p:nvSpPr>
          <p:cNvPr id="17" name="Textfeld 1"/>
          <p:cNvSpPr txBox="1">
            <a:spLocks noChangeArrowheads="1"/>
          </p:cNvSpPr>
          <p:nvPr/>
        </p:nvSpPr>
        <p:spPr bwMode="auto">
          <a:xfrm>
            <a:off x="141288" y="101600"/>
            <a:ext cx="8928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Fallbeispiel </a:t>
            </a:r>
            <a:r>
              <a:rPr lang="de-DE" altLang="de-DE" sz="3200" dirty="0" smtClean="0">
                <a:latin typeface="Arial" charset="0"/>
              </a:rPr>
              <a:t>1: </a:t>
            </a:r>
            <a:r>
              <a:rPr lang="de-DE" altLang="de-DE" sz="3200" dirty="0" err="1" smtClean="0">
                <a:latin typeface="Arial" charset="0"/>
              </a:rPr>
              <a:t>Sandling-Michlhallbach</a:t>
            </a:r>
            <a:endParaRPr lang="de-DE" altLang="de-DE" sz="3200" dirty="0">
              <a:latin typeface="Arial" charset="0"/>
            </a:endParaRPr>
          </a:p>
          <a:p>
            <a:pPr eaLnBrk="1" hangingPunct="1"/>
            <a:r>
              <a:rPr lang="de-DE" altLang="de-DE" sz="2800" b="1" dirty="0" smtClean="0">
                <a:latin typeface="Arial" pitchFamily="34" charset="0"/>
                <a:cs typeface="Arial" pitchFamily="34" charset="0"/>
              </a:rPr>
              <a:t>Historische und Prähistorische Archive</a:t>
            </a:r>
            <a:endParaRPr lang="de-AT" altLang="de-DE" sz="2800" b="1" dirty="0">
              <a:latin typeface="Arial" pitchFamily="34" charset="0"/>
              <a:cs typeface="Arial" pitchFamily="34" charset="0"/>
            </a:endParaRPr>
          </a:p>
        </p:txBody>
      </p:sp>
      <p:pic>
        <p:nvPicPr>
          <p:cNvPr id="18" name="Picture 8" descr="J:\scan\S20C-411031109250.jpg"/>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feld 2"/>
          <p:cNvSpPr txBox="1">
            <a:spLocks noChangeArrowheads="1"/>
          </p:cNvSpPr>
          <p:nvPr/>
        </p:nvSpPr>
        <p:spPr bwMode="auto">
          <a:xfrm>
            <a:off x="141288" y="5733256"/>
            <a:ext cx="8864600"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000" dirty="0" smtClean="0">
                <a:solidFill>
                  <a:srgbClr val="FF0000"/>
                </a:solidFill>
                <a:latin typeface="Arial" pitchFamily="34" charset="0"/>
                <a:cs typeface="Arial" pitchFamily="34" charset="0"/>
              </a:rPr>
              <a:t>Lehmann </a:t>
            </a:r>
            <a:r>
              <a:rPr lang="en-US" altLang="de-DE" sz="2000" dirty="0" err="1" smtClean="0">
                <a:solidFill>
                  <a:srgbClr val="FF0000"/>
                </a:solidFill>
                <a:latin typeface="Arial" pitchFamily="34" charset="0"/>
                <a:cs typeface="Arial" pitchFamily="34" charset="0"/>
              </a:rPr>
              <a:t>rekonstruierte</a:t>
            </a:r>
            <a:r>
              <a:rPr lang="en-US" altLang="de-DE" sz="2000" dirty="0" smtClean="0">
                <a:solidFill>
                  <a:srgbClr val="FF0000"/>
                </a:solidFill>
                <a:latin typeface="Arial" pitchFamily="34" charset="0"/>
                <a:cs typeface="Arial" pitchFamily="34" charset="0"/>
              </a:rPr>
              <a:t> </a:t>
            </a:r>
            <a:r>
              <a:rPr lang="en-US" altLang="de-DE" sz="2000" dirty="0" err="1" smtClean="0">
                <a:solidFill>
                  <a:srgbClr val="FF0000"/>
                </a:solidFill>
                <a:latin typeface="Arial" pitchFamily="34" charset="0"/>
                <a:cs typeface="Arial" pitchFamily="34" charset="0"/>
              </a:rPr>
              <a:t>auch</a:t>
            </a:r>
            <a:r>
              <a:rPr lang="en-US" altLang="de-DE" sz="2000" dirty="0" smtClean="0">
                <a:solidFill>
                  <a:srgbClr val="FF0000"/>
                </a:solidFill>
                <a:latin typeface="Arial" pitchFamily="34" charset="0"/>
                <a:cs typeface="Arial" pitchFamily="34" charset="0"/>
              </a:rPr>
              <a:t> den </a:t>
            </a:r>
            <a:r>
              <a:rPr lang="en-US" altLang="de-DE" sz="2000" dirty="0" err="1" smtClean="0">
                <a:solidFill>
                  <a:srgbClr val="FF0000"/>
                </a:solidFill>
                <a:latin typeface="Arial" pitchFamily="34" charset="0"/>
                <a:cs typeface="Arial" pitchFamily="34" charset="0"/>
              </a:rPr>
              <a:t>Prozessablauf</a:t>
            </a:r>
            <a:r>
              <a:rPr lang="en-US" altLang="de-DE" sz="2000" dirty="0" smtClean="0">
                <a:solidFill>
                  <a:srgbClr val="FF0000"/>
                </a:solidFill>
                <a:latin typeface="Arial" pitchFamily="34" charset="0"/>
                <a:cs typeface="Arial" pitchFamily="34" charset="0"/>
              </a:rPr>
              <a:t> des </a:t>
            </a:r>
            <a:r>
              <a:rPr lang="en-US" altLang="de-DE" sz="2000" dirty="0" err="1" smtClean="0">
                <a:solidFill>
                  <a:srgbClr val="FF0000"/>
                </a:solidFill>
                <a:latin typeface="Arial" pitchFamily="34" charset="0"/>
                <a:cs typeface="Arial" pitchFamily="34" charset="0"/>
              </a:rPr>
              <a:t>dadurch</a:t>
            </a:r>
            <a:r>
              <a:rPr lang="en-US" altLang="de-DE" sz="2000" dirty="0" smtClean="0">
                <a:solidFill>
                  <a:srgbClr val="FF0000"/>
                </a:solidFill>
                <a:latin typeface="Arial" pitchFamily="34" charset="0"/>
                <a:cs typeface="Arial" pitchFamily="34" charset="0"/>
              </a:rPr>
              <a:t> </a:t>
            </a:r>
            <a:r>
              <a:rPr lang="en-US" altLang="de-DE" sz="2000" dirty="0" err="1" smtClean="0">
                <a:solidFill>
                  <a:srgbClr val="FF0000"/>
                </a:solidFill>
                <a:latin typeface="Arial" pitchFamily="34" charset="0"/>
                <a:cs typeface="Arial" pitchFamily="34" charset="0"/>
              </a:rPr>
              <a:t>getriggerten</a:t>
            </a:r>
            <a:r>
              <a:rPr lang="en-US" altLang="de-DE" sz="2000" dirty="0" smtClean="0">
                <a:solidFill>
                  <a:srgbClr val="FF0000"/>
                </a:solidFill>
                <a:latin typeface="Arial" pitchFamily="34" charset="0"/>
                <a:cs typeface="Arial" pitchFamily="34" charset="0"/>
              </a:rPr>
              <a:t> </a:t>
            </a:r>
            <a:r>
              <a:rPr lang="en-US" altLang="de-DE" sz="2000" dirty="0" err="1" smtClean="0">
                <a:solidFill>
                  <a:srgbClr val="FF0000"/>
                </a:solidFill>
                <a:latin typeface="Arial" pitchFamily="34" charset="0"/>
                <a:cs typeface="Arial" pitchFamily="34" charset="0"/>
              </a:rPr>
              <a:t>Erdstroms</a:t>
            </a:r>
            <a:r>
              <a:rPr lang="en-US" altLang="de-DE" sz="2000" dirty="0" smtClean="0">
                <a:solidFill>
                  <a:srgbClr val="FF0000"/>
                </a:solidFill>
                <a:latin typeface="Arial" pitchFamily="34" charset="0"/>
                <a:cs typeface="Arial" pitchFamily="34" charset="0"/>
              </a:rPr>
              <a:t> </a:t>
            </a:r>
            <a:r>
              <a:rPr lang="en-US" altLang="de-DE" sz="2000" dirty="0" err="1" smtClean="0">
                <a:solidFill>
                  <a:srgbClr val="FF0000"/>
                </a:solidFill>
                <a:latin typeface="Arial" pitchFamily="34" charset="0"/>
                <a:cs typeface="Arial" pitchFamily="34" charset="0"/>
              </a:rPr>
              <a:t>entlang</a:t>
            </a:r>
            <a:r>
              <a:rPr lang="en-US" altLang="de-DE" sz="2000" dirty="0" smtClean="0">
                <a:solidFill>
                  <a:srgbClr val="FF0000"/>
                </a:solidFill>
                <a:latin typeface="Arial" pitchFamily="34" charset="0"/>
                <a:cs typeface="Arial" pitchFamily="34" charset="0"/>
              </a:rPr>
              <a:t> des </a:t>
            </a:r>
            <a:r>
              <a:rPr lang="en-US" altLang="de-DE" sz="2000" dirty="0" err="1" smtClean="0">
                <a:solidFill>
                  <a:srgbClr val="FF0000"/>
                </a:solidFill>
                <a:latin typeface="Arial" pitchFamily="34" charset="0"/>
                <a:cs typeface="Arial" pitchFamily="34" charset="0"/>
              </a:rPr>
              <a:t>Michlhallbachs</a:t>
            </a:r>
            <a:r>
              <a:rPr lang="en-US" altLang="de-DE" sz="2000" dirty="0" smtClean="0">
                <a:solidFill>
                  <a:srgbClr val="FF0000"/>
                </a:solidFill>
                <a:latin typeface="Arial" pitchFamily="34" charset="0"/>
                <a:cs typeface="Arial" pitchFamily="34" charset="0"/>
              </a:rPr>
              <a:t> </a:t>
            </a:r>
            <a:r>
              <a:rPr lang="en-US" altLang="de-DE" sz="2000" dirty="0" err="1" smtClean="0">
                <a:solidFill>
                  <a:srgbClr val="FF0000"/>
                </a:solidFill>
                <a:latin typeface="Arial" pitchFamily="34" charset="0"/>
                <a:cs typeface="Arial" pitchFamily="34" charset="0"/>
              </a:rPr>
              <a:t>mittels</a:t>
            </a:r>
            <a:r>
              <a:rPr lang="en-US" altLang="de-DE" sz="2000" dirty="0" smtClean="0">
                <a:solidFill>
                  <a:srgbClr val="FF0000"/>
                </a:solidFill>
                <a:latin typeface="Arial" pitchFamily="34" charset="0"/>
                <a:cs typeface="Arial" pitchFamily="34" charset="0"/>
              </a:rPr>
              <a:t> </a:t>
            </a:r>
            <a:r>
              <a:rPr lang="en-US" altLang="de-DE" sz="2000" b="1" dirty="0" err="1" smtClean="0">
                <a:solidFill>
                  <a:srgbClr val="FF0000"/>
                </a:solidFill>
                <a:latin typeface="Arial" pitchFamily="34" charset="0"/>
                <a:cs typeface="Arial" pitchFamily="34" charset="0"/>
              </a:rPr>
              <a:t>Augenzeugenberichten</a:t>
            </a:r>
            <a:r>
              <a:rPr lang="en-US" altLang="de-DE" sz="2000" b="1" dirty="0" smtClean="0">
                <a:solidFill>
                  <a:srgbClr val="FF0000"/>
                </a:solidFill>
                <a:latin typeface="Arial" pitchFamily="34" charset="0"/>
                <a:cs typeface="Arial" pitchFamily="34" charset="0"/>
              </a:rPr>
              <a:t> und </a:t>
            </a:r>
            <a:r>
              <a:rPr lang="en-US" altLang="de-DE" sz="2000" b="1" dirty="0" err="1" smtClean="0">
                <a:solidFill>
                  <a:srgbClr val="FF0000"/>
                </a:solidFill>
                <a:latin typeface="Arial" pitchFamily="34" charset="0"/>
                <a:cs typeface="Arial" pitchFamily="34" charset="0"/>
              </a:rPr>
              <a:t>Geländebefunden</a:t>
            </a:r>
            <a:r>
              <a:rPr lang="en-US" altLang="de-DE" sz="2000" dirty="0" smtClean="0">
                <a:solidFill>
                  <a:srgbClr val="FF0000"/>
                </a:solidFill>
                <a:latin typeface="Arial" pitchFamily="34" charset="0"/>
                <a:cs typeface="Arial" pitchFamily="34" charset="0"/>
              </a:rPr>
              <a:t>!  </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675" y="3632448"/>
            <a:ext cx="609600" cy="609600"/>
          </a:xfrm>
          <a:prstGeom prst="rect">
            <a:avLst/>
          </a:prstGeom>
        </p:spPr>
      </p:pic>
    </p:spTree>
    <p:extLst>
      <p:ext uri="{BB962C8B-B14F-4D97-AF65-F5344CB8AC3E}">
        <p14:creationId xmlns:p14="http://schemas.microsoft.com/office/powerpoint/2010/main" val="299025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animEffect transition="in" filter="fade">
                                      <p:cBhvr>
                                        <p:cTn id="7" dur="500"/>
                                        <p:tgtEl>
                                          <p:spTgt spid="1105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0596"/>
                                        </p:tgtEl>
                                        <p:attrNameLst>
                                          <p:attrName>style.visibility</p:attrName>
                                        </p:attrNameLst>
                                      </p:cBhvr>
                                      <p:to>
                                        <p:strVal val="visible"/>
                                      </p:to>
                                    </p:set>
                                    <p:animEffect transition="in" filter="fade">
                                      <p:cBhvr>
                                        <p:cTn id="18" dur="500"/>
                                        <p:tgtEl>
                                          <p:spTgt spid="11059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0597"/>
                                        </p:tgtEl>
                                        <p:attrNameLst>
                                          <p:attrName>style.visibility</p:attrName>
                                        </p:attrNameLst>
                                      </p:cBhvr>
                                      <p:to>
                                        <p:strVal val="visible"/>
                                      </p:to>
                                    </p:set>
                                    <p:animEffect transition="in" filter="fade">
                                      <p:cBhvr>
                                        <p:cTn id="26" dur="500"/>
                                        <p:tgtEl>
                                          <p:spTgt spid="11059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3940"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110595" grpId="0" animBg="1"/>
      <p:bldP spid="110596" grpId="0" animBg="1"/>
      <p:bldP spid="110597" grpId="0" animBg="1"/>
      <p:bldP spid="12" grpId="0" animBg="1"/>
      <p:bldP spid="13" grpId="0" animBg="1"/>
      <p:bldP spid="14" grpId="0" animBg="1"/>
      <p:bldP spid="16"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Grafik 1"/>
          <p:cNvPicPr>
            <a:picLocks noChangeAspect="1"/>
          </p:cNvPicPr>
          <p:nvPr/>
        </p:nvPicPr>
        <p:blipFill rotWithShape="1">
          <a:blip r:embed="rId4">
            <a:extLst>
              <a:ext uri="{28A0092B-C50C-407E-A947-70E740481C1C}">
                <a14:useLocalDpi xmlns:a14="http://schemas.microsoft.com/office/drawing/2010/main" val="0"/>
              </a:ext>
            </a:extLst>
          </a:blip>
          <a:srcRect t="15845"/>
          <a:stretch/>
        </p:blipFill>
        <p:spPr bwMode="auto">
          <a:xfrm>
            <a:off x="0" y="891292"/>
            <a:ext cx="9144000" cy="577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p:cNvSpPr/>
          <p:nvPr/>
        </p:nvSpPr>
        <p:spPr>
          <a:xfrm>
            <a:off x="3924300" y="2492375"/>
            <a:ext cx="1511300" cy="1584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5" name="Textfeld 1"/>
          <p:cNvSpPr txBox="1">
            <a:spLocks noChangeArrowheads="1"/>
          </p:cNvSpPr>
          <p:nvPr/>
        </p:nvSpPr>
        <p:spPr bwMode="auto">
          <a:xfrm>
            <a:off x="141288" y="101600"/>
            <a:ext cx="8928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Fallbeispiel </a:t>
            </a:r>
            <a:r>
              <a:rPr lang="de-DE" altLang="de-DE" sz="3200" dirty="0" smtClean="0">
                <a:latin typeface="Arial" charset="0"/>
              </a:rPr>
              <a:t>1: </a:t>
            </a:r>
            <a:r>
              <a:rPr lang="de-DE" altLang="de-DE" sz="3200" dirty="0" err="1" smtClean="0">
                <a:latin typeface="Arial" charset="0"/>
              </a:rPr>
              <a:t>Sandling-Michlhallbach</a:t>
            </a:r>
            <a:endParaRPr lang="de-DE" altLang="de-DE" sz="3200" dirty="0">
              <a:latin typeface="Arial" charset="0"/>
            </a:endParaRPr>
          </a:p>
          <a:p>
            <a:pPr eaLnBrk="1" hangingPunct="1"/>
            <a:r>
              <a:rPr lang="de-DE" altLang="de-DE" sz="2800" b="1" dirty="0" smtClean="0">
                <a:latin typeface="Arial" pitchFamily="34" charset="0"/>
                <a:cs typeface="Arial" pitchFamily="34" charset="0"/>
              </a:rPr>
              <a:t>Historische und Prähistorische Archive</a:t>
            </a:r>
            <a:endParaRPr lang="de-AT" altLang="de-DE" sz="2800" b="1" dirty="0">
              <a:latin typeface="Arial" pitchFamily="34" charset="0"/>
              <a:cs typeface="Arial" pitchFamily="34" charset="0"/>
            </a:endParaRPr>
          </a:p>
        </p:txBody>
      </p:sp>
      <p:pic>
        <p:nvPicPr>
          <p:cNvPr id="6"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2"/>
          <p:cNvSpPr txBox="1">
            <a:spLocks noChangeArrowheads="1"/>
          </p:cNvSpPr>
          <p:nvPr/>
        </p:nvSpPr>
        <p:spPr bwMode="auto">
          <a:xfrm>
            <a:off x="251520" y="1078011"/>
            <a:ext cx="3641799" cy="307777"/>
          </a:xfrm>
          <a:prstGeom prst="rect">
            <a:avLst/>
          </a:prstGeom>
          <a:solidFill>
            <a:srgbClr val="FFFF00"/>
          </a:solidFill>
          <a:ln>
            <a:noFill/>
          </a:ln>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DE" altLang="de-DE" sz="1400" i="1" dirty="0">
                <a:solidFill>
                  <a:srgbClr val="FF0000"/>
                </a:solidFill>
                <a:latin typeface="Arial" pitchFamily="34" charset="0"/>
                <a:cs typeface="Arial" pitchFamily="34" charset="0"/>
              </a:rPr>
              <a:t>Verwendete </a:t>
            </a:r>
            <a:r>
              <a:rPr lang="de-DE" altLang="de-DE" sz="1400" i="1" dirty="0" smtClean="0">
                <a:solidFill>
                  <a:srgbClr val="FF0000"/>
                </a:solidFill>
                <a:latin typeface="Arial" pitchFamily="34" charset="0"/>
                <a:cs typeface="Arial" pitchFamily="34" charset="0"/>
              </a:rPr>
              <a:t>Abb. aus</a:t>
            </a:r>
            <a:r>
              <a:rPr lang="de-DE" altLang="de-DE" sz="1400" i="1" dirty="0">
                <a:solidFill>
                  <a:srgbClr val="FF0000"/>
                </a:solidFill>
                <a:latin typeface="Arial" pitchFamily="34" charset="0"/>
                <a:cs typeface="Arial" pitchFamily="34" charset="0"/>
              </a:rPr>
              <a:t>: </a:t>
            </a:r>
            <a:r>
              <a:rPr lang="de-DE" altLang="de-DE" sz="1400" b="1" dirty="0" smtClean="0">
                <a:solidFill>
                  <a:srgbClr val="FF0000"/>
                </a:solidFill>
                <a:latin typeface="Arial" pitchFamily="34" charset="0"/>
                <a:cs typeface="Arial" pitchFamily="34" charset="0"/>
              </a:rPr>
              <a:t>W. </a:t>
            </a:r>
            <a:r>
              <a:rPr lang="de-DE" altLang="de-DE" sz="1400" b="1" dirty="0" err="1" smtClean="0">
                <a:solidFill>
                  <a:srgbClr val="FF0000"/>
                </a:solidFill>
                <a:latin typeface="Arial" pitchFamily="34" charset="0"/>
                <a:cs typeface="Arial" pitchFamily="34" charset="0"/>
              </a:rPr>
              <a:t>Kerndler</a:t>
            </a:r>
            <a:r>
              <a:rPr lang="de-DE" altLang="de-DE" sz="1400" b="1" dirty="0" smtClean="0">
                <a:solidFill>
                  <a:srgbClr val="FF0000"/>
                </a:solidFill>
                <a:latin typeface="Arial" pitchFamily="34" charset="0"/>
                <a:cs typeface="Arial" pitchFamily="34" charset="0"/>
              </a:rPr>
              <a:t> 2007</a:t>
            </a:r>
            <a:r>
              <a:rPr lang="de-DE" altLang="de-DE" sz="1400" dirty="0" smtClean="0">
                <a:solidFill>
                  <a:srgbClr val="FF0000"/>
                </a:solidFill>
                <a:latin typeface="Arial" pitchFamily="34" charset="0"/>
                <a:cs typeface="Arial" pitchFamily="34" charset="0"/>
              </a:rPr>
              <a:t>. </a:t>
            </a:r>
            <a:endParaRPr lang="de-AT" altLang="de-DE" sz="1400" dirty="0">
              <a:solidFill>
                <a:srgbClr val="FF0000"/>
              </a:solidFill>
              <a:latin typeface="Arial" pitchFamily="34" charset="0"/>
              <a:cs typeface="Arial" pitchFamily="34" charset="0"/>
            </a:endParaRPr>
          </a:p>
        </p:txBody>
      </p:sp>
      <p:sp>
        <p:nvSpPr>
          <p:cNvPr id="8" name="Textfeld 2"/>
          <p:cNvSpPr txBox="1">
            <a:spLocks noChangeArrowheads="1"/>
          </p:cNvSpPr>
          <p:nvPr/>
        </p:nvSpPr>
        <p:spPr bwMode="auto">
          <a:xfrm>
            <a:off x="2267744" y="4869160"/>
            <a:ext cx="6801644"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1800" dirty="0" err="1" smtClean="0">
                <a:solidFill>
                  <a:srgbClr val="FF0000"/>
                </a:solidFill>
                <a:latin typeface="Arial" pitchFamily="34" charset="0"/>
                <a:cs typeface="Arial" pitchFamily="34" charset="0"/>
              </a:rPr>
              <a:t>Lückenlose</a:t>
            </a:r>
            <a:r>
              <a:rPr lang="en-US" altLang="de-DE" sz="1800" dirty="0" smtClean="0">
                <a:solidFill>
                  <a:srgbClr val="FF0000"/>
                </a:solidFill>
                <a:latin typeface="Arial" pitchFamily="34" charset="0"/>
                <a:cs typeface="Arial" pitchFamily="34" charset="0"/>
              </a:rPr>
              <a:t> </a:t>
            </a:r>
            <a:r>
              <a:rPr lang="en-US" altLang="de-DE" sz="1800" dirty="0" err="1" smtClean="0">
                <a:solidFill>
                  <a:srgbClr val="FF0000"/>
                </a:solidFill>
                <a:latin typeface="Arial" pitchFamily="34" charset="0"/>
                <a:cs typeface="Arial" pitchFamily="34" charset="0"/>
              </a:rPr>
              <a:t>historisch-prähistorische</a:t>
            </a:r>
            <a:r>
              <a:rPr lang="en-US" altLang="de-DE" sz="1800" dirty="0" smtClean="0">
                <a:solidFill>
                  <a:srgbClr val="FF0000"/>
                </a:solidFill>
                <a:latin typeface="Arial" pitchFamily="34" charset="0"/>
                <a:cs typeface="Arial" pitchFamily="34" charset="0"/>
              </a:rPr>
              <a:t> </a:t>
            </a:r>
            <a:r>
              <a:rPr lang="en-US" altLang="de-DE" sz="1800" dirty="0" err="1" smtClean="0">
                <a:solidFill>
                  <a:srgbClr val="FF0000"/>
                </a:solidFill>
                <a:latin typeface="Arial" pitchFamily="34" charset="0"/>
                <a:cs typeface="Arial" pitchFamily="34" charset="0"/>
              </a:rPr>
              <a:t>Recherche</a:t>
            </a:r>
            <a:r>
              <a:rPr lang="en-US" altLang="de-DE" sz="1800" dirty="0" smtClean="0">
                <a:solidFill>
                  <a:srgbClr val="FF0000"/>
                </a:solidFill>
                <a:latin typeface="Arial" pitchFamily="34" charset="0"/>
                <a:cs typeface="Arial" pitchFamily="34" charset="0"/>
              </a:rPr>
              <a:t> </a:t>
            </a:r>
            <a:r>
              <a:rPr lang="en-US" altLang="de-DE" sz="1800" dirty="0" err="1" smtClean="0">
                <a:solidFill>
                  <a:srgbClr val="FF0000"/>
                </a:solidFill>
                <a:latin typeface="Arial" pitchFamily="34" charset="0"/>
                <a:cs typeface="Arial" pitchFamily="34" charset="0"/>
              </a:rPr>
              <a:t>führt</a:t>
            </a:r>
            <a:r>
              <a:rPr lang="en-US" altLang="de-DE" sz="1800" dirty="0" smtClean="0">
                <a:solidFill>
                  <a:srgbClr val="FF0000"/>
                </a:solidFill>
                <a:latin typeface="Arial" pitchFamily="34" charset="0"/>
                <a:cs typeface="Arial" pitchFamily="34" charset="0"/>
              </a:rPr>
              <a:t> </a:t>
            </a:r>
            <a:r>
              <a:rPr lang="en-US" altLang="de-DE" sz="1800" dirty="0" err="1" smtClean="0">
                <a:solidFill>
                  <a:srgbClr val="FF0000"/>
                </a:solidFill>
                <a:latin typeface="Arial" pitchFamily="34" charset="0"/>
                <a:cs typeface="Arial" pitchFamily="34" charset="0"/>
              </a:rPr>
              <a:t>uns</a:t>
            </a:r>
            <a:r>
              <a:rPr lang="en-US" altLang="de-DE" sz="1800" dirty="0" smtClean="0">
                <a:solidFill>
                  <a:srgbClr val="FF0000"/>
                </a:solidFill>
                <a:latin typeface="Arial" pitchFamily="34" charset="0"/>
                <a:cs typeface="Arial" pitchFamily="34" charset="0"/>
              </a:rPr>
              <a:t> </a:t>
            </a:r>
            <a:r>
              <a:rPr lang="en-US" altLang="de-DE" sz="1800" dirty="0" err="1" smtClean="0">
                <a:solidFill>
                  <a:srgbClr val="FF0000"/>
                </a:solidFill>
                <a:latin typeface="Arial" pitchFamily="34" charset="0"/>
                <a:cs typeface="Arial" pitchFamily="34" charset="0"/>
              </a:rPr>
              <a:t>zur</a:t>
            </a:r>
            <a:endParaRPr lang="en-US" altLang="de-DE" sz="1800" dirty="0" smtClean="0">
              <a:solidFill>
                <a:srgbClr val="FF0000"/>
              </a:solidFill>
              <a:latin typeface="Arial" pitchFamily="34" charset="0"/>
              <a:cs typeface="Arial" pitchFamily="34" charset="0"/>
            </a:endParaRPr>
          </a:p>
          <a:p>
            <a:pPr algn="ctr" eaLnBrk="1" hangingPunct="1">
              <a:spcBef>
                <a:spcPct val="0"/>
              </a:spcBef>
              <a:buFontTx/>
              <a:buNone/>
            </a:pPr>
            <a:r>
              <a:rPr lang="en-US" altLang="de-DE" sz="1800" b="1" dirty="0" err="1" smtClean="0">
                <a:solidFill>
                  <a:srgbClr val="FF0000"/>
                </a:solidFill>
                <a:latin typeface="Arial" pitchFamily="34" charset="0"/>
                <a:cs typeface="Arial" pitchFamily="34" charset="0"/>
              </a:rPr>
              <a:t>Frequenz</a:t>
            </a:r>
            <a:r>
              <a:rPr lang="en-US" altLang="de-DE" sz="1800" b="1" dirty="0" smtClean="0">
                <a:solidFill>
                  <a:srgbClr val="FF0000"/>
                </a:solidFill>
                <a:latin typeface="Arial" pitchFamily="34" charset="0"/>
                <a:cs typeface="Arial" pitchFamily="34" charset="0"/>
              </a:rPr>
              <a:t>- und </a:t>
            </a:r>
            <a:r>
              <a:rPr lang="en-US" altLang="de-DE" sz="1800" b="1" dirty="0" err="1" smtClean="0">
                <a:solidFill>
                  <a:srgbClr val="FF0000"/>
                </a:solidFill>
                <a:latin typeface="Arial" pitchFamily="34" charset="0"/>
                <a:cs typeface="Arial" pitchFamily="34" charset="0"/>
              </a:rPr>
              <a:t>Magnitudenanalyse</a:t>
            </a:r>
            <a:r>
              <a:rPr lang="en-US" altLang="de-DE" sz="1800" b="1" dirty="0" smtClean="0">
                <a:solidFill>
                  <a:srgbClr val="FF0000"/>
                </a:solidFill>
                <a:latin typeface="Arial" pitchFamily="34" charset="0"/>
                <a:cs typeface="Arial" pitchFamily="34" charset="0"/>
              </a:rPr>
              <a:t> der </a:t>
            </a:r>
            <a:r>
              <a:rPr lang="en-US" altLang="de-DE" sz="1800" b="1" dirty="0" err="1" smtClean="0">
                <a:solidFill>
                  <a:srgbClr val="FF0000"/>
                </a:solidFill>
                <a:latin typeface="Arial" pitchFamily="34" charset="0"/>
                <a:cs typeface="Arial" pitchFamily="34" charset="0"/>
              </a:rPr>
              <a:t>Prozess-Kaskade</a:t>
            </a:r>
            <a:r>
              <a:rPr lang="en-US" altLang="de-DE" sz="1800" b="1" dirty="0" smtClean="0">
                <a:solidFill>
                  <a:srgbClr val="FF0000"/>
                </a:solidFill>
                <a:latin typeface="Arial" pitchFamily="34" charset="0"/>
                <a:cs typeface="Arial" pitchFamily="34" charset="0"/>
              </a:rPr>
              <a:t>!  </a:t>
            </a:r>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520" y="2979737"/>
            <a:ext cx="609600" cy="609600"/>
          </a:xfrm>
          <a:prstGeom prst="rect">
            <a:avLst/>
          </a:prstGeom>
        </p:spPr>
      </p:pic>
    </p:spTree>
    <p:extLst>
      <p:ext uri="{BB962C8B-B14F-4D97-AF65-F5344CB8AC3E}">
        <p14:creationId xmlns:p14="http://schemas.microsoft.com/office/powerpoint/2010/main" val="3380613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3760"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2"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30" descr="F:\Univ_Lehre+Exk_2010\UniSBG_Lehre\JW_August_2010 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1027"/>
          <p:cNvSpPr txBox="1">
            <a:spLocks noChangeArrowheads="1"/>
          </p:cNvSpPr>
          <p:nvPr/>
        </p:nvSpPr>
        <p:spPr bwMode="auto">
          <a:xfrm>
            <a:off x="3195638" y="4005263"/>
            <a:ext cx="14478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600" b="1" dirty="0">
                <a:solidFill>
                  <a:schemeClr val="bg1"/>
                </a:solidFill>
                <a:latin typeface="Arial" charset="0"/>
              </a:rPr>
              <a:t>Hallstatt</a:t>
            </a:r>
          </a:p>
        </p:txBody>
      </p:sp>
      <p:sp>
        <p:nvSpPr>
          <p:cNvPr id="8197" name="Text Box 13"/>
          <p:cNvSpPr txBox="1">
            <a:spLocks noChangeArrowheads="1"/>
          </p:cNvSpPr>
          <p:nvPr/>
        </p:nvSpPr>
        <p:spPr bwMode="auto">
          <a:xfrm>
            <a:off x="747713" y="920750"/>
            <a:ext cx="14478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200" b="1">
                <a:solidFill>
                  <a:schemeClr val="tx2"/>
                </a:solidFill>
                <a:latin typeface="Arial" charset="0"/>
              </a:rPr>
              <a:t>Plassen (1954m)</a:t>
            </a:r>
          </a:p>
        </p:txBody>
      </p:sp>
      <p:sp>
        <p:nvSpPr>
          <p:cNvPr id="2" name="Ellipse 1"/>
          <p:cNvSpPr/>
          <p:nvPr/>
        </p:nvSpPr>
        <p:spPr>
          <a:xfrm rot="2098672">
            <a:off x="261172" y="1364448"/>
            <a:ext cx="4613028" cy="2240842"/>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21" name="Textfeld 2"/>
          <p:cNvSpPr txBox="1">
            <a:spLocks noChangeArrowheads="1"/>
          </p:cNvSpPr>
          <p:nvPr/>
        </p:nvSpPr>
        <p:spPr bwMode="auto">
          <a:xfrm>
            <a:off x="107950" y="116632"/>
            <a:ext cx="8928100" cy="830997"/>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4800" dirty="0" smtClean="0">
                <a:solidFill>
                  <a:schemeClr val="accent6">
                    <a:lumMod val="75000"/>
                  </a:schemeClr>
                </a:solidFill>
                <a:latin typeface="Arial" pitchFamily="34" charset="0"/>
                <a:cs typeface="Arial" pitchFamily="34" charset="0"/>
              </a:rPr>
              <a:t>Kulturhistorische Archive</a:t>
            </a:r>
            <a:endParaRPr lang="de-AT" altLang="de-DE" sz="4800" dirty="0">
              <a:solidFill>
                <a:schemeClr val="accent6">
                  <a:lumMod val="75000"/>
                </a:schemeClr>
              </a:solidFill>
              <a:latin typeface="Arial" pitchFamily="34" charset="0"/>
              <a:cs typeface="Arial" pitchFamily="34" charset="0"/>
            </a:endParaRPr>
          </a:p>
        </p:txBody>
      </p:sp>
      <p:sp>
        <p:nvSpPr>
          <p:cNvPr id="22" name="Textfeld 3"/>
          <p:cNvSpPr txBox="1">
            <a:spLocks noChangeArrowheads="1"/>
          </p:cNvSpPr>
          <p:nvPr/>
        </p:nvSpPr>
        <p:spPr bwMode="auto">
          <a:xfrm>
            <a:off x="137432" y="6093296"/>
            <a:ext cx="8898618" cy="646112"/>
          </a:xfrm>
          <a:prstGeom prst="rect">
            <a:avLst/>
          </a:prstGeom>
          <a:no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solidFill>
                  <a:schemeClr val="accent6">
                    <a:lumMod val="75000"/>
                  </a:schemeClr>
                </a:solidFill>
                <a:latin typeface="Arial" pitchFamily="34" charset="0"/>
                <a:cs typeface="Arial" pitchFamily="34" charset="0"/>
              </a:rPr>
              <a:t>Hallstatt/OÖ_7000 Jahre Salzbergbau</a:t>
            </a:r>
            <a:endParaRPr lang="de-AT" altLang="de-DE" sz="3600" dirty="0">
              <a:solidFill>
                <a:schemeClr val="accent6">
                  <a:lumMod val="75000"/>
                </a:schemeClr>
              </a:solidFill>
              <a:latin typeface="Arial" pitchFamily="34" charset="0"/>
              <a:cs typeface="Arial" pitchFamily="34" charset="0"/>
            </a:endParaRPr>
          </a:p>
        </p:txBody>
      </p:sp>
      <p:pic>
        <p:nvPicPr>
          <p:cNvPr id="23"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solidFill>
            <a:schemeClr val="bg1"/>
          </a:solidFill>
          <a:ln>
            <a:noFill/>
          </a:ln>
          <a:extLst/>
        </p:spPr>
      </p:pic>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3700463"/>
            <a:ext cx="609600" cy="609600"/>
          </a:xfrm>
          <a:prstGeom prst="rect">
            <a:avLst/>
          </a:prstGeom>
        </p:spPr>
      </p:pic>
    </p:spTree>
    <p:extLst>
      <p:ext uri="{BB962C8B-B14F-4D97-AF65-F5344CB8AC3E}">
        <p14:creationId xmlns:p14="http://schemas.microsoft.com/office/powerpoint/2010/main" val="163720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48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p:cNvGrpSpPr>
            <a:grpSpLocks/>
          </p:cNvGrpSpPr>
          <p:nvPr/>
        </p:nvGrpSpPr>
        <p:grpSpPr bwMode="auto">
          <a:xfrm>
            <a:off x="-396875" y="706438"/>
            <a:ext cx="6265863" cy="2677656"/>
            <a:chOff x="-396135" y="707212"/>
            <a:chExt cx="6265056" cy="2677327"/>
          </a:xfrm>
        </p:grpSpPr>
        <p:sp>
          <p:nvSpPr>
            <p:cNvPr id="14" name="Ellipse 13"/>
            <p:cNvSpPr/>
            <p:nvPr/>
          </p:nvSpPr>
          <p:spPr>
            <a:xfrm rot="2139287">
              <a:off x="-396135" y="1071945"/>
              <a:ext cx="6265056" cy="2016224"/>
            </a:xfrm>
            <a:prstGeom prst="ellipse">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4118" name="Textfeld 14"/>
            <p:cNvSpPr txBox="1">
              <a:spLocks noChangeArrowheads="1"/>
            </p:cNvSpPr>
            <p:nvPr/>
          </p:nvSpPr>
          <p:spPr bwMode="auto">
            <a:xfrm>
              <a:off x="396174" y="707212"/>
              <a:ext cx="5112569" cy="267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400" b="1" dirty="0">
                  <a:solidFill>
                    <a:srgbClr val="0070C0"/>
                  </a:solidFill>
                  <a:latin typeface="Arial" pitchFamily="34" charset="0"/>
                  <a:cs typeface="Arial" pitchFamily="34" charset="0"/>
                </a:rPr>
                <a:t>  </a:t>
              </a:r>
              <a:r>
                <a:rPr lang="de-DE" altLang="de-DE" sz="2400" b="1" dirty="0" smtClean="0">
                  <a:solidFill>
                    <a:srgbClr val="0070C0"/>
                  </a:solidFill>
                  <a:latin typeface="Arial" pitchFamily="34" charset="0"/>
                  <a:cs typeface="Arial" pitchFamily="34" charset="0"/>
                </a:rPr>
                <a:t>Historische</a:t>
              </a:r>
            </a:p>
            <a:p>
              <a:pPr eaLnBrk="1" hangingPunct="1">
                <a:spcBef>
                  <a:spcPct val="0"/>
                </a:spcBef>
                <a:buFontTx/>
                <a:buNone/>
              </a:pPr>
              <a:r>
                <a:rPr lang="de-DE" altLang="de-DE" sz="2400" b="1" dirty="0">
                  <a:solidFill>
                    <a:srgbClr val="0070C0"/>
                  </a:solidFill>
                  <a:latin typeface="Arial" pitchFamily="34" charset="0"/>
                  <a:cs typeface="Arial" pitchFamily="34" charset="0"/>
                </a:rPr>
                <a:t>	</a:t>
              </a:r>
              <a:r>
                <a:rPr lang="de-DE" altLang="de-DE" sz="2400" b="1" dirty="0" smtClean="0">
                  <a:solidFill>
                    <a:srgbClr val="0070C0"/>
                  </a:solidFill>
                  <a:latin typeface="Arial" pitchFamily="34" charset="0"/>
                  <a:cs typeface="Arial" pitchFamily="34" charset="0"/>
                </a:rPr>
                <a:t>Archive</a:t>
              </a:r>
              <a:endParaRPr lang="de-DE" altLang="de-DE" sz="2400" dirty="0">
                <a:solidFill>
                  <a:srgbClr val="0070C0"/>
                </a:solidFill>
                <a:latin typeface="Arial" pitchFamily="34" charset="0"/>
                <a:cs typeface="Arial" pitchFamily="34" charset="0"/>
              </a:endParaRPr>
            </a:p>
            <a:p>
              <a:pPr eaLnBrk="1" hangingPunct="1">
                <a:spcBef>
                  <a:spcPct val="0"/>
                </a:spcBef>
                <a:buFontTx/>
                <a:buNone/>
              </a:pPr>
              <a:r>
                <a:rPr lang="de-DE" altLang="de-DE" sz="2400" dirty="0">
                  <a:solidFill>
                    <a:srgbClr val="0070C0"/>
                  </a:solidFill>
                  <a:latin typeface="Arial" pitchFamily="34" charset="0"/>
                  <a:cs typeface="Arial" pitchFamily="34" charset="0"/>
                </a:rPr>
                <a:t>        </a:t>
              </a:r>
              <a:r>
                <a:rPr lang="de-DE" altLang="de-DE" sz="2400" dirty="0" smtClean="0">
                  <a:solidFill>
                    <a:srgbClr val="0070C0"/>
                  </a:solidFill>
                  <a:latin typeface="Arial" pitchFamily="34" charset="0"/>
                  <a:cs typeface="Arial" pitchFamily="34" charset="0"/>
                </a:rPr>
                <a:t>   Augenzeugen,</a:t>
              </a:r>
            </a:p>
            <a:p>
              <a:pPr eaLnBrk="1" hangingPunct="1">
                <a:spcBef>
                  <a:spcPct val="0"/>
                </a:spcBef>
                <a:buFontTx/>
                <a:buNone/>
              </a:pPr>
              <a:r>
                <a:rPr lang="de-DE" altLang="de-DE" sz="2400" dirty="0">
                  <a:solidFill>
                    <a:srgbClr val="0070C0"/>
                  </a:solidFill>
                  <a:latin typeface="Arial" pitchFamily="34" charset="0"/>
                  <a:cs typeface="Arial" pitchFamily="34" charset="0"/>
                </a:rPr>
                <a:t>	</a:t>
              </a:r>
              <a:r>
                <a:rPr lang="de-DE" altLang="de-DE" sz="2400" dirty="0" smtClean="0">
                  <a:solidFill>
                    <a:srgbClr val="0070C0"/>
                  </a:solidFill>
                  <a:latin typeface="Arial" pitchFamily="34" charset="0"/>
                  <a:cs typeface="Arial" pitchFamily="34" charset="0"/>
                </a:rPr>
                <a:t> Stille Zeugen, </a:t>
              </a:r>
            </a:p>
            <a:p>
              <a:pPr eaLnBrk="1" hangingPunct="1">
                <a:spcBef>
                  <a:spcPct val="0"/>
                </a:spcBef>
                <a:buFontTx/>
                <a:buNone/>
              </a:pPr>
              <a:r>
                <a:rPr lang="de-DE" altLang="de-DE" sz="2400" dirty="0">
                  <a:solidFill>
                    <a:srgbClr val="0070C0"/>
                  </a:solidFill>
                  <a:latin typeface="Arial" pitchFamily="34" charset="0"/>
                  <a:cs typeface="Arial" pitchFamily="34" charset="0"/>
                </a:rPr>
                <a:t>	</a:t>
              </a:r>
              <a:r>
                <a:rPr lang="de-DE" altLang="de-DE" sz="2400" dirty="0" smtClean="0">
                  <a:solidFill>
                    <a:srgbClr val="0070C0"/>
                  </a:solidFill>
                  <a:latin typeface="Arial" pitchFamily="34" charset="0"/>
                  <a:cs typeface="Arial" pitchFamily="34" charset="0"/>
                </a:rPr>
                <a:t> 	Dokumente,</a:t>
              </a:r>
            </a:p>
            <a:p>
              <a:pPr eaLnBrk="1" hangingPunct="1">
                <a:spcBef>
                  <a:spcPct val="0"/>
                </a:spcBef>
                <a:buFontTx/>
                <a:buNone/>
              </a:pPr>
              <a:r>
                <a:rPr lang="de-DE" altLang="de-DE" sz="2400" dirty="0" smtClean="0">
                  <a:solidFill>
                    <a:srgbClr val="0070C0"/>
                  </a:solidFill>
                  <a:latin typeface="Arial" pitchFamily="34" charset="0"/>
                  <a:cs typeface="Arial" pitchFamily="34" charset="0"/>
                </a:rPr>
                <a:t>		Gutachten </a:t>
              </a:r>
              <a:r>
                <a:rPr lang="de-DE" altLang="de-DE" sz="2400" dirty="0">
                  <a:solidFill>
                    <a:srgbClr val="0070C0"/>
                  </a:solidFill>
                  <a:latin typeface="Arial" pitchFamily="34" charset="0"/>
                  <a:cs typeface="Arial" pitchFamily="34" charset="0"/>
                </a:rPr>
                <a:t>etc</a:t>
              </a:r>
              <a:r>
                <a:rPr lang="de-DE" altLang="de-DE" sz="2400" dirty="0" smtClean="0">
                  <a:solidFill>
                    <a:srgbClr val="0070C0"/>
                  </a:solidFill>
                  <a:latin typeface="Arial" pitchFamily="34" charset="0"/>
                  <a:cs typeface="Arial" pitchFamily="34" charset="0"/>
                </a:rPr>
                <a:t>.</a:t>
              </a:r>
              <a:r>
                <a:rPr lang="de-DE" altLang="de-DE" sz="2400" dirty="0">
                  <a:solidFill>
                    <a:srgbClr val="0070C0"/>
                  </a:solidFill>
                  <a:latin typeface="Arial" pitchFamily="34" charset="0"/>
                  <a:cs typeface="Arial" pitchFamily="34" charset="0"/>
                </a:rPr>
                <a:t>	</a:t>
              </a:r>
            </a:p>
            <a:p>
              <a:pPr eaLnBrk="1" hangingPunct="1">
                <a:spcBef>
                  <a:spcPct val="0"/>
                </a:spcBef>
                <a:buFontTx/>
                <a:buNone/>
              </a:pPr>
              <a:r>
                <a:rPr lang="de-DE" altLang="de-DE" sz="2400" dirty="0">
                  <a:solidFill>
                    <a:srgbClr val="0070C0"/>
                  </a:solidFill>
                  <a:latin typeface="Arial" pitchFamily="34" charset="0"/>
                  <a:cs typeface="Arial" pitchFamily="34" charset="0"/>
                </a:rPr>
                <a:t>         	</a:t>
              </a:r>
              <a:r>
                <a:rPr lang="de-DE" altLang="de-DE" sz="2400" dirty="0">
                  <a:latin typeface="Arial" pitchFamily="34" charset="0"/>
                  <a:cs typeface="Arial" pitchFamily="34" charset="0"/>
                </a:rPr>
                <a:t>	</a:t>
              </a:r>
              <a:endParaRPr lang="de-AT" altLang="de-DE" sz="2000" i="1" dirty="0">
                <a:latin typeface="Arial" pitchFamily="34" charset="0"/>
                <a:cs typeface="Arial" pitchFamily="34" charset="0"/>
              </a:endParaRPr>
            </a:p>
          </p:txBody>
        </p:sp>
      </p:grpSp>
      <p:grpSp>
        <p:nvGrpSpPr>
          <p:cNvPr id="16" name="Gruppieren 15"/>
          <p:cNvGrpSpPr>
            <a:grpSpLocks/>
          </p:cNvGrpSpPr>
          <p:nvPr/>
        </p:nvGrpSpPr>
        <p:grpSpPr bwMode="auto">
          <a:xfrm>
            <a:off x="3322638" y="692150"/>
            <a:ext cx="6303962" cy="2390775"/>
            <a:chOff x="3322077" y="692696"/>
            <a:chExt cx="6304779" cy="2389439"/>
          </a:xfrm>
        </p:grpSpPr>
        <p:sp>
          <p:nvSpPr>
            <p:cNvPr id="17" name="Ellipse 16"/>
            <p:cNvSpPr/>
            <p:nvPr/>
          </p:nvSpPr>
          <p:spPr>
            <a:xfrm rot="19424212">
              <a:off x="3322077" y="1065911"/>
              <a:ext cx="6304779" cy="2016224"/>
            </a:xfrm>
            <a:prstGeom prst="ellipse">
              <a:avLst/>
            </a:prstGeom>
            <a:gradFill flip="none" rotWithShape="1">
              <a:gsLst>
                <a:gs pos="0">
                  <a:srgbClr val="9999FF">
                    <a:shade val="30000"/>
                    <a:satMod val="115000"/>
                    <a:alpha val="0"/>
                  </a:srgbClr>
                </a:gs>
                <a:gs pos="50000">
                  <a:srgbClr val="9999FF">
                    <a:shade val="67500"/>
                    <a:satMod val="115000"/>
                  </a:srgbClr>
                </a:gs>
                <a:gs pos="100000">
                  <a:srgbClr val="9999FF">
                    <a:shade val="100000"/>
                    <a:satMod val="115000"/>
                  </a:srgbClr>
                </a:gs>
              </a:gsLst>
              <a:path path="circle">
                <a:fillToRect t="100000" r="100000"/>
              </a:path>
              <a:tileRect l="-100000" b="-10000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4114" name="Textfeld 17"/>
            <p:cNvSpPr txBox="1">
              <a:spLocks noChangeArrowheads="1"/>
            </p:cNvSpPr>
            <p:nvPr/>
          </p:nvSpPr>
          <p:spPr bwMode="auto">
            <a:xfrm>
              <a:off x="4644635" y="692696"/>
              <a:ext cx="4320148" cy="18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400" dirty="0">
                  <a:solidFill>
                    <a:schemeClr val="bg1"/>
                  </a:solidFill>
                  <a:latin typeface="Arial" pitchFamily="34" charset="0"/>
                  <a:cs typeface="Arial" pitchFamily="34" charset="0"/>
                </a:rPr>
                <a:t>		</a:t>
              </a:r>
              <a:r>
                <a:rPr lang="de-DE" altLang="de-DE" sz="2400" dirty="0" smtClean="0">
                  <a:solidFill>
                    <a:schemeClr val="bg1"/>
                  </a:solidFill>
                  <a:latin typeface="Arial" pitchFamily="34" charset="0"/>
                  <a:cs typeface="Arial" pitchFamily="34" charset="0"/>
                </a:rPr>
                <a:t> </a:t>
              </a:r>
              <a:r>
                <a:rPr lang="de-DE" altLang="de-DE" sz="2400" b="1" dirty="0" smtClean="0">
                  <a:solidFill>
                    <a:schemeClr val="bg1"/>
                  </a:solidFill>
                  <a:latin typeface="Arial" pitchFamily="34" charset="0"/>
                  <a:cs typeface="Arial" pitchFamily="34" charset="0"/>
                </a:rPr>
                <a:t>Prähistorische</a:t>
              </a:r>
              <a:r>
                <a:rPr lang="de-DE" altLang="de-DE" sz="2400" b="1" dirty="0">
                  <a:solidFill>
                    <a:schemeClr val="bg1"/>
                  </a:solidFill>
                  <a:latin typeface="Arial" pitchFamily="34" charset="0"/>
                  <a:cs typeface="Arial" pitchFamily="34" charset="0"/>
                </a:rPr>
                <a:t>		</a:t>
              </a:r>
              <a:r>
                <a:rPr lang="de-DE" altLang="de-DE" sz="2400" b="1" dirty="0" smtClean="0">
                  <a:solidFill>
                    <a:schemeClr val="bg1"/>
                  </a:solidFill>
                  <a:latin typeface="Arial" pitchFamily="34" charset="0"/>
                  <a:cs typeface="Arial" pitchFamily="34" charset="0"/>
                </a:rPr>
                <a:t>  Archive  </a:t>
              </a:r>
              <a:endParaRPr lang="de-DE" altLang="de-DE" sz="2400" b="1" dirty="0">
                <a:solidFill>
                  <a:schemeClr val="bg1"/>
                </a:solidFill>
                <a:latin typeface="Arial" pitchFamily="34" charset="0"/>
                <a:cs typeface="Arial" pitchFamily="34" charset="0"/>
              </a:endParaRPr>
            </a:p>
            <a:p>
              <a:pPr eaLnBrk="1" hangingPunct="1">
                <a:spcBef>
                  <a:spcPct val="0"/>
                </a:spcBef>
                <a:buFontTx/>
                <a:buNone/>
              </a:pPr>
              <a:r>
                <a:rPr lang="de-DE" altLang="de-DE" sz="2400" b="1" dirty="0">
                  <a:solidFill>
                    <a:schemeClr val="bg1"/>
                  </a:solidFill>
                  <a:latin typeface="Arial" pitchFamily="34" charset="0"/>
                  <a:cs typeface="Arial" pitchFamily="34" charset="0"/>
                </a:rPr>
                <a:t>	 </a:t>
              </a:r>
              <a:r>
                <a:rPr lang="de-DE" altLang="de-DE" sz="2400" dirty="0" smtClean="0">
                  <a:solidFill>
                    <a:schemeClr val="bg1"/>
                  </a:solidFill>
                  <a:latin typeface="Arial" pitchFamily="34" charset="0"/>
                  <a:cs typeface="Arial" pitchFamily="34" charset="0"/>
                </a:rPr>
                <a:t>Geo-Archäologie,</a:t>
              </a:r>
            </a:p>
            <a:p>
              <a:pPr eaLnBrk="1" hangingPunct="1">
                <a:spcBef>
                  <a:spcPct val="0"/>
                </a:spcBef>
                <a:buFontTx/>
                <a:buNone/>
              </a:pPr>
              <a:r>
                <a:rPr lang="de-DE" altLang="de-DE" sz="2400" dirty="0" smtClean="0">
                  <a:solidFill>
                    <a:schemeClr val="bg1"/>
                  </a:solidFill>
                  <a:latin typeface="Arial" pitchFamily="34" charset="0"/>
                  <a:cs typeface="Arial" pitchFamily="34" charset="0"/>
                </a:rPr>
                <a:t>	Museen etc.</a:t>
              </a:r>
              <a:endParaRPr lang="de-DE" altLang="de-DE" sz="2400" dirty="0">
                <a:solidFill>
                  <a:schemeClr val="bg1"/>
                </a:solidFill>
                <a:latin typeface="Arial" pitchFamily="34" charset="0"/>
                <a:cs typeface="Arial" pitchFamily="34" charset="0"/>
              </a:endParaRPr>
            </a:p>
            <a:p>
              <a:pPr eaLnBrk="1" hangingPunct="1">
                <a:spcBef>
                  <a:spcPct val="0"/>
                </a:spcBef>
                <a:buFontTx/>
                <a:buNone/>
              </a:pPr>
              <a:r>
                <a:rPr lang="de-DE" altLang="de-DE" sz="2000" i="1" dirty="0">
                  <a:solidFill>
                    <a:schemeClr val="bg1"/>
                  </a:solidFill>
                  <a:latin typeface="Arial" pitchFamily="34" charset="0"/>
                  <a:cs typeface="Arial" pitchFamily="34" charset="0"/>
                </a:rPr>
                <a:t>     </a:t>
              </a:r>
              <a:endParaRPr lang="de-AT" altLang="de-DE" sz="2000" i="1" dirty="0">
                <a:solidFill>
                  <a:schemeClr val="bg1"/>
                </a:solidFill>
                <a:latin typeface="Arial" pitchFamily="34" charset="0"/>
                <a:cs typeface="Arial" pitchFamily="34" charset="0"/>
              </a:endParaRPr>
            </a:p>
          </p:txBody>
        </p:sp>
      </p:grpSp>
      <p:grpSp>
        <p:nvGrpSpPr>
          <p:cNvPr id="19" name="Gruppieren 18"/>
          <p:cNvGrpSpPr>
            <a:grpSpLocks/>
          </p:cNvGrpSpPr>
          <p:nvPr/>
        </p:nvGrpSpPr>
        <p:grpSpPr bwMode="auto">
          <a:xfrm>
            <a:off x="-457200" y="3825877"/>
            <a:ext cx="6303963" cy="2170509"/>
            <a:chOff x="-457252" y="3825941"/>
            <a:chExt cx="6304779" cy="2172953"/>
          </a:xfrm>
        </p:grpSpPr>
        <p:sp>
          <p:nvSpPr>
            <p:cNvPr id="20" name="Ellipse 19"/>
            <p:cNvSpPr/>
            <p:nvPr/>
          </p:nvSpPr>
          <p:spPr>
            <a:xfrm rot="19511192">
              <a:off x="-457252" y="3825941"/>
              <a:ext cx="6304779" cy="2016224"/>
            </a:xfrm>
            <a:prstGeom prst="ellipse">
              <a:avLst/>
            </a:prstGeom>
            <a:gradFill flip="none" rotWithShape="1">
              <a:gsLst>
                <a:gs pos="0">
                  <a:srgbClr val="92D050">
                    <a:shade val="30000"/>
                    <a:satMod val="115000"/>
                    <a:alpha val="0"/>
                  </a:srgbClr>
                </a:gs>
                <a:gs pos="50000">
                  <a:srgbClr val="92D050">
                    <a:shade val="67500"/>
                    <a:satMod val="115000"/>
                  </a:srgbClr>
                </a:gs>
                <a:gs pos="100000">
                  <a:srgbClr val="92D050">
                    <a:shade val="100000"/>
                    <a:satMod val="115000"/>
                  </a:srgbClr>
                </a:gs>
              </a:gsLst>
              <a:path path="circle">
                <a:fillToRect l="100000" b="100000"/>
              </a:path>
              <a:tileRect t="-100000" r="-100000"/>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21" name="Textfeld 20"/>
            <p:cNvSpPr txBox="1"/>
            <p:nvPr/>
          </p:nvSpPr>
          <p:spPr>
            <a:xfrm>
              <a:off x="323899" y="4150156"/>
              <a:ext cx="5112412" cy="1848738"/>
            </a:xfrm>
            <a:prstGeom prst="rect">
              <a:avLst/>
            </a:prstGeom>
            <a:noFill/>
          </p:spPr>
          <p:txBody>
            <a:bodyPr>
              <a:spAutoFit/>
            </a:bodyPr>
            <a:lstStyle/>
            <a:p>
              <a:pPr>
                <a:spcBef>
                  <a:spcPct val="0"/>
                </a:spcBef>
              </a:pPr>
              <a:r>
                <a:rPr lang="de-DE" altLang="de-DE" dirty="0">
                  <a:solidFill>
                    <a:schemeClr val="bg1"/>
                  </a:solidFill>
                  <a:latin typeface="Arial" pitchFamily="34" charset="0"/>
                  <a:cs typeface="Arial" pitchFamily="34" charset="0"/>
                </a:rPr>
                <a:t> </a:t>
              </a:r>
            </a:p>
            <a:p>
              <a:pPr>
                <a:spcBef>
                  <a:spcPct val="0"/>
                </a:spcBef>
              </a:pPr>
              <a:r>
                <a:rPr lang="de-DE" altLang="de-DE" dirty="0">
                  <a:solidFill>
                    <a:schemeClr val="bg1"/>
                  </a:solidFill>
                  <a:latin typeface="Arial" pitchFamily="34" charset="0"/>
                  <a:cs typeface="Arial" pitchFamily="34" charset="0"/>
                </a:rPr>
                <a:t>    </a:t>
              </a:r>
              <a:r>
                <a:rPr lang="de-DE" altLang="de-DE" dirty="0" smtClean="0">
                  <a:solidFill>
                    <a:schemeClr val="bg1"/>
                  </a:solidFill>
                  <a:latin typeface="Arial" pitchFamily="34" charset="0"/>
                  <a:cs typeface="Arial" pitchFamily="34" charset="0"/>
                </a:rPr>
                <a:t>S	   </a:t>
              </a:r>
              <a:r>
                <a:rPr lang="de-DE" altLang="de-DE" sz="2400" dirty="0" smtClean="0">
                  <a:solidFill>
                    <a:schemeClr val="bg1"/>
                  </a:solidFill>
                  <a:latin typeface="Arial" pitchFamily="34" charset="0"/>
                  <a:cs typeface="Arial" pitchFamily="34" charset="0"/>
                </a:rPr>
                <a:t>Dendrochronologie,</a:t>
              </a:r>
              <a:endParaRPr lang="de-DE" altLang="de-DE" sz="2400" dirty="0">
                <a:solidFill>
                  <a:schemeClr val="bg1"/>
                </a:solidFill>
                <a:latin typeface="Arial" pitchFamily="34" charset="0"/>
                <a:cs typeface="Arial" pitchFamily="34" charset="0"/>
              </a:endParaRPr>
            </a:p>
            <a:p>
              <a:pPr>
                <a:spcBef>
                  <a:spcPct val="0"/>
                </a:spcBef>
              </a:pPr>
              <a:r>
                <a:rPr lang="de-DE" altLang="de-DE" sz="2400" dirty="0" smtClean="0">
                  <a:solidFill>
                    <a:schemeClr val="bg1"/>
                  </a:solidFill>
                  <a:latin typeface="Arial" pitchFamily="34" charset="0"/>
                  <a:cs typeface="Arial" pitchFamily="34" charset="0"/>
                </a:rPr>
                <a:t>        C-14, OSL etc.        </a:t>
              </a:r>
              <a:r>
                <a:rPr lang="de-DE" altLang="de-DE" dirty="0">
                  <a:solidFill>
                    <a:schemeClr val="bg1"/>
                  </a:solidFill>
                  <a:latin typeface="Arial" pitchFamily="34" charset="0"/>
                  <a:cs typeface="Arial" pitchFamily="34" charset="0"/>
                </a:rPr>
                <a:t>	      </a:t>
              </a:r>
            </a:p>
            <a:p>
              <a:pPr>
                <a:spcBef>
                  <a:spcPct val="0"/>
                </a:spcBef>
              </a:pPr>
              <a:r>
                <a:rPr lang="de-DE" altLang="de-DE" sz="2400" dirty="0" smtClean="0">
                  <a:solidFill>
                    <a:schemeClr val="bg1"/>
                  </a:solidFill>
                  <a:latin typeface="Arial" pitchFamily="34" charset="0"/>
                  <a:cs typeface="Arial" pitchFamily="34" charset="0"/>
                </a:rPr>
                <a:t>   </a:t>
              </a:r>
              <a:r>
                <a:rPr lang="de-DE" altLang="de-DE" sz="2400" b="1" dirty="0" smtClean="0">
                  <a:solidFill>
                    <a:schemeClr val="bg1"/>
                  </a:solidFill>
                  <a:latin typeface="Arial" pitchFamily="34" charset="0"/>
                  <a:cs typeface="Arial" pitchFamily="34" charset="0"/>
                </a:rPr>
                <a:t>Direkte Aufschlüsse</a:t>
              </a:r>
            </a:p>
            <a:p>
              <a:pPr>
                <a:spcBef>
                  <a:spcPct val="0"/>
                </a:spcBef>
              </a:pPr>
              <a:r>
                <a:rPr lang="de-DE" altLang="de-DE" sz="2400" b="1" dirty="0" smtClean="0">
                  <a:solidFill>
                    <a:schemeClr val="bg1"/>
                  </a:solidFill>
                  <a:latin typeface="Arial" pitchFamily="34" charset="0"/>
                  <a:cs typeface="Arial" pitchFamily="34" charset="0"/>
                </a:rPr>
                <a:t> und Datierungen</a:t>
              </a:r>
              <a:r>
                <a:rPr lang="de-DE" altLang="de-DE" dirty="0">
                  <a:solidFill>
                    <a:schemeClr val="bg1"/>
                  </a:solidFill>
                  <a:latin typeface="Arial" pitchFamily="34" charset="0"/>
                  <a:cs typeface="Arial" pitchFamily="34" charset="0"/>
                </a:rPr>
                <a:t>	</a:t>
              </a:r>
              <a:endParaRPr lang="de-AT" i="1" dirty="0">
                <a:solidFill>
                  <a:schemeClr val="accent4">
                    <a:lumMod val="50000"/>
                  </a:schemeClr>
                </a:solidFill>
                <a:latin typeface="Arial" pitchFamily="34" charset="0"/>
                <a:cs typeface="Arial" pitchFamily="34" charset="0"/>
              </a:endParaRPr>
            </a:p>
          </p:txBody>
        </p:sp>
      </p:grpSp>
      <p:grpSp>
        <p:nvGrpSpPr>
          <p:cNvPr id="22" name="Gruppieren 21"/>
          <p:cNvGrpSpPr>
            <a:grpSpLocks/>
          </p:cNvGrpSpPr>
          <p:nvPr/>
        </p:nvGrpSpPr>
        <p:grpSpPr bwMode="auto">
          <a:xfrm>
            <a:off x="3333750" y="3836989"/>
            <a:ext cx="6926263" cy="2256621"/>
            <a:chOff x="3332991" y="3836553"/>
            <a:chExt cx="6927642" cy="2257494"/>
          </a:xfrm>
        </p:grpSpPr>
        <p:sp>
          <p:nvSpPr>
            <p:cNvPr id="23" name="Ellipse 22"/>
            <p:cNvSpPr/>
            <p:nvPr/>
          </p:nvSpPr>
          <p:spPr>
            <a:xfrm rot="2090060">
              <a:off x="3332991" y="3836553"/>
              <a:ext cx="6265056" cy="2016224"/>
            </a:xfrm>
            <a:prstGeom prst="ellipse">
              <a:avLst/>
            </a:prstGeom>
            <a:gradFill flip="none" rotWithShape="1">
              <a:gsLst>
                <a:gs pos="0">
                  <a:srgbClr val="FF5050">
                    <a:shade val="30000"/>
                    <a:satMod val="115000"/>
                    <a:alpha val="0"/>
                  </a:srgbClr>
                </a:gs>
                <a:gs pos="50000">
                  <a:srgbClr val="FF5050">
                    <a:shade val="67500"/>
                    <a:satMod val="115000"/>
                  </a:srgbClr>
                </a:gs>
                <a:gs pos="100000">
                  <a:srgbClr val="FF5050">
                    <a:shade val="100000"/>
                    <a:satMod val="115000"/>
                  </a:srgbClr>
                </a:gs>
              </a:gsLst>
              <a:lin ang="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4106" name="Textfeld 23"/>
            <p:cNvSpPr txBox="1">
              <a:spLocks noChangeArrowheads="1"/>
            </p:cNvSpPr>
            <p:nvPr/>
          </p:nvSpPr>
          <p:spPr bwMode="auto">
            <a:xfrm>
              <a:off x="4644528" y="4154305"/>
              <a:ext cx="5616105" cy="193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de-DE" sz="2400" dirty="0">
                  <a:solidFill>
                    <a:schemeClr val="bg1"/>
                  </a:solidFill>
                  <a:latin typeface="Arial" pitchFamily="34" charset="0"/>
                  <a:cs typeface="Arial" pitchFamily="34" charset="0"/>
                </a:rPr>
                <a:t>      </a:t>
              </a:r>
              <a:endParaRPr lang="de-DE" altLang="de-DE" sz="2400" dirty="0" smtClean="0">
                <a:solidFill>
                  <a:schemeClr val="bg1"/>
                </a:solidFill>
                <a:latin typeface="Arial" pitchFamily="34" charset="0"/>
                <a:cs typeface="Arial" pitchFamily="34" charset="0"/>
              </a:endParaRPr>
            </a:p>
            <a:p>
              <a:pPr eaLnBrk="1" hangingPunct="1">
                <a:spcBef>
                  <a:spcPct val="0"/>
                </a:spcBef>
                <a:buFontTx/>
                <a:buNone/>
              </a:pPr>
              <a:r>
                <a:rPr lang="de-DE" altLang="de-DE" sz="2400" dirty="0" smtClean="0">
                  <a:solidFill>
                    <a:schemeClr val="bg1"/>
                  </a:solidFill>
                  <a:latin typeface="Arial" pitchFamily="34" charset="0"/>
                  <a:cs typeface="Arial" pitchFamily="34" charset="0"/>
                </a:rPr>
                <a:t>    Stauräume, Moore,</a:t>
              </a:r>
            </a:p>
            <a:p>
              <a:pPr eaLnBrk="1" hangingPunct="1">
                <a:spcBef>
                  <a:spcPct val="0"/>
                </a:spcBef>
                <a:buFontTx/>
                <a:buNone/>
              </a:pPr>
              <a:r>
                <a:rPr lang="de-DE" altLang="de-DE" sz="2400" dirty="0">
                  <a:solidFill>
                    <a:schemeClr val="bg1"/>
                  </a:solidFill>
                  <a:latin typeface="Arial" pitchFamily="34" charset="0"/>
                  <a:cs typeface="Arial" pitchFamily="34" charset="0"/>
                </a:rPr>
                <a:t>	</a:t>
              </a:r>
              <a:r>
                <a:rPr lang="de-DE" altLang="de-DE" sz="2400" dirty="0" smtClean="0">
                  <a:solidFill>
                    <a:schemeClr val="bg1"/>
                  </a:solidFill>
                  <a:latin typeface="Arial" pitchFamily="34" charset="0"/>
                  <a:cs typeface="Arial" pitchFamily="34" charset="0"/>
                </a:rPr>
                <a:t>Vegetation etc.        </a:t>
              </a:r>
              <a:r>
                <a:rPr lang="de-DE" altLang="de-DE" sz="2400" dirty="0">
                  <a:solidFill>
                    <a:schemeClr val="bg1"/>
                  </a:solidFill>
                  <a:latin typeface="Arial" pitchFamily="34" charset="0"/>
                  <a:cs typeface="Arial" pitchFamily="34" charset="0"/>
                </a:rPr>
                <a:t>	      </a:t>
              </a:r>
            </a:p>
            <a:p>
              <a:pPr eaLnBrk="1" hangingPunct="1">
                <a:spcBef>
                  <a:spcPct val="0"/>
                </a:spcBef>
                <a:buFontTx/>
                <a:buNone/>
              </a:pPr>
              <a:r>
                <a:rPr lang="de-DE" altLang="de-DE" sz="2400" dirty="0">
                  <a:solidFill>
                    <a:schemeClr val="bg1"/>
                  </a:solidFill>
                  <a:latin typeface="Arial" pitchFamily="34" charset="0"/>
                  <a:cs typeface="Arial" pitchFamily="34" charset="0"/>
                </a:rPr>
                <a:t>	   </a:t>
              </a:r>
              <a:r>
                <a:rPr lang="de-DE" altLang="de-DE" sz="2400" b="1" dirty="0" smtClean="0">
                  <a:solidFill>
                    <a:schemeClr val="bg1"/>
                  </a:solidFill>
                  <a:latin typeface="Arial" pitchFamily="34" charset="0"/>
                  <a:cs typeface="Arial" pitchFamily="34" charset="0"/>
                </a:rPr>
                <a:t>Sedimentspeicher</a:t>
              </a:r>
            </a:p>
            <a:p>
              <a:pPr eaLnBrk="1" hangingPunct="1">
                <a:spcBef>
                  <a:spcPct val="0"/>
                </a:spcBef>
                <a:buFontTx/>
                <a:buNone/>
              </a:pPr>
              <a:r>
                <a:rPr lang="de-DE" altLang="de-DE" sz="2400" b="1" dirty="0">
                  <a:solidFill>
                    <a:schemeClr val="bg1"/>
                  </a:solidFill>
                  <a:latin typeface="Arial" pitchFamily="34" charset="0"/>
                  <a:cs typeface="Arial" pitchFamily="34" charset="0"/>
                </a:rPr>
                <a:t>	</a:t>
              </a:r>
              <a:r>
                <a:rPr lang="de-DE" altLang="de-DE" sz="2400" b="1" dirty="0" smtClean="0">
                  <a:solidFill>
                    <a:schemeClr val="bg1"/>
                  </a:solidFill>
                  <a:latin typeface="Arial" pitchFamily="34" charset="0"/>
                  <a:cs typeface="Arial" pitchFamily="34" charset="0"/>
                </a:rPr>
                <a:t>	  als Archive</a:t>
              </a:r>
              <a:r>
                <a:rPr lang="de-DE" altLang="de-DE" sz="2400" dirty="0">
                  <a:solidFill>
                    <a:schemeClr val="bg1"/>
                  </a:solidFill>
                  <a:latin typeface="Arial" pitchFamily="34" charset="0"/>
                  <a:cs typeface="Arial" pitchFamily="34" charset="0"/>
                </a:rPr>
                <a:t>	</a:t>
              </a:r>
              <a:endParaRPr lang="de-AT" altLang="de-DE" sz="2400" i="1" dirty="0">
                <a:solidFill>
                  <a:schemeClr val="bg1"/>
                </a:solidFill>
                <a:latin typeface="Arial" pitchFamily="34" charset="0"/>
                <a:cs typeface="Arial" pitchFamily="34" charset="0"/>
              </a:endParaRPr>
            </a:p>
          </p:txBody>
        </p:sp>
      </p:grpSp>
      <p:sp>
        <p:nvSpPr>
          <p:cNvPr id="12" name="Rechteck 11"/>
          <p:cNvSpPr/>
          <p:nvPr/>
        </p:nvSpPr>
        <p:spPr>
          <a:xfrm>
            <a:off x="179512" y="2780928"/>
            <a:ext cx="8806861" cy="1446550"/>
          </a:xfrm>
          <a:prstGeom prst="rect">
            <a:avLst/>
          </a:prstGeom>
          <a:noFill/>
        </p:spPr>
        <p:txBody>
          <a:bodyPr>
            <a:spAutoFit/>
          </a:bodyPr>
          <a:lstStyle/>
          <a:p>
            <a:pPr algn="ctr">
              <a:defRPr/>
            </a:pPr>
            <a:r>
              <a:rPr lang="de-DE"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Archive – Prozesse – Frequenzen-Magnituden</a:t>
            </a:r>
            <a:endParaRPr lang="de-DE" sz="4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709677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2590429"/>
            <a:ext cx="3527946" cy="265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Zeittaf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836712"/>
            <a:ext cx="5328592" cy="534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a:spLocks noChangeArrowheads="1"/>
          </p:cNvSpPr>
          <p:nvPr/>
        </p:nvSpPr>
        <p:spPr bwMode="auto">
          <a:xfrm>
            <a:off x="5508104" y="5246801"/>
            <a:ext cx="3528392" cy="7386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dirty="0" smtClean="0">
                <a:solidFill>
                  <a:srgbClr val="FF0000"/>
                </a:solidFill>
                <a:latin typeface="Arial" pitchFamily="34" charset="0"/>
                <a:cs typeface="Arial" pitchFamily="34" charset="0"/>
              </a:rPr>
              <a:t>Aus </a:t>
            </a:r>
            <a:r>
              <a:rPr lang="de-DE" altLang="de-DE" sz="1400" b="1" dirty="0" smtClean="0">
                <a:solidFill>
                  <a:srgbClr val="FF0000"/>
                </a:solidFill>
                <a:latin typeface="Arial" pitchFamily="34" charset="0"/>
                <a:cs typeface="Arial" pitchFamily="34" charset="0"/>
              </a:rPr>
              <a:t>K. </a:t>
            </a:r>
            <a:r>
              <a:rPr lang="de-DE" altLang="de-DE" sz="1400" b="1" dirty="0" err="1" smtClean="0">
                <a:solidFill>
                  <a:srgbClr val="FF0000"/>
                </a:solidFill>
                <a:latin typeface="Arial" pitchFamily="34" charset="0"/>
                <a:cs typeface="Arial" pitchFamily="34" charset="0"/>
              </a:rPr>
              <a:t>Kovarik</a:t>
            </a:r>
            <a:r>
              <a:rPr lang="de-DE" altLang="de-DE" sz="1400" b="1" dirty="0" smtClean="0">
                <a:solidFill>
                  <a:srgbClr val="FF0000"/>
                </a:solidFill>
                <a:latin typeface="Arial" pitchFamily="34" charset="0"/>
                <a:cs typeface="Arial" pitchFamily="34" charset="0"/>
              </a:rPr>
              <a:t>. G.W. Mandl 2014</a:t>
            </a:r>
            <a:r>
              <a:rPr lang="de-DE" altLang="de-DE" sz="1400" dirty="0" smtClean="0">
                <a:solidFill>
                  <a:srgbClr val="FF0000"/>
                </a:solidFill>
                <a:latin typeface="Arial" pitchFamily="34" charset="0"/>
                <a:cs typeface="Arial" pitchFamily="34" charset="0"/>
              </a:rPr>
              <a:t>. </a:t>
            </a:r>
            <a:r>
              <a:rPr lang="de-DE" sz="1400" dirty="0">
                <a:solidFill>
                  <a:srgbClr val="FF0000"/>
                </a:solidFill>
                <a:latin typeface="Arial" panose="020B0604020202020204" pitchFamily="34" charset="0"/>
                <a:cs typeface="Arial" panose="020B0604020202020204" pitchFamily="34" charset="0"/>
              </a:rPr>
              <a:t>Der </a:t>
            </a:r>
            <a:r>
              <a:rPr lang="de-DE" sz="1400" dirty="0" err="1">
                <a:solidFill>
                  <a:srgbClr val="FF0000"/>
                </a:solidFill>
                <a:latin typeface="Arial" panose="020B0604020202020204" pitchFamily="34" charset="0"/>
                <a:cs typeface="Arial" panose="020B0604020202020204" pitchFamily="34" charset="0"/>
              </a:rPr>
              <a:t>Hallstätter</a:t>
            </a:r>
            <a:r>
              <a:rPr lang="de-DE" sz="1400" dirty="0">
                <a:solidFill>
                  <a:srgbClr val="FF0000"/>
                </a:solidFill>
                <a:latin typeface="Arial" panose="020B0604020202020204" pitchFamily="34" charset="0"/>
                <a:cs typeface="Arial" panose="020B0604020202020204" pitchFamily="34" charset="0"/>
              </a:rPr>
              <a:t> </a:t>
            </a:r>
            <a:r>
              <a:rPr lang="de-DE" sz="1400" dirty="0" err="1">
                <a:solidFill>
                  <a:srgbClr val="FF0000"/>
                </a:solidFill>
                <a:latin typeface="Arial" panose="020B0604020202020204" pitchFamily="34" charset="0"/>
                <a:cs typeface="Arial" panose="020B0604020202020204" pitchFamily="34" charset="0"/>
              </a:rPr>
              <a:t>Salzberg</a:t>
            </a:r>
            <a:r>
              <a:rPr lang="de-DE" sz="1400" dirty="0">
                <a:solidFill>
                  <a:srgbClr val="FF0000"/>
                </a:solidFill>
                <a:latin typeface="Arial" panose="020B0604020202020204" pitchFamily="34" charset="0"/>
                <a:cs typeface="Arial" panose="020B0604020202020204" pitchFamily="34" charset="0"/>
              </a:rPr>
              <a:t> – prähistorischer und heutiger </a:t>
            </a:r>
            <a:r>
              <a:rPr lang="de-DE" sz="1400" dirty="0" smtClean="0">
                <a:solidFill>
                  <a:srgbClr val="FF0000"/>
                </a:solidFill>
                <a:latin typeface="Arial" panose="020B0604020202020204" pitchFamily="34" charset="0"/>
                <a:cs typeface="Arial" panose="020B0604020202020204" pitchFamily="34" charset="0"/>
              </a:rPr>
              <a:t>Salzabbau. </a:t>
            </a:r>
            <a:r>
              <a:rPr lang="de-DE" sz="1400" dirty="0" err="1" smtClean="0">
                <a:solidFill>
                  <a:srgbClr val="FF0000"/>
                </a:solidFill>
                <a:latin typeface="Arial" panose="020B0604020202020204" pitchFamily="34" charset="0"/>
                <a:cs typeface="Arial" panose="020B0604020202020204" pitchFamily="34" charset="0"/>
              </a:rPr>
              <a:t>Gmu</a:t>
            </a:r>
            <a:r>
              <a:rPr lang="de-DE" sz="1400" dirty="0" smtClean="0">
                <a:solidFill>
                  <a:srgbClr val="FF0000"/>
                </a:solidFill>
                <a:latin typeface="Arial" panose="020B0604020202020204" pitchFamily="34" charset="0"/>
                <a:cs typeface="Arial" panose="020B0604020202020204" pitchFamily="34" charset="0"/>
              </a:rPr>
              <a:t>-Geo-</a:t>
            </a:r>
            <a:r>
              <a:rPr lang="de-DE" sz="1400" dirty="0" err="1" smtClean="0">
                <a:solidFill>
                  <a:srgbClr val="FF0000"/>
                </a:solidFill>
                <a:latin typeface="Arial" panose="020B0604020202020204" pitchFamily="34" charset="0"/>
                <a:cs typeface="Arial" panose="020B0604020202020204" pitchFamily="34" charset="0"/>
              </a:rPr>
              <a:t>Studs</a:t>
            </a:r>
            <a:r>
              <a:rPr lang="de-DE" sz="1400" dirty="0" smtClean="0">
                <a:solidFill>
                  <a:srgbClr val="FF0000"/>
                </a:solidFill>
                <a:latin typeface="Arial" panose="020B0604020202020204" pitchFamily="34" charset="0"/>
                <a:cs typeface="Arial" panose="020B0604020202020204" pitchFamily="34" charset="0"/>
              </a:rPr>
              <a:t> 5.</a:t>
            </a:r>
            <a:r>
              <a:rPr lang="de-DE" altLang="de-DE" sz="1400" dirty="0" smtClean="0">
                <a:solidFill>
                  <a:srgbClr val="FF0000"/>
                </a:solidFill>
                <a:latin typeface="Arial" pitchFamily="34" charset="0"/>
                <a:cs typeface="Arial" pitchFamily="34" charset="0"/>
              </a:rPr>
              <a:t> </a:t>
            </a:r>
            <a:endParaRPr lang="de-AT" altLang="de-DE" sz="1400" dirty="0">
              <a:solidFill>
                <a:srgbClr val="FF0000"/>
              </a:solidFill>
              <a:latin typeface="Arial" panose="020B0604020202020204" pitchFamily="34" charset="0"/>
              <a:cs typeface="Arial" panose="020B0604020202020204" pitchFamily="34" charset="0"/>
            </a:endParaRPr>
          </a:p>
        </p:txBody>
      </p:sp>
      <p:sp>
        <p:nvSpPr>
          <p:cNvPr id="7" name="Textfeld 6"/>
          <p:cNvSpPr txBox="1">
            <a:spLocks noChangeArrowheads="1"/>
          </p:cNvSpPr>
          <p:nvPr/>
        </p:nvSpPr>
        <p:spPr bwMode="auto">
          <a:xfrm>
            <a:off x="137432" y="6093296"/>
            <a:ext cx="8898618" cy="646112"/>
          </a:xfrm>
          <a:prstGeom prst="rect">
            <a:avLst/>
          </a:prstGeom>
          <a:no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3600" dirty="0" smtClean="0">
                <a:solidFill>
                  <a:srgbClr val="FF0000"/>
                </a:solidFill>
                <a:latin typeface="Arial" pitchFamily="34" charset="0"/>
                <a:cs typeface="Arial" pitchFamily="34" charset="0"/>
              </a:rPr>
              <a:t>1743 findet man den Mann im Salz</a:t>
            </a:r>
            <a:endParaRPr lang="de-AT" altLang="de-DE" sz="3600" b="1" dirty="0">
              <a:solidFill>
                <a:srgbClr val="FF0000"/>
              </a:solidFill>
              <a:latin typeface="Arial" pitchFamily="34" charset="0"/>
              <a:cs typeface="Arial" pitchFamily="34" charset="0"/>
            </a:endParaRPr>
          </a:p>
        </p:txBody>
      </p:sp>
      <p:pic>
        <p:nvPicPr>
          <p:cNvPr id="8" name="Picture 8" descr="J:\scan\S20C-411031109250.jpg"/>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solidFill>
            <a:schemeClr val="bg1"/>
          </a:solidFill>
          <a:ln>
            <a:noFill/>
          </a:ln>
          <a:extLst/>
        </p:spPr>
      </p:pic>
      <p:sp>
        <p:nvSpPr>
          <p:cNvPr id="9" name="Textfeld 2"/>
          <p:cNvSpPr txBox="1">
            <a:spLocks noChangeArrowheads="1"/>
          </p:cNvSpPr>
          <p:nvPr/>
        </p:nvSpPr>
        <p:spPr bwMode="auto">
          <a:xfrm>
            <a:off x="107950" y="116632"/>
            <a:ext cx="8928100" cy="646331"/>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solidFill>
                  <a:srgbClr val="FF0000"/>
                </a:solidFill>
                <a:latin typeface="Arial" pitchFamily="34" charset="0"/>
                <a:cs typeface="Arial" pitchFamily="34" charset="0"/>
              </a:rPr>
              <a:t>Kulturhistorisches Archiv Hallstatt</a:t>
            </a:r>
            <a:endParaRPr lang="de-AT" altLang="de-DE" sz="3600" dirty="0">
              <a:solidFill>
                <a:srgbClr val="FF0000"/>
              </a:solidFill>
              <a:latin typeface="Arial" pitchFamily="34" charset="0"/>
              <a:cs typeface="Arial"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31346" y="1916832"/>
            <a:ext cx="609600" cy="609600"/>
          </a:xfrm>
          <a:prstGeom prst="rect">
            <a:avLst/>
          </a:prstGeom>
        </p:spPr>
      </p:pic>
    </p:spTree>
    <p:extLst>
      <p:ext uri="{BB962C8B-B14F-4D97-AF65-F5344CB8AC3E}">
        <p14:creationId xmlns:p14="http://schemas.microsoft.com/office/powerpoint/2010/main" val="35419350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971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1028"/>
          <p:cNvSpPr>
            <a:spLocks noChangeArrowheads="1" noChangeShapeType="1" noTextEdit="1"/>
          </p:cNvSpPr>
          <p:nvPr/>
        </p:nvSpPr>
        <p:spPr bwMode="auto">
          <a:xfrm>
            <a:off x="192088" y="157163"/>
            <a:ext cx="8763000" cy="7508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AT" sz="3600" kern="10" spc="720">
                <a:solidFill>
                  <a:srgbClr val="FF6600"/>
                </a:solidFill>
                <a:effectLst>
                  <a:outerShdw dist="45791" dir="3378596" algn="ctr" rotWithShape="0">
                    <a:srgbClr val="4D4D4D"/>
                  </a:outerShdw>
                </a:effectLst>
                <a:latin typeface="Arial Black"/>
              </a:rPr>
              <a:t>Der Mann aus dem Salz</a:t>
            </a:r>
          </a:p>
        </p:txBody>
      </p:sp>
      <p:pic>
        <p:nvPicPr>
          <p:cNvPr id="71684" name="Grafik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5876925"/>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692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500" fill="hold"/>
                                        <p:tgtEl>
                                          <p:spTgt spid="15363"/>
                                        </p:tgtEl>
                                        <p:attrNameLst>
                                          <p:attrName>ppt_w</p:attrName>
                                        </p:attrNameLst>
                                      </p:cBhvr>
                                      <p:tavLst>
                                        <p:tav tm="0">
                                          <p:val>
                                            <p:fltVal val="0"/>
                                          </p:val>
                                        </p:tav>
                                        <p:tav tm="100000">
                                          <p:val>
                                            <p:strVal val="#ppt_w"/>
                                          </p:val>
                                        </p:tav>
                                      </p:tavLst>
                                    </p:anim>
                                    <p:anim calcmode="lin" valueType="num">
                                      <p:cBhvr>
                                        <p:cTn id="8" dur="500" fill="hold"/>
                                        <p:tgtEl>
                                          <p:spTgt spid="15363"/>
                                        </p:tgtEl>
                                        <p:attrNameLst>
                                          <p:attrName>ppt_h</p:attrName>
                                        </p:attrNameLst>
                                      </p:cBhvr>
                                      <p:tavLst>
                                        <p:tav tm="0">
                                          <p:val>
                                            <p:fltVal val="0"/>
                                          </p:val>
                                        </p:tav>
                                        <p:tav tm="100000">
                                          <p:val>
                                            <p:strVal val="#ppt_h"/>
                                          </p:val>
                                        </p:tav>
                                      </p:tavLst>
                                    </p:anim>
                                    <p:animEffect transition="in" filter="fade">
                                      <p:cBhvr>
                                        <p:cTn id="9"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F:\mann_im_salz.jpg"/>
          <p:cNvPicPr>
            <a:picLocks noChangeAspect="1" noChangeArrowheads="1"/>
          </p:cNvPicPr>
          <p:nvPr/>
        </p:nvPicPr>
        <p:blipFill>
          <a:blip r:embed="rId3">
            <a:extLst>
              <a:ext uri="{28A0092B-C50C-407E-A947-70E740481C1C}">
                <a14:useLocalDpi xmlns:a14="http://schemas.microsoft.com/office/drawing/2010/main" val="0"/>
              </a:ext>
            </a:extLst>
          </a:blip>
          <a:srcRect l="1575" t="2339" r="13286" b="3508"/>
          <a:stretch>
            <a:fillRect/>
          </a:stretch>
        </p:blipFill>
        <p:spPr bwMode="auto">
          <a:xfrm>
            <a:off x="2916238" y="1209675"/>
            <a:ext cx="6227762" cy="48831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78852" name="WordArt 1028"/>
          <p:cNvSpPr>
            <a:spLocks noChangeArrowheads="1" noChangeShapeType="1" noTextEdit="1"/>
          </p:cNvSpPr>
          <p:nvPr/>
        </p:nvSpPr>
        <p:spPr bwMode="auto">
          <a:xfrm>
            <a:off x="250825" y="188913"/>
            <a:ext cx="63373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AT" sz="3600" kern="10" spc="720">
                <a:solidFill>
                  <a:schemeClr val="bg1"/>
                </a:solidFill>
                <a:effectLst>
                  <a:outerShdw dist="45791" dir="3378596" algn="ctr" rotWithShape="0">
                    <a:srgbClr val="4D4D4D"/>
                  </a:outerShdw>
                </a:effectLst>
                <a:latin typeface="Arial Black"/>
              </a:rPr>
              <a:t>Der Mann im Salz</a:t>
            </a:r>
          </a:p>
        </p:txBody>
      </p:sp>
      <p:sp>
        <p:nvSpPr>
          <p:cNvPr id="6" name="WordArt 4"/>
          <p:cNvSpPr>
            <a:spLocks noChangeArrowheads="1" noChangeShapeType="1" noTextEdit="1"/>
          </p:cNvSpPr>
          <p:nvPr/>
        </p:nvSpPr>
        <p:spPr bwMode="auto">
          <a:xfrm>
            <a:off x="201613" y="6132513"/>
            <a:ext cx="8751887"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AT" sz="3600" kern="10" spc="720">
                <a:solidFill>
                  <a:srgbClr val="FF0000"/>
                </a:solidFill>
                <a:effectLst>
                  <a:outerShdw dist="45791" dir="3378596" algn="ctr" rotWithShape="0">
                    <a:srgbClr val="4D4D4D"/>
                  </a:outerShdw>
                </a:effectLst>
                <a:latin typeface="Arial Black"/>
              </a:rPr>
              <a:t>Gefunden 1734!</a:t>
            </a:r>
          </a:p>
        </p:txBody>
      </p:sp>
      <p:pic>
        <p:nvPicPr>
          <p:cNvPr id="78854" name="Grafik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0913" y="142875"/>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710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Grafik 1"/>
          <p:cNvPicPr>
            <a:picLocks noChangeAspect="1"/>
          </p:cNvPicPr>
          <p:nvPr/>
        </p:nvPicPr>
        <p:blipFill>
          <a:blip r:embed="rId4" cstate="print">
            <a:extLst>
              <a:ext uri="{28A0092B-C50C-407E-A947-70E740481C1C}">
                <a14:useLocalDpi xmlns:a14="http://schemas.microsoft.com/office/drawing/2010/main" val="0"/>
              </a:ext>
            </a:extLst>
          </a:blip>
          <a:srcRect l="12019" t="20605"/>
          <a:stretch>
            <a:fillRect/>
          </a:stretch>
        </p:blipFill>
        <p:spPr bwMode="auto">
          <a:xfrm>
            <a:off x="0" y="682625"/>
            <a:ext cx="914400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WordArt 1028"/>
          <p:cNvSpPr>
            <a:spLocks noChangeArrowheads="1" noChangeShapeType="1" noTextEdit="1"/>
          </p:cNvSpPr>
          <p:nvPr/>
        </p:nvSpPr>
        <p:spPr bwMode="auto">
          <a:xfrm>
            <a:off x="190500" y="44450"/>
            <a:ext cx="87630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AT" sz="3600" kern="10" spc="720">
                <a:effectLst>
                  <a:outerShdw dist="45791" dir="3378596" algn="ctr" rotWithShape="0">
                    <a:srgbClr val="4D4D4D"/>
                  </a:outerShdw>
                </a:effectLst>
                <a:latin typeface="Arial Black"/>
              </a:rPr>
              <a:t>Die Gräber der Hallstattzeit</a:t>
            </a:r>
          </a:p>
        </p:txBody>
      </p:sp>
      <p:sp>
        <p:nvSpPr>
          <p:cNvPr id="80900" name="WordArt 1028"/>
          <p:cNvSpPr>
            <a:spLocks noChangeArrowheads="1" noChangeShapeType="1" noTextEdit="1"/>
          </p:cNvSpPr>
          <p:nvPr/>
        </p:nvSpPr>
        <p:spPr bwMode="auto">
          <a:xfrm>
            <a:off x="180975" y="836613"/>
            <a:ext cx="8772525"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AT" sz="3600" kern="10" spc="720">
                <a:solidFill>
                  <a:schemeClr val="bg1"/>
                </a:solidFill>
                <a:effectLst>
                  <a:outerShdw dist="45791" dir="3378596" algn="ctr" rotWithShape="0">
                    <a:srgbClr val="4D4D4D"/>
                  </a:outerShdw>
                </a:effectLst>
                <a:latin typeface="Arial Black"/>
              </a:rPr>
              <a:t>Mit wertvollen Grabbeigaben!</a:t>
            </a:r>
          </a:p>
        </p:txBody>
      </p:sp>
      <p:pic>
        <p:nvPicPr>
          <p:cNvPr id="80901" name="Grafik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0913" y="5876925"/>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3648" y="1700808"/>
            <a:ext cx="609600" cy="609600"/>
          </a:xfrm>
          <a:prstGeom prst="rect">
            <a:avLst/>
          </a:prstGeom>
        </p:spPr>
      </p:pic>
    </p:spTree>
    <p:extLst>
      <p:ext uri="{BB962C8B-B14F-4D97-AF65-F5344CB8AC3E}">
        <p14:creationId xmlns:p14="http://schemas.microsoft.com/office/powerpoint/2010/main" val="2154425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ofil_Salzberg_s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836712"/>
            <a:ext cx="6624736" cy="535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a:spLocks noChangeArrowheads="1"/>
          </p:cNvSpPr>
          <p:nvPr/>
        </p:nvSpPr>
        <p:spPr bwMode="auto">
          <a:xfrm>
            <a:off x="7020272" y="3052698"/>
            <a:ext cx="2015778" cy="1600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dirty="0" smtClean="0">
                <a:solidFill>
                  <a:srgbClr val="FF0000"/>
                </a:solidFill>
                <a:latin typeface="Arial" pitchFamily="34" charset="0"/>
                <a:cs typeface="Arial" pitchFamily="34" charset="0"/>
              </a:rPr>
              <a:t>Aus </a:t>
            </a:r>
            <a:r>
              <a:rPr lang="de-DE" altLang="de-DE" sz="1400" b="1" dirty="0" smtClean="0">
                <a:solidFill>
                  <a:srgbClr val="FF0000"/>
                </a:solidFill>
                <a:latin typeface="Arial" pitchFamily="34" charset="0"/>
                <a:cs typeface="Arial" pitchFamily="34" charset="0"/>
              </a:rPr>
              <a:t>K. </a:t>
            </a:r>
            <a:r>
              <a:rPr lang="de-DE" altLang="de-DE" sz="1400" b="1" dirty="0" err="1" smtClean="0">
                <a:solidFill>
                  <a:srgbClr val="FF0000"/>
                </a:solidFill>
                <a:latin typeface="Arial" pitchFamily="34" charset="0"/>
                <a:cs typeface="Arial" pitchFamily="34" charset="0"/>
              </a:rPr>
              <a:t>Kovarik</a:t>
            </a:r>
            <a:r>
              <a:rPr lang="de-DE" altLang="de-DE" sz="1400" b="1" dirty="0" smtClean="0">
                <a:solidFill>
                  <a:srgbClr val="FF0000"/>
                </a:solidFill>
                <a:latin typeface="Arial" pitchFamily="34" charset="0"/>
                <a:cs typeface="Arial" pitchFamily="34" charset="0"/>
              </a:rPr>
              <a:t>. G.W. Mandl 2014</a:t>
            </a:r>
            <a:r>
              <a:rPr lang="de-DE" altLang="de-DE" sz="1400" dirty="0" smtClean="0">
                <a:solidFill>
                  <a:srgbClr val="FF0000"/>
                </a:solidFill>
                <a:latin typeface="Arial" pitchFamily="34" charset="0"/>
                <a:cs typeface="Arial" pitchFamily="34" charset="0"/>
              </a:rPr>
              <a:t>. </a:t>
            </a:r>
            <a:r>
              <a:rPr lang="de-DE" sz="1400" dirty="0">
                <a:solidFill>
                  <a:srgbClr val="FF0000"/>
                </a:solidFill>
                <a:latin typeface="Arial" panose="020B0604020202020204" pitchFamily="34" charset="0"/>
                <a:cs typeface="Arial" panose="020B0604020202020204" pitchFamily="34" charset="0"/>
              </a:rPr>
              <a:t>Der </a:t>
            </a:r>
            <a:r>
              <a:rPr lang="de-DE" sz="1400" dirty="0" err="1">
                <a:solidFill>
                  <a:srgbClr val="FF0000"/>
                </a:solidFill>
                <a:latin typeface="Arial" panose="020B0604020202020204" pitchFamily="34" charset="0"/>
                <a:cs typeface="Arial" panose="020B0604020202020204" pitchFamily="34" charset="0"/>
              </a:rPr>
              <a:t>Hallstätter</a:t>
            </a:r>
            <a:r>
              <a:rPr lang="de-DE" sz="1400" dirty="0">
                <a:solidFill>
                  <a:srgbClr val="FF0000"/>
                </a:solidFill>
                <a:latin typeface="Arial" panose="020B0604020202020204" pitchFamily="34" charset="0"/>
                <a:cs typeface="Arial" panose="020B0604020202020204" pitchFamily="34" charset="0"/>
              </a:rPr>
              <a:t> </a:t>
            </a:r>
            <a:r>
              <a:rPr lang="de-DE" sz="1400" dirty="0" err="1">
                <a:solidFill>
                  <a:srgbClr val="FF0000"/>
                </a:solidFill>
                <a:latin typeface="Arial" panose="020B0604020202020204" pitchFamily="34" charset="0"/>
                <a:cs typeface="Arial" panose="020B0604020202020204" pitchFamily="34" charset="0"/>
              </a:rPr>
              <a:t>Salzberg</a:t>
            </a:r>
            <a:r>
              <a:rPr lang="de-DE" sz="1400" dirty="0">
                <a:solidFill>
                  <a:srgbClr val="FF0000"/>
                </a:solidFill>
                <a:latin typeface="Arial" panose="020B0604020202020204" pitchFamily="34" charset="0"/>
                <a:cs typeface="Arial" panose="020B0604020202020204" pitchFamily="34" charset="0"/>
              </a:rPr>
              <a:t> – prähistorischer und heutiger </a:t>
            </a:r>
            <a:r>
              <a:rPr lang="de-DE" sz="1400" dirty="0" smtClean="0">
                <a:solidFill>
                  <a:srgbClr val="FF0000"/>
                </a:solidFill>
                <a:latin typeface="Arial" panose="020B0604020202020204" pitchFamily="34" charset="0"/>
                <a:cs typeface="Arial" panose="020B0604020202020204" pitchFamily="34" charset="0"/>
              </a:rPr>
              <a:t>Salzabbau. </a:t>
            </a:r>
            <a:r>
              <a:rPr lang="de-DE" sz="1400" dirty="0" err="1" smtClean="0">
                <a:solidFill>
                  <a:srgbClr val="FF0000"/>
                </a:solidFill>
                <a:latin typeface="Arial" panose="020B0604020202020204" pitchFamily="34" charset="0"/>
                <a:cs typeface="Arial" panose="020B0604020202020204" pitchFamily="34" charset="0"/>
              </a:rPr>
              <a:t>Gmundner</a:t>
            </a:r>
            <a:r>
              <a:rPr lang="de-DE" sz="1400" dirty="0" smtClean="0">
                <a:solidFill>
                  <a:srgbClr val="FF0000"/>
                </a:solidFill>
                <a:latin typeface="Arial" panose="020B0604020202020204" pitchFamily="34" charset="0"/>
                <a:cs typeface="Arial" panose="020B0604020202020204" pitchFamily="34" charset="0"/>
              </a:rPr>
              <a:t> Geo-Studien 5.</a:t>
            </a:r>
            <a:r>
              <a:rPr lang="de-DE" altLang="de-DE" sz="1400" dirty="0" smtClean="0">
                <a:solidFill>
                  <a:srgbClr val="FF0000"/>
                </a:solidFill>
                <a:latin typeface="Arial" pitchFamily="34" charset="0"/>
                <a:cs typeface="Arial" pitchFamily="34" charset="0"/>
              </a:rPr>
              <a:t> </a:t>
            </a:r>
            <a:endParaRPr lang="de-AT" altLang="de-DE" sz="1400" dirty="0">
              <a:solidFill>
                <a:srgbClr val="FF0000"/>
              </a:solidFill>
              <a:latin typeface="Arial" panose="020B0604020202020204" pitchFamily="34" charset="0"/>
              <a:cs typeface="Arial" panose="020B0604020202020204" pitchFamily="34" charset="0"/>
            </a:endParaRPr>
          </a:p>
        </p:txBody>
      </p:sp>
      <p:sp>
        <p:nvSpPr>
          <p:cNvPr id="4" name="Ellipse 3"/>
          <p:cNvSpPr/>
          <p:nvPr/>
        </p:nvSpPr>
        <p:spPr>
          <a:xfrm>
            <a:off x="1899841" y="764704"/>
            <a:ext cx="3320231" cy="2747909"/>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5" name="Textfeld 2"/>
          <p:cNvSpPr txBox="1">
            <a:spLocks noChangeArrowheads="1"/>
          </p:cNvSpPr>
          <p:nvPr/>
        </p:nvSpPr>
        <p:spPr bwMode="auto">
          <a:xfrm>
            <a:off x="107950" y="116632"/>
            <a:ext cx="8928100" cy="646331"/>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solidFill>
                  <a:schemeClr val="accent6">
                    <a:lumMod val="75000"/>
                  </a:schemeClr>
                </a:solidFill>
                <a:latin typeface="Arial" pitchFamily="34" charset="0"/>
                <a:cs typeface="Arial" pitchFamily="34" charset="0"/>
              </a:rPr>
              <a:t>Kulturhistorisches Archiv Hallstatt</a:t>
            </a:r>
            <a:endParaRPr lang="de-AT" altLang="de-DE" sz="3600" dirty="0">
              <a:solidFill>
                <a:schemeClr val="accent6">
                  <a:lumMod val="75000"/>
                </a:schemeClr>
              </a:solidFill>
              <a:latin typeface="Arial" pitchFamily="34" charset="0"/>
              <a:cs typeface="Arial" pitchFamily="34" charset="0"/>
            </a:endParaRPr>
          </a:p>
        </p:txBody>
      </p:sp>
      <p:sp>
        <p:nvSpPr>
          <p:cNvPr id="6" name="Textfeld 3"/>
          <p:cNvSpPr txBox="1">
            <a:spLocks noChangeArrowheads="1"/>
          </p:cNvSpPr>
          <p:nvPr/>
        </p:nvSpPr>
        <p:spPr bwMode="auto">
          <a:xfrm>
            <a:off x="137432" y="6093296"/>
            <a:ext cx="8898618" cy="646112"/>
          </a:xfrm>
          <a:prstGeom prst="rect">
            <a:avLst/>
          </a:prstGeom>
          <a:no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err="1" smtClean="0">
                <a:solidFill>
                  <a:schemeClr val="accent6">
                    <a:lumMod val="75000"/>
                  </a:schemeClr>
                </a:solidFill>
                <a:latin typeface="Arial" pitchFamily="34" charset="0"/>
                <a:cs typeface="Arial" pitchFamily="34" charset="0"/>
              </a:rPr>
              <a:t>Salzberg_Geologie</a:t>
            </a:r>
            <a:r>
              <a:rPr lang="de-DE" altLang="de-DE" sz="3600" dirty="0" smtClean="0">
                <a:solidFill>
                  <a:schemeClr val="accent6">
                    <a:lumMod val="75000"/>
                  </a:schemeClr>
                </a:solidFill>
                <a:latin typeface="Arial" pitchFamily="34" charset="0"/>
                <a:cs typeface="Arial" pitchFamily="34" charset="0"/>
              </a:rPr>
              <a:t>/Tektonik</a:t>
            </a:r>
            <a:endParaRPr lang="de-AT" altLang="de-DE" sz="3600" dirty="0">
              <a:solidFill>
                <a:schemeClr val="accent6">
                  <a:lumMod val="75000"/>
                </a:schemeClr>
              </a:solidFill>
              <a:latin typeface="Arial" pitchFamily="34" charset="0"/>
              <a:cs typeface="Arial" pitchFamily="34" charset="0"/>
            </a:endParaRPr>
          </a:p>
        </p:txBody>
      </p:sp>
      <p:pic>
        <p:nvPicPr>
          <p:cNvPr id="7"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solidFill>
            <a:schemeClr val="bg1"/>
          </a:solidFill>
          <a:ln>
            <a:noFill/>
          </a:ln>
          <a:extLst/>
        </p:spPr>
      </p:pic>
      <p:pic>
        <p:nvPicPr>
          <p:cNvPr id="8" name="Picture 11" descr="C:\Users\g40705u2902\AppData\Local\Microsoft\Windows\Temporary Internet Files\Content.IE5\47KSFV6O\MM900318128[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20272" y="4772100"/>
            <a:ext cx="2016224" cy="196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9592" y="891952"/>
            <a:ext cx="609600" cy="609600"/>
          </a:xfrm>
          <a:prstGeom prst="rect">
            <a:avLst/>
          </a:prstGeom>
        </p:spPr>
      </p:pic>
    </p:spTree>
    <p:extLst>
      <p:ext uri="{BB962C8B-B14F-4D97-AF65-F5344CB8AC3E}">
        <p14:creationId xmlns:p14="http://schemas.microsoft.com/office/powerpoint/2010/main" val="34968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72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feld 3"/>
          <p:cNvSpPr txBox="1">
            <a:spLocks noChangeArrowheads="1"/>
          </p:cNvSpPr>
          <p:nvPr/>
        </p:nvSpPr>
        <p:spPr bwMode="auto">
          <a:xfrm>
            <a:off x="141288" y="101600"/>
            <a:ext cx="89281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3600">
              <a:solidFill>
                <a:schemeClr val="bg1"/>
              </a:solidFill>
              <a:latin typeface="Arial" charset="0"/>
              <a:cs typeface="Arial" charset="0"/>
            </a:endParaRPr>
          </a:p>
          <a:p>
            <a:pPr eaLnBrk="1" hangingPunct="1">
              <a:spcBef>
                <a:spcPct val="0"/>
              </a:spcBef>
              <a:buFontTx/>
              <a:buNone/>
            </a:pPr>
            <a:r>
              <a:rPr lang="de-DE" altLang="de-DE" sz="6600">
                <a:solidFill>
                  <a:schemeClr val="bg1"/>
                </a:solidFill>
                <a:latin typeface="Arial" charset="0"/>
                <a:cs typeface="Arial" charset="0"/>
              </a:rPr>
              <a:t>Säbelwuchs</a:t>
            </a:r>
            <a:endParaRPr lang="de-AT" altLang="de-DE" sz="6600">
              <a:solidFill>
                <a:schemeClr val="bg1"/>
              </a:solidFill>
              <a:latin typeface="Arial" charset="0"/>
              <a:cs typeface="Arial" charset="0"/>
            </a:endParaRPr>
          </a:p>
        </p:txBody>
      </p:sp>
      <p:pic>
        <p:nvPicPr>
          <p:cNvPr id="90117" name="Picture 7" descr="C:\Users\g40705u2902\AppData\Local\Microsoft\Windows\Temporary Internet Files\Content.IE5\OF5964IS\MC90042577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025" y="4941888"/>
            <a:ext cx="18986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feld 3"/>
          <p:cNvSpPr txBox="1">
            <a:spLocks noChangeArrowheads="1"/>
          </p:cNvSpPr>
          <p:nvPr/>
        </p:nvSpPr>
        <p:spPr bwMode="auto">
          <a:xfrm>
            <a:off x="141288" y="4652963"/>
            <a:ext cx="89281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3600">
              <a:solidFill>
                <a:srgbClr val="00B0F0"/>
              </a:solidFill>
              <a:latin typeface="Arial" charset="0"/>
              <a:cs typeface="Arial" charset="0"/>
            </a:endParaRPr>
          </a:p>
          <a:p>
            <a:pPr eaLnBrk="1" hangingPunct="1">
              <a:spcBef>
                <a:spcPct val="0"/>
              </a:spcBef>
              <a:buFontTx/>
              <a:buNone/>
            </a:pPr>
            <a:r>
              <a:rPr lang="de-DE" altLang="de-DE" sz="6600">
                <a:solidFill>
                  <a:srgbClr val="00B0F0"/>
                </a:solidFill>
                <a:latin typeface="Arial" charset="0"/>
                <a:cs typeface="Arial" charset="0"/>
              </a:rPr>
              <a:t>Betrunkener Wald</a:t>
            </a:r>
            <a:endParaRPr lang="de-AT" altLang="de-DE" sz="6600">
              <a:solidFill>
                <a:srgbClr val="00B0F0"/>
              </a:solidFill>
              <a:latin typeface="Arial" charset="0"/>
              <a:cs typeface="Arial" charset="0"/>
            </a:endParaRPr>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6850" y="152400"/>
            <a:ext cx="609600" cy="609600"/>
          </a:xfrm>
          <a:prstGeom prst="rect">
            <a:avLst/>
          </a:prstGeom>
        </p:spPr>
      </p:pic>
    </p:spTree>
    <p:extLst>
      <p:ext uri="{BB962C8B-B14F-4D97-AF65-F5344CB8AC3E}">
        <p14:creationId xmlns:p14="http://schemas.microsoft.com/office/powerpoint/2010/main" val="488018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596188"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feld 3"/>
          <p:cNvSpPr txBox="1">
            <a:spLocks noChangeArrowheads="1"/>
          </p:cNvSpPr>
          <p:nvPr/>
        </p:nvSpPr>
        <p:spPr bwMode="auto">
          <a:xfrm>
            <a:off x="6084168" y="1316216"/>
            <a:ext cx="2952328" cy="738664"/>
          </a:xfrm>
          <a:prstGeom prst="rect">
            <a:avLst/>
          </a:prstGeom>
          <a:solidFill>
            <a:srgbClr val="FFFF00"/>
          </a:solidFill>
          <a:ln>
            <a:noFill/>
          </a:ln>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DE" altLang="de-DE" sz="1400" i="1" dirty="0">
                <a:solidFill>
                  <a:srgbClr val="FF0000"/>
                </a:solidFill>
                <a:latin typeface="Arial" pitchFamily="34" charset="0"/>
                <a:cs typeface="Arial" pitchFamily="34" charset="0"/>
              </a:rPr>
              <a:t>Abb. aus: </a:t>
            </a:r>
            <a:r>
              <a:rPr lang="de-DE" altLang="de-DE" sz="1400" b="1" dirty="0">
                <a:solidFill>
                  <a:srgbClr val="FF0000"/>
                </a:solidFill>
                <a:latin typeface="Arial" pitchFamily="34" charset="0"/>
                <a:cs typeface="Arial" pitchFamily="34" charset="0"/>
              </a:rPr>
              <a:t>Kern, A. et. al. 2008. </a:t>
            </a:r>
            <a:r>
              <a:rPr lang="de-DE" altLang="de-DE" sz="1400" dirty="0">
                <a:solidFill>
                  <a:srgbClr val="FF0000"/>
                </a:solidFill>
                <a:latin typeface="Arial" pitchFamily="34" charset="0"/>
                <a:cs typeface="Arial" pitchFamily="34" charset="0"/>
              </a:rPr>
              <a:t>Salz-Reich-7000 Jahre Hallstatt</a:t>
            </a:r>
            <a:r>
              <a:rPr lang="de-DE" altLang="de-DE" sz="1400" dirty="0" smtClean="0">
                <a:solidFill>
                  <a:srgbClr val="FF0000"/>
                </a:solidFill>
                <a:latin typeface="Arial" pitchFamily="34" charset="0"/>
                <a:cs typeface="Arial" pitchFamily="34" charset="0"/>
              </a:rPr>
              <a:t>.</a:t>
            </a:r>
          </a:p>
          <a:p>
            <a:pPr algn="ctr" eaLnBrk="1" hangingPunct="1">
              <a:spcBef>
                <a:spcPct val="0"/>
              </a:spcBef>
              <a:buFontTx/>
              <a:buNone/>
            </a:pPr>
            <a:r>
              <a:rPr lang="de-DE" altLang="de-DE" sz="1400" dirty="0" err="1" smtClean="0">
                <a:solidFill>
                  <a:srgbClr val="FF0000"/>
                </a:solidFill>
                <a:latin typeface="Arial" pitchFamily="34" charset="0"/>
                <a:cs typeface="Arial" pitchFamily="34" charset="0"/>
              </a:rPr>
              <a:t>Prähist</a:t>
            </a:r>
            <a:r>
              <a:rPr lang="de-DE" altLang="de-DE" sz="1400" dirty="0">
                <a:solidFill>
                  <a:srgbClr val="FF0000"/>
                </a:solidFill>
                <a:latin typeface="Arial" pitchFamily="34" charset="0"/>
                <a:cs typeface="Arial" pitchFamily="34" charset="0"/>
              </a:rPr>
              <a:t>. Abt. (VPA) 2, NHM-Wien.  </a:t>
            </a:r>
            <a:endParaRPr lang="de-AT" altLang="de-DE" sz="1400" dirty="0">
              <a:solidFill>
                <a:srgbClr val="FF0000"/>
              </a:solidFill>
              <a:latin typeface="Arial" pitchFamily="34" charset="0"/>
              <a:cs typeface="Arial" pitchFamily="34" charset="0"/>
            </a:endParaRPr>
          </a:p>
        </p:txBody>
      </p:sp>
      <p:cxnSp>
        <p:nvCxnSpPr>
          <p:cNvPr id="6" name="Gerade Verbindung mit Pfeil 5"/>
          <p:cNvCxnSpPr/>
          <p:nvPr/>
        </p:nvCxnSpPr>
        <p:spPr>
          <a:xfrm>
            <a:off x="6661150" y="3573463"/>
            <a:ext cx="935038" cy="14287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Freihandform 7"/>
          <p:cNvSpPr/>
          <p:nvPr/>
        </p:nvSpPr>
        <p:spPr>
          <a:xfrm>
            <a:off x="2282825" y="742950"/>
            <a:ext cx="4594225" cy="3425825"/>
          </a:xfrm>
          <a:custGeom>
            <a:avLst/>
            <a:gdLst>
              <a:gd name="connsiteX0" fmla="*/ 4594892 w 4594892"/>
              <a:gd name="connsiteY0" fmla="*/ 2657568 h 3508614"/>
              <a:gd name="connsiteX1" fmla="*/ 4194842 w 4594892"/>
              <a:gd name="connsiteY1" fmla="*/ 2628993 h 3508614"/>
              <a:gd name="connsiteX2" fmla="*/ 3994817 w 4594892"/>
              <a:gd name="connsiteY2" fmla="*/ 2590893 h 3508614"/>
              <a:gd name="connsiteX3" fmla="*/ 3880517 w 4594892"/>
              <a:gd name="connsiteY3" fmla="*/ 2562318 h 3508614"/>
              <a:gd name="connsiteX4" fmla="*/ 3890042 w 4594892"/>
              <a:gd name="connsiteY4" fmla="*/ 2495643 h 3508614"/>
              <a:gd name="connsiteX5" fmla="*/ 3985292 w 4594892"/>
              <a:gd name="connsiteY5" fmla="*/ 2428968 h 3508614"/>
              <a:gd name="connsiteX6" fmla="*/ 4242467 w 4594892"/>
              <a:gd name="connsiteY6" fmla="*/ 2324193 h 3508614"/>
              <a:gd name="connsiteX7" fmla="*/ 4452017 w 4594892"/>
              <a:gd name="connsiteY7" fmla="*/ 2324193 h 3508614"/>
              <a:gd name="connsiteX8" fmla="*/ 4480592 w 4594892"/>
              <a:gd name="connsiteY8" fmla="*/ 2238468 h 3508614"/>
              <a:gd name="connsiteX9" fmla="*/ 4309142 w 4594892"/>
              <a:gd name="connsiteY9" fmla="*/ 2209893 h 3508614"/>
              <a:gd name="connsiteX10" fmla="*/ 4204367 w 4594892"/>
              <a:gd name="connsiteY10" fmla="*/ 2209893 h 3508614"/>
              <a:gd name="connsiteX11" fmla="*/ 4090067 w 4594892"/>
              <a:gd name="connsiteY11" fmla="*/ 2257518 h 3508614"/>
              <a:gd name="connsiteX12" fmla="*/ 3966242 w 4594892"/>
              <a:gd name="connsiteY12" fmla="*/ 2276568 h 3508614"/>
              <a:gd name="connsiteX13" fmla="*/ 3851942 w 4594892"/>
              <a:gd name="connsiteY13" fmla="*/ 2295618 h 3508614"/>
              <a:gd name="connsiteX14" fmla="*/ 3451892 w 4594892"/>
              <a:gd name="connsiteY14" fmla="*/ 2190843 h 3508614"/>
              <a:gd name="connsiteX15" fmla="*/ 3328067 w 4594892"/>
              <a:gd name="connsiteY15" fmla="*/ 2152743 h 3508614"/>
              <a:gd name="connsiteX16" fmla="*/ 3147092 w 4594892"/>
              <a:gd name="connsiteY16" fmla="*/ 2105118 h 3508614"/>
              <a:gd name="connsiteX17" fmla="*/ 2861342 w 4594892"/>
              <a:gd name="connsiteY17" fmla="*/ 1981293 h 3508614"/>
              <a:gd name="connsiteX18" fmla="*/ 2680367 w 4594892"/>
              <a:gd name="connsiteY18" fmla="*/ 1895568 h 3508614"/>
              <a:gd name="connsiteX19" fmla="*/ 2594642 w 4594892"/>
              <a:gd name="connsiteY19" fmla="*/ 1733643 h 3508614"/>
              <a:gd name="connsiteX20" fmla="*/ 2508917 w 4594892"/>
              <a:gd name="connsiteY20" fmla="*/ 1514568 h 3508614"/>
              <a:gd name="connsiteX21" fmla="*/ 2499392 w 4594892"/>
              <a:gd name="connsiteY21" fmla="*/ 1285968 h 3508614"/>
              <a:gd name="connsiteX22" fmla="*/ 2594642 w 4594892"/>
              <a:gd name="connsiteY22" fmla="*/ 666843 h 3508614"/>
              <a:gd name="connsiteX23" fmla="*/ 2566067 w 4594892"/>
              <a:gd name="connsiteY23" fmla="*/ 485868 h 3508614"/>
              <a:gd name="connsiteX24" fmla="*/ 2508917 w 4594892"/>
              <a:gd name="connsiteY24" fmla="*/ 295368 h 3508614"/>
              <a:gd name="connsiteX25" fmla="*/ 2356517 w 4594892"/>
              <a:gd name="connsiteY25" fmla="*/ 152493 h 3508614"/>
              <a:gd name="connsiteX26" fmla="*/ 2175542 w 4594892"/>
              <a:gd name="connsiteY26" fmla="*/ 28668 h 3508614"/>
              <a:gd name="connsiteX27" fmla="*/ 1851692 w 4594892"/>
              <a:gd name="connsiteY27" fmla="*/ 93 h 3508614"/>
              <a:gd name="connsiteX28" fmla="*/ 1718342 w 4594892"/>
              <a:gd name="connsiteY28" fmla="*/ 19143 h 3508614"/>
              <a:gd name="connsiteX29" fmla="*/ 1499267 w 4594892"/>
              <a:gd name="connsiteY29" fmla="*/ 9618 h 3508614"/>
              <a:gd name="connsiteX30" fmla="*/ 1346867 w 4594892"/>
              <a:gd name="connsiteY30" fmla="*/ 114393 h 3508614"/>
              <a:gd name="connsiteX31" fmla="*/ 1213517 w 4594892"/>
              <a:gd name="connsiteY31" fmla="*/ 314418 h 3508614"/>
              <a:gd name="connsiteX32" fmla="*/ 1061117 w 4594892"/>
              <a:gd name="connsiteY32" fmla="*/ 457293 h 3508614"/>
              <a:gd name="connsiteX33" fmla="*/ 918242 w 4594892"/>
              <a:gd name="connsiteY33" fmla="*/ 619218 h 3508614"/>
              <a:gd name="connsiteX34" fmla="*/ 908717 w 4594892"/>
              <a:gd name="connsiteY34" fmla="*/ 800193 h 3508614"/>
              <a:gd name="connsiteX35" fmla="*/ 946817 w 4594892"/>
              <a:gd name="connsiteY35" fmla="*/ 962118 h 3508614"/>
              <a:gd name="connsiteX36" fmla="*/ 880142 w 4594892"/>
              <a:gd name="connsiteY36" fmla="*/ 1133568 h 3508614"/>
              <a:gd name="connsiteX37" fmla="*/ 775367 w 4594892"/>
              <a:gd name="connsiteY37" fmla="*/ 1228818 h 3508614"/>
              <a:gd name="connsiteX38" fmla="*/ 499142 w 4594892"/>
              <a:gd name="connsiteY38" fmla="*/ 1362168 h 3508614"/>
              <a:gd name="connsiteX39" fmla="*/ 299117 w 4594892"/>
              <a:gd name="connsiteY39" fmla="*/ 1447893 h 3508614"/>
              <a:gd name="connsiteX40" fmla="*/ 261017 w 4594892"/>
              <a:gd name="connsiteY40" fmla="*/ 1619343 h 3508614"/>
              <a:gd name="connsiteX41" fmla="*/ 194342 w 4594892"/>
              <a:gd name="connsiteY41" fmla="*/ 1733643 h 3508614"/>
              <a:gd name="connsiteX42" fmla="*/ 118142 w 4594892"/>
              <a:gd name="connsiteY42" fmla="*/ 1838418 h 3508614"/>
              <a:gd name="connsiteX43" fmla="*/ 80042 w 4594892"/>
              <a:gd name="connsiteY43" fmla="*/ 1943193 h 3508614"/>
              <a:gd name="connsiteX44" fmla="*/ 51467 w 4594892"/>
              <a:gd name="connsiteY44" fmla="*/ 2143218 h 3508614"/>
              <a:gd name="connsiteX45" fmla="*/ 32417 w 4594892"/>
              <a:gd name="connsiteY45" fmla="*/ 2267043 h 3508614"/>
              <a:gd name="connsiteX46" fmla="*/ 3842 w 4594892"/>
              <a:gd name="connsiteY46" fmla="*/ 2371818 h 3508614"/>
              <a:gd name="connsiteX47" fmla="*/ 41942 w 4594892"/>
              <a:gd name="connsiteY47" fmla="*/ 2581368 h 3508614"/>
              <a:gd name="connsiteX48" fmla="*/ 375317 w 4594892"/>
              <a:gd name="connsiteY48" fmla="*/ 2676618 h 3508614"/>
              <a:gd name="connsiteX49" fmla="*/ 718217 w 4594892"/>
              <a:gd name="connsiteY49" fmla="*/ 2657568 h 3508614"/>
              <a:gd name="connsiteX50" fmla="*/ 994442 w 4594892"/>
              <a:gd name="connsiteY50" fmla="*/ 2552793 h 3508614"/>
              <a:gd name="connsiteX51" fmla="*/ 1156367 w 4594892"/>
              <a:gd name="connsiteY51" fmla="*/ 2362293 h 3508614"/>
              <a:gd name="connsiteX52" fmla="*/ 1308767 w 4594892"/>
              <a:gd name="connsiteY52" fmla="*/ 2228943 h 3508614"/>
              <a:gd name="connsiteX53" fmla="*/ 1565942 w 4594892"/>
              <a:gd name="connsiteY53" fmla="*/ 2209893 h 3508614"/>
              <a:gd name="connsiteX54" fmla="*/ 1794542 w 4594892"/>
              <a:gd name="connsiteY54" fmla="*/ 2219418 h 3508614"/>
              <a:gd name="connsiteX55" fmla="*/ 1975517 w 4594892"/>
              <a:gd name="connsiteY55" fmla="*/ 2362293 h 3508614"/>
              <a:gd name="connsiteX56" fmla="*/ 2042192 w 4594892"/>
              <a:gd name="connsiteY56" fmla="*/ 2428968 h 3508614"/>
              <a:gd name="connsiteX57" fmla="*/ 2023142 w 4594892"/>
              <a:gd name="connsiteY57" fmla="*/ 2648043 h 3508614"/>
              <a:gd name="connsiteX58" fmla="*/ 2032667 w 4594892"/>
              <a:gd name="connsiteY58" fmla="*/ 2886168 h 3508614"/>
              <a:gd name="connsiteX59" fmla="*/ 2308892 w 4594892"/>
              <a:gd name="connsiteY59" fmla="*/ 2895693 h 3508614"/>
              <a:gd name="connsiteX60" fmla="*/ 2547017 w 4594892"/>
              <a:gd name="connsiteY60" fmla="*/ 2809968 h 3508614"/>
              <a:gd name="connsiteX61" fmla="*/ 2832767 w 4594892"/>
              <a:gd name="connsiteY61" fmla="*/ 2686143 h 3508614"/>
              <a:gd name="connsiteX62" fmla="*/ 3023267 w 4594892"/>
              <a:gd name="connsiteY62" fmla="*/ 2695668 h 3508614"/>
              <a:gd name="connsiteX63" fmla="*/ 3080417 w 4594892"/>
              <a:gd name="connsiteY63" fmla="*/ 2848068 h 3508614"/>
              <a:gd name="connsiteX64" fmla="*/ 3251867 w 4594892"/>
              <a:gd name="connsiteY64" fmla="*/ 2971893 h 3508614"/>
              <a:gd name="connsiteX65" fmla="*/ 3566192 w 4594892"/>
              <a:gd name="connsiteY65" fmla="*/ 3200493 h 3508614"/>
              <a:gd name="connsiteX66" fmla="*/ 3766217 w 4594892"/>
              <a:gd name="connsiteY66" fmla="*/ 3352893 h 3508614"/>
              <a:gd name="connsiteX67" fmla="*/ 4023392 w 4594892"/>
              <a:gd name="connsiteY67" fmla="*/ 3505293 h 3508614"/>
              <a:gd name="connsiteX68" fmla="*/ 4337717 w 4594892"/>
              <a:gd name="connsiteY68" fmla="*/ 3200493 h 3508614"/>
              <a:gd name="connsiteX69" fmla="*/ 4337717 w 4594892"/>
              <a:gd name="connsiteY69" fmla="*/ 3200493 h 3508614"/>
              <a:gd name="connsiteX0" fmla="*/ 4594892 w 4594892"/>
              <a:gd name="connsiteY0" fmla="*/ 2657568 h 3426000"/>
              <a:gd name="connsiteX1" fmla="*/ 4194842 w 4594892"/>
              <a:gd name="connsiteY1" fmla="*/ 2628993 h 3426000"/>
              <a:gd name="connsiteX2" fmla="*/ 3994817 w 4594892"/>
              <a:gd name="connsiteY2" fmla="*/ 2590893 h 3426000"/>
              <a:gd name="connsiteX3" fmla="*/ 3880517 w 4594892"/>
              <a:gd name="connsiteY3" fmla="*/ 2562318 h 3426000"/>
              <a:gd name="connsiteX4" fmla="*/ 3890042 w 4594892"/>
              <a:gd name="connsiteY4" fmla="*/ 2495643 h 3426000"/>
              <a:gd name="connsiteX5" fmla="*/ 3985292 w 4594892"/>
              <a:gd name="connsiteY5" fmla="*/ 2428968 h 3426000"/>
              <a:gd name="connsiteX6" fmla="*/ 4242467 w 4594892"/>
              <a:gd name="connsiteY6" fmla="*/ 2324193 h 3426000"/>
              <a:gd name="connsiteX7" fmla="*/ 4452017 w 4594892"/>
              <a:gd name="connsiteY7" fmla="*/ 2324193 h 3426000"/>
              <a:gd name="connsiteX8" fmla="*/ 4480592 w 4594892"/>
              <a:gd name="connsiteY8" fmla="*/ 2238468 h 3426000"/>
              <a:gd name="connsiteX9" fmla="*/ 4309142 w 4594892"/>
              <a:gd name="connsiteY9" fmla="*/ 2209893 h 3426000"/>
              <a:gd name="connsiteX10" fmla="*/ 4204367 w 4594892"/>
              <a:gd name="connsiteY10" fmla="*/ 2209893 h 3426000"/>
              <a:gd name="connsiteX11" fmla="*/ 4090067 w 4594892"/>
              <a:gd name="connsiteY11" fmla="*/ 2257518 h 3426000"/>
              <a:gd name="connsiteX12" fmla="*/ 3966242 w 4594892"/>
              <a:gd name="connsiteY12" fmla="*/ 2276568 h 3426000"/>
              <a:gd name="connsiteX13" fmla="*/ 3851942 w 4594892"/>
              <a:gd name="connsiteY13" fmla="*/ 2295618 h 3426000"/>
              <a:gd name="connsiteX14" fmla="*/ 3451892 w 4594892"/>
              <a:gd name="connsiteY14" fmla="*/ 2190843 h 3426000"/>
              <a:gd name="connsiteX15" fmla="*/ 3328067 w 4594892"/>
              <a:gd name="connsiteY15" fmla="*/ 2152743 h 3426000"/>
              <a:gd name="connsiteX16" fmla="*/ 3147092 w 4594892"/>
              <a:gd name="connsiteY16" fmla="*/ 2105118 h 3426000"/>
              <a:gd name="connsiteX17" fmla="*/ 2861342 w 4594892"/>
              <a:gd name="connsiteY17" fmla="*/ 1981293 h 3426000"/>
              <a:gd name="connsiteX18" fmla="*/ 2680367 w 4594892"/>
              <a:gd name="connsiteY18" fmla="*/ 1895568 h 3426000"/>
              <a:gd name="connsiteX19" fmla="*/ 2594642 w 4594892"/>
              <a:gd name="connsiteY19" fmla="*/ 1733643 h 3426000"/>
              <a:gd name="connsiteX20" fmla="*/ 2508917 w 4594892"/>
              <a:gd name="connsiteY20" fmla="*/ 1514568 h 3426000"/>
              <a:gd name="connsiteX21" fmla="*/ 2499392 w 4594892"/>
              <a:gd name="connsiteY21" fmla="*/ 1285968 h 3426000"/>
              <a:gd name="connsiteX22" fmla="*/ 2594642 w 4594892"/>
              <a:gd name="connsiteY22" fmla="*/ 666843 h 3426000"/>
              <a:gd name="connsiteX23" fmla="*/ 2566067 w 4594892"/>
              <a:gd name="connsiteY23" fmla="*/ 485868 h 3426000"/>
              <a:gd name="connsiteX24" fmla="*/ 2508917 w 4594892"/>
              <a:gd name="connsiteY24" fmla="*/ 295368 h 3426000"/>
              <a:gd name="connsiteX25" fmla="*/ 2356517 w 4594892"/>
              <a:gd name="connsiteY25" fmla="*/ 152493 h 3426000"/>
              <a:gd name="connsiteX26" fmla="*/ 2175542 w 4594892"/>
              <a:gd name="connsiteY26" fmla="*/ 28668 h 3426000"/>
              <a:gd name="connsiteX27" fmla="*/ 1851692 w 4594892"/>
              <a:gd name="connsiteY27" fmla="*/ 93 h 3426000"/>
              <a:gd name="connsiteX28" fmla="*/ 1718342 w 4594892"/>
              <a:gd name="connsiteY28" fmla="*/ 19143 h 3426000"/>
              <a:gd name="connsiteX29" fmla="*/ 1499267 w 4594892"/>
              <a:gd name="connsiteY29" fmla="*/ 9618 h 3426000"/>
              <a:gd name="connsiteX30" fmla="*/ 1346867 w 4594892"/>
              <a:gd name="connsiteY30" fmla="*/ 114393 h 3426000"/>
              <a:gd name="connsiteX31" fmla="*/ 1213517 w 4594892"/>
              <a:gd name="connsiteY31" fmla="*/ 314418 h 3426000"/>
              <a:gd name="connsiteX32" fmla="*/ 1061117 w 4594892"/>
              <a:gd name="connsiteY32" fmla="*/ 457293 h 3426000"/>
              <a:gd name="connsiteX33" fmla="*/ 918242 w 4594892"/>
              <a:gd name="connsiteY33" fmla="*/ 619218 h 3426000"/>
              <a:gd name="connsiteX34" fmla="*/ 908717 w 4594892"/>
              <a:gd name="connsiteY34" fmla="*/ 800193 h 3426000"/>
              <a:gd name="connsiteX35" fmla="*/ 946817 w 4594892"/>
              <a:gd name="connsiteY35" fmla="*/ 962118 h 3426000"/>
              <a:gd name="connsiteX36" fmla="*/ 880142 w 4594892"/>
              <a:gd name="connsiteY36" fmla="*/ 1133568 h 3426000"/>
              <a:gd name="connsiteX37" fmla="*/ 775367 w 4594892"/>
              <a:gd name="connsiteY37" fmla="*/ 1228818 h 3426000"/>
              <a:gd name="connsiteX38" fmla="*/ 499142 w 4594892"/>
              <a:gd name="connsiteY38" fmla="*/ 1362168 h 3426000"/>
              <a:gd name="connsiteX39" fmla="*/ 299117 w 4594892"/>
              <a:gd name="connsiteY39" fmla="*/ 1447893 h 3426000"/>
              <a:gd name="connsiteX40" fmla="*/ 261017 w 4594892"/>
              <a:gd name="connsiteY40" fmla="*/ 1619343 h 3426000"/>
              <a:gd name="connsiteX41" fmla="*/ 194342 w 4594892"/>
              <a:gd name="connsiteY41" fmla="*/ 1733643 h 3426000"/>
              <a:gd name="connsiteX42" fmla="*/ 118142 w 4594892"/>
              <a:gd name="connsiteY42" fmla="*/ 1838418 h 3426000"/>
              <a:gd name="connsiteX43" fmla="*/ 80042 w 4594892"/>
              <a:gd name="connsiteY43" fmla="*/ 1943193 h 3426000"/>
              <a:gd name="connsiteX44" fmla="*/ 51467 w 4594892"/>
              <a:gd name="connsiteY44" fmla="*/ 2143218 h 3426000"/>
              <a:gd name="connsiteX45" fmla="*/ 32417 w 4594892"/>
              <a:gd name="connsiteY45" fmla="*/ 2267043 h 3426000"/>
              <a:gd name="connsiteX46" fmla="*/ 3842 w 4594892"/>
              <a:gd name="connsiteY46" fmla="*/ 2371818 h 3426000"/>
              <a:gd name="connsiteX47" fmla="*/ 41942 w 4594892"/>
              <a:gd name="connsiteY47" fmla="*/ 2581368 h 3426000"/>
              <a:gd name="connsiteX48" fmla="*/ 375317 w 4594892"/>
              <a:gd name="connsiteY48" fmla="*/ 2676618 h 3426000"/>
              <a:gd name="connsiteX49" fmla="*/ 718217 w 4594892"/>
              <a:gd name="connsiteY49" fmla="*/ 2657568 h 3426000"/>
              <a:gd name="connsiteX50" fmla="*/ 994442 w 4594892"/>
              <a:gd name="connsiteY50" fmla="*/ 2552793 h 3426000"/>
              <a:gd name="connsiteX51" fmla="*/ 1156367 w 4594892"/>
              <a:gd name="connsiteY51" fmla="*/ 2362293 h 3426000"/>
              <a:gd name="connsiteX52" fmla="*/ 1308767 w 4594892"/>
              <a:gd name="connsiteY52" fmla="*/ 2228943 h 3426000"/>
              <a:gd name="connsiteX53" fmla="*/ 1565942 w 4594892"/>
              <a:gd name="connsiteY53" fmla="*/ 2209893 h 3426000"/>
              <a:gd name="connsiteX54" fmla="*/ 1794542 w 4594892"/>
              <a:gd name="connsiteY54" fmla="*/ 2219418 h 3426000"/>
              <a:gd name="connsiteX55" fmla="*/ 1975517 w 4594892"/>
              <a:gd name="connsiteY55" fmla="*/ 2362293 h 3426000"/>
              <a:gd name="connsiteX56" fmla="*/ 2042192 w 4594892"/>
              <a:gd name="connsiteY56" fmla="*/ 2428968 h 3426000"/>
              <a:gd name="connsiteX57" fmla="*/ 2023142 w 4594892"/>
              <a:gd name="connsiteY57" fmla="*/ 2648043 h 3426000"/>
              <a:gd name="connsiteX58" fmla="*/ 2032667 w 4594892"/>
              <a:gd name="connsiteY58" fmla="*/ 2886168 h 3426000"/>
              <a:gd name="connsiteX59" fmla="*/ 2308892 w 4594892"/>
              <a:gd name="connsiteY59" fmla="*/ 2895693 h 3426000"/>
              <a:gd name="connsiteX60" fmla="*/ 2547017 w 4594892"/>
              <a:gd name="connsiteY60" fmla="*/ 2809968 h 3426000"/>
              <a:gd name="connsiteX61" fmla="*/ 2832767 w 4594892"/>
              <a:gd name="connsiteY61" fmla="*/ 2686143 h 3426000"/>
              <a:gd name="connsiteX62" fmla="*/ 3023267 w 4594892"/>
              <a:gd name="connsiteY62" fmla="*/ 2695668 h 3426000"/>
              <a:gd name="connsiteX63" fmla="*/ 3080417 w 4594892"/>
              <a:gd name="connsiteY63" fmla="*/ 2848068 h 3426000"/>
              <a:gd name="connsiteX64" fmla="*/ 3251867 w 4594892"/>
              <a:gd name="connsiteY64" fmla="*/ 2971893 h 3426000"/>
              <a:gd name="connsiteX65" fmla="*/ 3566192 w 4594892"/>
              <a:gd name="connsiteY65" fmla="*/ 3200493 h 3426000"/>
              <a:gd name="connsiteX66" fmla="*/ 3766217 w 4594892"/>
              <a:gd name="connsiteY66" fmla="*/ 3352893 h 3426000"/>
              <a:gd name="connsiteX67" fmla="*/ 4032917 w 4594892"/>
              <a:gd name="connsiteY67" fmla="*/ 3419568 h 3426000"/>
              <a:gd name="connsiteX68" fmla="*/ 4337717 w 4594892"/>
              <a:gd name="connsiteY68" fmla="*/ 3200493 h 3426000"/>
              <a:gd name="connsiteX69" fmla="*/ 4337717 w 4594892"/>
              <a:gd name="connsiteY69" fmla="*/ 3200493 h 3426000"/>
              <a:gd name="connsiteX0" fmla="*/ 4594892 w 4594892"/>
              <a:gd name="connsiteY0" fmla="*/ 2657568 h 3426000"/>
              <a:gd name="connsiteX1" fmla="*/ 4194842 w 4594892"/>
              <a:gd name="connsiteY1" fmla="*/ 2628993 h 3426000"/>
              <a:gd name="connsiteX2" fmla="*/ 3994817 w 4594892"/>
              <a:gd name="connsiteY2" fmla="*/ 2590893 h 3426000"/>
              <a:gd name="connsiteX3" fmla="*/ 3880517 w 4594892"/>
              <a:gd name="connsiteY3" fmla="*/ 2562318 h 3426000"/>
              <a:gd name="connsiteX4" fmla="*/ 3890042 w 4594892"/>
              <a:gd name="connsiteY4" fmla="*/ 2495643 h 3426000"/>
              <a:gd name="connsiteX5" fmla="*/ 3985292 w 4594892"/>
              <a:gd name="connsiteY5" fmla="*/ 2428968 h 3426000"/>
              <a:gd name="connsiteX6" fmla="*/ 4242467 w 4594892"/>
              <a:gd name="connsiteY6" fmla="*/ 2324193 h 3426000"/>
              <a:gd name="connsiteX7" fmla="*/ 4452017 w 4594892"/>
              <a:gd name="connsiteY7" fmla="*/ 2324193 h 3426000"/>
              <a:gd name="connsiteX8" fmla="*/ 4480592 w 4594892"/>
              <a:gd name="connsiteY8" fmla="*/ 2238468 h 3426000"/>
              <a:gd name="connsiteX9" fmla="*/ 4309142 w 4594892"/>
              <a:gd name="connsiteY9" fmla="*/ 2209893 h 3426000"/>
              <a:gd name="connsiteX10" fmla="*/ 4204367 w 4594892"/>
              <a:gd name="connsiteY10" fmla="*/ 2209893 h 3426000"/>
              <a:gd name="connsiteX11" fmla="*/ 4090067 w 4594892"/>
              <a:gd name="connsiteY11" fmla="*/ 2257518 h 3426000"/>
              <a:gd name="connsiteX12" fmla="*/ 3966242 w 4594892"/>
              <a:gd name="connsiteY12" fmla="*/ 2276568 h 3426000"/>
              <a:gd name="connsiteX13" fmla="*/ 3851942 w 4594892"/>
              <a:gd name="connsiteY13" fmla="*/ 2295618 h 3426000"/>
              <a:gd name="connsiteX14" fmla="*/ 3451892 w 4594892"/>
              <a:gd name="connsiteY14" fmla="*/ 2190843 h 3426000"/>
              <a:gd name="connsiteX15" fmla="*/ 3328067 w 4594892"/>
              <a:gd name="connsiteY15" fmla="*/ 2152743 h 3426000"/>
              <a:gd name="connsiteX16" fmla="*/ 3147092 w 4594892"/>
              <a:gd name="connsiteY16" fmla="*/ 2105118 h 3426000"/>
              <a:gd name="connsiteX17" fmla="*/ 2861342 w 4594892"/>
              <a:gd name="connsiteY17" fmla="*/ 1981293 h 3426000"/>
              <a:gd name="connsiteX18" fmla="*/ 2680367 w 4594892"/>
              <a:gd name="connsiteY18" fmla="*/ 1895568 h 3426000"/>
              <a:gd name="connsiteX19" fmla="*/ 2594642 w 4594892"/>
              <a:gd name="connsiteY19" fmla="*/ 1733643 h 3426000"/>
              <a:gd name="connsiteX20" fmla="*/ 2508917 w 4594892"/>
              <a:gd name="connsiteY20" fmla="*/ 1514568 h 3426000"/>
              <a:gd name="connsiteX21" fmla="*/ 2499392 w 4594892"/>
              <a:gd name="connsiteY21" fmla="*/ 1285968 h 3426000"/>
              <a:gd name="connsiteX22" fmla="*/ 2594642 w 4594892"/>
              <a:gd name="connsiteY22" fmla="*/ 666843 h 3426000"/>
              <a:gd name="connsiteX23" fmla="*/ 2566067 w 4594892"/>
              <a:gd name="connsiteY23" fmla="*/ 485868 h 3426000"/>
              <a:gd name="connsiteX24" fmla="*/ 2508917 w 4594892"/>
              <a:gd name="connsiteY24" fmla="*/ 295368 h 3426000"/>
              <a:gd name="connsiteX25" fmla="*/ 2356517 w 4594892"/>
              <a:gd name="connsiteY25" fmla="*/ 152493 h 3426000"/>
              <a:gd name="connsiteX26" fmla="*/ 2175542 w 4594892"/>
              <a:gd name="connsiteY26" fmla="*/ 28668 h 3426000"/>
              <a:gd name="connsiteX27" fmla="*/ 1851692 w 4594892"/>
              <a:gd name="connsiteY27" fmla="*/ 93 h 3426000"/>
              <a:gd name="connsiteX28" fmla="*/ 1718342 w 4594892"/>
              <a:gd name="connsiteY28" fmla="*/ 19143 h 3426000"/>
              <a:gd name="connsiteX29" fmla="*/ 1499267 w 4594892"/>
              <a:gd name="connsiteY29" fmla="*/ 9618 h 3426000"/>
              <a:gd name="connsiteX30" fmla="*/ 1346867 w 4594892"/>
              <a:gd name="connsiteY30" fmla="*/ 114393 h 3426000"/>
              <a:gd name="connsiteX31" fmla="*/ 1213517 w 4594892"/>
              <a:gd name="connsiteY31" fmla="*/ 314418 h 3426000"/>
              <a:gd name="connsiteX32" fmla="*/ 1061117 w 4594892"/>
              <a:gd name="connsiteY32" fmla="*/ 457293 h 3426000"/>
              <a:gd name="connsiteX33" fmla="*/ 918242 w 4594892"/>
              <a:gd name="connsiteY33" fmla="*/ 619218 h 3426000"/>
              <a:gd name="connsiteX34" fmla="*/ 908717 w 4594892"/>
              <a:gd name="connsiteY34" fmla="*/ 800193 h 3426000"/>
              <a:gd name="connsiteX35" fmla="*/ 946817 w 4594892"/>
              <a:gd name="connsiteY35" fmla="*/ 962118 h 3426000"/>
              <a:gd name="connsiteX36" fmla="*/ 880142 w 4594892"/>
              <a:gd name="connsiteY36" fmla="*/ 1133568 h 3426000"/>
              <a:gd name="connsiteX37" fmla="*/ 775367 w 4594892"/>
              <a:gd name="connsiteY37" fmla="*/ 1228818 h 3426000"/>
              <a:gd name="connsiteX38" fmla="*/ 499142 w 4594892"/>
              <a:gd name="connsiteY38" fmla="*/ 1362168 h 3426000"/>
              <a:gd name="connsiteX39" fmla="*/ 299117 w 4594892"/>
              <a:gd name="connsiteY39" fmla="*/ 1447893 h 3426000"/>
              <a:gd name="connsiteX40" fmla="*/ 261017 w 4594892"/>
              <a:gd name="connsiteY40" fmla="*/ 1619343 h 3426000"/>
              <a:gd name="connsiteX41" fmla="*/ 194342 w 4594892"/>
              <a:gd name="connsiteY41" fmla="*/ 1733643 h 3426000"/>
              <a:gd name="connsiteX42" fmla="*/ 118142 w 4594892"/>
              <a:gd name="connsiteY42" fmla="*/ 1838418 h 3426000"/>
              <a:gd name="connsiteX43" fmla="*/ 80042 w 4594892"/>
              <a:gd name="connsiteY43" fmla="*/ 1943193 h 3426000"/>
              <a:gd name="connsiteX44" fmla="*/ 51467 w 4594892"/>
              <a:gd name="connsiteY44" fmla="*/ 2143218 h 3426000"/>
              <a:gd name="connsiteX45" fmla="*/ 32417 w 4594892"/>
              <a:gd name="connsiteY45" fmla="*/ 2267043 h 3426000"/>
              <a:gd name="connsiteX46" fmla="*/ 3842 w 4594892"/>
              <a:gd name="connsiteY46" fmla="*/ 2371818 h 3426000"/>
              <a:gd name="connsiteX47" fmla="*/ 41942 w 4594892"/>
              <a:gd name="connsiteY47" fmla="*/ 2581368 h 3426000"/>
              <a:gd name="connsiteX48" fmla="*/ 375317 w 4594892"/>
              <a:gd name="connsiteY48" fmla="*/ 2676618 h 3426000"/>
              <a:gd name="connsiteX49" fmla="*/ 718217 w 4594892"/>
              <a:gd name="connsiteY49" fmla="*/ 2657568 h 3426000"/>
              <a:gd name="connsiteX50" fmla="*/ 994442 w 4594892"/>
              <a:gd name="connsiteY50" fmla="*/ 2552793 h 3426000"/>
              <a:gd name="connsiteX51" fmla="*/ 1156367 w 4594892"/>
              <a:gd name="connsiteY51" fmla="*/ 2362293 h 3426000"/>
              <a:gd name="connsiteX52" fmla="*/ 1308767 w 4594892"/>
              <a:gd name="connsiteY52" fmla="*/ 2228943 h 3426000"/>
              <a:gd name="connsiteX53" fmla="*/ 1565942 w 4594892"/>
              <a:gd name="connsiteY53" fmla="*/ 2209893 h 3426000"/>
              <a:gd name="connsiteX54" fmla="*/ 1794542 w 4594892"/>
              <a:gd name="connsiteY54" fmla="*/ 2219418 h 3426000"/>
              <a:gd name="connsiteX55" fmla="*/ 1975517 w 4594892"/>
              <a:gd name="connsiteY55" fmla="*/ 2362293 h 3426000"/>
              <a:gd name="connsiteX56" fmla="*/ 2042192 w 4594892"/>
              <a:gd name="connsiteY56" fmla="*/ 2428968 h 3426000"/>
              <a:gd name="connsiteX57" fmla="*/ 2023142 w 4594892"/>
              <a:gd name="connsiteY57" fmla="*/ 2648043 h 3426000"/>
              <a:gd name="connsiteX58" fmla="*/ 2032667 w 4594892"/>
              <a:gd name="connsiteY58" fmla="*/ 2886168 h 3426000"/>
              <a:gd name="connsiteX59" fmla="*/ 2308892 w 4594892"/>
              <a:gd name="connsiteY59" fmla="*/ 2895693 h 3426000"/>
              <a:gd name="connsiteX60" fmla="*/ 2547017 w 4594892"/>
              <a:gd name="connsiteY60" fmla="*/ 2809968 h 3426000"/>
              <a:gd name="connsiteX61" fmla="*/ 2842292 w 4594892"/>
              <a:gd name="connsiteY61" fmla="*/ 2619468 h 3426000"/>
              <a:gd name="connsiteX62" fmla="*/ 3023267 w 4594892"/>
              <a:gd name="connsiteY62" fmla="*/ 2695668 h 3426000"/>
              <a:gd name="connsiteX63" fmla="*/ 3080417 w 4594892"/>
              <a:gd name="connsiteY63" fmla="*/ 2848068 h 3426000"/>
              <a:gd name="connsiteX64" fmla="*/ 3251867 w 4594892"/>
              <a:gd name="connsiteY64" fmla="*/ 2971893 h 3426000"/>
              <a:gd name="connsiteX65" fmla="*/ 3566192 w 4594892"/>
              <a:gd name="connsiteY65" fmla="*/ 3200493 h 3426000"/>
              <a:gd name="connsiteX66" fmla="*/ 3766217 w 4594892"/>
              <a:gd name="connsiteY66" fmla="*/ 3352893 h 3426000"/>
              <a:gd name="connsiteX67" fmla="*/ 4032917 w 4594892"/>
              <a:gd name="connsiteY67" fmla="*/ 3419568 h 3426000"/>
              <a:gd name="connsiteX68" fmla="*/ 4337717 w 4594892"/>
              <a:gd name="connsiteY68" fmla="*/ 3200493 h 3426000"/>
              <a:gd name="connsiteX69" fmla="*/ 4337717 w 4594892"/>
              <a:gd name="connsiteY69" fmla="*/ 3200493 h 3426000"/>
              <a:gd name="connsiteX0" fmla="*/ 4594892 w 4594892"/>
              <a:gd name="connsiteY0" fmla="*/ 2657568 h 3426000"/>
              <a:gd name="connsiteX1" fmla="*/ 4194842 w 4594892"/>
              <a:gd name="connsiteY1" fmla="*/ 2628993 h 3426000"/>
              <a:gd name="connsiteX2" fmla="*/ 3994817 w 4594892"/>
              <a:gd name="connsiteY2" fmla="*/ 2590893 h 3426000"/>
              <a:gd name="connsiteX3" fmla="*/ 3880517 w 4594892"/>
              <a:gd name="connsiteY3" fmla="*/ 2562318 h 3426000"/>
              <a:gd name="connsiteX4" fmla="*/ 3890042 w 4594892"/>
              <a:gd name="connsiteY4" fmla="*/ 2495643 h 3426000"/>
              <a:gd name="connsiteX5" fmla="*/ 3985292 w 4594892"/>
              <a:gd name="connsiteY5" fmla="*/ 2428968 h 3426000"/>
              <a:gd name="connsiteX6" fmla="*/ 4242467 w 4594892"/>
              <a:gd name="connsiteY6" fmla="*/ 2324193 h 3426000"/>
              <a:gd name="connsiteX7" fmla="*/ 4452017 w 4594892"/>
              <a:gd name="connsiteY7" fmla="*/ 2324193 h 3426000"/>
              <a:gd name="connsiteX8" fmla="*/ 4480592 w 4594892"/>
              <a:gd name="connsiteY8" fmla="*/ 2238468 h 3426000"/>
              <a:gd name="connsiteX9" fmla="*/ 4309142 w 4594892"/>
              <a:gd name="connsiteY9" fmla="*/ 2209893 h 3426000"/>
              <a:gd name="connsiteX10" fmla="*/ 4204367 w 4594892"/>
              <a:gd name="connsiteY10" fmla="*/ 2209893 h 3426000"/>
              <a:gd name="connsiteX11" fmla="*/ 4090067 w 4594892"/>
              <a:gd name="connsiteY11" fmla="*/ 2257518 h 3426000"/>
              <a:gd name="connsiteX12" fmla="*/ 3966242 w 4594892"/>
              <a:gd name="connsiteY12" fmla="*/ 2276568 h 3426000"/>
              <a:gd name="connsiteX13" fmla="*/ 3851942 w 4594892"/>
              <a:gd name="connsiteY13" fmla="*/ 2295618 h 3426000"/>
              <a:gd name="connsiteX14" fmla="*/ 3451892 w 4594892"/>
              <a:gd name="connsiteY14" fmla="*/ 2190843 h 3426000"/>
              <a:gd name="connsiteX15" fmla="*/ 3328067 w 4594892"/>
              <a:gd name="connsiteY15" fmla="*/ 2152743 h 3426000"/>
              <a:gd name="connsiteX16" fmla="*/ 3147092 w 4594892"/>
              <a:gd name="connsiteY16" fmla="*/ 2105118 h 3426000"/>
              <a:gd name="connsiteX17" fmla="*/ 2861342 w 4594892"/>
              <a:gd name="connsiteY17" fmla="*/ 1981293 h 3426000"/>
              <a:gd name="connsiteX18" fmla="*/ 2680367 w 4594892"/>
              <a:gd name="connsiteY18" fmla="*/ 1895568 h 3426000"/>
              <a:gd name="connsiteX19" fmla="*/ 2594642 w 4594892"/>
              <a:gd name="connsiteY19" fmla="*/ 1733643 h 3426000"/>
              <a:gd name="connsiteX20" fmla="*/ 2508917 w 4594892"/>
              <a:gd name="connsiteY20" fmla="*/ 1514568 h 3426000"/>
              <a:gd name="connsiteX21" fmla="*/ 2499392 w 4594892"/>
              <a:gd name="connsiteY21" fmla="*/ 1285968 h 3426000"/>
              <a:gd name="connsiteX22" fmla="*/ 2594642 w 4594892"/>
              <a:gd name="connsiteY22" fmla="*/ 666843 h 3426000"/>
              <a:gd name="connsiteX23" fmla="*/ 2566067 w 4594892"/>
              <a:gd name="connsiteY23" fmla="*/ 485868 h 3426000"/>
              <a:gd name="connsiteX24" fmla="*/ 2508917 w 4594892"/>
              <a:gd name="connsiteY24" fmla="*/ 295368 h 3426000"/>
              <a:gd name="connsiteX25" fmla="*/ 2356517 w 4594892"/>
              <a:gd name="connsiteY25" fmla="*/ 152493 h 3426000"/>
              <a:gd name="connsiteX26" fmla="*/ 2175542 w 4594892"/>
              <a:gd name="connsiteY26" fmla="*/ 28668 h 3426000"/>
              <a:gd name="connsiteX27" fmla="*/ 1851692 w 4594892"/>
              <a:gd name="connsiteY27" fmla="*/ 93 h 3426000"/>
              <a:gd name="connsiteX28" fmla="*/ 1718342 w 4594892"/>
              <a:gd name="connsiteY28" fmla="*/ 19143 h 3426000"/>
              <a:gd name="connsiteX29" fmla="*/ 1499267 w 4594892"/>
              <a:gd name="connsiteY29" fmla="*/ 9618 h 3426000"/>
              <a:gd name="connsiteX30" fmla="*/ 1346867 w 4594892"/>
              <a:gd name="connsiteY30" fmla="*/ 114393 h 3426000"/>
              <a:gd name="connsiteX31" fmla="*/ 1213517 w 4594892"/>
              <a:gd name="connsiteY31" fmla="*/ 314418 h 3426000"/>
              <a:gd name="connsiteX32" fmla="*/ 1061117 w 4594892"/>
              <a:gd name="connsiteY32" fmla="*/ 457293 h 3426000"/>
              <a:gd name="connsiteX33" fmla="*/ 918242 w 4594892"/>
              <a:gd name="connsiteY33" fmla="*/ 619218 h 3426000"/>
              <a:gd name="connsiteX34" fmla="*/ 908717 w 4594892"/>
              <a:gd name="connsiteY34" fmla="*/ 800193 h 3426000"/>
              <a:gd name="connsiteX35" fmla="*/ 946817 w 4594892"/>
              <a:gd name="connsiteY35" fmla="*/ 962118 h 3426000"/>
              <a:gd name="connsiteX36" fmla="*/ 880142 w 4594892"/>
              <a:gd name="connsiteY36" fmla="*/ 1133568 h 3426000"/>
              <a:gd name="connsiteX37" fmla="*/ 775367 w 4594892"/>
              <a:gd name="connsiteY37" fmla="*/ 1228818 h 3426000"/>
              <a:gd name="connsiteX38" fmla="*/ 499142 w 4594892"/>
              <a:gd name="connsiteY38" fmla="*/ 1362168 h 3426000"/>
              <a:gd name="connsiteX39" fmla="*/ 299117 w 4594892"/>
              <a:gd name="connsiteY39" fmla="*/ 1447893 h 3426000"/>
              <a:gd name="connsiteX40" fmla="*/ 261017 w 4594892"/>
              <a:gd name="connsiteY40" fmla="*/ 1619343 h 3426000"/>
              <a:gd name="connsiteX41" fmla="*/ 194342 w 4594892"/>
              <a:gd name="connsiteY41" fmla="*/ 1733643 h 3426000"/>
              <a:gd name="connsiteX42" fmla="*/ 118142 w 4594892"/>
              <a:gd name="connsiteY42" fmla="*/ 1838418 h 3426000"/>
              <a:gd name="connsiteX43" fmla="*/ 80042 w 4594892"/>
              <a:gd name="connsiteY43" fmla="*/ 1943193 h 3426000"/>
              <a:gd name="connsiteX44" fmla="*/ 51467 w 4594892"/>
              <a:gd name="connsiteY44" fmla="*/ 2143218 h 3426000"/>
              <a:gd name="connsiteX45" fmla="*/ 32417 w 4594892"/>
              <a:gd name="connsiteY45" fmla="*/ 2267043 h 3426000"/>
              <a:gd name="connsiteX46" fmla="*/ 3842 w 4594892"/>
              <a:gd name="connsiteY46" fmla="*/ 2371818 h 3426000"/>
              <a:gd name="connsiteX47" fmla="*/ 41942 w 4594892"/>
              <a:gd name="connsiteY47" fmla="*/ 2581368 h 3426000"/>
              <a:gd name="connsiteX48" fmla="*/ 375317 w 4594892"/>
              <a:gd name="connsiteY48" fmla="*/ 2676618 h 3426000"/>
              <a:gd name="connsiteX49" fmla="*/ 718217 w 4594892"/>
              <a:gd name="connsiteY49" fmla="*/ 2657568 h 3426000"/>
              <a:gd name="connsiteX50" fmla="*/ 994442 w 4594892"/>
              <a:gd name="connsiteY50" fmla="*/ 2552793 h 3426000"/>
              <a:gd name="connsiteX51" fmla="*/ 1156367 w 4594892"/>
              <a:gd name="connsiteY51" fmla="*/ 2362293 h 3426000"/>
              <a:gd name="connsiteX52" fmla="*/ 1308767 w 4594892"/>
              <a:gd name="connsiteY52" fmla="*/ 2228943 h 3426000"/>
              <a:gd name="connsiteX53" fmla="*/ 1565942 w 4594892"/>
              <a:gd name="connsiteY53" fmla="*/ 2209893 h 3426000"/>
              <a:gd name="connsiteX54" fmla="*/ 1794542 w 4594892"/>
              <a:gd name="connsiteY54" fmla="*/ 2219418 h 3426000"/>
              <a:gd name="connsiteX55" fmla="*/ 1975517 w 4594892"/>
              <a:gd name="connsiteY55" fmla="*/ 2362293 h 3426000"/>
              <a:gd name="connsiteX56" fmla="*/ 2042192 w 4594892"/>
              <a:gd name="connsiteY56" fmla="*/ 2428968 h 3426000"/>
              <a:gd name="connsiteX57" fmla="*/ 2023142 w 4594892"/>
              <a:gd name="connsiteY57" fmla="*/ 2648043 h 3426000"/>
              <a:gd name="connsiteX58" fmla="*/ 2032667 w 4594892"/>
              <a:gd name="connsiteY58" fmla="*/ 2886168 h 3426000"/>
              <a:gd name="connsiteX59" fmla="*/ 2308892 w 4594892"/>
              <a:gd name="connsiteY59" fmla="*/ 2895693 h 3426000"/>
              <a:gd name="connsiteX60" fmla="*/ 2547017 w 4594892"/>
              <a:gd name="connsiteY60" fmla="*/ 2781393 h 3426000"/>
              <a:gd name="connsiteX61" fmla="*/ 2842292 w 4594892"/>
              <a:gd name="connsiteY61" fmla="*/ 2619468 h 3426000"/>
              <a:gd name="connsiteX62" fmla="*/ 3023267 w 4594892"/>
              <a:gd name="connsiteY62" fmla="*/ 2695668 h 3426000"/>
              <a:gd name="connsiteX63" fmla="*/ 3080417 w 4594892"/>
              <a:gd name="connsiteY63" fmla="*/ 2848068 h 3426000"/>
              <a:gd name="connsiteX64" fmla="*/ 3251867 w 4594892"/>
              <a:gd name="connsiteY64" fmla="*/ 2971893 h 3426000"/>
              <a:gd name="connsiteX65" fmla="*/ 3566192 w 4594892"/>
              <a:gd name="connsiteY65" fmla="*/ 3200493 h 3426000"/>
              <a:gd name="connsiteX66" fmla="*/ 3766217 w 4594892"/>
              <a:gd name="connsiteY66" fmla="*/ 3352893 h 3426000"/>
              <a:gd name="connsiteX67" fmla="*/ 4032917 w 4594892"/>
              <a:gd name="connsiteY67" fmla="*/ 3419568 h 3426000"/>
              <a:gd name="connsiteX68" fmla="*/ 4337717 w 4594892"/>
              <a:gd name="connsiteY68" fmla="*/ 3200493 h 3426000"/>
              <a:gd name="connsiteX69" fmla="*/ 4337717 w 4594892"/>
              <a:gd name="connsiteY69" fmla="*/ 3200493 h 3426000"/>
              <a:gd name="connsiteX0" fmla="*/ 4594892 w 4594892"/>
              <a:gd name="connsiteY0" fmla="*/ 2657568 h 3426000"/>
              <a:gd name="connsiteX1" fmla="*/ 4194842 w 4594892"/>
              <a:gd name="connsiteY1" fmla="*/ 2628993 h 3426000"/>
              <a:gd name="connsiteX2" fmla="*/ 3994817 w 4594892"/>
              <a:gd name="connsiteY2" fmla="*/ 2590893 h 3426000"/>
              <a:gd name="connsiteX3" fmla="*/ 3880517 w 4594892"/>
              <a:gd name="connsiteY3" fmla="*/ 2562318 h 3426000"/>
              <a:gd name="connsiteX4" fmla="*/ 3890042 w 4594892"/>
              <a:gd name="connsiteY4" fmla="*/ 2495643 h 3426000"/>
              <a:gd name="connsiteX5" fmla="*/ 3985292 w 4594892"/>
              <a:gd name="connsiteY5" fmla="*/ 2428968 h 3426000"/>
              <a:gd name="connsiteX6" fmla="*/ 4242467 w 4594892"/>
              <a:gd name="connsiteY6" fmla="*/ 2324193 h 3426000"/>
              <a:gd name="connsiteX7" fmla="*/ 4452017 w 4594892"/>
              <a:gd name="connsiteY7" fmla="*/ 2324193 h 3426000"/>
              <a:gd name="connsiteX8" fmla="*/ 4480592 w 4594892"/>
              <a:gd name="connsiteY8" fmla="*/ 2238468 h 3426000"/>
              <a:gd name="connsiteX9" fmla="*/ 4309142 w 4594892"/>
              <a:gd name="connsiteY9" fmla="*/ 2209893 h 3426000"/>
              <a:gd name="connsiteX10" fmla="*/ 4204367 w 4594892"/>
              <a:gd name="connsiteY10" fmla="*/ 2209893 h 3426000"/>
              <a:gd name="connsiteX11" fmla="*/ 4090067 w 4594892"/>
              <a:gd name="connsiteY11" fmla="*/ 2257518 h 3426000"/>
              <a:gd name="connsiteX12" fmla="*/ 3966242 w 4594892"/>
              <a:gd name="connsiteY12" fmla="*/ 2276568 h 3426000"/>
              <a:gd name="connsiteX13" fmla="*/ 3851942 w 4594892"/>
              <a:gd name="connsiteY13" fmla="*/ 2295618 h 3426000"/>
              <a:gd name="connsiteX14" fmla="*/ 3451892 w 4594892"/>
              <a:gd name="connsiteY14" fmla="*/ 2190843 h 3426000"/>
              <a:gd name="connsiteX15" fmla="*/ 3328067 w 4594892"/>
              <a:gd name="connsiteY15" fmla="*/ 2152743 h 3426000"/>
              <a:gd name="connsiteX16" fmla="*/ 3147092 w 4594892"/>
              <a:gd name="connsiteY16" fmla="*/ 2105118 h 3426000"/>
              <a:gd name="connsiteX17" fmla="*/ 2861342 w 4594892"/>
              <a:gd name="connsiteY17" fmla="*/ 1981293 h 3426000"/>
              <a:gd name="connsiteX18" fmla="*/ 2680367 w 4594892"/>
              <a:gd name="connsiteY18" fmla="*/ 1895568 h 3426000"/>
              <a:gd name="connsiteX19" fmla="*/ 2594642 w 4594892"/>
              <a:gd name="connsiteY19" fmla="*/ 1733643 h 3426000"/>
              <a:gd name="connsiteX20" fmla="*/ 2508917 w 4594892"/>
              <a:gd name="connsiteY20" fmla="*/ 1514568 h 3426000"/>
              <a:gd name="connsiteX21" fmla="*/ 2499392 w 4594892"/>
              <a:gd name="connsiteY21" fmla="*/ 1285968 h 3426000"/>
              <a:gd name="connsiteX22" fmla="*/ 2594642 w 4594892"/>
              <a:gd name="connsiteY22" fmla="*/ 666843 h 3426000"/>
              <a:gd name="connsiteX23" fmla="*/ 2566067 w 4594892"/>
              <a:gd name="connsiteY23" fmla="*/ 485868 h 3426000"/>
              <a:gd name="connsiteX24" fmla="*/ 2508917 w 4594892"/>
              <a:gd name="connsiteY24" fmla="*/ 295368 h 3426000"/>
              <a:gd name="connsiteX25" fmla="*/ 2356517 w 4594892"/>
              <a:gd name="connsiteY25" fmla="*/ 152493 h 3426000"/>
              <a:gd name="connsiteX26" fmla="*/ 2175542 w 4594892"/>
              <a:gd name="connsiteY26" fmla="*/ 28668 h 3426000"/>
              <a:gd name="connsiteX27" fmla="*/ 1851692 w 4594892"/>
              <a:gd name="connsiteY27" fmla="*/ 93 h 3426000"/>
              <a:gd name="connsiteX28" fmla="*/ 1718342 w 4594892"/>
              <a:gd name="connsiteY28" fmla="*/ 19143 h 3426000"/>
              <a:gd name="connsiteX29" fmla="*/ 1499267 w 4594892"/>
              <a:gd name="connsiteY29" fmla="*/ 9618 h 3426000"/>
              <a:gd name="connsiteX30" fmla="*/ 1346867 w 4594892"/>
              <a:gd name="connsiteY30" fmla="*/ 114393 h 3426000"/>
              <a:gd name="connsiteX31" fmla="*/ 1213517 w 4594892"/>
              <a:gd name="connsiteY31" fmla="*/ 314418 h 3426000"/>
              <a:gd name="connsiteX32" fmla="*/ 1061117 w 4594892"/>
              <a:gd name="connsiteY32" fmla="*/ 457293 h 3426000"/>
              <a:gd name="connsiteX33" fmla="*/ 918242 w 4594892"/>
              <a:gd name="connsiteY33" fmla="*/ 619218 h 3426000"/>
              <a:gd name="connsiteX34" fmla="*/ 908717 w 4594892"/>
              <a:gd name="connsiteY34" fmla="*/ 800193 h 3426000"/>
              <a:gd name="connsiteX35" fmla="*/ 946817 w 4594892"/>
              <a:gd name="connsiteY35" fmla="*/ 962118 h 3426000"/>
              <a:gd name="connsiteX36" fmla="*/ 880142 w 4594892"/>
              <a:gd name="connsiteY36" fmla="*/ 1133568 h 3426000"/>
              <a:gd name="connsiteX37" fmla="*/ 775367 w 4594892"/>
              <a:gd name="connsiteY37" fmla="*/ 1228818 h 3426000"/>
              <a:gd name="connsiteX38" fmla="*/ 499142 w 4594892"/>
              <a:gd name="connsiteY38" fmla="*/ 1362168 h 3426000"/>
              <a:gd name="connsiteX39" fmla="*/ 299117 w 4594892"/>
              <a:gd name="connsiteY39" fmla="*/ 1447893 h 3426000"/>
              <a:gd name="connsiteX40" fmla="*/ 261017 w 4594892"/>
              <a:gd name="connsiteY40" fmla="*/ 1619343 h 3426000"/>
              <a:gd name="connsiteX41" fmla="*/ 194342 w 4594892"/>
              <a:gd name="connsiteY41" fmla="*/ 1733643 h 3426000"/>
              <a:gd name="connsiteX42" fmla="*/ 118142 w 4594892"/>
              <a:gd name="connsiteY42" fmla="*/ 1838418 h 3426000"/>
              <a:gd name="connsiteX43" fmla="*/ 80042 w 4594892"/>
              <a:gd name="connsiteY43" fmla="*/ 1943193 h 3426000"/>
              <a:gd name="connsiteX44" fmla="*/ 51467 w 4594892"/>
              <a:gd name="connsiteY44" fmla="*/ 2143218 h 3426000"/>
              <a:gd name="connsiteX45" fmla="*/ 32417 w 4594892"/>
              <a:gd name="connsiteY45" fmla="*/ 2267043 h 3426000"/>
              <a:gd name="connsiteX46" fmla="*/ 3842 w 4594892"/>
              <a:gd name="connsiteY46" fmla="*/ 2371818 h 3426000"/>
              <a:gd name="connsiteX47" fmla="*/ 41942 w 4594892"/>
              <a:gd name="connsiteY47" fmla="*/ 2581368 h 3426000"/>
              <a:gd name="connsiteX48" fmla="*/ 375317 w 4594892"/>
              <a:gd name="connsiteY48" fmla="*/ 2676618 h 3426000"/>
              <a:gd name="connsiteX49" fmla="*/ 718217 w 4594892"/>
              <a:gd name="connsiteY49" fmla="*/ 2657568 h 3426000"/>
              <a:gd name="connsiteX50" fmla="*/ 994442 w 4594892"/>
              <a:gd name="connsiteY50" fmla="*/ 2552793 h 3426000"/>
              <a:gd name="connsiteX51" fmla="*/ 1156367 w 4594892"/>
              <a:gd name="connsiteY51" fmla="*/ 2362293 h 3426000"/>
              <a:gd name="connsiteX52" fmla="*/ 1308767 w 4594892"/>
              <a:gd name="connsiteY52" fmla="*/ 2228943 h 3426000"/>
              <a:gd name="connsiteX53" fmla="*/ 1565942 w 4594892"/>
              <a:gd name="connsiteY53" fmla="*/ 2181318 h 3426000"/>
              <a:gd name="connsiteX54" fmla="*/ 1794542 w 4594892"/>
              <a:gd name="connsiteY54" fmla="*/ 2219418 h 3426000"/>
              <a:gd name="connsiteX55" fmla="*/ 1975517 w 4594892"/>
              <a:gd name="connsiteY55" fmla="*/ 2362293 h 3426000"/>
              <a:gd name="connsiteX56" fmla="*/ 2042192 w 4594892"/>
              <a:gd name="connsiteY56" fmla="*/ 2428968 h 3426000"/>
              <a:gd name="connsiteX57" fmla="*/ 2023142 w 4594892"/>
              <a:gd name="connsiteY57" fmla="*/ 2648043 h 3426000"/>
              <a:gd name="connsiteX58" fmla="*/ 2032667 w 4594892"/>
              <a:gd name="connsiteY58" fmla="*/ 2886168 h 3426000"/>
              <a:gd name="connsiteX59" fmla="*/ 2308892 w 4594892"/>
              <a:gd name="connsiteY59" fmla="*/ 2895693 h 3426000"/>
              <a:gd name="connsiteX60" fmla="*/ 2547017 w 4594892"/>
              <a:gd name="connsiteY60" fmla="*/ 2781393 h 3426000"/>
              <a:gd name="connsiteX61" fmla="*/ 2842292 w 4594892"/>
              <a:gd name="connsiteY61" fmla="*/ 2619468 h 3426000"/>
              <a:gd name="connsiteX62" fmla="*/ 3023267 w 4594892"/>
              <a:gd name="connsiteY62" fmla="*/ 2695668 h 3426000"/>
              <a:gd name="connsiteX63" fmla="*/ 3080417 w 4594892"/>
              <a:gd name="connsiteY63" fmla="*/ 2848068 h 3426000"/>
              <a:gd name="connsiteX64" fmla="*/ 3251867 w 4594892"/>
              <a:gd name="connsiteY64" fmla="*/ 2971893 h 3426000"/>
              <a:gd name="connsiteX65" fmla="*/ 3566192 w 4594892"/>
              <a:gd name="connsiteY65" fmla="*/ 3200493 h 3426000"/>
              <a:gd name="connsiteX66" fmla="*/ 3766217 w 4594892"/>
              <a:gd name="connsiteY66" fmla="*/ 3352893 h 3426000"/>
              <a:gd name="connsiteX67" fmla="*/ 4032917 w 4594892"/>
              <a:gd name="connsiteY67" fmla="*/ 3419568 h 3426000"/>
              <a:gd name="connsiteX68" fmla="*/ 4337717 w 4594892"/>
              <a:gd name="connsiteY68" fmla="*/ 3200493 h 3426000"/>
              <a:gd name="connsiteX69" fmla="*/ 4337717 w 4594892"/>
              <a:gd name="connsiteY69" fmla="*/ 3200493 h 3426000"/>
              <a:gd name="connsiteX0" fmla="*/ 4594892 w 4594892"/>
              <a:gd name="connsiteY0" fmla="*/ 2657568 h 3426000"/>
              <a:gd name="connsiteX1" fmla="*/ 4194842 w 4594892"/>
              <a:gd name="connsiteY1" fmla="*/ 2628993 h 3426000"/>
              <a:gd name="connsiteX2" fmla="*/ 3994817 w 4594892"/>
              <a:gd name="connsiteY2" fmla="*/ 2590893 h 3426000"/>
              <a:gd name="connsiteX3" fmla="*/ 3880517 w 4594892"/>
              <a:gd name="connsiteY3" fmla="*/ 2562318 h 3426000"/>
              <a:gd name="connsiteX4" fmla="*/ 3890042 w 4594892"/>
              <a:gd name="connsiteY4" fmla="*/ 2495643 h 3426000"/>
              <a:gd name="connsiteX5" fmla="*/ 3985292 w 4594892"/>
              <a:gd name="connsiteY5" fmla="*/ 2428968 h 3426000"/>
              <a:gd name="connsiteX6" fmla="*/ 4242467 w 4594892"/>
              <a:gd name="connsiteY6" fmla="*/ 2324193 h 3426000"/>
              <a:gd name="connsiteX7" fmla="*/ 4452017 w 4594892"/>
              <a:gd name="connsiteY7" fmla="*/ 2324193 h 3426000"/>
              <a:gd name="connsiteX8" fmla="*/ 4480592 w 4594892"/>
              <a:gd name="connsiteY8" fmla="*/ 2238468 h 3426000"/>
              <a:gd name="connsiteX9" fmla="*/ 4309142 w 4594892"/>
              <a:gd name="connsiteY9" fmla="*/ 2209893 h 3426000"/>
              <a:gd name="connsiteX10" fmla="*/ 4204367 w 4594892"/>
              <a:gd name="connsiteY10" fmla="*/ 2209893 h 3426000"/>
              <a:gd name="connsiteX11" fmla="*/ 4090067 w 4594892"/>
              <a:gd name="connsiteY11" fmla="*/ 2257518 h 3426000"/>
              <a:gd name="connsiteX12" fmla="*/ 3966242 w 4594892"/>
              <a:gd name="connsiteY12" fmla="*/ 2276568 h 3426000"/>
              <a:gd name="connsiteX13" fmla="*/ 3851942 w 4594892"/>
              <a:gd name="connsiteY13" fmla="*/ 2295618 h 3426000"/>
              <a:gd name="connsiteX14" fmla="*/ 3451892 w 4594892"/>
              <a:gd name="connsiteY14" fmla="*/ 2190843 h 3426000"/>
              <a:gd name="connsiteX15" fmla="*/ 3328067 w 4594892"/>
              <a:gd name="connsiteY15" fmla="*/ 2152743 h 3426000"/>
              <a:gd name="connsiteX16" fmla="*/ 3147092 w 4594892"/>
              <a:gd name="connsiteY16" fmla="*/ 2105118 h 3426000"/>
              <a:gd name="connsiteX17" fmla="*/ 2861342 w 4594892"/>
              <a:gd name="connsiteY17" fmla="*/ 1981293 h 3426000"/>
              <a:gd name="connsiteX18" fmla="*/ 2680367 w 4594892"/>
              <a:gd name="connsiteY18" fmla="*/ 1895568 h 3426000"/>
              <a:gd name="connsiteX19" fmla="*/ 2594642 w 4594892"/>
              <a:gd name="connsiteY19" fmla="*/ 1733643 h 3426000"/>
              <a:gd name="connsiteX20" fmla="*/ 2508917 w 4594892"/>
              <a:gd name="connsiteY20" fmla="*/ 1514568 h 3426000"/>
              <a:gd name="connsiteX21" fmla="*/ 2499392 w 4594892"/>
              <a:gd name="connsiteY21" fmla="*/ 1285968 h 3426000"/>
              <a:gd name="connsiteX22" fmla="*/ 2594642 w 4594892"/>
              <a:gd name="connsiteY22" fmla="*/ 666843 h 3426000"/>
              <a:gd name="connsiteX23" fmla="*/ 2566067 w 4594892"/>
              <a:gd name="connsiteY23" fmla="*/ 485868 h 3426000"/>
              <a:gd name="connsiteX24" fmla="*/ 2508917 w 4594892"/>
              <a:gd name="connsiteY24" fmla="*/ 295368 h 3426000"/>
              <a:gd name="connsiteX25" fmla="*/ 2356517 w 4594892"/>
              <a:gd name="connsiteY25" fmla="*/ 152493 h 3426000"/>
              <a:gd name="connsiteX26" fmla="*/ 2175542 w 4594892"/>
              <a:gd name="connsiteY26" fmla="*/ 28668 h 3426000"/>
              <a:gd name="connsiteX27" fmla="*/ 1851692 w 4594892"/>
              <a:gd name="connsiteY27" fmla="*/ 93 h 3426000"/>
              <a:gd name="connsiteX28" fmla="*/ 1718342 w 4594892"/>
              <a:gd name="connsiteY28" fmla="*/ 19143 h 3426000"/>
              <a:gd name="connsiteX29" fmla="*/ 1499267 w 4594892"/>
              <a:gd name="connsiteY29" fmla="*/ 9618 h 3426000"/>
              <a:gd name="connsiteX30" fmla="*/ 1346867 w 4594892"/>
              <a:gd name="connsiteY30" fmla="*/ 114393 h 3426000"/>
              <a:gd name="connsiteX31" fmla="*/ 1213517 w 4594892"/>
              <a:gd name="connsiteY31" fmla="*/ 314418 h 3426000"/>
              <a:gd name="connsiteX32" fmla="*/ 1061117 w 4594892"/>
              <a:gd name="connsiteY32" fmla="*/ 457293 h 3426000"/>
              <a:gd name="connsiteX33" fmla="*/ 918242 w 4594892"/>
              <a:gd name="connsiteY33" fmla="*/ 619218 h 3426000"/>
              <a:gd name="connsiteX34" fmla="*/ 908717 w 4594892"/>
              <a:gd name="connsiteY34" fmla="*/ 800193 h 3426000"/>
              <a:gd name="connsiteX35" fmla="*/ 946817 w 4594892"/>
              <a:gd name="connsiteY35" fmla="*/ 962118 h 3426000"/>
              <a:gd name="connsiteX36" fmla="*/ 880142 w 4594892"/>
              <a:gd name="connsiteY36" fmla="*/ 1133568 h 3426000"/>
              <a:gd name="connsiteX37" fmla="*/ 775367 w 4594892"/>
              <a:gd name="connsiteY37" fmla="*/ 1228818 h 3426000"/>
              <a:gd name="connsiteX38" fmla="*/ 499142 w 4594892"/>
              <a:gd name="connsiteY38" fmla="*/ 1362168 h 3426000"/>
              <a:gd name="connsiteX39" fmla="*/ 299117 w 4594892"/>
              <a:gd name="connsiteY39" fmla="*/ 1447893 h 3426000"/>
              <a:gd name="connsiteX40" fmla="*/ 261017 w 4594892"/>
              <a:gd name="connsiteY40" fmla="*/ 1619343 h 3426000"/>
              <a:gd name="connsiteX41" fmla="*/ 194342 w 4594892"/>
              <a:gd name="connsiteY41" fmla="*/ 1733643 h 3426000"/>
              <a:gd name="connsiteX42" fmla="*/ 118142 w 4594892"/>
              <a:gd name="connsiteY42" fmla="*/ 1838418 h 3426000"/>
              <a:gd name="connsiteX43" fmla="*/ 80042 w 4594892"/>
              <a:gd name="connsiteY43" fmla="*/ 1943193 h 3426000"/>
              <a:gd name="connsiteX44" fmla="*/ 51467 w 4594892"/>
              <a:gd name="connsiteY44" fmla="*/ 2143218 h 3426000"/>
              <a:gd name="connsiteX45" fmla="*/ 32417 w 4594892"/>
              <a:gd name="connsiteY45" fmla="*/ 2267043 h 3426000"/>
              <a:gd name="connsiteX46" fmla="*/ 3842 w 4594892"/>
              <a:gd name="connsiteY46" fmla="*/ 2371818 h 3426000"/>
              <a:gd name="connsiteX47" fmla="*/ 41942 w 4594892"/>
              <a:gd name="connsiteY47" fmla="*/ 2581368 h 3426000"/>
              <a:gd name="connsiteX48" fmla="*/ 375317 w 4594892"/>
              <a:gd name="connsiteY48" fmla="*/ 2676618 h 3426000"/>
              <a:gd name="connsiteX49" fmla="*/ 718217 w 4594892"/>
              <a:gd name="connsiteY49" fmla="*/ 2657568 h 3426000"/>
              <a:gd name="connsiteX50" fmla="*/ 994442 w 4594892"/>
              <a:gd name="connsiteY50" fmla="*/ 2552793 h 3426000"/>
              <a:gd name="connsiteX51" fmla="*/ 1127792 w 4594892"/>
              <a:gd name="connsiteY51" fmla="*/ 2362293 h 3426000"/>
              <a:gd name="connsiteX52" fmla="*/ 1308767 w 4594892"/>
              <a:gd name="connsiteY52" fmla="*/ 2228943 h 3426000"/>
              <a:gd name="connsiteX53" fmla="*/ 1565942 w 4594892"/>
              <a:gd name="connsiteY53" fmla="*/ 2181318 h 3426000"/>
              <a:gd name="connsiteX54" fmla="*/ 1794542 w 4594892"/>
              <a:gd name="connsiteY54" fmla="*/ 2219418 h 3426000"/>
              <a:gd name="connsiteX55" fmla="*/ 1975517 w 4594892"/>
              <a:gd name="connsiteY55" fmla="*/ 2362293 h 3426000"/>
              <a:gd name="connsiteX56" fmla="*/ 2042192 w 4594892"/>
              <a:gd name="connsiteY56" fmla="*/ 2428968 h 3426000"/>
              <a:gd name="connsiteX57" fmla="*/ 2023142 w 4594892"/>
              <a:gd name="connsiteY57" fmla="*/ 2648043 h 3426000"/>
              <a:gd name="connsiteX58" fmla="*/ 2032667 w 4594892"/>
              <a:gd name="connsiteY58" fmla="*/ 2886168 h 3426000"/>
              <a:gd name="connsiteX59" fmla="*/ 2308892 w 4594892"/>
              <a:gd name="connsiteY59" fmla="*/ 2895693 h 3426000"/>
              <a:gd name="connsiteX60" fmla="*/ 2547017 w 4594892"/>
              <a:gd name="connsiteY60" fmla="*/ 2781393 h 3426000"/>
              <a:gd name="connsiteX61" fmla="*/ 2842292 w 4594892"/>
              <a:gd name="connsiteY61" fmla="*/ 2619468 h 3426000"/>
              <a:gd name="connsiteX62" fmla="*/ 3023267 w 4594892"/>
              <a:gd name="connsiteY62" fmla="*/ 2695668 h 3426000"/>
              <a:gd name="connsiteX63" fmla="*/ 3080417 w 4594892"/>
              <a:gd name="connsiteY63" fmla="*/ 2848068 h 3426000"/>
              <a:gd name="connsiteX64" fmla="*/ 3251867 w 4594892"/>
              <a:gd name="connsiteY64" fmla="*/ 2971893 h 3426000"/>
              <a:gd name="connsiteX65" fmla="*/ 3566192 w 4594892"/>
              <a:gd name="connsiteY65" fmla="*/ 3200493 h 3426000"/>
              <a:gd name="connsiteX66" fmla="*/ 3766217 w 4594892"/>
              <a:gd name="connsiteY66" fmla="*/ 3352893 h 3426000"/>
              <a:gd name="connsiteX67" fmla="*/ 4032917 w 4594892"/>
              <a:gd name="connsiteY67" fmla="*/ 3419568 h 3426000"/>
              <a:gd name="connsiteX68" fmla="*/ 4337717 w 4594892"/>
              <a:gd name="connsiteY68" fmla="*/ 3200493 h 3426000"/>
              <a:gd name="connsiteX69" fmla="*/ 4337717 w 4594892"/>
              <a:gd name="connsiteY69" fmla="*/ 3200493 h 3426000"/>
              <a:gd name="connsiteX0" fmla="*/ 4594892 w 4594892"/>
              <a:gd name="connsiteY0" fmla="*/ 2657568 h 3426000"/>
              <a:gd name="connsiteX1" fmla="*/ 4194842 w 4594892"/>
              <a:gd name="connsiteY1" fmla="*/ 2628993 h 3426000"/>
              <a:gd name="connsiteX2" fmla="*/ 3994817 w 4594892"/>
              <a:gd name="connsiteY2" fmla="*/ 2590893 h 3426000"/>
              <a:gd name="connsiteX3" fmla="*/ 3880517 w 4594892"/>
              <a:gd name="connsiteY3" fmla="*/ 2562318 h 3426000"/>
              <a:gd name="connsiteX4" fmla="*/ 3890042 w 4594892"/>
              <a:gd name="connsiteY4" fmla="*/ 2495643 h 3426000"/>
              <a:gd name="connsiteX5" fmla="*/ 3985292 w 4594892"/>
              <a:gd name="connsiteY5" fmla="*/ 2428968 h 3426000"/>
              <a:gd name="connsiteX6" fmla="*/ 4242467 w 4594892"/>
              <a:gd name="connsiteY6" fmla="*/ 2324193 h 3426000"/>
              <a:gd name="connsiteX7" fmla="*/ 4452017 w 4594892"/>
              <a:gd name="connsiteY7" fmla="*/ 2324193 h 3426000"/>
              <a:gd name="connsiteX8" fmla="*/ 4480592 w 4594892"/>
              <a:gd name="connsiteY8" fmla="*/ 2238468 h 3426000"/>
              <a:gd name="connsiteX9" fmla="*/ 4309142 w 4594892"/>
              <a:gd name="connsiteY9" fmla="*/ 2209893 h 3426000"/>
              <a:gd name="connsiteX10" fmla="*/ 4204367 w 4594892"/>
              <a:gd name="connsiteY10" fmla="*/ 2209893 h 3426000"/>
              <a:gd name="connsiteX11" fmla="*/ 4090067 w 4594892"/>
              <a:gd name="connsiteY11" fmla="*/ 2257518 h 3426000"/>
              <a:gd name="connsiteX12" fmla="*/ 3966242 w 4594892"/>
              <a:gd name="connsiteY12" fmla="*/ 2276568 h 3426000"/>
              <a:gd name="connsiteX13" fmla="*/ 3851942 w 4594892"/>
              <a:gd name="connsiteY13" fmla="*/ 2295618 h 3426000"/>
              <a:gd name="connsiteX14" fmla="*/ 3451892 w 4594892"/>
              <a:gd name="connsiteY14" fmla="*/ 2190843 h 3426000"/>
              <a:gd name="connsiteX15" fmla="*/ 3328067 w 4594892"/>
              <a:gd name="connsiteY15" fmla="*/ 2152743 h 3426000"/>
              <a:gd name="connsiteX16" fmla="*/ 3147092 w 4594892"/>
              <a:gd name="connsiteY16" fmla="*/ 2105118 h 3426000"/>
              <a:gd name="connsiteX17" fmla="*/ 2861342 w 4594892"/>
              <a:gd name="connsiteY17" fmla="*/ 1981293 h 3426000"/>
              <a:gd name="connsiteX18" fmla="*/ 2680367 w 4594892"/>
              <a:gd name="connsiteY18" fmla="*/ 1895568 h 3426000"/>
              <a:gd name="connsiteX19" fmla="*/ 2594642 w 4594892"/>
              <a:gd name="connsiteY19" fmla="*/ 1733643 h 3426000"/>
              <a:gd name="connsiteX20" fmla="*/ 2508917 w 4594892"/>
              <a:gd name="connsiteY20" fmla="*/ 1514568 h 3426000"/>
              <a:gd name="connsiteX21" fmla="*/ 2499392 w 4594892"/>
              <a:gd name="connsiteY21" fmla="*/ 1285968 h 3426000"/>
              <a:gd name="connsiteX22" fmla="*/ 2594642 w 4594892"/>
              <a:gd name="connsiteY22" fmla="*/ 666843 h 3426000"/>
              <a:gd name="connsiteX23" fmla="*/ 2566067 w 4594892"/>
              <a:gd name="connsiteY23" fmla="*/ 485868 h 3426000"/>
              <a:gd name="connsiteX24" fmla="*/ 2508917 w 4594892"/>
              <a:gd name="connsiteY24" fmla="*/ 295368 h 3426000"/>
              <a:gd name="connsiteX25" fmla="*/ 2356517 w 4594892"/>
              <a:gd name="connsiteY25" fmla="*/ 152493 h 3426000"/>
              <a:gd name="connsiteX26" fmla="*/ 2175542 w 4594892"/>
              <a:gd name="connsiteY26" fmla="*/ 28668 h 3426000"/>
              <a:gd name="connsiteX27" fmla="*/ 1851692 w 4594892"/>
              <a:gd name="connsiteY27" fmla="*/ 93 h 3426000"/>
              <a:gd name="connsiteX28" fmla="*/ 1718342 w 4594892"/>
              <a:gd name="connsiteY28" fmla="*/ 19143 h 3426000"/>
              <a:gd name="connsiteX29" fmla="*/ 1499267 w 4594892"/>
              <a:gd name="connsiteY29" fmla="*/ 9618 h 3426000"/>
              <a:gd name="connsiteX30" fmla="*/ 1346867 w 4594892"/>
              <a:gd name="connsiteY30" fmla="*/ 114393 h 3426000"/>
              <a:gd name="connsiteX31" fmla="*/ 1213517 w 4594892"/>
              <a:gd name="connsiteY31" fmla="*/ 314418 h 3426000"/>
              <a:gd name="connsiteX32" fmla="*/ 1061117 w 4594892"/>
              <a:gd name="connsiteY32" fmla="*/ 457293 h 3426000"/>
              <a:gd name="connsiteX33" fmla="*/ 918242 w 4594892"/>
              <a:gd name="connsiteY33" fmla="*/ 619218 h 3426000"/>
              <a:gd name="connsiteX34" fmla="*/ 908717 w 4594892"/>
              <a:gd name="connsiteY34" fmla="*/ 800193 h 3426000"/>
              <a:gd name="connsiteX35" fmla="*/ 946817 w 4594892"/>
              <a:gd name="connsiteY35" fmla="*/ 962118 h 3426000"/>
              <a:gd name="connsiteX36" fmla="*/ 880142 w 4594892"/>
              <a:gd name="connsiteY36" fmla="*/ 1133568 h 3426000"/>
              <a:gd name="connsiteX37" fmla="*/ 775367 w 4594892"/>
              <a:gd name="connsiteY37" fmla="*/ 1228818 h 3426000"/>
              <a:gd name="connsiteX38" fmla="*/ 499142 w 4594892"/>
              <a:gd name="connsiteY38" fmla="*/ 1362168 h 3426000"/>
              <a:gd name="connsiteX39" fmla="*/ 299117 w 4594892"/>
              <a:gd name="connsiteY39" fmla="*/ 1447893 h 3426000"/>
              <a:gd name="connsiteX40" fmla="*/ 261017 w 4594892"/>
              <a:gd name="connsiteY40" fmla="*/ 1619343 h 3426000"/>
              <a:gd name="connsiteX41" fmla="*/ 194342 w 4594892"/>
              <a:gd name="connsiteY41" fmla="*/ 1733643 h 3426000"/>
              <a:gd name="connsiteX42" fmla="*/ 118142 w 4594892"/>
              <a:gd name="connsiteY42" fmla="*/ 1838418 h 3426000"/>
              <a:gd name="connsiteX43" fmla="*/ 80042 w 4594892"/>
              <a:gd name="connsiteY43" fmla="*/ 1943193 h 3426000"/>
              <a:gd name="connsiteX44" fmla="*/ 51467 w 4594892"/>
              <a:gd name="connsiteY44" fmla="*/ 2143218 h 3426000"/>
              <a:gd name="connsiteX45" fmla="*/ 32417 w 4594892"/>
              <a:gd name="connsiteY45" fmla="*/ 2267043 h 3426000"/>
              <a:gd name="connsiteX46" fmla="*/ 3842 w 4594892"/>
              <a:gd name="connsiteY46" fmla="*/ 2371818 h 3426000"/>
              <a:gd name="connsiteX47" fmla="*/ 41942 w 4594892"/>
              <a:gd name="connsiteY47" fmla="*/ 2581368 h 3426000"/>
              <a:gd name="connsiteX48" fmla="*/ 375317 w 4594892"/>
              <a:gd name="connsiteY48" fmla="*/ 2676618 h 3426000"/>
              <a:gd name="connsiteX49" fmla="*/ 680117 w 4594892"/>
              <a:gd name="connsiteY49" fmla="*/ 2648043 h 3426000"/>
              <a:gd name="connsiteX50" fmla="*/ 994442 w 4594892"/>
              <a:gd name="connsiteY50" fmla="*/ 2552793 h 3426000"/>
              <a:gd name="connsiteX51" fmla="*/ 1127792 w 4594892"/>
              <a:gd name="connsiteY51" fmla="*/ 2362293 h 3426000"/>
              <a:gd name="connsiteX52" fmla="*/ 1308767 w 4594892"/>
              <a:gd name="connsiteY52" fmla="*/ 2228943 h 3426000"/>
              <a:gd name="connsiteX53" fmla="*/ 1565942 w 4594892"/>
              <a:gd name="connsiteY53" fmla="*/ 2181318 h 3426000"/>
              <a:gd name="connsiteX54" fmla="*/ 1794542 w 4594892"/>
              <a:gd name="connsiteY54" fmla="*/ 2219418 h 3426000"/>
              <a:gd name="connsiteX55" fmla="*/ 1975517 w 4594892"/>
              <a:gd name="connsiteY55" fmla="*/ 2362293 h 3426000"/>
              <a:gd name="connsiteX56" fmla="*/ 2042192 w 4594892"/>
              <a:gd name="connsiteY56" fmla="*/ 2428968 h 3426000"/>
              <a:gd name="connsiteX57" fmla="*/ 2023142 w 4594892"/>
              <a:gd name="connsiteY57" fmla="*/ 2648043 h 3426000"/>
              <a:gd name="connsiteX58" fmla="*/ 2032667 w 4594892"/>
              <a:gd name="connsiteY58" fmla="*/ 2886168 h 3426000"/>
              <a:gd name="connsiteX59" fmla="*/ 2308892 w 4594892"/>
              <a:gd name="connsiteY59" fmla="*/ 2895693 h 3426000"/>
              <a:gd name="connsiteX60" fmla="*/ 2547017 w 4594892"/>
              <a:gd name="connsiteY60" fmla="*/ 2781393 h 3426000"/>
              <a:gd name="connsiteX61" fmla="*/ 2842292 w 4594892"/>
              <a:gd name="connsiteY61" fmla="*/ 2619468 h 3426000"/>
              <a:gd name="connsiteX62" fmla="*/ 3023267 w 4594892"/>
              <a:gd name="connsiteY62" fmla="*/ 2695668 h 3426000"/>
              <a:gd name="connsiteX63" fmla="*/ 3080417 w 4594892"/>
              <a:gd name="connsiteY63" fmla="*/ 2848068 h 3426000"/>
              <a:gd name="connsiteX64" fmla="*/ 3251867 w 4594892"/>
              <a:gd name="connsiteY64" fmla="*/ 2971893 h 3426000"/>
              <a:gd name="connsiteX65" fmla="*/ 3566192 w 4594892"/>
              <a:gd name="connsiteY65" fmla="*/ 3200493 h 3426000"/>
              <a:gd name="connsiteX66" fmla="*/ 3766217 w 4594892"/>
              <a:gd name="connsiteY66" fmla="*/ 3352893 h 3426000"/>
              <a:gd name="connsiteX67" fmla="*/ 4032917 w 4594892"/>
              <a:gd name="connsiteY67" fmla="*/ 3419568 h 3426000"/>
              <a:gd name="connsiteX68" fmla="*/ 4337717 w 4594892"/>
              <a:gd name="connsiteY68" fmla="*/ 3200493 h 3426000"/>
              <a:gd name="connsiteX69" fmla="*/ 4337717 w 4594892"/>
              <a:gd name="connsiteY69" fmla="*/ 3200493 h 3426000"/>
              <a:gd name="connsiteX0" fmla="*/ 4594892 w 4594892"/>
              <a:gd name="connsiteY0" fmla="*/ 2657568 h 3426000"/>
              <a:gd name="connsiteX1" fmla="*/ 4194842 w 4594892"/>
              <a:gd name="connsiteY1" fmla="*/ 2628993 h 3426000"/>
              <a:gd name="connsiteX2" fmla="*/ 3994817 w 4594892"/>
              <a:gd name="connsiteY2" fmla="*/ 2590893 h 3426000"/>
              <a:gd name="connsiteX3" fmla="*/ 3880517 w 4594892"/>
              <a:gd name="connsiteY3" fmla="*/ 2562318 h 3426000"/>
              <a:gd name="connsiteX4" fmla="*/ 3890042 w 4594892"/>
              <a:gd name="connsiteY4" fmla="*/ 2495643 h 3426000"/>
              <a:gd name="connsiteX5" fmla="*/ 3985292 w 4594892"/>
              <a:gd name="connsiteY5" fmla="*/ 2428968 h 3426000"/>
              <a:gd name="connsiteX6" fmla="*/ 4242467 w 4594892"/>
              <a:gd name="connsiteY6" fmla="*/ 2324193 h 3426000"/>
              <a:gd name="connsiteX7" fmla="*/ 4452017 w 4594892"/>
              <a:gd name="connsiteY7" fmla="*/ 2324193 h 3426000"/>
              <a:gd name="connsiteX8" fmla="*/ 4480592 w 4594892"/>
              <a:gd name="connsiteY8" fmla="*/ 2238468 h 3426000"/>
              <a:gd name="connsiteX9" fmla="*/ 4309142 w 4594892"/>
              <a:gd name="connsiteY9" fmla="*/ 2209893 h 3426000"/>
              <a:gd name="connsiteX10" fmla="*/ 4204367 w 4594892"/>
              <a:gd name="connsiteY10" fmla="*/ 2209893 h 3426000"/>
              <a:gd name="connsiteX11" fmla="*/ 4090067 w 4594892"/>
              <a:gd name="connsiteY11" fmla="*/ 2257518 h 3426000"/>
              <a:gd name="connsiteX12" fmla="*/ 3966242 w 4594892"/>
              <a:gd name="connsiteY12" fmla="*/ 2276568 h 3426000"/>
              <a:gd name="connsiteX13" fmla="*/ 3851942 w 4594892"/>
              <a:gd name="connsiteY13" fmla="*/ 2295618 h 3426000"/>
              <a:gd name="connsiteX14" fmla="*/ 3451892 w 4594892"/>
              <a:gd name="connsiteY14" fmla="*/ 2190843 h 3426000"/>
              <a:gd name="connsiteX15" fmla="*/ 3328067 w 4594892"/>
              <a:gd name="connsiteY15" fmla="*/ 2152743 h 3426000"/>
              <a:gd name="connsiteX16" fmla="*/ 3147092 w 4594892"/>
              <a:gd name="connsiteY16" fmla="*/ 2105118 h 3426000"/>
              <a:gd name="connsiteX17" fmla="*/ 2861342 w 4594892"/>
              <a:gd name="connsiteY17" fmla="*/ 1981293 h 3426000"/>
              <a:gd name="connsiteX18" fmla="*/ 2680367 w 4594892"/>
              <a:gd name="connsiteY18" fmla="*/ 1895568 h 3426000"/>
              <a:gd name="connsiteX19" fmla="*/ 2594642 w 4594892"/>
              <a:gd name="connsiteY19" fmla="*/ 1733643 h 3426000"/>
              <a:gd name="connsiteX20" fmla="*/ 2508917 w 4594892"/>
              <a:gd name="connsiteY20" fmla="*/ 1514568 h 3426000"/>
              <a:gd name="connsiteX21" fmla="*/ 2499392 w 4594892"/>
              <a:gd name="connsiteY21" fmla="*/ 1285968 h 3426000"/>
              <a:gd name="connsiteX22" fmla="*/ 2594642 w 4594892"/>
              <a:gd name="connsiteY22" fmla="*/ 666843 h 3426000"/>
              <a:gd name="connsiteX23" fmla="*/ 2566067 w 4594892"/>
              <a:gd name="connsiteY23" fmla="*/ 485868 h 3426000"/>
              <a:gd name="connsiteX24" fmla="*/ 2508917 w 4594892"/>
              <a:gd name="connsiteY24" fmla="*/ 295368 h 3426000"/>
              <a:gd name="connsiteX25" fmla="*/ 2356517 w 4594892"/>
              <a:gd name="connsiteY25" fmla="*/ 152493 h 3426000"/>
              <a:gd name="connsiteX26" fmla="*/ 2175542 w 4594892"/>
              <a:gd name="connsiteY26" fmla="*/ 28668 h 3426000"/>
              <a:gd name="connsiteX27" fmla="*/ 1851692 w 4594892"/>
              <a:gd name="connsiteY27" fmla="*/ 93 h 3426000"/>
              <a:gd name="connsiteX28" fmla="*/ 1718342 w 4594892"/>
              <a:gd name="connsiteY28" fmla="*/ 19143 h 3426000"/>
              <a:gd name="connsiteX29" fmla="*/ 1499267 w 4594892"/>
              <a:gd name="connsiteY29" fmla="*/ 9618 h 3426000"/>
              <a:gd name="connsiteX30" fmla="*/ 1346867 w 4594892"/>
              <a:gd name="connsiteY30" fmla="*/ 114393 h 3426000"/>
              <a:gd name="connsiteX31" fmla="*/ 1213517 w 4594892"/>
              <a:gd name="connsiteY31" fmla="*/ 314418 h 3426000"/>
              <a:gd name="connsiteX32" fmla="*/ 1061117 w 4594892"/>
              <a:gd name="connsiteY32" fmla="*/ 457293 h 3426000"/>
              <a:gd name="connsiteX33" fmla="*/ 918242 w 4594892"/>
              <a:gd name="connsiteY33" fmla="*/ 619218 h 3426000"/>
              <a:gd name="connsiteX34" fmla="*/ 908717 w 4594892"/>
              <a:gd name="connsiteY34" fmla="*/ 800193 h 3426000"/>
              <a:gd name="connsiteX35" fmla="*/ 946817 w 4594892"/>
              <a:gd name="connsiteY35" fmla="*/ 962118 h 3426000"/>
              <a:gd name="connsiteX36" fmla="*/ 880142 w 4594892"/>
              <a:gd name="connsiteY36" fmla="*/ 1133568 h 3426000"/>
              <a:gd name="connsiteX37" fmla="*/ 775367 w 4594892"/>
              <a:gd name="connsiteY37" fmla="*/ 1228818 h 3426000"/>
              <a:gd name="connsiteX38" fmla="*/ 499142 w 4594892"/>
              <a:gd name="connsiteY38" fmla="*/ 1362168 h 3426000"/>
              <a:gd name="connsiteX39" fmla="*/ 299117 w 4594892"/>
              <a:gd name="connsiteY39" fmla="*/ 1447893 h 3426000"/>
              <a:gd name="connsiteX40" fmla="*/ 261017 w 4594892"/>
              <a:gd name="connsiteY40" fmla="*/ 1619343 h 3426000"/>
              <a:gd name="connsiteX41" fmla="*/ 194342 w 4594892"/>
              <a:gd name="connsiteY41" fmla="*/ 1733643 h 3426000"/>
              <a:gd name="connsiteX42" fmla="*/ 118142 w 4594892"/>
              <a:gd name="connsiteY42" fmla="*/ 1838418 h 3426000"/>
              <a:gd name="connsiteX43" fmla="*/ 80042 w 4594892"/>
              <a:gd name="connsiteY43" fmla="*/ 1943193 h 3426000"/>
              <a:gd name="connsiteX44" fmla="*/ 108617 w 4594892"/>
              <a:gd name="connsiteY44" fmla="*/ 2152743 h 3426000"/>
              <a:gd name="connsiteX45" fmla="*/ 32417 w 4594892"/>
              <a:gd name="connsiteY45" fmla="*/ 2267043 h 3426000"/>
              <a:gd name="connsiteX46" fmla="*/ 3842 w 4594892"/>
              <a:gd name="connsiteY46" fmla="*/ 2371818 h 3426000"/>
              <a:gd name="connsiteX47" fmla="*/ 41942 w 4594892"/>
              <a:gd name="connsiteY47" fmla="*/ 2581368 h 3426000"/>
              <a:gd name="connsiteX48" fmla="*/ 375317 w 4594892"/>
              <a:gd name="connsiteY48" fmla="*/ 2676618 h 3426000"/>
              <a:gd name="connsiteX49" fmla="*/ 680117 w 4594892"/>
              <a:gd name="connsiteY49" fmla="*/ 2648043 h 3426000"/>
              <a:gd name="connsiteX50" fmla="*/ 994442 w 4594892"/>
              <a:gd name="connsiteY50" fmla="*/ 2552793 h 3426000"/>
              <a:gd name="connsiteX51" fmla="*/ 1127792 w 4594892"/>
              <a:gd name="connsiteY51" fmla="*/ 2362293 h 3426000"/>
              <a:gd name="connsiteX52" fmla="*/ 1308767 w 4594892"/>
              <a:gd name="connsiteY52" fmla="*/ 2228943 h 3426000"/>
              <a:gd name="connsiteX53" fmla="*/ 1565942 w 4594892"/>
              <a:gd name="connsiteY53" fmla="*/ 2181318 h 3426000"/>
              <a:gd name="connsiteX54" fmla="*/ 1794542 w 4594892"/>
              <a:gd name="connsiteY54" fmla="*/ 2219418 h 3426000"/>
              <a:gd name="connsiteX55" fmla="*/ 1975517 w 4594892"/>
              <a:gd name="connsiteY55" fmla="*/ 2362293 h 3426000"/>
              <a:gd name="connsiteX56" fmla="*/ 2042192 w 4594892"/>
              <a:gd name="connsiteY56" fmla="*/ 2428968 h 3426000"/>
              <a:gd name="connsiteX57" fmla="*/ 2023142 w 4594892"/>
              <a:gd name="connsiteY57" fmla="*/ 2648043 h 3426000"/>
              <a:gd name="connsiteX58" fmla="*/ 2032667 w 4594892"/>
              <a:gd name="connsiteY58" fmla="*/ 2886168 h 3426000"/>
              <a:gd name="connsiteX59" fmla="*/ 2308892 w 4594892"/>
              <a:gd name="connsiteY59" fmla="*/ 2895693 h 3426000"/>
              <a:gd name="connsiteX60" fmla="*/ 2547017 w 4594892"/>
              <a:gd name="connsiteY60" fmla="*/ 2781393 h 3426000"/>
              <a:gd name="connsiteX61" fmla="*/ 2842292 w 4594892"/>
              <a:gd name="connsiteY61" fmla="*/ 2619468 h 3426000"/>
              <a:gd name="connsiteX62" fmla="*/ 3023267 w 4594892"/>
              <a:gd name="connsiteY62" fmla="*/ 2695668 h 3426000"/>
              <a:gd name="connsiteX63" fmla="*/ 3080417 w 4594892"/>
              <a:gd name="connsiteY63" fmla="*/ 2848068 h 3426000"/>
              <a:gd name="connsiteX64" fmla="*/ 3251867 w 4594892"/>
              <a:gd name="connsiteY64" fmla="*/ 2971893 h 3426000"/>
              <a:gd name="connsiteX65" fmla="*/ 3566192 w 4594892"/>
              <a:gd name="connsiteY65" fmla="*/ 3200493 h 3426000"/>
              <a:gd name="connsiteX66" fmla="*/ 3766217 w 4594892"/>
              <a:gd name="connsiteY66" fmla="*/ 3352893 h 3426000"/>
              <a:gd name="connsiteX67" fmla="*/ 4032917 w 4594892"/>
              <a:gd name="connsiteY67" fmla="*/ 3419568 h 3426000"/>
              <a:gd name="connsiteX68" fmla="*/ 4337717 w 4594892"/>
              <a:gd name="connsiteY68" fmla="*/ 3200493 h 3426000"/>
              <a:gd name="connsiteX69" fmla="*/ 4337717 w 4594892"/>
              <a:gd name="connsiteY69" fmla="*/ 3200493 h 3426000"/>
              <a:gd name="connsiteX0" fmla="*/ 4594892 w 4594892"/>
              <a:gd name="connsiteY0" fmla="*/ 2657568 h 3426000"/>
              <a:gd name="connsiteX1" fmla="*/ 4194842 w 4594892"/>
              <a:gd name="connsiteY1" fmla="*/ 2628993 h 3426000"/>
              <a:gd name="connsiteX2" fmla="*/ 3994817 w 4594892"/>
              <a:gd name="connsiteY2" fmla="*/ 2590893 h 3426000"/>
              <a:gd name="connsiteX3" fmla="*/ 3880517 w 4594892"/>
              <a:gd name="connsiteY3" fmla="*/ 2562318 h 3426000"/>
              <a:gd name="connsiteX4" fmla="*/ 3890042 w 4594892"/>
              <a:gd name="connsiteY4" fmla="*/ 2495643 h 3426000"/>
              <a:gd name="connsiteX5" fmla="*/ 3985292 w 4594892"/>
              <a:gd name="connsiteY5" fmla="*/ 2428968 h 3426000"/>
              <a:gd name="connsiteX6" fmla="*/ 4242467 w 4594892"/>
              <a:gd name="connsiteY6" fmla="*/ 2324193 h 3426000"/>
              <a:gd name="connsiteX7" fmla="*/ 4452017 w 4594892"/>
              <a:gd name="connsiteY7" fmla="*/ 2324193 h 3426000"/>
              <a:gd name="connsiteX8" fmla="*/ 4480592 w 4594892"/>
              <a:gd name="connsiteY8" fmla="*/ 2238468 h 3426000"/>
              <a:gd name="connsiteX9" fmla="*/ 4309142 w 4594892"/>
              <a:gd name="connsiteY9" fmla="*/ 2209893 h 3426000"/>
              <a:gd name="connsiteX10" fmla="*/ 4204367 w 4594892"/>
              <a:gd name="connsiteY10" fmla="*/ 2209893 h 3426000"/>
              <a:gd name="connsiteX11" fmla="*/ 4090067 w 4594892"/>
              <a:gd name="connsiteY11" fmla="*/ 2257518 h 3426000"/>
              <a:gd name="connsiteX12" fmla="*/ 3966242 w 4594892"/>
              <a:gd name="connsiteY12" fmla="*/ 2276568 h 3426000"/>
              <a:gd name="connsiteX13" fmla="*/ 3851942 w 4594892"/>
              <a:gd name="connsiteY13" fmla="*/ 2295618 h 3426000"/>
              <a:gd name="connsiteX14" fmla="*/ 3451892 w 4594892"/>
              <a:gd name="connsiteY14" fmla="*/ 2190843 h 3426000"/>
              <a:gd name="connsiteX15" fmla="*/ 3328067 w 4594892"/>
              <a:gd name="connsiteY15" fmla="*/ 2152743 h 3426000"/>
              <a:gd name="connsiteX16" fmla="*/ 3147092 w 4594892"/>
              <a:gd name="connsiteY16" fmla="*/ 2105118 h 3426000"/>
              <a:gd name="connsiteX17" fmla="*/ 2861342 w 4594892"/>
              <a:gd name="connsiteY17" fmla="*/ 1981293 h 3426000"/>
              <a:gd name="connsiteX18" fmla="*/ 2680367 w 4594892"/>
              <a:gd name="connsiteY18" fmla="*/ 1895568 h 3426000"/>
              <a:gd name="connsiteX19" fmla="*/ 2594642 w 4594892"/>
              <a:gd name="connsiteY19" fmla="*/ 1733643 h 3426000"/>
              <a:gd name="connsiteX20" fmla="*/ 2508917 w 4594892"/>
              <a:gd name="connsiteY20" fmla="*/ 1514568 h 3426000"/>
              <a:gd name="connsiteX21" fmla="*/ 2499392 w 4594892"/>
              <a:gd name="connsiteY21" fmla="*/ 1285968 h 3426000"/>
              <a:gd name="connsiteX22" fmla="*/ 2594642 w 4594892"/>
              <a:gd name="connsiteY22" fmla="*/ 666843 h 3426000"/>
              <a:gd name="connsiteX23" fmla="*/ 2566067 w 4594892"/>
              <a:gd name="connsiteY23" fmla="*/ 485868 h 3426000"/>
              <a:gd name="connsiteX24" fmla="*/ 2508917 w 4594892"/>
              <a:gd name="connsiteY24" fmla="*/ 295368 h 3426000"/>
              <a:gd name="connsiteX25" fmla="*/ 2356517 w 4594892"/>
              <a:gd name="connsiteY25" fmla="*/ 152493 h 3426000"/>
              <a:gd name="connsiteX26" fmla="*/ 2175542 w 4594892"/>
              <a:gd name="connsiteY26" fmla="*/ 28668 h 3426000"/>
              <a:gd name="connsiteX27" fmla="*/ 1851692 w 4594892"/>
              <a:gd name="connsiteY27" fmla="*/ 93 h 3426000"/>
              <a:gd name="connsiteX28" fmla="*/ 1718342 w 4594892"/>
              <a:gd name="connsiteY28" fmla="*/ 19143 h 3426000"/>
              <a:gd name="connsiteX29" fmla="*/ 1499267 w 4594892"/>
              <a:gd name="connsiteY29" fmla="*/ 9618 h 3426000"/>
              <a:gd name="connsiteX30" fmla="*/ 1346867 w 4594892"/>
              <a:gd name="connsiteY30" fmla="*/ 114393 h 3426000"/>
              <a:gd name="connsiteX31" fmla="*/ 1213517 w 4594892"/>
              <a:gd name="connsiteY31" fmla="*/ 314418 h 3426000"/>
              <a:gd name="connsiteX32" fmla="*/ 1061117 w 4594892"/>
              <a:gd name="connsiteY32" fmla="*/ 457293 h 3426000"/>
              <a:gd name="connsiteX33" fmla="*/ 918242 w 4594892"/>
              <a:gd name="connsiteY33" fmla="*/ 619218 h 3426000"/>
              <a:gd name="connsiteX34" fmla="*/ 908717 w 4594892"/>
              <a:gd name="connsiteY34" fmla="*/ 800193 h 3426000"/>
              <a:gd name="connsiteX35" fmla="*/ 946817 w 4594892"/>
              <a:gd name="connsiteY35" fmla="*/ 962118 h 3426000"/>
              <a:gd name="connsiteX36" fmla="*/ 880142 w 4594892"/>
              <a:gd name="connsiteY36" fmla="*/ 1133568 h 3426000"/>
              <a:gd name="connsiteX37" fmla="*/ 775367 w 4594892"/>
              <a:gd name="connsiteY37" fmla="*/ 1228818 h 3426000"/>
              <a:gd name="connsiteX38" fmla="*/ 499142 w 4594892"/>
              <a:gd name="connsiteY38" fmla="*/ 1362168 h 3426000"/>
              <a:gd name="connsiteX39" fmla="*/ 299117 w 4594892"/>
              <a:gd name="connsiteY39" fmla="*/ 1447893 h 3426000"/>
              <a:gd name="connsiteX40" fmla="*/ 261017 w 4594892"/>
              <a:gd name="connsiteY40" fmla="*/ 1619343 h 3426000"/>
              <a:gd name="connsiteX41" fmla="*/ 194342 w 4594892"/>
              <a:gd name="connsiteY41" fmla="*/ 1733643 h 3426000"/>
              <a:gd name="connsiteX42" fmla="*/ 118142 w 4594892"/>
              <a:gd name="connsiteY42" fmla="*/ 1838418 h 3426000"/>
              <a:gd name="connsiteX43" fmla="*/ 80042 w 4594892"/>
              <a:gd name="connsiteY43" fmla="*/ 1943193 h 3426000"/>
              <a:gd name="connsiteX44" fmla="*/ 80042 w 4594892"/>
              <a:gd name="connsiteY44" fmla="*/ 2152743 h 3426000"/>
              <a:gd name="connsiteX45" fmla="*/ 32417 w 4594892"/>
              <a:gd name="connsiteY45" fmla="*/ 2267043 h 3426000"/>
              <a:gd name="connsiteX46" fmla="*/ 3842 w 4594892"/>
              <a:gd name="connsiteY46" fmla="*/ 2371818 h 3426000"/>
              <a:gd name="connsiteX47" fmla="*/ 41942 w 4594892"/>
              <a:gd name="connsiteY47" fmla="*/ 2581368 h 3426000"/>
              <a:gd name="connsiteX48" fmla="*/ 375317 w 4594892"/>
              <a:gd name="connsiteY48" fmla="*/ 2676618 h 3426000"/>
              <a:gd name="connsiteX49" fmla="*/ 680117 w 4594892"/>
              <a:gd name="connsiteY49" fmla="*/ 2648043 h 3426000"/>
              <a:gd name="connsiteX50" fmla="*/ 994442 w 4594892"/>
              <a:gd name="connsiteY50" fmla="*/ 2552793 h 3426000"/>
              <a:gd name="connsiteX51" fmla="*/ 1127792 w 4594892"/>
              <a:gd name="connsiteY51" fmla="*/ 2362293 h 3426000"/>
              <a:gd name="connsiteX52" fmla="*/ 1308767 w 4594892"/>
              <a:gd name="connsiteY52" fmla="*/ 2228943 h 3426000"/>
              <a:gd name="connsiteX53" fmla="*/ 1565942 w 4594892"/>
              <a:gd name="connsiteY53" fmla="*/ 2181318 h 3426000"/>
              <a:gd name="connsiteX54" fmla="*/ 1794542 w 4594892"/>
              <a:gd name="connsiteY54" fmla="*/ 2219418 h 3426000"/>
              <a:gd name="connsiteX55" fmla="*/ 1975517 w 4594892"/>
              <a:gd name="connsiteY55" fmla="*/ 2362293 h 3426000"/>
              <a:gd name="connsiteX56" fmla="*/ 2042192 w 4594892"/>
              <a:gd name="connsiteY56" fmla="*/ 2428968 h 3426000"/>
              <a:gd name="connsiteX57" fmla="*/ 2023142 w 4594892"/>
              <a:gd name="connsiteY57" fmla="*/ 2648043 h 3426000"/>
              <a:gd name="connsiteX58" fmla="*/ 2032667 w 4594892"/>
              <a:gd name="connsiteY58" fmla="*/ 2886168 h 3426000"/>
              <a:gd name="connsiteX59" fmla="*/ 2308892 w 4594892"/>
              <a:gd name="connsiteY59" fmla="*/ 2895693 h 3426000"/>
              <a:gd name="connsiteX60" fmla="*/ 2547017 w 4594892"/>
              <a:gd name="connsiteY60" fmla="*/ 2781393 h 3426000"/>
              <a:gd name="connsiteX61" fmla="*/ 2842292 w 4594892"/>
              <a:gd name="connsiteY61" fmla="*/ 2619468 h 3426000"/>
              <a:gd name="connsiteX62" fmla="*/ 3023267 w 4594892"/>
              <a:gd name="connsiteY62" fmla="*/ 2695668 h 3426000"/>
              <a:gd name="connsiteX63" fmla="*/ 3080417 w 4594892"/>
              <a:gd name="connsiteY63" fmla="*/ 2848068 h 3426000"/>
              <a:gd name="connsiteX64" fmla="*/ 3251867 w 4594892"/>
              <a:gd name="connsiteY64" fmla="*/ 2971893 h 3426000"/>
              <a:gd name="connsiteX65" fmla="*/ 3566192 w 4594892"/>
              <a:gd name="connsiteY65" fmla="*/ 3200493 h 3426000"/>
              <a:gd name="connsiteX66" fmla="*/ 3766217 w 4594892"/>
              <a:gd name="connsiteY66" fmla="*/ 3352893 h 3426000"/>
              <a:gd name="connsiteX67" fmla="*/ 4032917 w 4594892"/>
              <a:gd name="connsiteY67" fmla="*/ 3419568 h 3426000"/>
              <a:gd name="connsiteX68" fmla="*/ 4337717 w 4594892"/>
              <a:gd name="connsiteY68" fmla="*/ 3200493 h 3426000"/>
              <a:gd name="connsiteX69" fmla="*/ 4337717 w 4594892"/>
              <a:gd name="connsiteY69" fmla="*/ 3200493 h 3426000"/>
              <a:gd name="connsiteX0" fmla="*/ 4594892 w 4594892"/>
              <a:gd name="connsiteY0" fmla="*/ 2657568 h 3426000"/>
              <a:gd name="connsiteX1" fmla="*/ 4194842 w 4594892"/>
              <a:gd name="connsiteY1" fmla="*/ 2628993 h 3426000"/>
              <a:gd name="connsiteX2" fmla="*/ 3994817 w 4594892"/>
              <a:gd name="connsiteY2" fmla="*/ 2590893 h 3426000"/>
              <a:gd name="connsiteX3" fmla="*/ 3880517 w 4594892"/>
              <a:gd name="connsiteY3" fmla="*/ 2562318 h 3426000"/>
              <a:gd name="connsiteX4" fmla="*/ 3890042 w 4594892"/>
              <a:gd name="connsiteY4" fmla="*/ 2495643 h 3426000"/>
              <a:gd name="connsiteX5" fmla="*/ 3985292 w 4594892"/>
              <a:gd name="connsiteY5" fmla="*/ 2428968 h 3426000"/>
              <a:gd name="connsiteX6" fmla="*/ 4242467 w 4594892"/>
              <a:gd name="connsiteY6" fmla="*/ 2324193 h 3426000"/>
              <a:gd name="connsiteX7" fmla="*/ 4452017 w 4594892"/>
              <a:gd name="connsiteY7" fmla="*/ 2324193 h 3426000"/>
              <a:gd name="connsiteX8" fmla="*/ 4480592 w 4594892"/>
              <a:gd name="connsiteY8" fmla="*/ 2238468 h 3426000"/>
              <a:gd name="connsiteX9" fmla="*/ 4309142 w 4594892"/>
              <a:gd name="connsiteY9" fmla="*/ 2209893 h 3426000"/>
              <a:gd name="connsiteX10" fmla="*/ 4204367 w 4594892"/>
              <a:gd name="connsiteY10" fmla="*/ 2209893 h 3426000"/>
              <a:gd name="connsiteX11" fmla="*/ 4090067 w 4594892"/>
              <a:gd name="connsiteY11" fmla="*/ 2257518 h 3426000"/>
              <a:gd name="connsiteX12" fmla="*/ 3966242 w 4594892"/>
              <a:gd name="connsiteY12" fmla="*/ 2276568 h 3426000"/>
              <a:gd name="connsiteX13" fmla="*/ 3851942 w 4594892"/>
              <a:gd name="connsiteY13" fmla="*/ 2295618 h 3426000"/>
              <a:gd name="connsiteX14" fmla="*/ 3451892 w 4594892"/>
              <a:gd name="connsiteY14" fmla="*/ 2190843 h 3426000"/>
              <a:gd name="connsiteX15" fmla="*/ 3328067 w 4594892"/>
              <a:gd name="connsiteY15" fmla="*/ 2152743 h 3426000"/>
              <a:gd name="connsiteX16" fmla="*/ 3147092 w 4594892"/>
              <a:gd name="connsiteY16" fmla="*/ 2105118 h 3426000"/>
              <a:gd name="connsiteX17" fmla="*/ 2861342 w 4594892"/>
              <a:gd name="connsiteY17" fmla="*/ 1981293 h 3426000"/>
              <a:gd name="connsiteX18" fmla="*/ 2680367 w 4594892"/>
              <a:gd name="connsiteY18" fmla="*/ 1895568 h 3426000"/>
              <a:gd name="connsiteX19" fmla="*/ 2594642 w 4594892"/>
              <a:gd name="connsiteY19" fmla="*/ 1733643 h 3426000"/>
              <a:gd name="connsiteX20" fmla="*/ 2508917 w 4594892"/>
              <a:gd name="connsiteY20" fmla="*/ 1514568 h 3426000"/>
              <a:gd name="connsiteX21" fmla="*/ 2499392 w 4594892"/>
              <a:gd name="connsiteY21" fmla="*/ 1285968 h 3426000"/>
              <a:gd name="connsiteX22" fmla="*/ 2594642 w 4594892"/>
              <a:gd name="connsiteY22" fmla="*/ 666843 h 3426000"/>
              <a:gd name="connsiteX23" fmla="*/ 2566067 w 4594892"/>
              <a:gd name="connsiteY23" fmla="*/ 485868 h 3426000"/>
              <a:gd name="connsiteX24" fmla="*/ 2508917 w 4594892"/>
              <a:gd name="connsiteY24" fmla="*/ 295368 h 3426000"/>
              <a:gd name="connsiteX25" fmla="*/ 2356517 w 4594892"/>
              <a:gd name="connsiteY25" fmla="*/ 152493 h 3426000"/>
              <a:gd name="connsiteX26" fmla="*/ 2175542 w 4594892"/>
              <a:gd name="connsiteY26" fmla="*/ 28668 h 3426000"/>
              <a:gd name="connsiteX27" fmla="*/ 1851692 w 4594892"/>
              <a:gd name="connsiteY27" fmla="*/ 93 h 3426000"/>
              <a:gd name="connsiteX28" fmla="*/ 1718342 w 4594892"/>
              <a:gd name="connsiteY28" fmla="*/ 19143 h 3426000"/>
              <a:gd name="connsiteX29" fmla="*/ 1499267 w 4594892"/>
              <a:gd name="connsiteY29" fmla="*/ 9618 h 3426000"/>
              <a:gd name="connsiteX30" fmla="*/ 1346867 w 4594892"/>
              <a:gd name="connsiteY30" fmla="*/ 114393 h 3426000"/>
              <a:gd name="connsiteX31" fmla="*/ 1213517 w 4594892"/>
              <a:gd name="connsiteY31" fmla="*/ 314418 h 3426000"/>
              <a:gd name="connsiteX32" fmla="*/ 1061117 w 4594892"/>
              <a:gd name="connsiteY32" fmla="*/ 457293 h 3426000"/>
              <a:gd name="connsiteX33" fmla="*/ 918242 w 4594892"/>
              <a:gd name="connsiteY33" fmla="*/ 619218 h 3426000"/>
              <a:gd name="connsiteX34" fmla="*/ 908717 w 4594892"/>
              <a:gd name="connsiteY34" fmla="*/ 800193 h 3426000"/>
              <a:gd name="connsiteX35" fmla="*/ 946817 w 4594892"/>
              <a:gd name="connsiteY35" fmla="*/ 962118 h 3426000"/>
              <a:gd name="connsiteX36" fmla="*/ 880142 w 4594892"/>
              <a:gd name="connsiteY36" fmla="*/ 1133568 h 3426000"/>
              <a:gd name="connsiteX37" fmla="*/ 775367 w 4594892"/>
              <a:gd name="connsiteY37" fmla="*/ 1228818 h 3426000"/>
              <a:gd name="connsiteX38" fmla="*/ 499142 w 4594892"/>
              <a:gd name="connsiteY38" fmla="*/ 1362168 h 3426000"/>
              <a:gd name="connsiteX39" fmla="*/ 299117 w 4594892"/>
              <a:gd name="connsiteY39" fmla="*/ 1447893 h 3426000"/>
              <a:gd name="connsiteX40" fmla="*/ 261017 w 4594892"/>
              <a:gd name="connsiteY40" fmla="*/ 1619343 h 3426000"/>
              <a:gd name="connsiteX41" fmla="*/ 194342 w 4594892"/>
              <a:gd name="connsiteY41" fmla="*/ 1733643 h 3426000"/>
              <a:gd name="connsiteX42" fmla="*/ 118142 w 4594892"/>
              <a:gd name="connsiteY42" fmla="*/ 1838418 h 3426000"/>
              <a:gd name="connsiteX43" fmla="*/ 51467 w 4594892"/>
              <a:gd name="connsiteY43" fmla="*/ 1943193 h 3426000"/>
              <a:gd name="connsiteX44" fmla="*/ 80042 w 4594892"/>
              <a:gd name="connsiteY44" fmla="*/ 2152743 h 3426000"/>
              <a:gd name="connsiteX45" fmla="*/ 32417 w 4594892"/>
              <a:gd name="connsiteY45" fmla="*/ 2267043 h 3426000"/>
              <a:gd name="connsiteX46" fmla="*/ 3842 w 4594892"/>
              <a:gd name="connsiteY46" fmla="*/ 2371818 h 3426000"/>
              <a:gd name="connsiteX47" fmla="*/ 41942 w 4594892"/>
              <a:gd name="connsiteY47" fmla="*/ 2581368 h 3426000"/>
              <a:gd name="connsiteX48" fmla="*/ 375317 w 4594892"/>
              <a:gd name="connsiteY48" fmla="*/ 2676618 h 3426000"/>
              <a:gd name="connsiteX49" fmla="*/ 680117 w 4594892"/>
              <a:gd name="connsiteY49" fmla="*/ 2648043 h 3426000"/>
              <a:gd name="connsiteX50" fmla="*/ 994442 w 4594892"/>
              <a:gd name="connsiteY50" fmla="*/ 2552793 h 3426000"/>
              <a:gd name="connsiteX51" fmla="*/ 1127792 w 4594892"/>
              <a:gd name="connsiteY51" fmla="*/ 2362293 h 3426000"/>
              <a:gd name="connsiteX52" fmla="*/ 1308767 w 4594892"/>
              <a:gd name="connsiteY52" fmla="*/ 2228943 h 3426000"/>
              <a:gd name="connsiteX53" fmla="*/ 1565942 w 4594892"/>
              <a:gd name="connsiteY53" fmla="*/ 2181318 h 3426000"/>
              <a:gd name="connsiteX54" fmla="*/ 1794542 w 4594892"/>
              <a:gd name="connsiteY54" fmla="*/ 2219418 h 3426000"/>
              <a:gd name="connsiteX55" fmla="*/ 1975517 w 4594892"/>
              <a:gd name="connsiteY55" fmla="*/ 2362293 h 3426000"/>
              <a:gd name="connsiteX56" fmla="*/ 2042192 w 4594892"/>
              <a:gd name="connsiteY56" fmla="*/ 2428968 h 3426000"/>
              <a:gd name="connsiteX57" fmla="*/ 2023142 w 4594892"/>
              <a:gd name="connsiteY57" fmla="*/ 2648043 h 3426000"/>
              <a:gd name="connsiteX58" fmla="*/ 2032667 w 4594892"/>
              <a:gd name="connsiteY58" fmla="*/ 2886168 h 3426000"/>
              <a:gd name="connsiteX59" fmla="*/ 2308892 w 4594892"/>
              <a:gd name="connsiteY59" fmla="*/ 2895693 h 3426000"/>
              <a:gd name="connsiteX60" fmla="*/ 2547017 w 4594892"/>
              <a:gd name="connsiteY60" fmla="*/ 2781393 h 3426000"/>
              <a:gd name="connsiteX61" fmla="*/ 2842292 w 4594892"/>
              <a:gd name="connsiteY61" fmla="*/ 2619468 h 3426000"/>
              <a:gd name="connsiteX62" fmla="*/ 3023267 w 4594892"/>
              <a:gd name="connsiteY62" fmla="*/ 2695668 h 3426000"/>
              <a:gd name="connsiteX63" fmla="*/ 3080417 w 4594892"/>
              <a:gd name="connsiteY63" fmla="*/ 2848068 h 3426000"/>
              <a:gd name="connsiteX64" fmla="*/ 3251867 w 4594892"/>
              <a:gd name="connsiteY64" fmla="*/ 2971893 h 3426000"/>
              <a:gd name="connsiteX65" fmla="*/ 3566192 w 4594892"/>
              <a:gd name="connsiteY65" fmla="*/ 3200493 h 3426000"/>
              <a:gd name="connsiteX66" fmla="*/ 3766217 w 4594892"/>
              <a:gd name="connsiteY66" fmla="*/ 3352893 h 3426000"/>
              <a:gd name="connsiteX67" fmla="*/ 4032917 w 4594892"/>
              <a:gd name="connsiteY67" fmla="*/ 3419568 h 3426000"/>
              <a:gd name="connsiteX68" fmla="*/ 4337717 w 4594892"/>
              <a:gd name="connsiteY68" fmla="*/ 3200493 h 3426000"/>
              <a:gd name="connsiteX69" fmla="*/ 4337717 w 4594892"/>
              <a:gd name="connsiteY69" fmla="*/ 3200493 h 3426000"/>
              <a:gd name="connsiteX0" fmla="*/ 4594892 w 4594892"/>
              <a:gd name="connsiteY0" fmla="*/ 2657568 h 3426000"/>
              <a:gd name="connsiteX1" fmla="*/ 4194842 w 4594892"/>
              <a:gd name="connsiteY1" fmla="*/ 2628993 h 3426000"/>
              <a:gd name="connsiteX2" fmla="*/ 3994817 w 4594892"/>
              <a:gd name="connsiteY2" fmla="*/ 2590893 h 3426000"/>
              <a:gd name="connsiteX3" fmla="*/ 3880517 w 4594892"/>
              <a:gd name="connsiteY3" fmla="*/ 2562318 h 3426000"/>
              <a:gd name="connsiteX4" fmla="*/ 3890042 w 4594892"/>
              <a:gd name="connsiteY4" fmla="*/ 2495643 h 3426000"/>
              <a:gd name="connsiteX5" fmla="*/ 3985292 w 4594892"/>
              <a:gd name="connsiteY5" fmla="*/ 2428968 h 3426000"/>
              <a:gd name="connsiteX6" fmla="*/ 4242467 w 4594892"/>
              <a:gd name="connsiteY6" fmla="*/ 2324193 h 3426000"/>
              <a:gd name="connsiteX7" fmla="*/ 4452017 w 4594892"/>
              <a:gd name="connsiteY7" fmla="*/ 2324193 h 3426000"/>
              <a:gd name="connsiteX8" fmla="*/ 4480592 w 4594892"/>
              <a:gd name="connsiteY8" fmla="*/ 2238468 h 3426000"/>
              <a:gd name="connsiteX9" fmla="*/ 4309142 w 4594892"/>
              <a:gd name="connsiteY9" fmla="*/ 2209893 h 3426000"/>
              <a:gd name="connsiteX10" fmla="*/ 4204367 w 4594892"/>
              <a:gd name="connsiteY10" fmla="*/ 2209893 h 3426000"/>
              <a:gd name="connsiteX11" fmla="*/ 4090067 w 4594892"/>
              <a:gd name="connsiteY11" fmla="*/ 2257518 h 3426000"/>
              <a:gd name="connsiteX12" fmla="*/ 3966242 w 4594892"/>
              <a:gd name="connsiteY12" fmla="*/ 2276568 h 3426000"/>
              <a:gd name="connsiteX13" fmla="*/ 3851942 w 4594892"/>
              <a:gd name="connsiteY13" fmla="*/ 2295618 h 3426000"/>
              <a:gd name="connsiteX14" fmla="*/ 3451892 w 4594892"/>
              <a:gd name="connsiteY14" fmla="*/ 2190843 h 3426000"/>
              <a:gd name="connsiteX15" fmla="*/ 3328067 w 4594892"/>
              <a:gd name="connsiteY15" fmla="*/ 2152743 h 3426000"/>
              <a:gd name="connsiteX16" fmla="*/ 3147092 w 4594892"/>
              <a:gd name="connsiteY16" fmla="*/ 2105118 h 3426000"/>
              <a:gd name="connsiteX17" fmla="*/ 2861342 w 4594892"/>
              <a:gd name="connsiteY17" fmla="*/ 1981293 h 3426000"/>
              <a:gd name="connsiteX18" fmla="*/ 2680367 w 4594892"/>
              <a:gd name="connsiteY18" fmla="*/ 1895568 h 3426000"/>
              <a:gd name="connsiteX19" fmla="*/ 2594642 w 4594892"/>
              <a:gd name="connsiteY19" fmla="*/ 1733643 h 3426000"/>
              <a:gd name="connsiteX20" fmla="*/ 2508917 w 4594892"/>
              <a:gd name="connsiteY20" fmla="*/ 1514568 h 3426000"/>
              <a:gd name="connsiteX21" fmla="*/ 2499392 w 4594892"/>
              <a:gd name="connsiteY21" fmla="*/ 1285968 h 3426000"/>
              <a:gd name="connsiteX22" fmla="*/ 2594642 w 4594892"/>
              <a:gd name="connsiteY22" fmla="*/ 666843 h 3426000"/>
              <a:gd name="connsiteX23" fmla="*/ 2566067 w 4594892"/>
              <a:gd name="connsiteY23" fmla="*/ 485868 h 3426000"/>
              <a:gd name="connsiteX24" fmla="*/ 2508917 w 4594892"/>
              <a:gd name="connsiteY24" fmla="*/ 295368 h 3426000"/>
              <a:gd name="connsiteX25" fmla="*/ 2356517 w 4594892"/>
              <a:gd name="connsiteY25" fmla="*/ 152493 h 3426000"/>
              <a:gd name="connsiteX26" fmla="*/ 2175542 w 4594892"/>
              <a:gd name="connsiteY26" fmla="*/ 28668 h 3426000"/>
              <a:gd name="connsiteX27" fmla="*/ 1851692 w 4594892"/>
              <a:gd name="connsiteY27" fmla="*/ 93 h 3426000"/>
              <a:gd name="connsiteX28" fmla="*/ 1718342 w 4594892"/>
              <a:gd name="connsiteY28" fmla="*/ 19143 h 3426000"/>
              <a:gd name="connsiteX29" fmla="*/ 1499267 w 4594892"/>
              <a:gd name="connsiteY29" fmla="*/ 9618 h 3426000"/>
              <a:gd name="connsiteX30" fmla="*/ 1346867 w 4594892"/>
              <a:gd name="connsiteY30" fmla="*/ 114393 h 3426000"/>
              <a:gd name="connsiteX31" fmla="*/ 1213517 w 4594892"/>
              <a:gd name="connsiteY31" fmla="*/ 314418 h 3426000"/>
              <a:gd name="connsiteX32" fmla="*/ 1061117 w 4594892"/>
              <a:gd name="connsiteY32" fmla="*/ 457293 h 3426000"/>
              <a:gd name="connsiteX33" fmla="*/ 918242 w 4594892"/>
              <a:gd name="connsiteY33" fmla="*/ 619218 h 3426000"/>
              <a:gd name="connsiteX34" fmla="*/ 908717 w 4594892"/>
              <a:gd name="connsiteY34" fmla="*/ 800193 h 3426000"/>
              <a:gd name="connsiteX35" fmla="*/ 946817 w 4594892"/>
              <a:gd name="connsiteY35" fmla="*/ 962118 h 3426000"/>
              <a:gd name="connsiteX36" fmla="*/ 880142 w 4594892"/>
              <a:gd name="connsiteY36" fmla="*/ 1133568 h 3426000"/>
              <a:gd name="connsiteX37" fmla="*/ 746792 w 4594892"/>
              <a:gd name="connsiteY37" fmla="*/ 1190718 h 3426000"/>
              <a:gd name="connsiteX38" fmla="*/ 499142 w 4594892"/>
              <a:gd name="connsiteY38" fmla="*/ 1362168 h 3426000"/>
              <a:gd name="connsiteX39" fmla="*/ 299117 w 4594892"/>
              <a:gd name="connsiteY39" fmla="*/ 1447893 h 3426000"/>
              <a:gd name="connsiteX40" fmla="*/ 261017 w 4594892"/>
              <a:gd name="connsiteY40" fmla="*/ 1619343 h 3426000"/>
              <a:gd name="connsiteX41" fmla="*/ 194342 w 4594892"/>
              <a:gd name="connsiteY41" fmla="*/ 1733643 h 3426000"/>
              <a:gd name="connsiteX42" fmla="*/ 118142 w 4594892"/>
              <a:gd name="connsiteY42" fmla="*/ 1838418 h 3426000"/>
              <a:gd name="connsiteX43" fmla="*/ 51467 w 4594892"/>
              <a:gd name="connsiteY43" fmla="*/ 1943193 h 3426000"/>
              <a:gd name="connsiteX44" fmla="*/ 80042 w 4594892"/>
              <a:gd name="connsiteY44" fmla="*/ 2152743 h 3426000"/>
              <a:gd name="connsiteX45" fmla="*/ 32417 w 4594892"/>
              <a:gd name="connsiteY45" fmla="*/ 2267043 h 3426000"/>
              <a:gd name="connsiteX46" fmla="*/ 3842 w 4594892"/>
              <a:gd name="connsiteY46" fmla="*/ 2371818 h 3426000"/>
              <a:gd name="connsiteX47" fmla="*/ 41942 w 4594892"/>
              <a:gd name="connsiteY47" fmla="*/ 2581368 h 3426000"/>
              <a:gd name="connsiteX48" fmla="*/ 375317 w 4594892"/>
              <a:gd name="connsiteY48" fmla="*/ 2676618 h 3426000"/>
              <a:gd name="connsiteX49" fmla="*/ 680117 w 4594892"/>
              <a:gd name="connsiteY49" fmla="*/ 2648043 h 3426000"/>
              <a:gd name="connsiteX50" fmla="*/ 994442 w 4594892"/>
              <a:gd name="connsiteY50" fmla="*/ 2552793 h 3426000"/>
              <a:gd name="connsiteX51" fmla="*/ 1127792 w 4594892"/>
              <a:gd name="connsiteY51" fmla="*/ 2362293 h 3426000"/>
              <a:gd name="connsiteX52" fmla="*/ 1308767 w 4594892"/>
              <a:gd name="connsiteY52" fmla="*/ 2228943 h 3426000"/>
              <a:gd name="connsiteX53" fmla="*/ 1565942 w 4594892"/>
              <a:gd name="connsiteY53" fmla="*/ 2181318 h 3426000"/>
              <a:gd name="connsiteX54" fmla="*/ 1794542 w 4594892"/>
              <a:gd name="connsiteY54" fmla="*/ 2219418 h 3426000"/>
              <a:gd name="connsiteX55" fmla="*/ 1975517 w 4594892"/>
              <a:gd name="connsiteY55" fmla="*/ 2362293 h 3426000"/>
              <a:gd name="connsiteX56" fmla="*/ 2042192 w 4594892"/>
              <a:gd name="connsiteY56" fmla="*/ 2428968 h 3426000"/>
              <a:gd name="connsiteX57" fmla="*/ 2023142 w 4594892"/>
              <a:gd name="connsiteY57" fmla="*/ 2648043 h 3426000"/>
              <a:gd name="connsiteX58" fmla="*/ 2032667 w 4594892"/>
              <a:gd name="connsiteY58" fmla="*/ 2886168 h 3426000"/>
              <a:gd name="connsiteX59" fmla="*/ 2308892 w 4594892"/>
              <a:gd name="connsiteY59" fmla="*/ 2895693 h 3426000"/>
              <a:gd name="connsiteX60" fmla="*/ 2547017 w 4594892"/>
              <a:gd name="connsiteY60" fmla="*/ 2781393 h 3426000"/>
              <a:gd name="connsiteX61" fmla="*/ 2842292 w 4594892"/>
              <a:gd name="connsiteY61" fmla="*/ 2619468 h 3426000"/>
              <a:gd name="connsiteX62" fmla="*/ 3023267 w 4594892"/>
              <a:gd name="connsiteY62" fmla="*/ 2695668 h 3426000"/>
              <a:gd name="connsiteX63" fmla="*/ 3080417 w 4594892"/>
              <a:gd name="connsiteY63" fmla="*/ 2848068 h 3426000"/>
              <a:gd name="connsiteX64" fmla="*/ 3251867 w 4594892"/>
              <a:gd name="connsiteY64" fmla="*/ 2971893 h 3426000"/>
              <a:gd name="connsiteX65" fmla="*/ 3566192 w 4594892"/>
              <a:gd name="connsiteY65" fmla="*/ 3200493 h 3426000"/>
              <a:gd name="connsiteX66" fmla="*/ 3766217 w 4594892"/>
              <a:gd name="connsiteY66" fmla="*/ 3352893 h 3426000"/>
              <a:gd name="connsiteX67" fmla="*/ 4032917 w 4594892"/>
              <a:gd name="connsiteY67" fmla="*/ 3419568 h 3426000"/>
              <a:gd name="connsiteX68" fmla="*/ 4337717 w 4594892"/>
              <a:gd name="connsiteY68" fmla="*/ 3200493 h 3426000"/>
              <a:gd name="connsiteX69" fmla="*/ 4337717 w 4594892"/>
              <a:gd name="connsiteY69" fmla="*/ 3200493 h 3426000"/>
              <a:gd name="connsiteX0" fmla="*/ 4594892 w 4594892"/>
              <a:gd name="connsiteY0" fmla="*/ 2657568 h 3426000"/>
              <a:gd name="connsiteX1" fmla="*/ 4194842 w 4594892"/>
              <a:gd name="connsiteY1" fmla="*/ 2628993 h 3426000"/>
              <a:gd name="connsiteX2" fmla="*/ 3994817 w 4594892"/>
              <a:gd name="connsiteY2" fmla="*/ 2590893 h 3426000"/>
              <a:gd name="connsiteX3" fmla="*/ 3880517 w 4594892"/>
              <a:gd name="connsiteY3" fmla="*/ 2562318 h 3426000"/>
              <a:gd name="connsiteX4" fmla="*/ 3890042 w 4594892"/>
              <a:gd name="connsiteY4" fmla="*/ 2495643 h 3426000"/>
              <a:gd name="connsiteX5" fmla="*/ 3985292 w 4594892"/>
              <a:gd name="connsiteY5" fmla="*/ 2428968 h 3426000"/>
              <a:gd name="connsiteX6" fmla="*/ 4242467 w 4594892"/>
              <a:gd name="connsiteY6" fmla="*/ 2324193 h 3426000"/>
              <a:gd name="connsiteX7" fmla="*/ 4452017 w 4594892"/>
              <a:gd name="connsiteY7" fmla="*/ 2324193 h 3426000"/>
              <a:gd name="connsiteX8" fmla="*/ 4480592 w 4594892"/>
              <a:gd name="connsiteY8" fmla="*/ 2238468 h 3426000"/>
              <a:gd name="connsiteX9" fmla="*/ 4309142 w 4594892"/>
              <a:gd name="connsiteY9" fmla="*/ 2209893 h 3426000"/>
              <a:gd name="connsiteX10" fmla="*/ 4204367 w 4594892"/>
              <a:gd name="connsiteY10" fmla="*/ 2209893 h 3426000"/>
              <a:gd name="connsiteX11" fmla="*/ 4090067 w 4594892"/>
              <a:gd name="connsiteY11" fmla="*/ 2257518 h 3426000"/>
              <a:gd name="connsiteX12" fmla="*/ 3966242 w 4594892"/>
              <a:gd name="connsiteY12" fmla="*/ 2276568 h 3426000"/>
              <a:gd name="connsiteX13" fmla="*/ 3851942 w 4594892"/>
              <a:gd name="connsiteY13" fmla="*/ 2295618 h 3426000"/>
              <a:gd name="connsiteX14" fmla="*/ 3451892 w 4594892"/>
              <a:gd name="connsiteY14" fmla="*/ 2190843 h 3426000"/>
              <a:gd name="connsiteX15" fmla="*/ 3328067 w 4594892"/>
              <a:gd name="connsiteY15" fmla="*/ 2152743 h 3426000"/>
              <a:gd name="connsiteX16" fmla="*/ 3147092 w 4594892"/>
              <a:gd name="connsiteY16" fmla="*/ 2105118 h 3426000"/>
              <a:gd name="connsiteX17" fmla="*/ 2861342 w 4594892"/>
              <a:gd name="connsiteY17" fmla="*/ 1981293 h 3426000"/>
              <a:gd name="connsiteX18" fmla="*/ 2680367 w 4594892"/>
              <a:gd name="connsiteY18" fmla="*/ 1895568 h 3426000"/>
              <a:gd name="connsiteX19" fmla="*/ 2594642 w 4594892"/>
              <a:gd name="connsiteY19" fmla="*/ 1733643 h 3426000"/>
              <a:gd name="connsiteX20" fmla="*/ 2508917 w 4594892"/>
              <a:gd name="connsiteY20" fmla="*/ 1514568 h 3426000"/>
              <a:gd name="connsiteX21" fmla="*/ 2499392 w 4594892"/>
              <a:gd name="connsiteY21" fmla="*/ 1285968 h 3426000"/>
              <a:gd name="connsiteX22" fmla="*/ 2594642 w 4594892"/>
              <a:gd name="connsiteY22" fmla="*/ 666843 h 3426000"/>
              <a:gd name="connsiteX23" fmla="*/ 2566067 w 4594892"/>
              <a:gd name="connsiteY23" fmla="*/ 485868 h 3426000"/>
              <a:gd name="connsiteX24" fmla="*/ 2508917 w 4594892"/>
              <a:gd name="connsiteY24" fmla="*/ 295368 h 3426000"/>
              <a:gd name="connsiteX25" fmla="*/ 2356517 w 4594892"/>
              <a:gd name="connsiteY25" fmla="*/ 152493 h 3426000"/>
              <a:gd name="connsiteX26" fmla="*/ 2175542 w 4594892"/>
              <a:gd name="connsiteY26" fmla="*/ 28668 h 3426000"/>
              <a:gd name="connsiteX27" fmla="*/ 1851692 w 4594892"/>
              <a:gd name="connsiteY27" fmla="*/ 93 h 3426000"/>
              <a:gd name="connsiteX28" fmla="*/ 1718342 w 4594892"/>
              <a:gd name="connsiteY28" fmla="*/ 19143 h 3426000"/>
              <a:gd name="connsiteX29" fmla="*/ 1499267 w 4594892"/>
              <a:gd name="connsiteY29" fmla="*/ 9618 h 3426000"/>
              <a:gd name="connsiteX30" fmla="*/ 1346867 w 4594892"/>
              <a:gd name="connsiteY30" fmla="*/ 114393 h 3426000"/>
              <a:gd name="connsiteX31" fmla="*/ 1213517 w 4594892"/>
              <a:gd name="connsiteY31" fmla="*/ 314418 h 3426000"/>
              <a:gd name="connsiteX32" fmla="*/ 1061117 w 4594892"/>
              <a:gd name="connsiteY32" fmla="*/ 457293 h 3426000"/>
              <a:gd name="connsiteX33" fmla="*/ 918242 w 4594892"/>
              <a:gd name="connsiteY33" fmla="*/ 619218 h 3426000"/>
              <a:gd name="connsiteX34" fmla="*/ 870617 w 4594892"/>
              <a:gd name="connsiteY34" fmla="*/ 800193 h 3426000"/>
              <a:gd name="connsiteX35" fmla="*/ 946817 w 4594892"/>
              <a:gd name="connsiteY35" fmla="*/ 962118 h 3426000"/>
              <a:gd name="connsiteX36" fmla="*/ 880142 w 4594892"/>
              <a:gd name="connsiteY36" fmla="*/ 1133568 h 3426000"/>
              <a:gd name="connsiteX37" fmla="*/ 746792 w 4594892"/>
              <a:gd name="connsiteY37" fmla="*/ 1190718 h 3426000"/>
              <a:gd name="connsiteX38" fmla="*/ 499142 w 4594892"/>
              <a:gd name="connsiteY38" fmla="*/ 1362168 h 3426000"/>
              <a:gd name="connsiteX39" fmla="*/ 299117 w 4594892"/>
              <a:gd name="connsiteY39" fmla="*/ 1447893 h 3426000"/>
              <a:gd name="connsiteX40" fmla="*/ 261017 w 4594892"/>
              <a:gd name="connsiteY40" fmla="*/ 1619343 h 3426000"/>
              <a:gd name="connsiteX41" fmla="*/ 194342 w 4594892"/>
              <a:gd name="connsiteY41" fmla="*/ 1733643 h 3426000"/>
              <a:gd name="connsiteX42" fmla="*/ 118142 w 4594892"/>
              <a:gd name="connsiteY42" fmla="*/ 1838418 h 3426000"/>
              <a:gd name="connsiteX43" fmla="*/ 51467 w 4594892"/>
              <a:gd name="connsiteY43" fmla="*/ 1943193 h 3426000"/>
              <a:gd name="connsiteX44" fmla="*/ 80042 w 4594892"/>
              <a:gd name="connsiteY44" fmla="*/ 2152743 h 3426000"/>
              <a:gd name="connsiteX45" fmla="*/ 32417 w 4594892"/>
              <a:gd name="connsiteY45" fmla="*/ 2267043 h 3426000"/>
              <a:gd name="connsiteX46" fmla="*/ 3842 w 4594892"/>
              <a:gd name="connsiteY46" fmla="*/ 2371818 h 3426000"/>
              <a:gd name="connsiteX47" fmla="*/ 41942 w 4594892"/>
              <a:gd name="connsiteY47" fmla="*/ 2581368 h 3426000"/>
              <a:gd name="connsiteX48" fmla="*/ 375317 w 4594892"/>
              <a:gd name="connsiteY48" fmla="*/ 2676618 h 3426000"/>
              <a:gd name="connsiteX49" fmla="*/ 680117 w 4594892"/>
              <a:gd name="connsiteY49" fmla="*/ 2648043 h 3426000"/>
              <a:gd name="connsiteX50" fmla="*/ 994442 w 4594892"/>
              <a:gd name="connsiteY50" fmla="*/ 2552793 h 3426000"/>
              <a:gd name="connsiteX51" fmla="*/ 1127792 w 4594892"/>
              <a:gd name="connsiteY51" fmla="*/ 2362293 h 3426000"/>
              <a:gd name="connsiteX52" fmla="*/ 1308767 w 4594892"/>
              <a:gd name="connsiteY52" fmla="*/ 2228943 h 3426000"/>
              <a:gd name="connsiteX53" fmla="*/ 1565942 w 4594892"/>
              <a:gd name="connsiteY53" fmla="*/ 2181318 h 3426000"/>
              <a:gd name="connsiteX54" fmla="*/ 1794542 w 4594892"/>
              <a:gd name="connsiteY54" fmla="*/ 2219418 h 3426000"/>
              <a:gd name="connsiteX55" fmla="*/ 1975517 w 4594892"/>
              <a:gd name="connsiteY55" fmla="*/ 2362293 h 3426000"/>
              <a:gd name="connsiteX56" fmla="*/ 2042192 w 4594892"/>
              <a:gd name="connsiteY56" fmla="*/ 2428968 h 3426000"/>
              <a:gd name="connsiteX57" fmla="*/ 2023142 w 4594892"/>
              <a:gd name="connsiteY57" fmla="*/ 2648043 h 3426000"/>
              <a:gd name="connsiteX58" fmla="*/ 2032667 w 4594892"/>
              <a:gd name="connsiteY58" fmla="*/ 2886168 h 3426000"/>
              <a:gd name="connsiteX59" fmla="*/ 2308892 w 4594892"/>
              <a:gd name="connsiteY59" fmla="*/ 2895693 h 3426000"/>
              <a:gd name="connsiteX60" fmla="*/ 2547017 w 4594892"/>
              <a:gd name="connsiteY60" fmla="*/ 2781393 h 3426000"/>
              <a:gd name="connsiteX61" fmla="*/ 2842292 w 4594892"/>
              <a:gd name="connsiteY61" fmla="*/ 2619468 h 3426000"/>
              <a:gd name="connsiteX62" fmla="*/ 3023267 w 4594892"/>
              <a:gd name="connsiteY62" fmla="*/ 2695668 h 3426000"/>
              <a:gd name="connsiteX63" fmla="*/ 3080417 w 4594892"/>
              <a:gd name="connsiteY63" fmla="*/ 2848068 h 3426000"/>
              <a:gd name="connsiteX64" fmla="*/ 3251867 w 4594892"/>
              <a:gd name="connsiteY64" fmla="*/ 2971893 h 3426000"/>
              <a:gd name="connsiteX65" fmla="*/ 3566192 w 4594892"/>
              <a:gd name="connsiteY65" fmla="*/ 3200493 h 3426000"/>
              <a:gd name="connsiteX66" fmla="*/ 3766217 w 4594892"/>
              <a:gd name="connsiteY66" fmla="*/ 3352893 h 3426000"/>
              <a:gd name="connsiteX67" fmla="*/ 4032917 w 4594892"/>
              <a:gd name="connsiteY67" fmla="*/ 3419568 h 3426000"/>
              <a:gd name="connsiteX68" fmla="*/ 4337717 w 4594892"/>
              <a:gd name="connsiteY68" fmla="*/ 3200493 h 3426000"/>
              <a:gd name="connsiteX69" fmla="*/ 4337717 w 4594892"/>
              <a:gd name="connsiteY69" fmla="*/ 3200493 h 34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94892" h="3426000">
                <a:moveTo>
                  <a:pt x="4594892" y="2657568"/>
                </a:moveTo>
                <a:cubicBezTo>
                  <a:pt x="4444873" y="2648836"/>
                  <a:pt x="4294854" y="2640105"/>
                  <a:pt x="4194842" y="2628993"/>
                </a:cubicBezTo>
                <a:cubicBezTo>
                  <a:pt x="4094830" y="2617881"/>
                  <a:pt x="4047204" y="2602005"/>
                  <a:pt x="3994817" y="2590893"/>
                </a:cubicBezTo>
                <a:cubicBezTo>
                  <a:pt x="3942430" y="2579781"/>
                  <a:pt x="3897979" y="2578193"/>
                  <a:pt x="3880517" y="2562318"/>
                </a:cubicBezTo>
                <a:cubicBezTo>
                  <a:pt x="3863055" y="2546443"/>
                  <a:pt x="3872580" y="2517868"/>
                  <a:pt x="3890042" y="2495643"/>
                </a:cubicBezTo>
                <a:cubicBezTo>
                  <a:pt x="3907504" y="2473418"/>
                  <a:pt x="3926555" y="2457543"/>
                  <a:pt x="3985292" y="2428968"/>
                </a:cubicBezTo>
                <a:cubicBezTo>
                  <a:pt x="4044029" y="2400393"/>
                  <a:pt x="4164680" y="2341655"/>
                  <a:pt x="4242467" y="2324193"/>
                </a:cubicBezTo>
                <a:cubicBezTo>
                  <a:pt x="4320254" y="2306731"/>
                  <a:pt x="4412330" y="2338480"/>
                  <a:pt x="4452017" y="2324193"/>
                </a:cubicBezTo>
                <a:cubicBezTo>
                  <a:pt x="4491704" y="2309906"/>
                  <a:pt x="4504404" y="2257518"/>
                  <a:pt x="4480592" y="2238468"/>
                </a:cubicBezTo>
                <a:cubicBezTo>
                  <a:pt x="4456780" y="2219418"/>
                  <a:pt x="4355179" y="2214655"/>
                  <a:pt x="4309142" y="2209893"/>
                </a:cubicBezTo>
                <a:cubicBezTo>
                  <a:pt x="4263104" y="2205130"/>
                  <a:pt x="4240879" y="2201956"/>
                  <a:pt x="4204367" y="2209893"/>
                </a:cubicBezTo>
                <a:cubicBezTo>
                  <a:pt x="4167855" y="2217830"/>
                  <a:pt x="4129754" y="2246405"/>
                  <a:pt x="4090067" y="2257518"/>
                </a:cubicBezTo>
                <a:cubicBezTo>
                  <a:pt x="4050379" y="2268630"/>
                  <a:pt x="3966242" y="2276568"/>
                  <a:pt x="3966242" y="2276568"/>
                </a:cubicBezTo>
                <a:cubicBezTo>
                  <a:pt x="3926555" y="2282918"/>
                  <a:pt x="3937667" y="2309906"/>
                  <a:pt x="3851942" y="2295618"/>
                </a:cubicBezTo>
                <a:cubicBezTo>
                  <a:pt x="3766217" y="2281330"/>
                  <a:pt x="3539204" y="2214655"/>
                  <a:pt x="3451892" y="2190843"/>
                </a:cubicBezTo>
                <a:cubicBezTo>
                  <a:pt x="3364579" y="2167030"/>
                  <a:pt x="3378867" y="2167030"/>
                  <a:pt x="3328067" y="2152743"/>
                </a:cubicBezTo>
                <a:cubicBezTo>
                  <a:pt x="3277267" y="2138456"/>
                  <a:pt x="3224879" y="2133693"/>
                  <a:pt x="3147092" y="2105118"/>
                </a:cubicBezTo>
                <a:cubicBezTo>
                  <a:pt x="3069305" y="2076543"/>
                  <a:pt x="2939129" y="2016218"/>
                  <a:pt x="2861342" y="1981293"/>
                </a:cubicBezTo>
                <a:cubicBezTo>
                  <a:pt x="2783555" y="1946368"/>
                  <a:pt x="2724817" y="1936843"/>
                  <a:pt x="2680367" y="1895568"/>
                </a:cubicBezTo>
                <a:cubicBezTo>
                  <a:pt x="2635917" y="1854293"/>
                  <a:pt x="2623217" y="1797143"/>
                  <a:pt x="2594642" y="1733643"/>
                </a:cubicBezTo>
                <a:cubicBezTo>
                  <a:pt x="2566067" y="1670143"/>
                  <a:pt x="2524792" y="1589180"/>
                  <a:pt x="2508917" y="1514568"/>
                </a:cubicBezTo>
                <a:cubicBezTo>
                  <a:pt x="2493042" y="1439956"/>
                  <a:pt x="2485104" y="1427256"/>
                  <a:pt x="2499392" y="1285968"/>
                </a:cubicBezTo>
                <a:cubicBezTo>
                  <a:pt x="2513680" y="1144680"/>
                  <a:pt x="2583529" y="800193"/>
                  <a:pt x="2594642" y="666843"/>
                </a:cubicBezTo>
                <a:cubicBezTo>
                  <a:pt x="2605754" y="533493"/>
                  <a:pt x="2580354" y="547780"/>
                  <a:pt x="2566067" y="485868"/>
                </a:cubicBezTo>
                <a:cubicBezTo>
                  <a:pt x="2551780" y="423956"/>
                  <a:pt x="2543842" y="350930"/>
                  <a:pt x="2508917" y="295368"/>
                </a:cubicBezTo>
                <a:cubicBezTo>
                  <a:pt x="2473992" y="239805"/>
                  <a:pt x="2412079" y="196943"/>
                  <a:pt x="2356517" y="152493"/>
                </a:cubicBezTo>
                <a:cubicBezTo>
                  <a:pt x="2300955" y="108043"/>
                  <a:pt x="2259679" y="54068"/>
                  <a:pt x="2175542" y="28668"/>
                </a:cubicBezTo>
                <a:cubicBezTo>
                  <a:pt x="2091404" y="3268"/>
                  <a:pt x="1927892" y="1680"/>
                  <a:pt x="1851692" y="93"/>
                </a:cubicBezTo>
                <a:cubicBezTo>
                  <a:pt x="1775492" y="-1494"/>
                  <a:pt x="1777079" y="17556"/>
                  <a:pt x="1718342" y="19143"/>
                </a:cubicBezTo>
                <a:cubicBezTo>
                  <a:pt x="1659605" y="20730"/>
                  <a:pt x="1561179" y="-6257"/>
                  <a:pt x="1499267" y="9618"/>
                </a:cubicBezTo>
                <a:cubicBezTo>
                  <a:pt x="1437354" y="25493"/>
                  <a:pt x="1394492" y="63593"/>
                  <a:pt x="1346867" y="114393"/>
                </a:cubicBezTo>
                <a:cubicBezTo>
                  <a:pt x="1299242" y="165193"/>
                  <a:pt x="1261142" y="257268"/>
                  <a:pt x="1213517" y="314418"/>
                </a:cubicBezTo>
                <a:cubicBezTo>
                  <a:pt x="1165892" y="371568"/>
                  <a:pt x="1110329" y="406493"/>
                  <a:pt x="1061117" y="457293"/>
                </a:cubicBezTo>
                <a:cubicBezTo>
                  <a:pt x="1011904" y="508093"/>
                  <a:pt x="949992" y="562068"/>
                  <a:pt x="918242" y="619218"/>
                </a:cubicBezTo>
                <a:cubicBezTo>
                  <a:pt x="886492" y="676368"/>
                  <a:pt x="865854" y="743043"/>
                  <a:pt x="870617" y="800193"/>
                </a:cubicBezTo>
                <a:cubicBezTo>
                  <a:pt x="875379" y="857343"/>
                  <a:pt x="945230" y="906556"/>
                  <a:pt x="946817" y="962118"/>
                </a:cubicBezTo>
                <a:cubicBezTo>
                  <a:pt x="948404" y="1017680"/>
                  <a:pt x="913479" y="1095468"/>
                  <a:pt x="880142" y="1133568"/>
                </a:cubicBezTo>
                <a:cubicBezTo>
                  <a:pt x="846805" y="1171668"/>
                  <a:pt x="810292" y="1152618"/>
                  <a:pt x="746792" y="1190718"/>
                </a:cubicBezTo>
                <a:cubicBezTo>
                  <a:pt x="683292" y="1228818"/>
                  <a:pt x="573754" y="1319306"/>
                  <a:pt x="499142" y="1362168"/>
                </a:cubicBezTo>
                <a:cubicBezTo>
                  <a:pt x="424530" y="1405030"/>
                  <a:pt x="338804" y="1405031"/>
                  <a:pt x="299117" y="1447893"/>
                </a:cubicBezTo>
                <a:cubicBezTo>
                  <a:pt x="259430" y="1490755"/>
                  <a:pt x="278479" y="1571718"/>
                  <a:pt x="261017" y="1619343"/>
                </a:cubicBezTo>
                <a:cubicBezTo>
                  <a:pt x="243554" y="1666968"/>
                  <a:pt x="218154" y="1697131"/>
                  <a:pt x="194342" y="1733643"/>
                </a:cubicBezTo>
                <a:cubicBezTo>
                  <a:pt x="170530" y="1770155"/>
                  <a:pt x="141954" y="1803493"/>
                  <a:pt x="118142" y="1838418"/>
                </a:cubicBezTo>
                <a:cubicBezTo>
                  <a:pt x="94330" y="1873343"/>
                  <a:pt x="57817" y="1890806"/>
                  <a:pt x="51467" y="1943193"/>
                </a:cubicBezTo>
                <a:cubicBezTo>
                  <a:pt x="45117" y="1995580"/>
                  <a:pt x="83217" y="2098768"/>
                  <a:pt x="80042" y="2152743"/>
                </a:cubicBezTo>
                <a:cubicBezTo>
                  <a:pt x="76867" y="2206718"/>
                  <a:pt x="45117" y="2230531"/>
                  <a:pt x="32417" y="2267043"/>
                </a:cubicBezTo>
                <a:cubicBezTo>
                  <a:pt x="19717" y="2303556"/>
                  <a:pt x="2255" y="2319431"/>
                  <a:pt x="3842" y="2371818"/>
                </a:cubicBezTo>
                <a:cubicBezTo>
                  <a:pt x="5429" y="2424205"/>
                  <a:pt x="-19971" y="2530568"/>
                  <a:pt x="41942" y="2581368"/>
                </a:cubicBezTo>
                <a:cubicBezTo>
                  <a:pt x="103854" y="2632168"/>
                  <a:pt x="268955" y="2665506"/>
                  <a:pt x="375317" y="2676618"/>
                </a:cubicBezTo>
                <a:cubicBezTo>
                  <a:pt x="481679" y="2687730"/>
                  <a:pt x="576930" y="2668680"/>
                  <a:pt x="680117" y="2648043"/>
                </a:cubicBezTo>
                <a:cubicBezTo>
                  <a:pt x="783304" y="2627406"/>
                  <a:pt x="919830" y="2600418"/>
                  <a:pt x="994442" y="2552793"/>
                </a:cubicBezTo>
                <a:cubicBezTo>
                  <a:pt x="1069054" y="2505168"/>
                  <a:pt x="1075404" y="2416268"/>
                  <a:pt x="1127792" y="2362293"/>
                </a:cubicBezTo>
                <a:cubicBezTo>
                  <a:pt x="1180179" y="2308318"/>
                  <a:pt x="1235742" y="2259105"/>
                  <a:pt x="1308767" y="2228943"/>
                </a:cubicBezTo>
                <a:cubicBezTo>
                  <a:pt x="1381792" y="2198781"/>
                  <a:pt x="1484980" y="2182905"/>
                  <a:pt x="1565942" y="2181318"/>
                </a:cubicBezTo>
                <a:cubicBezTo>
                  <a:pt x="1646904" y="2179731"/>
                  <a:pt x="1726280" y="2189256"/>
                  <a:pt x="1794542" y="2219418"/>
                </a:cubicBezTo>
                <a:cubicBezTo>
                  <a:pt x="1862804" y="2249580"/>
                  <a:pt x="1934242" y="2327368"/>
                  <a:pt x="1975517" y="2362293"/>
                </a:cubicBezTo>
                <a:cubicBezTo>
                  <a:pt x="2016792" y="2397218"/>
                  <a:pt x="2034255" y="2381343"/>
                  <a:pt x="2042192" y="2428968"/>
                </a:cubicBezTo>
                <a:cubicBezTo>
                  <a:pt x="2050129" y="2476593"/>
                  <a:pt x="2024729" y="2571843"/>
                  <a:pt x="2023142" y="2648043"/>
                </a:cubicBezTo>
                <a:cubicBezTo>
                  <a:pt x="2021555" y="2724243"/>
                  <a:pt x="1985042" y="2844893"/>
                  <a:pt x="2032667" y="2886168"/>
                </a:cubicBezTo>
                <a:cubicBezTo>
                  <a:pt x="2080292" y="2927443"/>
                  <a:pt x="2223167" y="2913155"/>
                  <a:pt x="2308892" y="2895693"/>
                </a:cubicBezTo>
                <a:cubicBezTo>
                  <a:pt x="2394617" y="2878231"/>
                  <a:pt x="2458117" y="2827431"/>
                  <a:pt x="2547017" y="2781393"/>
                </a:cubicBezTo>
                <a:cubicBezTo>
                  <a:pt x="2635917" y="2735356"/>
                  <a:pt x="2762917" y="2633755"/>
                  <a:pt x="2842292" y="2619468"/>
                </a:cubicBezTo>
                <a:cubicBezTo>
                  <a:pt x="2921667" y="2605181"/>
                  <a:pt x="2983580" y="2657568"/>
                  <a:pt x="3023267" y="2695668"/>
                </a:cubicBezTo>
                <a:cubicBezTo>
                  <a:pt x="3062954" y="2733768"/>
                  <a:pt x="3042317" y="2802031"/>
                  <a:pt x="3080417" y="2848068"/>
                </a:cubicBezTo>
                <a:cubicBezTo>
                  <a:pt x="3118517" y="2894105"/>
                  <a:pt x="3251867" y="2971893"/>
                  <a:pt x="3251867" y="2971893"/>
                </a:cubicBezTo>
                <a:lnTo>
                  <a:pt x="3566192" y="3200493"/>
                </a:lnTo>
                <a:cubicBezTo>
                  <a:pt x="3651917" y="3263993"/>
                  <a:pt x="3688430" y="3316381"/>
                  <a:pt x="3766217" y="3352893"/>
                </a:cubicBezTo>
                <a:cubicBezTo>
                  <a:pt x="3844004" y="3389405"/>
                  <a:pt x="3937667" y="3444968"/>
                  <a:pt x="4032917" y="3419568"/>
                </a:cubicBezTo>
                <a:cubicBezTo>
                  <a:pt x="4128167" y="3394168"/>
                  <a:pt x="4286917" y="3237005"/>
                  <a:pt x="4337717" y="3200493"/>
                </a:cubicBezTo>
                <a:lnTo>
                  <a:pt x="4337717" y="3200493"/>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80904" name="Text Box 16"/>
          <p:cNvSpPr txBox="1">
            <a:spLocks noChangeArrowheads="1"/>
          </p:cNvSpPr>
          <p:nvPr/>
        </p:nvSpPr>
        <p:spPr bwMode="auto">
          <a:xfrm>
            <a:off x="1692275" y="1598613"/>
            <a:ext cx="1295400" cy="2460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de-DE" altLang="de-DE" sz="1000" b="1">
                <a:solidFill>
                  <a:schemeClr val="bg1"/>
                </a:solidFill>
                <a:latin typeface="Arial" pitchFamily="34" charset="0"/>
              </a:rPr>
              <a:t>30m hoher Abriss</a:t>
            </a:r>
          </a:p>
        </p:txBody>
      </p:sp>
      <p:sp>
        <p:nvSpPr>
          <p:cNvPr id="2" name="Freihandform 1"/>
          <p:cNvSpPr/>
          <p:nvPr/>
        </p:nvSpPr>
        <p:spPr>
          <a:xfrm rot="513461">
            <a:off x="4546600" y="2911475"/>
            <a:ext cx="800100" cy="288925"/>
          </a:xfrm>
          <a:custGeom>
            <a:avLst/>
            <a:gdLst>
              <a:gd name="connsiteX0" fmla="*/ 1230 w 799992"/>
              <a:gd name="connsiteY0" fmla="*/ 153698 h 289164"/>
              <a:gd name="connsiteX1" fmla="*/ 77430 w 799992"/>
              <a:gd name="connsiteY1" fmla="*/ 39398 h 289164"/>
              <a:gd name="connsiteX2" fmla="*/ 277455 w 799992"/>
              <a:gd name="connsiteY2" fmla="*/ 1298 h 289164"/>
              <a:gd name="connsiteX3" fmla="*/ 496530 w 799992"/>
              <a:gd name="connsiteY3" fmla="*/ 10823 h 289164"/>
              <a:gd name="connsiteX4" fmla="*/ 658455 w 799992"/>
              <a:gd name="connsiteY4" fmla="*/ 29873 h 289164"/>
              <a:gd name="connsiteX5" fmla="*/ 791805 w 799992"/>
              <a:gd name="connsiteY5" fmla="*/ 144173 h 289164"/>
              <a:gd name="connsiteX6" fmla="*/ 772755 w 799992"/>
              <a:gd name="connsiteY6" fmla="*/ 258473 h 289164"/>
              <a:gd name="connsiteX7" fmla="*/ 667980 w 799992"/>
              <a:gd name="connsiteY7" fmla="*/ 287048 h 289164"/>
              <a:gd name="connsiteX8" fmla="*/ 534630 w 799992"/>
              <a:gd name="connsiteY8" fmla="*/ 287048 h 289164"/>
              <a:gd name="connsiteX9" fmla="*/ 353655 w 799992"/>
              <a:gd name="connsiteY9" fmla="*/ 287048 h 289164"/>
              <a:gd name="connsiteX10" fmla="*/ 172680 w 799992"/>
              <a:gd name="connsiteY10" fmla="*/ 258473 h 289164"/>
              <a:gd name="connsiteX11" fmla="*/ 39330 w 799992"/>
              <a:gd name="connsiteY11" fmla="*/ 229898 h 289164"/>
              <a:gd name="connsiteX12" fmla="*/ 1230 w 799992"/>
              <a:gd name="connsiteY12" fmla="*/ 153698 h 28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9992" h="289164">
                <a:moveTo>
                  <a:pt x="1230" y="153698"/>
                </a:moveTo>
                <a:cubicBezTo>
                  <a:pt x="7580" y="121948"/>
                  <a:pt x="31393" y="64798"/>
                  <a:pt x="77430" y="39398"/>
                </a:cubicBezTo>
                <a:cubicBezTo>
                  <a:pt x="123467" y="13998"/>
                  <a:pt x="207605" y="6060"/>
                  <a:pt x="277455" y="1298"/>
                </a:cubicBezTo>
                <a:cubicBezTo>
                  <a:pt x="347305" y="-3465"/>
                  <a:pt x="433030" y="6061"/>
                  <a:pt x="496530" y="10823"/>
                </a:cubicBezTo>
                <a:cubicBezTo>
                  <a:pt x="560030" y="15585"/>
                  <a:pt x="609243" y="7648"/>
                  <a:pt x="658455" y="29873"/>
                </a:cubicBezTo>
                <a:cubicBezTo>
                  <a:pt x="707667" y="52098"/>
                  <a:pt x="772755" y="106073"/>
                  <a:pt x="791805" y="144173"/>
                </a:cubicBezTo>
                <a:cubicBezTo>
                  <a:pt x="810855" y="182273"/>
                  <a:pt x="793392" y="234661"/>
                  <a:pt x="772755" y="258473"/>
                </a:cubicBezTo>
                <a:cubicBezTo>
                  <a:pt x="752118" y="282285"/>
                  <a:pt x="707668" y="282286"/>
                  <a:pt x="667980" y="287048"/>
                </a:cubicBezTo>
                <a:cubicBezTo>
                  <a:pt x="628293" y="291811"/>
                  <a:pt x="534630" y="287048"/>
                  <a:pt x="534630" y="287048"/>
                </a:cubicBezTo>
                <a:cubicBezTo>
                  <a:pt x="482243" y="287048"/>
                  <a:pt x="413980" y="291811"/>
                  <a:pt x="353655" y="287048"/>
                </a:cubicBezTo>
                <a:cubicBezTo>
                  <a:pt x="293330" y="282286"/>
                  <a:pt x="225067" y="267998"/>
                  <a:pt x="172680" y="258473"/>
                </a:cubicBezTo>
                <a:cubicBezTo>
                  <a:pt x="120293" y="248948"/>
                  <a:pt x="64730" y="241010"/>
                  <a:pt x="39330" y="229898"/>
                </a:cubicBezTo>
                <a:cubicBezTo>
                  <a:pt x="13930" y="218786"/>
                  <a:pt x="-5120" y="185448"/>
                  <a:pt x="1230" y="153698"/>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3" name="Freihandform 2"/>
          <p:cNvSpPr/>
          <p:nvPr/>
        </p:nvSpPr>
        <p:spPr>
          <a:xfrm>
            <a:off x="4340225" y="2235200"/>
            <a:ext cx="433388" cy="698500"/>
          </a:xfrm>
          <a:custGeom>
            <a:avLst/>
            <a:gdLst>
              <a:gd name="connsiteX0" fmla="*/ 422698 w 434146"/>
              <a:gd name="connsiteY0" fmla="*/ 697962 h 698104"/>
              <a:gd name="connsiteX1" fmla="*/ 241723 w 434146"/>
              <a:gd name="connsiteY1" fmla="*/ 621762 h 698104"/>
              <a:gd name="connsiteX2" fmla="*/ 108373 w 434146"/>
              <a:gd name="connsiteY2" fmla="*/ 526512 h 698104"/>
              <a:gd name="connsiteX3" fmla="*/ 13123 w 434146"/>
              <a:gd name="connsiteY3" fmla="*/ 316962 h 698104"/>
              <a:gd name="connsiteX4" fmla="*/ 13123 w 434146"/>
              <a:gd name="connsiteY4" fmla="*/ 135987 h 698104"/>
              <a:gd name="connsiteX5" fmla="*/ 127423 w 434146"/>
              <a:gd name="connsiteY5" fmla="*/ 12162 h 698104"/>
              <a:gd name="connsiteX6" fmla="*/ 203623 w 434146"/>
              <a:gd name="connsiteY6" fmla="*/ 12162 h 698104"/>
              <a:gd name="connsiteX7" fmla="*/ 279823 w 434146"/>
              <a:gd name="connsiteY7" fmla="*/ 78837 h 698104"/>
              <a:gd name="connsiteX8" fmla="*/ 317923 w 434146"/>
              <a:gd name="connsiteY8" fmla="*/ 231237 h 698104"/>
              <a:gd name="connsiteX9" fmla="*/ 327448 w 434146"/>
              <a:gd name="connsiteY9" fmla="*/ 307437 h 698104"/>
              <a:gd name="connsiteX10" fmla="*/ 384598 w 434146"/>
              <a:gd name="connsiteY10" fmla="*/ 536037 h 698104"/>
              <a:gd name="connsiteX11" fmla="*/ 413173 w 434146"/>
              <a:gd name="connsiteY11" fmla="*/ 602712 h 698104"/>
              <a:gd name="connsiteX12" fmla="*/ 422698 w 434146"/>
              <a:gd name="connsiteY12" fmla="*/ 697962 h 69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146" h="698104">
                <a:moveTo>
                  <a:pt x="422698" y="697962"/>
                </a:moveTo>
                <a:cubicBezTo>
                  <a:pt x="394123" y="701137"/>
                  <a:pt x="294110" y="650337"/>
                  <a:pt x="241723" y="621762"/>
                </a:cubicBezTo>
                <a:cubicBezTo>
                  <a:pt x="189336" y="593187"/>
                  <a:pt x="146473" y="577312"/>
                  <a:pt x="108373" y="526512"/>
                </a:cubicBezTo>
                <a:cubicBezTo>
                  <a:pt x="70273" y="475712"/>
                  <a:pt x="28998" y="382049"/>
                  <a:pt x="13123" y="316962"/>
                </a:cubicBezTo>
                <a:cubicBezTo>
                  <a:pt x="-2752" y="251875"/>
                  <a:pt x="-5927" y="186787"/>
                  <a:pt x="13123" y="135987"/>
                </a:cubicBezTo>
                <a:cubicBezTo>
                  <a:pt x="32173" y="85187"/>
                  <a:pt x="95673" y="32799"/>
                  <a:pt x="127423" y="12162"/>
                </a:cubicBezTo>
                <a:cubicBezTo>
                  <a:pt x="159173" y="-8475"/>
                  <a:pt x="178223" y="1050"/>
                  <a:pt x="203623" y="12162"/>
                </a:cubicBezTo>
                <a:cubicBezTo>
                  <a:pt x="229023" y="23274"/>
                  <a:pt x="260773" y="42325"/>
                  <a:pt x="279823" y="78837"/>
                </a:cubicBezTo>
                <a:cubicBezTo>
                  <a:pt x="298873" y="115349"/>
                  <a:pt x="309986" y="193137"/>
                  <a:pt x="317923" y="231237"/>
                </a:cubicBezTo>
                <a:cubicBezTo>
                  <a:pt x="325860" y="269337"/>
                  <a:pt x="316335" y="256637"/>
                  <a:pt x="327448" y="307437"/>
                </a:cubicBezTo>
                <a:cubicBezTo>
                  <a:pt x="338560" y="358237"/>
                  <a:pt x="370310" y="486824"/>
                  <a:pt x="384598" y="536037"/>
                </a:cubicBezTo>
                <a:cubicBezTo>
                  <a:pt x="398885" y="585249"/>
                  <a:pt x="408410" y="580487"/>
                  <a:pt x="413173" y="602712"/>
                </a:cubicBezTo>
                <a:cubicBezTo>
                  <a:pt x="417935" y="624937"/>
                  <a:pt x="451273" y="694787"/>
                  <a:pt x="422698" y="697962"/>
                </a:cubicBezTo>
                <a:close/>
              </a:path>
            </a:pathLst>
          </a:cu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7" name="Freihandform 6"/>
          <p:cNvSpPr/>
          <p:nvPr/>
        </p:nvSpPr>
        <p:spPr>
          <a:xfrm>
            <a:off x="2295525" y="1095375"/>
            <a:ext cx="1133475" cy="1895475"/>
          </a:xfrm>
          <a:custGeom>
            <a:avLst/>
            <a:gdLst>
              <a:gd name="connsiteX0" fmla="*/ 0 w 1133475"/>
              <a:gd name="connsiteY0" fmla="*/ 1895475 h 1895475"/>
              <a:gd name="connsiteX1" fmla="*/ 38100 w 1133475"/>
              <a:gd name="connsiteY1" fmla="*/ 1752600 h 1895475"/>
              <a:gd name="connsiteX2" fmla="*/ 28575 w 1133475"/>
              <a:gd name="connsiteY2" fmla="*/ 1609725 h 1895475"/>
              <a:gd name="connsiteX3" fmla="*/ 76200 w 1133475"/>
              <a:gd name="connsiteY3" fmla="*/ 1476375 h 1895475"/>
              <a:gd name="connsiteX4" fmla="*/ 171450 w 1133475"/>
              <a:gd name="connsiteY4" fmla="*/ 1362075 h 1895475"/>
              <a:gd name="connsiteX5" fmla="*/ 228600 w 1133475"/>
              <a:gd name="connsiteY5" fmla="*/ 1228725 h 1895475"/>
              <a:gd name="connsiteX6" fmla="*/ 285750 w 1133475"/>
              <a:gd name="connsiteY6" fmla="*/ 1114425 h 1895475"/>
              <a:gd name="connsiteX7" fmla="*/ 400050 w 1133475"/>
              <a:gd name="connsiteY7" fmla="*/ 1047750 h 1895475"/>
              <a:gd name="connsiteX8" fmla="*/ 581025 w 1133475"/>
              <a:gd name="connsiteY8" fmla="*/ 942975 h 1895475"/>
              <a:gd name="connsiteX9" fmla="*/ 733425 w 1133475"/>
              <a:gd name="connsiteY9" fmla="*/ 857250 h 1895475"/>
              <a:gd name="connsiteX10" fmla="*/ 857250 w 1133475"/>
              <a:gd name="connsiteY10" fmla="*/ 752475 h 1895475"/>
              <a:gd name="connsiteX11" fmla="*/ 923925 w 1133475"/>
              <a:gd name="connsiteY11" fmla="*/ 714375 h 1895475"/>
              <a:gd name="connsiteX12" fmla="*/ 904875 w 1133475"/>
              <a:gd name="connsiteY12" fmla="*/ 600075 h 1895475"/>
              <a:gd name="connsiteX13" fmla="*/ 866775 w 1133475"/>
              <a:gd name="connsiteY13" fmla="*/ 485775 h 1895475"/>
              <a:gd name="connsiteX14" fmla="*/ 847725 w 1133475"/>
              <a:gd name="connsiteY14" fmla="*/ 361950 h 1895475"/>
              <a:gd name="connsiteX15" fmla="*/ 904875 w 1133475"/>
              <a:gd name="connsiteY15" fmla="*/ 238125 h 1895475"/>
              <a:gd name="connsiteX16" fmla="*/ 1009650 w 1133475"/>
              <a:gd name="connsiteY16" fmla="*/ 123825 h 1895475"/>
              <a:gd name="connsiteX17" fmla="*/ 1133475 w 1133475"/>
              <a:gd name="connsiteY17" fmla="*/ 0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5" h="1895475">
                <a:moveTo>
                  <a:pt x="0" y="1895475"/>
                </a:moveTo>
                <a:cubicBezTo>
                  <a:pt x="16669" y="1847850"/>
                  <a:pt x="33338" y="1800225"/>
                  <a:pt x="38100" y="1752600"/>
                </a:cubicBezTo>
                <a:cubicBezTo>
                  <a:pt x="42862" y="1704975"/>
                  <a:pt x="22225" y="1655763"/>
                  <a:pt x="28575" y="1609725"/>
                </a:cubicBezTo>
                <a:cubicBezTo>
                  <a:pt x="34925" y="1563687"/>
                  <a:pt x="52388" y="1517650"/>
                  <a:pt x="76200" y="1476375"/>
                </a:cubicBezTo>
                <a:cubicBezTo>
                  <a:pt x="100012" y="1435100"/>
                  <a:pt x="146050" y="1403350"/>
                  <a:pt x="171450" y="1362075"/>
                </a:cubicBezTo>
                <a:cubicBezTo>
                  <a:pt x="196850" y="1320800"/>
                  <a:pt x="209550" y="1270000"/>
                  <a:pt x="228600" y="1228725"/>
                </a:cubicBezTo>
                <a:cubicBezTo>
                  <a:pt x="247650" y="1187450"/>
                  <a:pt x="257175" y="1144587"/>
                  <a:pt x="285750" y="1114425"/>
                </a:cubicBezTo>
                <a:cubicBezTo>
                  <a:pt x="314325" y="1084263"/>
                  <a:pt x="400050" y="1047750"/>
                  <a:pt x="400050" y="1047750"/>
                </a:cubicBezTo>
                <a:lnTo>
                  <a:pt x="581025" y="942975"/>
                </a:lnTo>
                <a:cubicBezTo>
                  <a:pt x="636587" y="911225"/>
                  <a:pt x="687388" y="889000"/>
                  <a:pt x="733425" y="857250"/>
                </a:cubicBezTo>
                <a:cubicBezTo>
                  <a:pt x="779462" y="825500"/>
                  <a:pt x="825500" y="776287"/>
                  <a:pt x="857250" y="752475"/>
                </a:cubicBezTo>
                <a:cubicBezTo>
                  <a:pt x="889000" y="728663"/>
                  <a:pt x="915988" y="739775"/>
                  <a:pt x="923925" y="714375"/>
                </a:cubicBezTo>
                <a:cubicBezTo>
                  <a:pt x="931862" y="688975"/>
                  <a:pt x="914400" y="638175"/>
                  <a:pt x="904875" y="600075"/>
                </a:cubicBezTo>
                <a:cubicBezTo>
                  <a:pt x="895350" y="561975"/>
                  <a:pt x="876300" y="525462"/>
                  <a:pt x="866775" y="485775"/>
                </a:cubicBezTo>
                <a:cubicBezTo>
                  <a:pt x="857250" y="446087"/>
                  <a:pt x="841375" y="403225"/>
                  <a:pt x="847725" y="361950"/>
                </a:cubicBezTo>
                <a:cubicBezTo>
                  <a:pt x="854075" y="320675"/>
                  <a:pt x="877888" y="277812"/>
                  <a:pt x="904875" y="238125"/>
                </a:cubicBezTo>
                <a:cubicBezTo>
                  <a:pt x="931863" y="198437"/>
                  <a:pt x="971550" y="163512"/>
                  <a:pt x="1009650" y="123825"/>
                </a:cubicBezTo>
                <a:cubicBezTo>
                  <a:pt x="1047750" y="84138"/>
                  <a:pt x="1090612" y="42069"/>
                  <a:pt x="1133475"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cxnSp>
        <p:nvCxnSpPr>
          <p:cNvPr id="13" name="Gerade Verbindung mit Pfeil 12"/>
          <p:cNvCxnSpPr/>
          <p:nvPr/>
        </p:nvCxnSpPr>
        <p:spPr>
          <a:xfrm>
            <a:off x="3635375" y="2043113"/>
            <a:ext cx="576263" cy="3063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4140200" y="3051175"/>
            <a:ext cx="390525" cy="47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32002"/>
            <a:ext cx="2987675" cy="22407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 name="Grafik 4"/>
          <p:cNvPicPr>
            <a:picLocks noChangeAspect="1"/>
          </p:cNvPicPr>
          <p:nvPr/>
        </p:nvPicPr>
        <p:blipFill>
          <a:blip r:embed="rId6" cstate="print">
            <a:extLst>
              <a:ext uri="{28A0092B-C50C-407E-A947-70E740481C1C}">
                <a14:useLocalDpi xmlns:a14="http://schemas.microsoft.com/office/drawing/2010/main" val="0"/>
              </a:ext>
            </a:extLst>
          </a:blip>
          <a:srcRect l="9808"/>
          <a:stretch>
            <a:fillRect/>
          </a:stretch>
        </p:blipFill>
        <p:spPr bwMode="auto">
          <a:xfrm>
            <a:off x="2987675" y="3832002"/>
            <a:ext cx="2285726" cy="22407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 name="WordArt 4"/>
          <p:cNvSpPr>
            <a:spLocks noChangeArrowheads="1" noChangeShapeType="1" noTextEdit="1"/>
          </p:cNvSpPr>
          <p:nvPr/>
        </p:nvSpPr>
        <p:spPr bwMode="auto">
          <a:xfrm>
            <a:off x="59002" y="3933056"/>
            <a:ext cx="3432878" cy="34051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AT" sz="3600" kern="10" spc="720" dirty="0" smtClean="0">
                <a:solidFill>
                  <a:schemeClr val="bg1"/>
                </a:solidFill>
                <a:effectLst>
                  <a:outerShdw dist="45791" dir="3378596" algn="ctr" rotWithShape="0">
                    <a:srgbClr val="4D4D4D"/>
                  </a:outerShdw>
                </a:effectLst>
                <a:latin typeface="Arial Black"/>
              </a:rPr>
              <a:t>Der Kalk ist </a:t>
            </a:r>
            <a:r>
              <a:rPr lang="de-AT" sz="3600" kern="10" spc="720" dirty="0">
                <a:solidFill>
                  <a:schemeClr val="bg1"/>
                </a:solidFill>
                <a:effectLst>
                  <a:outerShdw dist="45791" dir="3378596" algn="ctr" rotWithShape="0">
                    <a:srgbClr val="4D4D4D"/>
                  </a:outerShdw>
                </a:effectLst>
                <a:latin typeface="Arial Black"/>
              </a:rPr>
              <a:t>brüchig …</a:t>
            </a:r>
          </a:p>
        </p:txBody>
      </p:sp>
      <p:sp>
        <p:nvSpPr>
          <p:cNvPr id="20" name="WordArt 4"/>
          <p:cNvSpPr>
            <a:spLocks noChangeArrowheads="1" noChangeShapeType="1" noTextEdit="1"/>
          </p:cNvSpPr>
          <p:nvPr/>
        </p:nvSpPr>
        <p:spPr bwMode="auto">
          <a:xfrm>
            <a:off x="2987674" y="5733256"/>
            <a:ext cx="6048376" cy="3363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AT" sz="3600" kern="10" spc="720" dirty="0">
                <a:solidFill>
                  <a:schemeClr val="bg1"/>
                </a:solidFill>
                <a:effectLst>
                  <a:outerShdw dist="45791" dir="3378596" algn="ctr" rotWithShape="0">
                    <a:srgbClr val="4D4D4D"/>
                  </a:outerShdw>
                </a:effectLst>
                <a:latin typeface="Arial Black"/>
              </a:rPr>
              <a:t>… </a:t>
            </a:r>
            <a:r>
              <a:rPr lang="de-AT" sz="3600" kern="10" spc="720" dirty="0" smtClean="0">
                <a:solidFill>
                  <a:schemeClr val="bg1"/>
                </a:solidFill>
                <a:effectLst>
                  <a:outerShdw dist="45791" dir="3378596" algn="ctr" rotWithShape="0">
                    <a:srgbClr val="4D4D4D"/>
                  </a:outerShdw>
                </a:effectLst>
                <a:latin typeface="Arial Black"/>
              </a:rPr>
              <a:t>und Salzgebirge rutscht darunter!</a:t>
            </a:r>
            <a:endParaRPr lang="de-AT" sz="3600" kern="10" spc="720" dirty="0">
              <a:solidFill>
                <a:schemeClr val="bg1"/>
              </a:solidFill>
              <a:effectLst>
                <a:outerShdw dist="45791" dir="3378596" algn="ctr" rotWithShape="0">
                  <a:srgbClr val="4D4D4D"/>
                </a:outerShdw>
              </a:effectLst>
              <a:latin typeface="Arial Black"/>
            </a:endParaRPr>
          </a:p>
        </p:txBody>
      </p:sp>
      <p:sp>
        <p:nvSpPr>
          <p:cNvPr id="25" name="Textfeld 3"/>
          <p:cNvSpPr txBox="1">
            <a:spLocks noChangeArrowheads="1"/>
          </p:cNvSpPr>
          <p:nvPr/>
        </p:nvSpPr>
        <p:spPr bwMode="auto">
          <a:xfrm>
            <a:off x="137432" y="6093296"/>
            <a:ext cx="8898618" cy="646112"/>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err="1" smtClean="0">
                <a:solidFill>
                  <a:srgbClr val="FF0000"/>
                </a:solidFill>
                <a:latin typeface="Arial" pitchFamily="34" charset="0"/>
                <a:cs typeface="Arial" pitchFamily="34" charset="0"/>
              </a:rPr>
              <a:t>Salzberg</a:t>
            </a:r>
            <a:r>
              <a:rPr lang="de-DE" altLang="de-DE" sz="3600" dirty="0" smtClean="0">
                <a:solidFill>
                  <a:srgbClr val="FF0000"/>
                </a:solidFill>
                <a:latin typeface="Arial" pitchFamily="34" charset="0"/>
                <a:cs typeface="Arial" pitchFamily="34" charset="0"/>
              </a:rPr>
              <a:t> </a:t>
            </a:r>
            <a:r>
              <a:rPr lang="de-DE" altLang="de-DE" sz="3600" dirty="0" err="1" smtClean="0">
                <a:solidFill>
                  <a:srgbClr val="FF0000"/>
                </a:solidFill>
                <a:latin typeface="Arial" pitchFamily="34" charset="0"/>
                <a:cs typeface="Arial" pitchFamily="34" charset="0"/>
              </a:rPr>
              <a:t>Plassen_Massenbewegungen</a:t>
            </a:r>
            <a:endParaRPr lang="de-AT" altLang="de-DE" sz="3600" dirty="0">
              <a:solidFill>
                <a:srgbClr val="FF0000"/>
              </a:solidFill>
              <a:latin typeface="Arial" pitchFamily="34" charset="0"/>
              <a:cs typeface="Arial" pitchFamily="34" charset="0"/>
            </a:endParaRPr>
          </a:p>
        </p:txBody>
      </p:sp>
      <p:sp>
        <p:nvSpPr>
          <p:cNvPr id="27" name="Text Box 1027"/>
          <p:cNvSpPr txBox="1">
            <a:spLocks noChangeArrowheads="1"/>
          </p:cNvSpPr>
          <p:nvPr/>
        </p:nvSpPr>
        <p:spPr bwMode="auto">
          <a:xfrm>
            <a:off x="7380312" y="3575845"/>
            <a:ext cx="14478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600" b="1" dirty="0">
                <a:latin typeface="Arial" charset="0"/>
              </a:rPr>
              <a:t>Hallstatt</a:t>
            </a:r>
          </a:p>
        </p:txBody>
      </p:sp>
      <p:sp>
        <p:nvSpPr>
          <p:cNvPr id="21" name="Textfeld 2"/>
          <p:cNvSpPr txBox="1">
            <a:spLocks noChangeArrowheads="1"/>
          </p:cNvSpPr>
          <p:nvPr/>
        </p:nvSpPr>
        <p:spPr bwMode="auto">
          <a:xfrm>
            <a:off x="108396" y="44624"/>
            <a:ext cx="8928100" cy="646331"/>
          </a:xfrm>
          <a:prstGeom prst="rect">
            <a:avLst/>
          </a:prstGeom>
          <a:solidFill>
            <a:schemeClr val="bg1"/>
          </a:solid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latin typeface="Arial" pitchFamily="34" charset="0"/>
                <a:cs typeface="Arial" pitchFamily="34" charset="0"/>
              </a:rPr>
              <a:t>Kulturhistorisches Archiv Hallstatt</a:t>
            </a:r>
            <a:endParaRPr lang="de-AT" altLang="de-DE" sz="3600" dirty="0">
              <a:latin typeface="Arial" pitchFamily="34" charset="0"/>
              <a:cs typeface="Arial" pitchFamily="34" charset="0"/>
            </a:endParaRPr>
          </a:p>
        </p:txBody>
      </p:sp>
      <p:pic>
        <p:nvPicPr>
          <p:cNvPr id="26" name="Picture 8" descr="J:\scan\S20C-411031109250.jpg"/>
          <p:cNvPicPr>
            <a:picLocks noChangeAspect="1" noChangeArrowheads="1"/>
          </p:cNvPicPr>
          <p:nvPr/>
        </p:nvPicPr>
        <p:blipFill>
          <a:blip r:embed="rId7"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6632"/>
            <a:ext cx="1690688" cy="1079500"/>
          </a:xfrm>
          <a:prstGeom prst="rect">
            <a:avLst/>
          </a:prstGeom>
          <a:solidFill>
            <a:schemeClr val="bg1"/>
          </a:solidFill>
          <a:ln>
            <a:noFill/>
          </a:ln>
          <a:extLst/>
        </p:spPr>
      </p:pic>
      <p:pic>
        <p:nvPicPr>
          <p:cNvPr id="4"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34027" y="989013"/>
            <a:ext cx="609600" cy="609600"/>
          </a:xfrm>
          <a:prstGeom prst="rect">
            <a:avLst/>
          </a:prstGeom>
        </p:spPr>
      </p:pic>
    </p:spTree>
    <p:extLst>
      <p:ext uri="{BB962C8B-B14F-4D97-AF65-F5344CB8AC3E}">
        <p14:creationId xmlns:p14="http://schemas.microsoft.com/office/powerpoint/2010/main" val="4217083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4"/>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39360" fill="hold"/>
                                        <p:tgtEl>
                                          <p:spTgt spid="4"/>
                                        </p:tgtEl>
                                      </p:cBhvr>
                                    </p:cmd>
                                  </p:childTnLst>
                                </p:cTn>
                              </p:par>
                            </p:childTnLst>
                          </p:cTn>
                        </p:par>
                      </p:childTnLst>
                    </p:cTn>
                  </p:par>
                </p:childTnLst>
              </p:cTn>
              <p:nextCondLst>
                <p:cond evt="onClick" delay="0">
                  <p:tgtEl>
                    <p:spTgt spid="4"/>
                  </p:tgtEl>
                </p:cond>
              </p:nextCondLst>
            </p:seq>
            <p:audio>
              <p:cMediaNode vol="80000">
                <p:cTn id="53"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92882"/>
            <a:ext cx="9144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p:cNvSpPr/>
          <p:nvPr/>
        </p:nvSpPr>
        <p:spPr>
          <a:xfrm rot="19852717">
            <a:off x="531723" y="905274"/>
            <a:ext cx="2285399" cy="440849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7" name="Textfeld 3"/>
          <p:cNvSpPr txBox="1">
            <a:spLocks noChangeArrowheads="1"/>
          </p:cNvSpPr>
          <p:nvPr/>
        </p:nvSpPr>
        <p:spPr bwMode="auto">
          <a:xfrm>
            <a:off x="137432" y="6093296"/>
            <a:ext cx="8898618" cy="646112"/>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solidFill>
                  <a:schemeClr val="accent6">
                    <a:lumMod val="75000"/>
                  </a:schemeClr>
                </a:solidFill>
                <a:latin typeface="Arial" pitchFamily="34" charset="0"/>
                <a:cs typeface="Arial" pitchFamily="34" charset="0"/>
              </a:rPr>
              <a:t>Salzbergbau in der </a:t>
            </a:r>
            <a:r>
              <a:rPr lang="de-DE" altLang="de-DE" sz="3600" dirty="0" err="1" smtClean="0">
                <a:solidFill>
                  <a:schemeClr val="accent6">
                    <a:lumMod val="75000"/>
                  </a:schemeClr>
                </a:solidFill>
                <a:latin typeface="Arial" pitchFamily="34" charset="0"/>
                <a:cs typeface="Arial" pitchFamily="34" charset="0"/>
              </a:rPr>
              <a:t>Bronzezeit_Holztreppe</a:t>
            </a:r>
            <a:endParaRPr lang="de-AT" altLang="de-DE" sz="3600" dirty="0">
              <a:solidFill>
                <a:schemeClr val="accent6">
                  <a:lumMod val="75000"/>
                </a:schemeClr>
              </a:solidFill>
              <a:latin typeface="Arial" pitchFamily="34" charset="0"/>
              <a:cs typeface="Arial" pitchFamily="34" charset="0"/>
            </a:endParaRPr>
          </a:p>
        </p:txBody>
      </p:sp>
      <p:pic>
        <p:nvPicPr>
          <p:cNvPr id="8"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solidFill>
            <a:schemeClr val="bg1"/>
          </a:solidFill>
          <a:ln>
            <a:noFill/>
          </a:ln>
          <a:extLst/>
        </p:spPr>
      </p:pic>
      <p:sp>
        <p:nvSpPr>
          <p:cNvPr id="9" name="Textfeld 2"/>
          <p:cNvSpPr txBox="1">
            <a:spLocks noChangeArrowheads="1"/>
          </p:cNvSpPr>
          <p:nvPr/>
        </p:nvSpPr>
        <p:spPr bwMode="auto">
          <a:xfrm>
            <a:off x="107950" y="116632"/>
            <a:ext cx="8928100" cy="646331"/>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solidFill>
                  <a:schemeClr val="accent6">
                    <a:lumMod val="75000"/>
                  </a:schemeClr>
                </a:solidFill>
                <a:latin typeface="Arial" pitchFamily="34" charset="0"/>
                <a:cs typeface="Arial" pitchFamily="34" charset="0"/>
              </a:rPr>
              <a:t>Kulturhistorisches Archiv Hallstatt</a:t>
            </a:r>
            <a:endParaRPr lang="de-AT" altLang="de-DE" sz="3600" dirty="0">
              <a:solidFill>
                <a:schemeClr val="accent6">
                  <a:lumMod val="75000"/>
                </a:schemeClr>
              </a:solidFill>
              <a:latin typeface="Arial" pitchFamily="34" charset="0"/>
              <a:cs typeface="Arial" pitchFamily="34" charset="0"/>
            </a:endParaRPr>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94634" y="891952"/>
            <a:ext cx="609600" cy="609600"/>
          </a:xfrm>
          <a:prstGeom prst="rect">
            <a:avLst/>
          </a:prstGeom>
        </p:spPr>
      </p:pic>
    </p:spTree>
    <p:extLst>
      <p:ext uri="{BB962C8B-B14F-4D97-AF65-F5344CB8AC3E}">
        <p14:creationId xmlns:p14="http://schemas.microsoft.com/office/powerpoint/2010/main" val="3934227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08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4" name="WordArt 4"/>
          <p:cNvSpPr>
            <a:spLocks noChangeArrowheads="1" noChangeShapeType="1" noTextEdit="1"/>
          </p:cNvSpPr>
          <p:nvPr/>
        </p:nvSpPr>
        <p:spPr bwMode="auto">
          <a:xfrm>
            <a:off x="1187624" y="2780928"/>
            <a:ext cx="7343775" cy="1079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AT" sz="3600" kern="10" spc="720" dirty="0">
                <a:solidFill>
                  <a:srgbClr val="FFFF00"/>
                </a:solidFill>
                <a:effectLst>
                  <a:outerShdw dist="45791" dir="3378596" algn="ctr" rotWithShape="0">
                    <a:srgbClr val="4D4D4D"/>
                  </a:outerShdw>
                </a:effectLst>
                <a:latin typeface="Arial Black"/>
              </a:rPr>
              <a:t>3.343 Jahre alt!</a:t>
            </a:r>
          </a:p>
        </p:txBody>
      </p:sp>
      <p:sp>
        <p:nvSpPr>
          <p:cNvPr id="8" name="Textfeld 3"/>
          <p:cNvSpPr txBox="1">
            <a:spLocks noChangeArrowheads="1"/>
          </p:cNvSpPr>
          <p:nvPr/>
        </p:nvSpPr>
        <p:spPr bwMode="auto">
          <a:xfrm>
            <a:off x="137432" y="6093296"/>
            <a:ext cx="8898618" cy="646331"/>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solidFill>
                  <a:schemeClr val="accent6">
                    <a:lumMod val="75000"/>
                  </a:schemeClr>
                </a:solidFill>
                <a:latin typeface="Arial" pitchFamily="34" charset="0"/>
                <a:cs typeface="Arial" pitchFamily="34" charset="0"/>
              </a:rPr>
              <a:t>Älteste Holztreppe der Welt</a:t>
            </a:r>
            <a:endParaRPr lang="de-AT" altLang="de-DE" sz="3600" dirty="0">
              <a:solidFill>
                <a:schemeClr val="accent6">
                  <a:lumMod val="75000"/>
                </a:schemeClr>
              </a:solidFill>
              <a:latin typeface="Arial" pitchFamily="34" charset="0"/>
              <a:cs typeface="Arial" pitchFamily="34" charset="0"/>
            </a:endParaRPr>
          </a:p>
        </p:txBody>
      </p:sp>
      <p:sp>
        <p:nvSpPr>
          <p:cNvPr id="10" name="Textfeld 2"/>
          <p:cNvSpPr txBox="1">
            <a:spLocks noChangeArrowheads="1"/>
          </p:cNvSpPr>
          <p:nvPr/>
        </p:nvSpPr>
        <p:spPr bwMode="auto">
          <a:xfrm>
            <a:off x="107950" y="116632"/>
            <a:ext cx="8928100" cy="646331"/>
          </a:xfrm>
          <a:prstGeom prst="rect">
            <a:avLst/>
          </a:prstGeom>
          <a:solidFill>
            <a:schemeClr val="bg1"/>
          </a:solid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solidFill>
                  <a:schemeClr val="accent6">
                    <a:lumMod val="75000"/>
                  </a:schemeClr>
                </a:solidFill>
                <a:latin typeface="Arial" pitchFamily="34" charset="0"/>
                <a:cs typeface="Arial" pitchFamily="34" charset="0"/>
              </a:rPr>
              <a:t>Kulturhistorisches Archiv Hallstatt</a:t>
            </a:r>
            <a:endParaRPr lang="de-AT" altLang="de-DE" sz="3600" dirty="0">
              <a:solidFill>
                <a:schemeClr val="accent6">
                  <a:lumMod val="75000"/>
                </a:schemeClr>
              </a:solidFill>
              <a:latin typeface="Arial" pitchFamily="34" charset="0"/>
              <a:cs typeface="Arial" pitchFamily="34" charset="0"/>
            </a:endParaRPr>
          </a:p>
        </p:txBody>
      </p:sp>
      <p:pic>
        <p:nvPicPr>
          <p:cNvPr id="9" name="Picture 8" descr="J:\scan\S20C-411031109250.jpg"/>
          <p:cNvPicPr>
            <a:picLocks noChangeAspect="1" noChangeArrowheads="1"/>
          </p:cNvPicPr>
          <p:nvPr/>
        </p:nvPicPr>
        <p:blipFill>
          <a:blip r:embed="rId7"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solidFill>
            <a:schemeClr val="bg1"/>
          </a:solidFill>
          <a:ln>
            <a:noFill/>
          </a:ln>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9090" y="5157192"/>
            <a:ext cx="609600" cy="609600"/>
          </a:xfrm>
          <a:prstGeom prst="rect">
            <a:avLst/>
          </a:prstGeom>
        </p:spPr>
      </p:pic>
    </p:spTree>
    <p:extLst>
      <p:ext uri="{BB962C8B-B14F-4D97-AF65-F5344CB8AC3E}">
        <p14:creationId xmlns:p14="http://schemas.microsoft.com/office/powerpoint/2010/main" val="116380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4180"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764704"/>
            <a:ext cx="9144000" cy="5972753"/>
          </a:xfrm>
          <a:prstGeom prst="rect">
            <a:avLst/>
          </a:prstGeom>
        </p:spPr>
      </p:pic>
      <p:sp>
        <p:nvSpPr>
          <p:cNvPr id="7" name="Rechteck 6"/>
          <p:cNvSpPr>
            <a:spLocks noChangeArrowheads="1"/>
          </p:cNvSpPr>
          <p:nvPr/>
        </p:nvSpPr>
        <p:spPr bwMode="auto">
          <a:xfrm>
            <a:off x="137432" y="5354632"/>
            <a:ext cx="3220013" cy="7386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dirty="0" smtClean="0">
                <a:solidFill>
                  <a:srgbClr val="FF0000"/>
                </a:solidFill>
                <a:latin typeface="Arial" pitchFamily="34" charset="0"/>
                <a:cs typeface="Arial" pitchFamily="34" charset="0"/>
              </a:rPr>
              <a:t>Aus </a:t>
            </a:r>
            <a:r>
              <a:rPr lang="de-DE" altLang="de-DE" sz="1400" b="1" dirty="0" smtClean="0">
                <a:solidFill>
                  <a:srgbClr val="FF0000"/>
                </a:solidFill>
                <a:latin typeface="Arial" pitchFamily="34" charset="0"/>
                <a:cs typeface="Arial" pitchFamily="34" charset="0"/>
              </a:rPr>
              <a:t>M. Grabner, W. </a:t>
            </a:r>
            <a:r>
              <a:rPr lang="de-DE" altLang="de-DE" sz="1400" b="1" dirty="0" err="1" smtClean="0">
                <a:solidFill>
                  <a:srgbClr val="FF0000"/>
                </a:solidFill>
                <a:latin typeface="Arial" pitchFamily="34" charset="0"/>
                <a:cs typeface="Arial" pitchFamily="34" charset="0"/>
              </a:rPr>
              <a:t>Gindl</a:t>
            </a:r>
            <a:r>
              <a:rPr lang="de-DE" altLang="de-DE" sz="1400" b="1" dirty="0" smtClean="0">
                <a:solidFill>
                  <a:srgbClr val="FF0000"/>
                </a:solidFill>
                <a:latin typeface="Arial" pitchFamily="34" charset="0"/>
                <a:cs typeface="Arial" pitchFamily="34" charset="0"/>
              </a:rPr>
              <a:t> 2014</a:t>
            </a:r>
            <a:r>
              <a:rPr lang="de-DE" altLang="de-DE" sz="1400" dirty="0" smtClean="0">
                <a:solidFill>
                  <a:srgbClr val="FF0000"/>
                </a:solidFill>
                <a:latin typeface="Arial" pitchFamily="34" charset="0"/>
                <a:cs typeface="Arial" pitchFamily="34" charset="0"/>
              </a:rPr>
              <a:t>. </a:t>
            </a:r>
            <a:r>
              <a:rPr lang="de-DE" sz="1400" dirty="0">
                <a:solidFill>
                  <a:srgbClr val="FF0000"/>
                </a:solidFill>
                <a:latin typeface="Arial" panose="020B0604020202020204" pitchFamily="34" charset="0"/>
                <a:cs typeface="Arial" panose="020B0604020202020204" pitchFamily="34" charset="0"/>
              </a:rPr>
              <a:t>Neue </a:t>
            </a:r>
            <a:r>
              <a:rPr lang="de-DE" sz="1400" dirty="0" err="1">
                <a:solidFill>
                  <a:srgbClr val="FF0000"/>
                </a:solidFill>
                <a:latin typeface="Arial" panose="020B0604020202020204" pitchFamily="34" charset="0"/>
                <a:cs typeface="Arial" panose="020B0604020202020204" pitchFamily="34" charset="0"/>
              </a:rPr>
              <a:t>Jahrringchronologien</a:t>
            </a:r>
            <a:r>
              <a:rPr lang="de-DE" sz="1400" dirty="0">
                <a:solidFill>
                  <a:srgbClr val="FF0000"/>
                </a:solidFill>
                <a:latin typeface="Arial" panose="020B0604020202020204" pitchFamily="34" charset="0"/>
                <a:cs typeface="Arial" panose="020B0604020202020204" pitchFamily="34" charset="0"/>
              </a:rPr>
              <a:t> vom </a:t>
            </a:r>
            <a:r>
              <a:rPr lang="de-DE" sz="1400" dirty="0" smtClean="0">
                <a:solidFill>
                  <a:srgbClr val="FF0000"/>
                </a:solidFill>
                <a:latin typeface="Arial" panose="020B0604020202020204" pitchFamily="34" charset="0"/>
                <a:cs typeface="Arial" panose="020B0604020202020204" pitchFamily="34" charset="0"/>
              </a:rPr>
              <a:t>Dachstein. </a:t>
            </a:r>
            <a:r>
              <a:rPr lang="de-DE" sz="1400" dirty="0" err="1" smtClean="0">
                <a:solidFill>
                  <a:srgbClr val="FF0000"/>
                </a:solidFill>
                <a:latin typeface="Arial" panose="020B0604020202020204" pitchFamily="34" charset="0"/>
                <a:cs typeface="Arial" panose="020B0604020202020204" pitchFamily="34" charset="0"/>
              </a:rPr>
              <a:t>Gmundner</a:t>
            </a:r>
            <a:r>
              <a:rPr lang="de-DE" sz="1400" dirty="0" smtClean="0">
                <a:solidFill>
                  <a:srgbClr val="FF0000"/>
                </a:solidFill>
                <a:latin typeface="Arial" panose="020B0604020202020204" pitchFamily="34" charset="0"/>
                <a:cs typeface="Arial" panose="020B0604020202020204" pitchFamily="34" charset="0"/>
              </a:rPr>
              <a:t> Geo-Studien 5.</a:t>
            </a:r>
            <a:r>
              <a:rPr lang="de-DE" altLang="de-DE" sz="1400" dirty="0" smtClean="0">
                <a:solidFill>
                  <a:srgbClr val="FF0000"/>
                </a:solidFill>
                <a:latin typeface="Arial" pitchFamily="34" charset="0"/>
                <a:cs typeface="Arial" pitchFamily="34" charset="0"/>
              </a:rPr>
              <a:t> </a:t>
            </a:r>
            <a:endParaRPr lang="de-AT" altLang="de-DE" sz="1400" dirty="0">
              <a:solidFill>
                <a:srgbClr val="FF0000"/>
              </a:solidFill>
              <a:latin typeface="Arial" panose="020B0604020202020204" pitchFamily="34" charset="0"/>
              <a:cs typeface="Arial" panose="020B0604020202020204" pitchFamily="34" charset="0"/>
            </a:endParaRPr>
          </a:p>
        </p:txBody>
      </p:sp>
      <p:sp>
        <p:nvSpPr>
          <p:cNvPr id="4" name="Textfeld 3"/>
          <p:cNvSpPr txBox="1">
            <a:spLocks noChangeArrowheads="1"/>
          </p:cNvSpPr>
          <p:nvPr/>
        </p:nvSpPr>
        <p:spPr bwMode="auto">
          <a:xfrm>
            <a:off x="137432" y="6093296"/>
            <a:ext cx="8898618" cy="646331"/>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solidFill>
                  <a:schemeClr val="accent6">
                    <a:lumMod val="75000"/>
                  </a:schemeClr>
                </a:solidFill>
                <a:latin typeface="Arial" pitchFamily="34" charset="0"/>
                <a:cs typeface="Arial" pitchFamily="34" charset="0"/>
              </a:rPr>
              <a:t>Holztreppe-Datierung (Dendrochronologie)</a:t>
            </a:r>
            <a:endParaRPr lang="de-AT" altLang="de-DE" sz="3600" dirty="0">
              <a:solidFill>
                <a:schemeClr val="accent6">
                  <a:lumMod val="75000"/>
                </a:schemeClr>
              </a:solidFill>
              <a:latin typeface="Arial" pitchFamily="34" charset="0"/>
              <a:cs typeface="Arial" pitchFamily="34" charset="0"/>
            </a:endParaRPr>
          </a:p>
        </p:txBody>
      </p:sp>
      <p:pic>
        <p:nvPicPr>
          <p:cNvPr id="5" name="Picture 8" descr="J:\scan\S20C-411031109250.jpg"/>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solidFill>
            <a:schemeClr val="bg1"/>
          </a:solidFill>
          <a:ln>
            <a:noFill/>
          </a:ln>
          <a:extLst/>
        </p:spPr>
      </p:pic>
      <p:sp>
        <p:nvSpPr>
          <p:cNvPr id="8" name="Textfeld 2"/>
          <p:cNvSpPr txBox="1">
            <a:spLocks noChangeArrowheads="1"/>
          </p:cNvSpPr>
          <p:nvPr/>
        </p:nvSpPr>
        <p:spPr bwMode="auto">
          <a:xfrm>
            <a:off x="107950" y="116632"/>
            <a:ext cx="8928100" cy="646331"/>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solidFill>
                  <a:schemeClr val="accent6">
                    <a:lumMod val="75000"/>
                  </a:schemeClr>
                </a:solidFill>
                <a:latin typeface="Arial" pitchFamily="34" charset="0"/>
                <a:cs typeface="Arial" pitchFamily="34" charset="0"/>
              </a:rPr>
              <a:t>Kulturhistorisches Archiv Hallstatt</a:t>
            </a:r>
            <a:endParaRPr lang="de-AT" altLang="de-DE" sz="3600" dirty="0">
              <a:solidFill>
                <a:schemeClr val="accent6">
                  <a:lumMod val="75000"/>
                </a:schemeClr>
              </a:solidFill>
              <a:latin typeface="Arial" pitchFamily="34" charset="0"/>
              <a:cs typeface="Arial" pitchFamily="34" charset="0"/>
            </a:endParaRPr>
          </a:p>
        </p:txBody>
      </p:sp>
      <p:sp>
        <p:nvSpPr>
          <p:cNvPr id="9" name="Rechteck 8"/>
          <p:cNvSpPr>
            <a:spLocks noChangeArrowheads="1"/>
          </p:cNvSpPr>
          <p:nvPr/>
        </p:nvSpPr>
        <p:spPr bwMode="auto">
          <a:xfrm>
            <a:off x="2987824" y="1268760"/>
            <a:ext cx="6048227" cy="132343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600" b="1" dirty="0" smtClean="0">
                <a:solidFill>
                  <a:srgbClr val="FF0000"/>
                </a:solidFill>
                <a:latin typeface="Arial" pitchFamily="34" charset="0"/>
                <a:cs typeface="Arial" pitchFamily="34" charset="0"/>
              </a:rPr>
              <a:t>Dichte der Jahresringe von Bäumen (Holz) ändert sich je nach </a:t>
            </a:r>
            <a:r>
              <a:rPr lang="de-DE" altLang="de-DE" sz="1600" b="1" dirty="0" err="1" smtClean="0">
                <a:solidFill>
                  <a:srgbClr val="FF0000"/>
                </a:solidFill>
                <a:latin typeface="Arial" pitchFamily="34" charset="0"/>
                <a:cs typeface="Arial" pitchFamily="34" charset="0"/>
              </a:rPr>
              <a:t>Jahreswitter</a:t>
            </a:r>
            <a:r>
              <a:rPr lang="de-DE" altLang="de-DE" sz="1600" b="1" dirty="0" smtClean="0">
                <a:solidFill>
                  <a:srgbClr val="FF0000"/>
                </a:solidFill>
                <a:latin typeface="Arial" pitchFamily="34" charset="0"/>
                <a:cs typeface="Arial" pitchFamily="34" charset="0"/>
              </a:rPr>
              <a:t> (Klima)</a:t>
            </a:r>
            <a:r>
              <a:rPr lang="de-DE" altLang="de-DE" sz="1600" dirty="0" smtClean="0">
                <a:solidFill>
                  <a:srgbClr val="FF0000"/>
                </a:solidFill>
                <a:latin typeface="Arial" pitchFamily="34" charset="0"/>
                <a:cs typeface="Arial" pitchFamily="34" charset="0"/>
              </a:rPr>
              <a:t>. Für ein bestimmtes Gebiet können so – wenn genügend chronologisch aufeinander folgende Proben (Bäume, Bauholz etc.) bekannt sind – Zeitreihen erstellt werden, die eine Datierung auf das Jahr genau erlauben</a:t>
            </a:r>
            <a:r>
              <a:rPr lang="de-DE" sz="1600" dirty="0" smtClean="0">
                <a:solidFill>
                  <a:srgbClr val="FF0000"/>
                </a:solidFill>
                <a:latin typeface="Arial" panose="020B0604020202020204" pitchFamily="34" charset="0"/>
                <a:cs typeface="Arial" panose="020B0604020202020204" pitchFamily="34" charset="0"/>
              </a:rPr>
              <a:t>.</a:t>
            </a:r>
            <a:r>
              <a:rPr lang="de-DE" altLang="de-DE" sz="1600" dirty="0" smtClean="0">
                <a:solidFill>
                  <a:srgbClr val="FF0000"/>
                </a:solidFill>
                <a:latin typeface="Arial" pitchFamily="34" charset="0"/>
                <a:cs typeface="Arial" pitchFamily="34" charset="0"/>
              </a:rPr>
              <a:t> </a:t>
            </a:r>
            <a:endParaRPr lang="de-AT" altLang="de-DE" sz="1600" dirty="0">
              <a:solidFill>
                <a:srgbClr val="FF0000"/>
              </a:solidFill>
              <a:latin typeface="Arial" panose="020B0604020202020204" pitchFamily="34" charset="0"/>
              <a:cs typeface="Arial" panose="020B0604020202020204"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528" y="1772816"/>
            <a:ext cx="609600" cy="609600"/>
          </a:xfrm>
          <a:prstGeom prst="rect">
            <a:avLst/>
          </a:prstGeom>
        </p:spPr>
      </p:pic>
    </p:spTree>
    <p:extLst>
      <p:ext uri="{BB962C8B-B14F-4D97-AF65-F5344CB8AC3E}">
        <p14:creationId xmlns:p14="http://schemas.microsoft.com/office/powerpoint/2010/main" val="133066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80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Grafi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feld 1"/>
          <p:cNvSpPr txBox="1">
            <a:spLocks noChangeArrowheads="1"/>
          </p:cNvSpPr>
          <p:nvPr/>
        </p:nvSpPr>
        <p:spPr bwMode="auto">
          <a:xfrm>
            <a:off x="141288" y="101600"/>
            <a:ext cx="89281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a:solidFill>
                  <a:schemeClr val="bg1"/>
                </a:solidFill>
                <a:latin typeface="Arial" charset="0"/>
              </a:rPr>
              <a:t>Fallbeispiel </a:t>
            </a:r>
            <a:r>
              <a:rPr lang="de-DE" altLang="de-DE" sz="3600" dirty="0" smtClean="0">
                <a:solidFill>
                  <a:schemeClr val="bg1"/>
                </a:solidFill>
                <a:latin typeface="Arial" charset="0"/>
              </a:rPr>
              <a:t>1: </a:t>
            </a:r>
            <a:r>
              <a:rPr lang="de-DE" altLang="de-DE" sz="3600" dirty="0" err="1" smtClean="0">
                <a:solidFill>
                  <a:schemeClr val="bg1"/>
                </a:solidFill>
                <a:latin typeface="Arial" charset="0"/>
              </a:rPr>
              <a:t>Gschliefgraben</a:t>
            </a:r>
            <a:endParaRPr lang="de-DE" altLang="de-DE" sz="3600" dirty="0">
              <a:solidFill>
                <a:schemeClr val="bg1"/>
              </a:solidFill>
              <a:latin typeface="Arial" charset="0"/>
            </a:endParaRPr>
          </a:p>
          <a:p>
            <a:pPr eaLnBrk="1" hangingPunct="1"/>
            <a:r>
              <a:rPr lang="de-DE" altLang="de-DE" sz="6000" dirty="0" smtClean="0">
                <a:solidFill>
                  <a:schemeClr val="bg1"/>
                </a:solidFill>
                <a:latin typeface="Arial" pitchFamily="34" charset="0"/>
                <a:cs typeface="Arial" pitchFamily="34" charset="0"/>
              </a:rPr>
              <a:t>Tradiertes Wissen</a:t>
            </a:r>
            <a:endParaRPr lang="de-AT" altLang="de-DE" sz="6000" dirty="0">
              <a:solidFill>
                <a:schemeClr val="bg1"/>
              </a:solidFill>
              <a:latin typeface="Arial" pitchFamily="34" charset="0"/>
              <a:cs typeface="Arial" pitchFamily="34" charset="0"/>
            </a:endParaRPr>
          </a:p>
        </p:txBody>
      </p:sp>
      <p:pic>
        <p:nvPicPr>
          <p:cNvPr id="12294"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Gerade Verbindung mit Pfeil 3"/>
          <p:cNvCxnSpPr/>
          <p:nvPr/>
        </p:nvCxnSpPr>
        <p:spPr>
          <a:xfrm>
            <a:off x="3492500" y="2349500"/>
            <a:ext cx="1871663"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Freihandform 4"/>
          <p:cNvSpPr/>
          <p:nvPr/>
        </p:nvSpPr>
        <p:spPr>
          <a:xfrm>
            <a:off x="6000750" y="2813050"/>
            <a:ext cx="3143250" cy="2141538"/>
          </a:xfrm>
          <a:custGeom>
            <a:avLst/>
            <a:gdLst>
              <a:gd name="connsiteX0" fmla="*/ 0 w 3143794"/>
              <a:gd name="connsiteY0" fmla="*/ 0 h 2142308"/>
              <a:gd name="connsiteX1" fmla="*/ 566057 w 3143794"/>
              <a:gd name="connsiteY1" fmla="*/ 8708 h 2142308"/>
              <a:gd name="connsiteX2" fmla="*/ 1018903 w 3143794"/>
              <a:gd name="connsiteY2" fmla="*/ 69668 h 2142308"/>
              <a:gd name="connsiteX3" fmla="*/ 1637211 w 3143794"/>
              <a:gd name="connsiteY3" fmla="*/ 104502 h 2142308"/>
              <a:gd name="connsiteX4" fmla="*/ 2185851 w 3143794"/>
              <a:gd name="connsiteY4" fmla="*/ 182880 h 2142308"/>
              <a:gd name="connsiteX5" fmla="*/ 2899954 w 3143794"/>
              <a:gd name="connsiteY5" fmla="*/ 287382 h 2142308"/>
              <a:gd name="connsiteX6" fmla="*/ 3143794 w 3143794"/>
              <a:gd name="connsiteY6" fmla="*/ 330925 h 2142308"/>
              <a:gd name="connsiteX7" fmla="*/ 3143794 w 3143794"/>
              <a:gd name="connsiteY7" fmla="*/ 2081348 h 2142308"/>
              <a:gd name="connsiteX8" fmla="*/ 2708365 w 3143794"/>
              <a:gd name="connsiteY8" fmla="*/ 2072640 h 2142308"/>
              <a:gd name="connsiteX9" fmla="*/ 2342605 w 3143794"/>
              <a:gd name="connsiteY9" fmla="*/ 2081348 h 2142308"/>
              <a:gd name="connsiteX10" fmla="*/ 1811383 w 3143794"/>
              <a:gd name="connsiteY10" fmla="*/ 2098765 h 2142308"/>
              <a:gd name="connsiteX11" fmla="*/ 1271451 w 3143794"/>
              <a:gd name="connsiteY11" fmla="*/ 2142308 h 2142308"/>
              <a:gd name="connsiteX12" fmla="*/ 905691 w 3143794"/>
              <a:gd name="connsiteY12" fmla="*/ 2142308 h 2142308"/>
              <a:gd name="connsiteX13" fmla="*/ 661851 w 3143794"/>
              <a:gd name="connsiteY13" fmla="*/ 2090057 h 2142308"/>
              <a:gd name="connsiteX14" fmla="*/ 365760 w 3143794"/>
              <a:gd name="connsiteY14" fmla="*/ 2002971 h 2142308"/>
              <a:gd name="connsiteX15" fmla="*/ 357051 w 3143794"/>
              <a:gd name="connsiteY15" fmla="*/ 1393371 h 2142308"/>
              <a:gd name="connsiteX16" fmla="*/ 548640 w 3143794"/>
              <a:gd name="connsiteY16" fmla="*/ 1402080 h 2142308"/>
              <a:gd name="connsiteX17" fmla="*/ 548640 w 3143794"/>
              <a:gd name="connsiteY17" fmla="*/ 1149531 h 2142308"/>
              <a:gd name="connsiteX18" fmla="*/ 296091 w 3143794"/>
              <a:gd name="connsiteY18" fmla="*/ 1149531 h 2142308"/>
              <a:gd name="connsiteX19" fmla="*/ 278674 w 3143794"/>
              <a:gd name="connsiteY19" fmla="*/ 844731 h 2142308"/>
              <a:gd name="connsiteX20" fmla="*/ 339634 w 3143794"/>
              <a:gd name="connsiteY20" fmla="*/ 775062 h 2142308"/>
              <a:gd name="connsiteX21" fmla="*/ 513805 w 3143794"/>
              <a:gd name="connsiteY21" fmla="*/ 775062 h 2142308"/>
              <a:gd name="connsiteX22" fmla="*/ 574765 w 3143794"/>
              <a:gd name="connsiteY22" fmla="*/ 714102 h 2142308"/>
              <a:gd name="connsiteX23" fmla="*/ 217714 w 3143794"/>
              <a:gd name="connsiteY23" fmla="*/ 174171 h 2142308"/>
              <a:gd name="connsiteX24" fmla="*/ 0 w 3143794"/>
              <a:gd name="connsiteY24" fmla="*/ 0 h 214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43794" h="2142308">
                <a:moveTo>
                  <a:pt x="0" y="0"/>
                </a:moveTo>
                <a:lnTo>
                  <a:pt x="566057" y="8708"/>
                </a:lnTo>
                <a:lnTo>
                  <a:pt x="1018903" y="69668"/>
                </a:lnTo>
                <a:lnTo>
                  <a:pt x="1637211" y="104502"/>
                </a:lnTo>
                <a:lnTo>
                  <a:pt x="2185851" y="182880"/>
                </a:lnTo>
                <a:lnTo>
                  <a:pt x="2899954" y="287382"/>
                </a:lnTo>
                <a:lnTo>
                  <a:pt x="3143794" y="330925"/>
                </a:lnTo>
                <a:lnTo>
                  <a:pt x="3143794" y="2081348"/>
                </a:lnTo>
                <a:lnTo>
                  <a:pt x="2708365" y="2072640"/>
                </a:lnTo>
                <a:lnTo>
                  <a:pt x="2342605" y="2081348"/>
                </a:lnTo>
                <a:lnTo>
                  <a:pt x="1811383" y="2098765"/>
                </a:lnTo>
                <a:lnTo>
                  <a:pt x="1271451" y="2142308"/>
                </a:lnTo>
                <a:lnTo>
                  <a:pt x="905691" y="2142308"/>
                </a:lnTo>
                <a:lnTo>
                  <a:pt x="661851" y="2090057"/>
                </a:lnTo>
                <a:lnTo>
                  <a:pt x="365760" y="2002971"/>
                </a:lnTo>
                <a:lnTo>
                  <a:pt x="357051" y="1393371"/>
                </a:lnTo>
                <a:lnTo>
                  <a:pt x="548640" y="1402080"/>
                </a:lnTo>
                <a:lnTo>
                  <a:pt x="548640" y="1149531"/>
                </a:lnTo>
                <a:lnTo>
                  <a:pt x="296091" y="1149531"/>
                </a:lnTo>
                <a:lnTo>
                  <a:pt x="278674" y="844731"/>
                </a:lnTo>
                <a:lnTo>
                  <a:pt x="339634" y="775062"/>
                </a:lnTo>
                <a:lnTo>
                  <a:pt x="513805" y="775062"/>
                </a:lnTo>
                <a:lnTo>
                  <a:pt x="574765" y="714102"/>
                </a:lnTo>
                <a:lnTo>
                  <a:pt x="217714" y="174171"/>
                </a:lnTo>
                <a:lnTo>
                  <a:pt x="0"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9" name="Textfeld 2"/>
          <p:cNvSpPr txBox="1">
            <a:spLocks noChangeArrowheads="1"/>
          </p:cNvSpPr>
          <p:nvPr/>
        </p:nvSpPr>
        <p:spPr bwMode="auto">
          <a:xfrm>
            <a:off x="107504" y="5118283"/>
            <a:ext cx="8967216" cy="15696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400" dirty="0" err="1" smtClean="0">
                <a:solidFill>
                  <a:srgbClr val="FF0000"/>
                </a:solidFill>
                <a:latin typeface="Arial" pitchFamily="34" charset="0"/>
                <a:cs typeface="Arial" pitchFamily="34" charset="0"/>
              </a:rPr>
              <a:t>Aus</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alten</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Erzählungen</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weiß</a:t>
            </a:r>
            <a:r>
              <a:rPr lang="en-US" altLang="de-DE" sz="2400" dirty="0" smtClean="0">
                <a:solidFill>
                  <a:srgbClr val="FF0000"/>
                </a:solidFill>
                <a:latin typeface="Arial" pitchFamily="34" charset="0"/>
                <a:cs typeface="Arial" pitchFamily="34" charset="0"/>
              </a:rPr>
              <a:t> man, </a:t>
            </a:r>
            <a:r>
              <a:rPr lang="en-US" altLang="de-DE" sz="2400" dirty="0" err="1" smtClean="0">
                <a:solidFill>
                  <a:srgbClr val="FF0000"/>
                </a:solidFill>
                <a:latin typeface="Arial" pitchFamily="34" charset="0"/>
                <a:cs typeface="Arial" pitchFamily="34" charset="0"/>
              </a:rPr>
              <a:t>dass</a:t>
            </a:r>
            <a:r>
              <a:rPr lang="en-US" altLang="de-DE" sz="2400" dirty="0" smtClean="0">
                <a:solidFill>
                  <a:srgbClr val="FF0000"/>
                </a:solidFill>
                <a:latin typeface="Arial" pitchFamily="34" charset="0"/>
                <a:cs typeface="Arial" pitchFamily="34" charset="0"/>
              </a:rPr>
              <a:t> man </a:t>
            </a:r>
            <a:r>
              <a:rPr lang="en-US" altLang="de-DE" sz="2400" dirty="0" err="1" smtClean="0">
                <a:solidFill>
                  <a:srgbClr val="FF0000"/>
                </a:solidFill>
                <a:latin typeface="Arial" pitchFamily="34" charset="0"/>
                <a:cs typeface="Arial" pitchFamily="34" charset="0"/>
              </a:rPr>
              <a:t>im</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Bereich</a:t>
            </a:r>
            <a:r>
              <a:rPr lang="en-US" altLang="de-DE" sz="2400" dirty="0" smtClean="0">
                <a:solidFill>
                  <a:srgbClr val="FF0000"/>
                </a:solidFill>
                <a:latin typeface="Arial" pitchFamily="34" charset="0"/>
                <a:cs typeface="Arial" pitchFamily="34" charset="0"/>
              </a:rPr>
              <a:t> des </a:t>
            </a:r>
            <a:r>
              <a:rPr lang="en-US" altLang="de-DE" sz="2400" dirty="0" err="1" smtClean="0">
                <a:solidFill>
                  <a:srgbClr val="FF0000"/>
                </a:solidFill>
                <a:latin typeface="Arial" pitchFamily="34" charset="0"/>
                <a:cs typeface="Arial" pitchFamily="34" charset="0"/>
              </a:rPr>
              <a:t>oro</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rechten</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Gschliefgrabens</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vor</a:t>
            </a:r>
            <a:r>
              <a:rPr lang="en-US" altLang="de-DE" sz="2400" dirty="0" smtClean="0">
                <a:solidFill>
                  <a:srgbClr val="FF0000"/>
                </a:solidFill>
                <a:latin typeface="Arial" pitchFamily="34" charset="0"/>
                <a:cs typeface="Arial" pitchFamily="34" charset="0"/>
              </a:rPr>
              <a:t> 1730 </a:t>
            </a:r>
            <a:r>
              <a:rPr lang="en-US" altLang="de-DE" sz="2400" dirty="0" err="1" smtClean="0">
                <a:solidFill>
                  <a:srgbClr val="FF0000"/>
                </a:solidFill>
                <a:latin typeface="Arial" pitchFamily="34" charset="0"/>
                <a:cs typeface="Arial" pitchFamily="34" charset="0"/>
              </a:rPr>
              <a:t>einen</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freien</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Blick</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zum</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Südende</a:t>
            </a:r>
            <a:r>
              <a:rPr lang="en-US" altLang="de-DE" sz="2400" dirty="0" smtClean="0">
                <a:solidFill>
                  <a:srgbClr val="FF0000"/>
                </a:solidFill>
                <a:latin typeface="Arial" pitchFamily="34" charset="0"/>
                <a:cs typeface="Arial" pitchFamily="34" charset="0"/>
              </a:rPr>
              <a:t> des </a:t>
            </a:r>
            <a:r>
              <a:rPr lang="en-US" altLang="de-DE" sz="2400" dirty="0" err="1" smtClean="0">
                <a:solidFill>
                  <a:srgbClr val="FF0000"/>
                </a:solidFill>
                <a:latin typeface="Arial" pitchFamily="34" charset="0"/>
                <a:cs typeface="Arial" pitchFamily="34" charset="0"/>
              </a:rPr>
              <a:t>Traunsees</a:t>
            </a:r>
            <a:r>
              <a:rPr lang="en-US" altLang="de-DE" sz="2400" dirty="0" smtClean="0">
                <a:solidFill>
                  <a:srgbClr val="FF0000"/>
                </a:solidFill>
                <a:latin typeface="Arial" pitchFamily="34" charset="0"/>
                <a:cs typeface="Arial" pitchFamily="34" charset="0"/>
              </a:rPr>
              <a:t> </a:t>
            </a:r>
            <a:r>
              <a:rPr lang="en-US" altLang="de-DE" sz="2400" dirty="0" err="1" smtClean="0">
                <a:solidFill>
                  <a:srgbClr val="FF0000"/>
                </a:solidFill>
                <a:latin typeface="Arial" pitchFamily="34" charset="0"/>
                <a:cs typeface="Arial" pitchFamily="34" charset="0"/>
              </a:rPr>
              <a:t>hatte</a:t>
            </a:r>
            <a:endParaRPr lang="en-US" altLang="de-DE" sz="2400" dirty="0" smtClean="0">
              <a:solidFill>
                <a:srgbClr val="FF0000"/>
              </a:solidFill>
              <a:latin typeface="Arial" pitchFamily="34" charset="0"/>
              <a:cs typeface="Arial" pitchFamily="34" charset="0"/>
            </a:endParaRPr>
          </a:p>
          <a:p>
            <a:pPr algn="ctr" eaLnBrk="1" hangingPunct="1">
              <a:spcBef>
                <a:spcPct val="0"/>
              </a:spcBef>
              <a:buFontTx/>
              <a:buNone/>
            </a:pPr>
            <a:r>
              <a:rPr lang="en-US" altLang="de-DE" sz="2400" b="1" dirty="0" smtClean="0">
                <a:solidFill>
                  <a:srgbClr val="FF0000"/>
                </a:solidFill>
                <a:latin typeface="Arial" pitchFamily="34" charset="0"/>
                <a:cs typeface="Arial" pitchFamily="34" charset="0"/>
              </a:rPr>
              <a:t>– </a:t>
            </a:r>
            <a:r>
              <a:rPr lang="en-US" altLang="de-DE" sz="2400" b="1" dirty="0" err="1" smtClean="0">
                <a:solidFill>
                  <a:srgbClr val="FF0000"/>
                </a:solidFill>
                <a:latin typeface="Arial" pitchFamily="34" charset="0"/>
                <a:cs typeface="Arial" pitchFamily="34" charset="0"/>
              </a:rPr>
              <a:t>eine</a:t>
            </a:r>
            <a:r>
              <a:rPr lang="en-US" altLang="de-DE" sz="2400" b="1" dirty="0" smtClean="0">
                <a:solidFill>
                  <a:srgbClr val="FF0000"/>
                </a:solidFill>
                <a:latin typeface="Arial" pitchFamily="34" charset="0"/>
                <a:cs typeface="Arial" pitchFamily="34" charset="0"/>
              </a:rPr>
              <a:t> </a:t>
            </a:r>
            <a:r>
              <a:rPr lang="en-US" altLang="de-DE" sz="2400" b="1" dirty="0" err="1" smtClean="0">
                <a:solidFill>
                  <a:srgbClr val="FF0000"/>
                </a:solidFill>
                <a:latin typeface="Arial" pitchFamily="34" charset="0"/>
                <a:cs typeface="Arial" pitchFamily="34" charset="0"/>
              </a:rPr>
              <a:t>nachfolgende</a:t>
            </a:r>
            <a:r>
              <a:rPr lang="en-US" altLang="de-DE" sz="2400" b="1" dirty="0" smtClean="0">
                <a:solidFill>
                  <a:srgbClr val="FF0000"/>
                </a:solidFill>
                <a:latin typeface="Arial" pitchFamily="34" charset="0"/>
                <a:cs typeface="Arial" pitchFamily="34" charset="0"/>
              </a:rPr>
              <a:t> </a:t>
            </a:r>
            <a:r>
              <a:rPr lang="en-US" altLang="de-DE" sz="2400" b="1" dirty="0" err="1" smtClean="0">
                <a:solidFill>
                  <a:srgbClr val="FF0000"/>
                </a:solidFill>
                <a:latin typeface="Arial" pitchFamily="34" charset="0"/>
                <a:cs typeface="Arial" pitchFamily="34" charset="0"/>
              </a:rPr>
              <a:t>Rutschung</a:t>
            </a:r>
            <a:r>
              <a:rPr lang="en-US" altLang="de-DE" sz="2400" b="1" dirty="0" smtClean="0">
                <a:solidFill>
                  <a:srgbClr val="FF0000"/>
                </a:solidFill>
                <a:latin typeface="Arial" pitchFamily="34" charset="0"/>
                <a:cs typeface="Arial" pitchFamily="34" charset="0"/>
              </a:rPr>
              <a:t> </a:t>
            </a:r>
            <a:r>
              <a:rPr lang="en-US" altLang="de-DE" sz="2400" b="1" dirty="0" err="1" smtClean="0">
                <a:solidFill>
                  <a:srgbClr val="FF0000"/>
                </a:solidFill>
                <a:latin typeface="Arial" pitchFamily="34" charset="0"/>
                <a:cs typeface="Arial" pitchFamily="34" charset="0"/>
              </a:rPr>
              <a:t>versperrte</a:t>
            </a:r>
            <a:r>
              <a:rPr lang="en-US" altLang="de-DE" sz="2400" b="1" dirty="0" smtClean="0">
                <a:solidFill>
                  <a:srgbClr val="FF0000"/>
                </a:solidFill>
                <a:latin typeface="Arial" pitchFamily="34" charset="0"/>
                <a:cs typeface="Arial" pitchFamily="34" charset="0"/>
              </a:rPr>
              <a:t> </a:t>
            </a:r>
            <a:r>
              <a:rPr lang="en-US" altLang="de-DE" sz="2400" b="1" dirty="0" err="1" smtClean="0">
                <a:solidFill>
                  <a:srgbClr val="FF0000"/>
                </a:solidFill>
                <a:latin typeface="Arial" pitchFamily="34" charset="0"/>
                <a:cs typeface="Arial" pitchFamily="34" charset="0"/>
              </a:rPr>
              <a:t>diesen</a:t>
            </a:r>
            <a:r>
              <a:rPr lang="en-US" altLang="de-DE" sz="2400" b="1" dirty="0" smtClean="0">
                <a:solidFill>
                  <a:srgbClr val="FF0000"/>
                </a:solidFill>
                <a:latin typeface="Arial" pitchFamily="34" charset="0"/>
                <a:cs typeface="Arial" pitchFamily="34" charset="0"/>
              </a:rPr>
              <a:t> </a:t>
            </a:r>
            <a:r>
              <a:rPr lang="en-US" altLang="de-DE" sz="2400" b="1" dirty="0" err="1" smtClean="0">
                <a:solidFill>
                  <a:srgbClr val="FF0000"/>
                </a:solidFill>
                <a:latin typeface="Arial" pitchFamily="34" charset="0"/>
                <a:cs typeface="Arial" pitchFamily="34" charset="0"/>
              </a:rPr>
              <a:t>Blick</a:t>
            </a:r>
            <a:r>
              <a:rPr lang="en-US" altLang="de-DE" sz="2400" b="1" dirty="0" smtClean="0">
                <a:solidFill>
                  <a:srgbClr val="FF0000"/>
                </a:solidFill>
                <a:latin typeface="Arial" pitchFamily="34" charset="0"/>
                <a:cs typeface="Arial" pitchFamily="34" charset="0"/>
              </a:rPr>
              <a:t>!</a:t>
            </a:r>
            <a:endParaRPr lang="de-AT" altLang="de-DE" sz="2400" b="1" dirty="0">
              <a:solidFill>
                <a:srgbClr val="FF0000"/>
              </a:solidFill>
              <a:latin typeface="Arial" pitchFamily="34" charset="0"/>
              <a:cs typeface="Arial" pitchFamily="34" charset="0"/>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67575" y="3429000"/>
            <a:ext cx="609600" cy="609600"/>
          </a:xfrm>
          <a:prstGeom prst="rect">
            <a:avLst/>
          </a:prstGeom>
        </p:spPr>
      </p:pic>
    </p:spTree>
    <p:extLst>
      <p:ext uri="{BB962C8B-B14F-4D97-AF65-F5344CB8AC3E}">
        <p14:creationId xmlns:p14="http://schemas.microsoft.com/office/powerpoint/2010/main" val="2896133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1099"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Grafik 4"/>
          <p:cNvPicPr>
            <a:picLocks noChangeAspect="1"/>
          </p:cNvPicPr>
          <p:nvPr/>
        </p:nvPicPr>
        <p:blipFill>
          <a:blip r:embed="rId5">
            <a:extLst>
              <a:ext uri="{28A0092B-C50C-407E-A947-70E740481C1C}">
                <a14:useLocalDpi xmlns:a14="http://schemas.microsoft.com/office/drawing/2010/main" val="0"/>
              </a:ext>
            </a:extLst>
          </a:blip>
          <a:srcRect l="9808"/>
          <a:stretch>
            <a:fillRect/>
          </a:stretch>
        </p:blipFill>
        <p:spPr bwMode="auto">
          <a:xfrm>
            <a:off x="0" y="2047875"/>
            <a:ext cx="91440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Gerade Verbindung mit Pfeil 2"/>
          <p:cNvCxnSpPr/>
          <p:nvPr/>
        </p:nvCxnSpPr>
        <p:spPr>
          <a:xfrm flipV="1">
            <a:off x="2987675" y="2781300"/>
            <a:ext cx="360363" cy="22320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781" name="WordArt 4"/>
          <p:cNvSpPr>
            <a:spLocks noChangeArrowheads="1" noChangeShapeType="1" noTextEdit="1"/>
          </p:cNvSpPr>
          <p:nvPr/>
        </p:nvSpPr>
        <p:spPr bwMode="auto">
          <a:xfrm>
            <a:off x="176213" y="5229225"/>
            <a:ext cx="8785225" cy="6810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AT" sz="3600" kern="10" spc="720">
                <a:solidFill>
                  <a:srgbClr val="FF6600"/>
                </a:solidFill>
                <a:effectLst>
                  <a:outerShdw dist="45791" dir="3378596" algn="ctr" rotWithShape="0">
                    <a:srgbClr val="4D4D4D"/>
                  </a:outerShdw>
                </a:effectLst>
                <a:latin typeface="Arial Black"/>
              </a:rPr>
              <a:t>… und das Salzgebirge rutscht!</a:t>
            </a:r>
          </a:p>
        </p:txBody>
      </p:sp>
      <p:pic>
        <p:nvPicPr>
          <p:cNvPr id="75782" name="Picture 2" descr="C:\Users\g40705u2902\AppData\Local\Microsoft\Windows\Temporary Internet Files\Content.IE5\LSYL6E6A\MM900189253[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0825" y="1746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3" descr="C:\Users\g40705u2902\AppData\Local\Microsoft\Windows\Temporary Internet Files\Content.IE5\LSYL6E6A\MM900189253[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59613" y="-11113"/>
            <a:ext cx="2028825" cy="202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2" descr="C:\Users\g40705u2902\AppData\Local\Microsoft\Windows\Temporary Internet Files\Content.IE5\LSYL6E6A\MM900189253[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602038" y="44450"/>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2" descr="C:\Users\g40705u2902\AppData\Local\Microsoft\Windows\Temporary Internet Files\Content.IE5\LSYL6E6A\MM900189253[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74838" y="31750"/>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2" descr="C:\Users\g40705u2902\AppData\Local\Microsoft\Windows\Temporary Internet Files\Content.IE5\LSYL6E6A\MM900189253[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950" y="-4763"/>
            <a:ext cx="2016125" cy="201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Grafik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250" y="5949950"/>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520" y="2562225"/>
            <a:ext cx="609600" cy="609600"/>
          </a:xfrm>
          <a:prstGeom prst="rect">
            <a:avLst/>
          </a:prstGeom>
        </p:spPr>
      </p:pic>
    </p:spTree>
    <p:extLst>
      <p:ext uri="{BB962C8B-B14F-4D97-AF65-F5344CB8AC3E}">
        <p14:creationId xmlns:p14="http://schemas.microsoft.com/office/powerpoint/2010/main" val="2275001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6261"/>
                                        </p:tgtEl>
                                        <p:attrNameLst>
                                          <p:attrName>style.visibility</p:attrName>
                                        </p:attrNameLst>
                                      </p:cBhvr>
                                      <p:to>
                                        <p:strVal val="visible"/>
                                      </p:to>
                                    </p:set>
                                    <p:animEffect transition="in" filter="fade">
                                      <p:cBhvr>
                                        <p:cTn id="7" dur="500"/>
                                        <p:tgtEl>
                                          <p:spTgt spid="96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1239"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3" y="0"/>
            <a:ext cx="9144000" cy="6858000"/>
          </a:xfrm>
          <a:prstGeom prst="rect">
            <a:avLst/>
          </a:prstGeom>
        </p:spPr>
      </p:pic>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feld 4"/>
          <p:cNvSpPr txBox="1">
            <a:spLocks noChangeArrowheads="1"/>
          </p:cNvSpPr>
          <p:nvPr/>
        </p:nvSpPr>
        <p:spPr bwMode="auto">
          <a:xfrm>
            <a:off x="137432" y="6156593"/>
            <a:ext cx="8898618" cy="58477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3200" dirty="0" smtClean="0">
                <a:solidFill>
                  <a:srgbClr val="FF0000"/>
                </a:solidFill>
                <a:latin typeface="Arial" pitchFamily="34" charset="0"/>
                <a:cs typeface="Arial" pitchFamily="34" charset="0"/>
              </a:rPr>
              <a:t>Holztreppe wird </a:t>
            </a:r>
            <a:r>
              <a:rPr lang="de-DE" altLang="de-DE" sz="3200" b="1" dirty="0" smtClean="0">
                <a:solidFill>
                  <a:srgbClr val="FF0000"/>
                </a:solidFill>
                <a:latin typeface="Arial" pitchFamily="34" charset="0"/>
                <a:cs typeface="Arial" pitchFamily="34" charset="0"/>
              </a:rPr>
              <a:t>von </a:t>
            </a:r>
            <a:r>
              <a:rPr lang="de-DE" altLang="de-DE" sz="3200" b="1" dirty="0" err="1" smtClean="0">
                <a:solidFill>
                  <a:srgbClr val="FF0000"/>
                </a:solidFill>
                <a:latin typeface="Arial" pitchFamily="34" charset="0"/>
                <a:cs typeface="Arial" pitchFamily="34" charset="0"/>
              </a:rPr>
              <a:t>Murmaterial</a:t>
            </a:r>
            <a:r>
              <a:rPr lang="de-DE" altLang="de-DE" sz="3200" b="1" dirty="0" smtClean="0">
                <a:solidFill>
                  <a:srgbClr val="FF0000"/>
                </a:solidFill>
                <a:latin typeface="Arial" pitchFamily="34" charset="0"/>
                <a:cs typeface="Arial" pitchFamily="34" charset="0"/>
              </a:rPr>
              <a:t> überlagert!</a:t>
            </a:r>
            <a:endParaRPr lang="de-AT" altLang="de-DE" sz="3200" b="1" dirty="0">
              <a:solidFill>
                <a:srgbClr val="FF0000"/>
              </a:solidFill>
              <a:latin typeface="Arial" pitchFamily="34" charset="0"/>
              <a:cs typeface="Arial" pitchFamily="34" charset="0"/>
            </a:endParaRPr>
          </a:p>
        </p:txBody>
      </p:sp>
      <p:pic>
        <p:nvPicPr>
          <p:cNvPr id="6" name="Picture 8" descr="J:\scan\S20C-411031109250.jpg"/>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solidFill>
            <a:schemeClr val="bg1"/>
          </a:solidFill>
          <a:ln>
            <a:noFill/>
          </a:ln>
          <a:extLst/>
        </p:spPr>
      </p:pic>
      <p:sp>
        <p:nvSpPr>
          <p:cNvPr id="7" name="Textfeld 2"/>
          <p:cNvSpPr txBox="1">
            <a:spLocks noChangeArrowheads="1"/>
          </p:cNvSpPr>
          <p:nvPr/>
        </p:nvSpPr>
        <p:spPr bwMode="auto">
          <a:xfrm>
            <a:off x="107950" y="116632"/>
            <a:ext cx="8928100" cy="646331"/>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solidFill>
                  <a:schemeClr val="bg1"/>
                </a:solidFill>
                <a:latin typeface="Arial" pitchFamily="34" charset="0"/>
                <a:cs typeface="Arial" pitchFamily="34" charset="0"/>
              </a:rPr>
              <a:t>Kulturhistorisches Archiv Hallstatt</a:t>
            </a:r>
            <a:endParaRPr lang="de-AT" altLang="de-DE" sz="3600" dirty="0">
              <a:solidFill>
                <a:schemeClr val="bg1"/>
              </a:solidFill>
              <a:latin typeface="Arial" pitchFamily="34" charset="0"/>
              <a:cs typeface="Arial" pitchFamily="34" charset="0"/>
            </a:endParaRPr>
          </a:p>
        </p:txBody>
      </p:sp>
      <p:sp>
        <p:nvSpPr>
          <p:cNvPr id="8" name="Rechteck 7"/>
          <p:cNvSpPr/>
          <p:nvPr/>
        </p:nvSpPr>
        <p:spPr>
          <a:xfrm rot="21152572">
            <a:off x="2575944" y="2131404"/>
            <a:ext cx="2662908" cy="954107"/>
          </a:xfrm>
          <a:prstGeom prst="rect">
            <a:avLst/>
          </a:prstGeom>
        </p:spPr>
        <p:txBody>
          <a:bodyPr wrap="none">
            <a:spAutoFit/>
          </a:bodyPr>
          <a:lstStyle/>
          <a:p>
            <a:pPr algn="ctr"/>
            <a:r>
              <a:rPr lang="de-DE" altLang="de-DE" sz="2800" b="1" dirty="0" smtClean="0">
                <a:solidFill>
                  <a:srgbClr val="FF0000"/>
                </a:solidFill>
                <a:latin typeface="Arial" pitchFamily="34" charset="0"/>
                <a:cs typeface="Arial" pitchFamily="34" charset="0"/>
              </a:rPr>
              <a:t>überlagerndes</a:t>
            </a:r>
          </a:p>
          <a:p>
            <a:pPr algn="ctr"/>
            <a:r>
              <a:rPr lang="de-DE" altLang="de-DE" sz="2800" b="1" dirty="0" err="1" smtClean="0">
                <a:solidFill>
                  <a:srgbClr val="FF0000"/>
                </a:solidFill>
                <a:latin typeface="Arial" pitchFamily="34" charset="0"/>
                <a:cs typeface="Arial" pitchFamily="34" charset="0"/>
              </a:rPr>
              <a:t>Murmaterial</a:t>
            </a:r>
            <a:endParaRPr lang="de-AT" sz="2800" dirty="0"/>
          </a:p>
        </p:txBody>
      </p:sp>
      <p:sp>
        <p:nvSpPr>
          <p:cNvPr id="9" name="Rechteck 8"/>
          <p:cNvSpPr/>
          <p:nvPr/>
        </p:nvSpPr>
        <p:spPr>
          <a:xfrm rot="21152572">
            <a:off x="3763889" y="5155160"/>
            <a:ext cx="2879314" cy="523220"/>
          </a:xfrm>
          <a:prstGeom prst="rect">
            <a:avLst/>
          </a:prstGeom>
        </p:spPr>
        <p:txBody>
          <a:bodyPr wrap="none">
            <a:spAutoFit/>
          </a:bodyPr>
          <a:lstStyle/>
          <a:p>
            <a:r>
              <a:rPr lang="de-DE" altLang="de-DE" sz="2800" b="1" dirty="0" smtClean="0">
                <a:solidFill>
                  <a:schemeClr val="bg1"/>
                </a:solidFill>
                <a:latin typeface="Arial" pitchFamily="34" charset="0"/>
                <a:cs typeface="Arial" pitchFamily="34" charset="0"/>
              </a:rPr>
              <a:t>Holz der Steige </a:t>
            </a:r>
            <a:endParaRPr lang="de-AT" sz="2800" dirty="0">
              <a:solidFill>
                <a:schemeClr val="bg1"/>
              </a:solidFill>
            </a:endParaRPr>
          </a:p>
        </p:txBody>
      </p:sp>
      <p:sp>
        <p:nvSpPr>
          <p:cNvPr id="10" name="Freihandform 9"/>
          <p:cNvSpPr/>
          <p:nvPr/>
        </p:nvSpPr>
        <p:spPr>
          <a:xfrm>
            <a:off x="19050" y="4305300"/>
            <a:ext cx="9124950" cy="1695450"/>
          </a:xfrm>
          <a:custGeom>
            <a:avLst/>
            <a:gdLst>
              <a:gd name="connsiteX0" fmla="*/ 0 w 9124950"/>
              <a:gd name="connsiteY0" fmla="*/ 1695450 h 1695450"/>
              <a:gd name="connsiteX1" fmla="*/ 533400 w 9124950"/>
              <a:gd name="connsiteY1" fmla="*/ 1562100 h 1695450"/>
              <a:gd name="connsiteX2" fmla="*/ 1247775 w 9124950"/>
              <a:gd name="connsiteY2" fmla="*/ 1362075 h 1695450"/>
              <a:gd name="connsiteX3" fmla="*/ 2038350 w 9124950"/>
              <a:gd name="connsiteY3" fmla="*/ 1200150 h 1695450"/>
              <a:gd name="connsiteX4" fmla="*/ 2638425 w 9124950"/>
              <a:gd name="connsiteY4" fmla="*/ 1057275 h 1695450"/>
              <a:gd name="connsiteX5" fmla="*/ 3314700 w 9124950"/>
              <a:gd name="connsiteY5" fmla="*/ 942975 h 1695450"/>
              <a:gd name="connsiteX6" fmla="*/ 3857625 w 9124950"/>
              <a:gd name="connsiteY6" fmla="*/ 866775 h 1695450"/>
              <a:gd name="connsiteX7" fmla="*/ 4772025 w 9124950"/>
              <a:gd name="connsiteY7" fmla="*/ 657225 h 1695450"/>
              <a:gd name="connsiteX8" fmla="*/ 6229350 w 9124950"/>
              <a:gd name="connsiteY8" fmla="*/ 447675 h 1695450"/>
              <a:gd name="connsiteX9" fmla="*/ 7162800 w 9124950"/>
              <a:gd name="connsiteY9" fmla="*/ 276225 h 1695450"/>
              <a:gd name="connsiteX10" fmla="*/ 7829550 w 9124950"/>
              <a:gd name="connsiteY10" fmla="*/ 161925 h 1695450"/>
              <a:gd name="connsiteX11" fmla="*/ 8772525 w 9124950"/>
              <a:gd name="connsiteY11" fmla="*/ 38100 h 1695450"/>
              <a:gd name="connsiteX12" fmla="*/ 9124950 w 9124950"/>
              <a:gd name="connsiteY12" fmla="*/ 0 h 16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4950" h="1695450">
                <a:moveTo>
                  <a:pt x="0" y="1695450"/>
                </a:moveTo>
                <a:cubicBezTo>
                  <a:pt x="162719" y="1656556"/>
                  <a:pt x="325438" y="1617662"/>
                  <a:pt x="533400" y="1562100"/>
                </a:cubicBezTo>
                <a:cubicBezTo>
                  <a:pt x="741363" y="1506537"/>
                  <a:pt x="996950" y="1422400"/>
                  <a:pt x="1247775" y="1362075"/>
                </a:cubicBezTo>
                <a:cubicBezTo>
                  <a:pt x="1498600" y="1301750"/>
                  <a:pt x="1806575" y="1250950"/>
                  <a:pt x="2038350" y="1200150"/>
                </a:cubicBezTo>
                <a:cubicBezTo>
                  <a:pt x="2270125" y="1149350"/>
                  <a:pt x="2425700" y="1100137"/>
                  <a:pt x="2638425" y="1057275"/>
                </a:cubicBezTo>
                <a:cubicBezTo>
                  <a:pt x="2851150" y="1014413"/>
                  <a:pt x="3111500" y="974725"/>
                  <a:pt x="3314700" y="942975"/>
                </a:cubicBezTo>
                <a:cubicBezTo>
                  <a:pt x="3517900" y="911225"/>
                  <a:pt x="3614738" y="914400"/>
                  <a:pt x="3857625" y="866775"/>
                </a:cubicBezTo>
                <a:cubicBezTo>
                  <a:pt x="4100513" y="819150"/>
                  <a:pt x="4376738" y="727075"/>
                  <a:pt x="4772025" y="657225"/>
                </a:cubicBezTo>
                <a:cubicBezTo>
                  <a:pt x="5167312" y="587375"/>
                  <a:pt x="5830888" y="511175"/>
                  <a:pt x="6229350" y="447675"/>
                </a:cubicBezTo>
                <a:cubicBezTo>
                  <a:pt x="6627813" y="384175"/>
                  <a:pt x="7162800" y="276225"/>
                  <a:pt x="7162800" y="276225"/>
                </a:cubicBezTo>
                <a:cubicBezTo>
                  <a:pt x="7429500" y="228600"/>
                  <a:pt x="7561263" y="201612"/>
                  <a:pt x="7829550" y="161925"/>
                </a:cubicBezTo>
                <a:cubicBezTo>
                  <a:pt x="8097838" y="122237"/>
                  <a:pt x="8556625" y="65088"/>
                  <a:pt x="8772525" y="38100"/>
                </a:cubicBezTo>
                <a:cubicBezTo>
                  <a:pt x="8988425" y="11112"/>
                  <a:pt x="9056687" y="5556"/>
                  <a:pt x="912495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80040" y="5111970"/>
            <a:ext cx="609600" cy="609600"/>
          </a:xfrm>
          <a:prstGeom prst="rect">
            <a:avLst/>
          </a:prstGeom>
        </p:spPr>
      </p:pic>
    </p:spTree>
    <p:extLst>
      <p:ext uri="{BB962C8B-B14F-4D97-AF65-F5344CB8AC3E}">
        <p14:creationId xmlns:p14="http://schemas.microsoft.com/office/powerpoint/2010/main" val="82108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7299"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8"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41438"/>
            <a:ext cx="914400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16"/>
          <p:cNvSpPr txBox="1">
            <a:spLocks noChangeArrowheads="1"/>
          </p:cNvSpPr>
          <p:nvPr/>
        </p:nvSpPr>
        <p:spPr bwMode="auto">
          <a:xfrm>
            <a:off x="107504" y="692696"/>
            <a:ext cx="7235825" cy="8318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de-DE" altLang="de-DE" sz="2400" dirty="0">
                <a:solidFill>
                  <a:srgbClr val="FF0000"/>
                </a:solidFill>
                <a:latin typeface="Arial" pitchFamily="34" charset="0"/>
              </a:rPr>
              <a:t>Katastrophen in der </a:t>
            </a:r>
            <a:r>
              <a:rPr lang="de-DE" altLang="de-DE" sz="2400" b="1" dirty="0">
                <a:solidFill>
                  <a:srgbClr val="FF0000"/>
                </a:solidFill>
                <a:latin typeface="Arial" pitchFamily="34" charset="0"/>
              </a:rPr>
              <a:t>Bronzezeit</a:t>
            </a:r>
            <a:r>
              <a:rPr lang="de-DE" altLang="de-DE" sz="2400" dirty="0">
                <a:solidFill>
                  <a:srgbClr val="FF0000"/>
                </a:solidFill>
                <a:latin typeface="Arial" pitchFamily="34" charset="0"/>
              </a:rPr>
              <a:t> (um 1245 v. Chr.) und </a:t>
            </a:r>
            <a:r>
              <a:rPr lang="de-DE" altLang="de-DE" sz="2400" dirty="0" smtClean="0">
                <a:solidFill>
                  <a:srgbClr val="FF0000"/>
                </a:solidFill>
                <a:latin typeface="Arial" pitchFamily="34" charset="0"/>
              </a:rPr>
              <a:t>in der </a:t>
            </a:r>
            <a:r>
              <a:rPr lang="de-DE" altLang="de-DE" sz="2400" b="1" dirty="0" err="1">
                <a:solidFill>
                  <a:srgbClr val="FF0000"/>
                </a:solidFill>
                <a:latin typeface="Arial" pitchFamily="34" charset="0"/>
              </a:rPr>
              <a:t>LaTéne</a:t>
            </a:r>
            <a:r>
              <a:rPr lang="de-DE" altLang="de-DE" sz="2400" b="1" dirty="0">
                <a:solidFill>
                  <a:srgbClr val="FF0000"/>
                </a:solidFill>
                <a:latin typeface="Arial" pitchFamily="34" charset="0"/>
              </a:rPr>
              <a:t> Zeit</a:t>
            </a:r>
            <a:r>
              <a:rPr lang="de-DE" altLang="de-DE" sz="2400" dirty="0">
                <a:solidFill>
                  <a:srgbClr val="FF0000"/>
                </a:solidFill>
                <a:latin typeface="Arial" pitchFamily="34" charset="0"/>
              </a:rPr>
              <a:t> (um 350 v. Chr.)</a:t>
            </a:r>
          </a:p>
        </p:txBody>
      </p:sp>
      <p:pic>
        <p:nvPicPr>
          <p:cNvPr id="79876"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9963" y="115888"/>
            <a:ext cx="16906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a:spLocks noChangeArrowheads="1"/>
          </p:cNvSpPr>
          <p:nvPr/>
        </p:nvSpPr>
        <p:spPr bwMode="auto">
          <a:xfrm>
            <a:off x="7319963" y="1341438"/>
            <a:ext cx="1690686" cy="1015663"/>
          </a:xfrm>
          <a:prstGeom prst="rect">
            <a:avLst/>
          </a:prstGeom>
          <a:solidFill>
            <a:srgbClr val="FFFF00"/>
          </a:solidFill>
          <a:ln>
            <a:noFill/>
          </a:ln>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DE" altLang="de-DE" sz="1200" i="1" dirty="0">
                <a:solidFill>
                  <a:srgbClr val="FF0000"/>
                </a:solidFill>
                <a:latin typeface="Arial" pitchFamily="34" charset="0"/>
                <a:cs typeface="Arial" pitchFamily="34" charset="0"/>
              </a:rPr>
              <a:t>Abb. aus: </a:t>
            </a:r>
            <a:r>
              <a:rPr lang="de-DE" altLang="de-DE" sz="1200" b="1" dirty="0">
                <a:solidFill>
                  <a:srgbClr val="FF0000"/>
                </a:solidFill>
                <a:latin typeface="Arial" pitchFamily="34" charset="0"/>
                <a:cs typeface="Arial" pitchFamily="34" charset="0"/>
              </a:rPr>
              <a:t>Kern, A. et. al. 2008. </a:t>
            </a:r>
            <a:r>
              <a:rPr lang="de-DE" altLang="de-DE" sz="1200" dirty="0">
                <a:solidFill>
                  <a:srgbClr val="FF0000"/>
                </a:solidFill>
                <a:latin typeface="Arial" pitchFamily="34" charset="0"/>
                <a:cs typeface="Arial" pitchFamily="34" charset="0"/>
              </a:rPr>
              <a:t>Salz-Reich-7000 Jahre Hallstatt. </a:t>
            </a:r>
            <a:r>
              <a:rPr lang="de-DE" altLang="de-DE" sz="1200" dirty="0" err="1">
                <a:solidFill>
                  <a:srgbClr val="FF0000"/>
                </a:solidFill>
                <a:latin typeface="Arial" pitchFamily="34" charset="0"/>
                <a:cs typeface="Arial" pitchFamily="34" charset="0"/>
              </a:rPr>
              <a:t>Prähist</a:t>
            </a:r>
            <a:r>
              <a:rPr lang="de-DE" altLang="de-DE" sz="1200" dirty="0">
                <a:solidFill>
                  <a:srgbClr val="FF0000"/>
                </a:solidFill>
                <a:latin typeface="Arial" pitchFamily="34" charset="0"/>
                <a:cs typeface="Arial" pitchFamily="34" charset="0"/>
              </a:rPr>
              <a:t>. Abt. (VPA) 2, NHM-Wien.  </a:t>
            </a:r>
            <a:endParaRPr lang="de-AT" altLang="de-DE" sz="1200" dirty="0">
              <a:solidFill>
                <a:srgbClr val="FF0000"/>
              </a:solidFill>
              <a:latin typeface="Arial" pitchFamily="34" charset="0"/>
              <a:cs typeface="Arial" pitchFamily="34" charset="0"/>
            </a:endParaRPr>
          </a:p>
        </p:txBody>
      </p:sp>
      <p:sp>
        <p:nvSpPr>
          <p:cNvPr id="7" name="Ellipse 6"/>
          <p:cNvSpPr/>
          <p:nvPr/>
        </p:nvSpPr>
        <p:spPr>
          <a:xfrm>
            <a:off x="6666010" y="4778325"/>
            <a:ext cx="1727200" cy="936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pic>
        <p:nvPicPr>
          <p:cNvPr id="8" name="Picture 7" descr="C:\Users\g40705u2902\AppData\Local\Microsoft\Windows\Temporary Internet Files\Content.IE5\7FQX9RHA\MC900434407[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6416" y="4293096"/>
            <a:ext cx="82544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p:cNvSpPr txBox="1">
            <a:spLocks noChangeArrowheads="1"/>
          </p:cNvSpPr>
          <p:nvPr/>
        </p:nvSpPr>
        <p:spPr bwMode="auto">
          <a:xfrm>
            <a:off x="137432" y="6237312"/>
            <a:ext cx="8898618" cy="52322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2800" b="1" dirty="0">
                <a:solidFill>
                  <a:srgbClr val="FF0000"/>
                </a:solidFill>
                <a:latin typeface="Arial" pitchFamily="34" charset="0"/>
                <a:cs typeface="Arial" pitchFamily="34" charset="0"/>
              </a:rPr>
              <a:t>Rekonstruktion </a:t>
            </a:r>
            <a:r>
              <a:rPr lang="de-DE" altLang="de-DE" sz="2800" b="1" dirty="0" smtClean="0">
                <a:solidFill>
                  <a:srgbClr val="FF0000"/>
                </a:solidFill>
                <a:latin typeface="Arial" pitchFamily="34" charset="0"/>
                <a:cs typeface="Arial" pitchFamily="34" charset="0"/>
              </a:rPr>
              <a:t>des Prozessablaufs </a:t>
            </a:r>
            <a:endParaRPr lang="de-AT" altLang="de-DE" sz="2800" b="1" dirty="0">
              <a:solidFill>
                <a:srgbClr val="FF0000"/>
              </a:solidFill>
              <a:latin typeface="Arial" pitchFamily="34" charset="0"/>
              <a:cs typeface="Arial" pitchFamily="34" charset="0"/>
            </a:endParaRPr>
          </a:p>
        </p:txBody>
      </p:sp>
      <p:sp>
        <p:nvSpPr>
          <p:cNvPr id="12" name="Textfeld 2"/>
          <p:cNvSpPr txBox="1">
            <a:spLocks noChangeArrowheads="1"/>
          </p:cNvSpPr>
          <p:nvPr/>
        </p:nvSpPr>
        <p:spPr bwMode="auto">
          <a:xfrm>
            <a:off x="107950" y="116632"/>
            <a:ext cx="8928100" cy="646331"/>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smtClean="0">
                <a:solidFill>
                  <a:srgbClr val="FF0000"/>
                </a:solidFill>
                <a:latin typeface="Arial" pitchFamily="34" charset="0"/>
                <a:cs typeface="Arial" pitchFamily="34" charset="0"/>
              </a:rPr>
              <a:t>Kulturhistorisches Archiv Hallstatt</a:t>
            </a:r>
            <a:endParaRPr lang="de-AT" altLang="de-DE" sz="3600" dirty="0">
              <a:solidFill>
                <a:srgbClr val="FF0000"/>
              </a:solidFill>
              <a:latin typeface="Arial" pitchFamily="34" charset="0"/>
              <a:cs typeface="Arial" pitchFamily="34" charset="0"/>
            </a:endParaRPr>
          </a:p>
        </p:txBody>
      </p:sp>
      <p:sp>
        <p:nvSpPr>
          <p:cNvPr id="2" name="Rechteck 1"/>
          <p:cNvSpPr/>
          <p:nvPr/>
        </p:nvSpPr>
        <p:spPr>
          <a:xfrm rot="1721030">
            <a:off x="2008301" y="3917895"/>
            <a:ext cx="718979" cy="369332"/>
          </a:xfrm>
          <a:prstGeom prst="rect">
            <a:avLst/>
          </a:prstGeom>
        </p:spPr>
        <p:txBody>
          <a:bodyPr wrap="none">
            <a:spAutoFit/>
          </a:bodyPr>
          <a:lstStyle/>
          <a:p>
            <a:r>
              <a:rPr lang="de-DE" altLang="de-DE" b="1" dirty="0" smtClean="0">
                <a:latin typeface="Arial" pitchFamily="34" charset="0"/>
                <a:cs typeface="Arial" pitchFamily="34" charset="0"/>
              </a:rPr>
              <a:t>Tone</a:t>
            </a:r>
            <a:endParaRPr lang="de-AT" dirty="0"/>
          </a:p>
        </p:txBody>
      </p:sp>
      <p:sp>
        <p:nvSpPr>
          <p:cNvPr id="11" name="Rechteck 10"/>
          <p:cNvSpPr/>
          <p:nvPr/>
        </p:nvSpPr>
        <p:spPr>
          <a:xfrm rot="1721030">
            <a:off x="5264591" y="4029480"/>
            <a:ext cx="718979" cy="369332"/>
          </a:xfrm>
          <a:prstGeom prst="rect">
            <a:avLst/>
          </a:prstGeom>
        </p:spPr>
        <p:txBody>
          <a:bodyPr wrap="none">
            <a:spAutoFit/>
          </a:bodyPr>
          <a:lstStyle/>
          <a:p>
            <a:r>
              <a:rPr lang="de-DE" altLang="de-DE" b="1" dirty="0" smtClean="0">
                <a:latin typeface="Arial" pitchFamily="34" charset="0"/>
                <a:cs typeface="Arial" pitchFamily="34" charset="0"/>
              </a:rPr>
              <a:t>Tone</a:t>
            </a:r>
            <a:endParaRPr lang="de-AT" dirty="0"/>
          </a:p>
        </p:txBody>
      </p:sp>
      <p:sp>
        <p:nvSpPr>
          <p:cNvPr id="13" name="Rechteck 12"/>
          <p:cNvSpPr/>
          <p:nvPr/>
        </p:nvSpPr>
        <p:spPr>
          <a:xfrm rot="1721030">
            <a:off x="6488727" y="2642780"/>
            <a:ext cx="718979" cy="369332"/>
          </a:xfrm>
          <a:prstGeom prst="rect">
            <a:avLst/>
          </a:prstGeom>
        </p:spPr>
        <p:txBody>
          <a:bodyPr wrap="none">
            <a:spAutoFit/>
          </a:bodyPr>
          <a:lstStyle/>
          <a:p>
            <a:r>
              <a:rPr lang="de-DE" altLang="de-DE" b="1" dirty="0" smtClean="0">
                <a:latin typeface="Arial" pitchFamily="34" charset="0"/>
                <a:cs typeface="Arial" pitchFamily="34" charset="0"/>
              </a:rPr>
              <a:t>Tone</a:t>
            </a:r>
            <a:endParaRPr lang="de-AT" dirty="0"/>
          </a:p>
        </p:txBody>
      </p:sp>
      <p:sp>
        <p:nvSpPr>
          <p:cNvPr id="14" name="Rechteck 13"/>
          <p:cNvSpPr/>
          <p:nvPr/>
        </p:nvSpPr>
        <p:spPr>
          <a:xfrm>
            <a:off x="1331640" y="5795972"/>
            <a:ext cx="1479892" cy="369332"/>
          </a:xfrm>
          <a:prstGeom prst="rect">
            <a:avLst/>
          </a:prstGeom>
          <a:solidFill>
            <a:schemeClr val="bg1"/>
          </a:solidFill>
        </p:spPr>
        <p:txBody>
          <a:bodyPr wrap="none">
            <a:spAutoFit/>
          </a:bodyPr>
          <a:lstStyle/>
          <a:p>
            <a:r>
              <a:rPr lang="de-DE" altLang="de-DE" b="1" dirty="0" smtClean="0">
                <a:solidFill>
                  <a:schemeClr val="accent6">
                    <a:lumMod val="75000"/>
                  </a:schemeClr>
                </a:solidFill>
                <a:latin typeface="Arial" pitchFamily="34" charset="0"/>
                <a:cs typeface="Arial" pitchFamily="34" charset="0"/>
              </a:rPr>
              <a:t>Salzgebirge</a:t>
            </a:r>
            <a:endParaRPr lang="de-AT" dirty="0">
              <a:solidFill>
                <a:schemeClr val="accent6">
                  <a:lumMod val="75000"/>
                </a:schemeClr>
              </a:solidFill>
            </a:endParaRPr>
          </a:p>
        </p:txBody>
      </p:sp>
      <p:sp>
        <p:nvSpPr>
          <p:cNvPr id="15" name="Rechteck 14"/>
          <p:cNvSpPr/>
          <p:nvPr/>
        </p:nvSpPr>
        <p:spPr>
          <a:xfrm>
            <a:off x="4499992" y="5805264"/>
            <a:ext cx="1479892" cy="369332"/>
          </a:xfrm>
          <a:prstGeom prst="rect">
            <a:avLst/>
          </a:prstGeom>
          <a:solidFill>
            <a:schemeClr val="bg1"/>
          </a:solidFill>
        </p:spPr>
        <p:txBody>
          <a:bodyPr wrap="none">
            <a:spAutoFit/>
          </a:bodyPr>
          <a:lstStyle/>
          <a:p>
            <a:r>
              <a:rPr lang="de-DE" altLang="de-DE" b="1" dirty="0" smtClean="0">
                <a:solidFill>
                  <a:schemeClr val="accent6">
                    <a:lumMod val="75000"/>
                  </a:schemeClr>
                </a:solidFill>
                <a:latin typeface="Arial" pitchFamily="34" charset="0"/>
                <a:cs typeface="Arial" pitchFamily="34" charset="0"/>
              </a:rPr>
              <a:t>Salzgebirge</a:t>
            </a:r>
            <a:endParaRPr lang="de-AT" dirty="0">
              <a:solidFill>
                <a:schemeClr val="accent6">
                  <a:lumMod val="75000"/>
                </a:schemeClr>
              </a:solidFill>
            </a:endParaRPr>
          </a:p>
        </p:txBody>
      </p:sp>
      <p:sp>
        <p:nvSpPr>
          <p:cNvPr id="16" name="Rechteck 15"/>
          <p:cNvSpPr/>
          <p:nvPr/>
        </p:nvSpPr>
        <p:spPr>
          <a:xfrm>
            <a:off x="7556604" y="5805264"/>
            <a:ext cx="1479892" cy="369332"/>
          </a:xfrm>
          <a:prstGeom prst="rect">
            <a:avLst/>
          </a:prstGeom>
          <a:solidFill>
            <a:schemeClr val="bg1"/>
          </a:solidFill>
        </p:spPr>
        <p:txBody>
          <a:bodyPr wrap="none">
            <a:spAutoFit/>
          </a:bodyPr>
          <a:lstStyle/>
          <a:p>
            <a:r>
              <a:rPr lang="de-DE" altLang="de-DE" b="1" dirty="0" smtClean="0">
                <a:solidFill>
                  <a:schemeClr val="accent6">
                    <a:lumMod val="75000"/>
                  </a:schemeClr>
                </a:solidFill>
                <a:latin typeface="Arial" pitchFamily="34" charset="0"/>
                <a:cs typeface="Arial" pitchFamily="34" charset="0"/>
              </a:rPr>
              <a:t>Salzgebirge</a:t>
            </a:r>
            <a:endParaRPr lang="de-AT" dirty="0">
              <a:solidFill>
                <a:schemeClr val="accent6">
                  <a:lumMod val="75000"/>
                </a:schemeClr>
              </a:solidFill>
            </a:endParaRPr>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01932" y="1700808"/>
            <a:ext cx="609600" cy="609600"/>
          </a:xfrm>
          <a:prstGeom prst="rect">
            <a:avLst/>
          </a:prstGeom>
        </p:spPr>
      </p:pic>
    </p:spTree>
    <p:extLst>
      <p:ext uri="{BB962C8B-B14F-4D97-AF65-F5344CB8AC3E}">
        <p14:creationId xmlns:p14="http://schemas.microsoft.com/office/powerpoint/2010/main" val="141216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3699"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lzberg historis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4628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a:spLocks noChangeArrowheads="1"/>
          </p:cNvSpPr>
          <p:nvPr/>
        </p:nvSpPr>
        <p:spPr bwMode="auto">
          <a:xfrm>
            <a:off x="5580063" y="5805264"/>
            <a:ext cx="3456433" cy="95410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dirty="0" smtClean="0">
                <a:solidFill>
                  <a:srgbClr val="FF0000"/>
                </a:solidFill>
                <a:latin typeface="Arial" pitchFamily="34" charset="0"/>
                <a:cs typeface="Arial" pitchFamily="34" charset="0"/>
              </a:rPr>
              <a:t>Aus </a:t>
            </a:r>
            <a:r>
              <a:rPr lang="de-DE" altLang="de-DE" sz="1400" b="1" dirty="0" smtClean="0">
                <a:solidFill>
                  <a:srgbClr val="FF0000"/>
                </a:solidFill>
                <a:latin typeface="Arial" pitchFamily="34" charset="0"/>
                <a:cs typeface="Arial" pitchFamily="34" charset="0"/>
              </a:rPr>
              <a:t>K. </a:t>
            </a:r>
            <a:r>
              <a:rPr lang="de-DE" altLang="de-DE" sz="1400" b="1" dirty="0" err="1" smtClean="0">
                <a:solidFill>
                  <a:srgbClr val="FF0000"/>
                </a:solidFill>
                <a:latin typeface="Arial" pitchFamily="34" charset="0"/>
                <a:cs typeface="Arial" pitchFamily="34" charset="0"/>
              </a:rPr>
              <a:t>Kovarik</a:t>
            </a:r>
            <a:r>
              <a:rPr lang="de-DE" altLang="de-DE" sz="1400" b="1" dirty="0" smtClean="0">
                <a:solidFill>
                  <a:srgbClr val="FF0000"/>
                </a:solidFill>
                <a:latin typeface="Arial" pitchFamily="34" charset="0"/>
                <a:cs typeface="Arial" pitchFamily="34" charset="0"/>
              </a:rPr>
              <a:t>. G.W. Mandl 2014</a:t>
            </a:r>
            <a:r>
              <a:rPr lang="de-DE" altLang="de-DE" sz="1400" dirty="0" smtClean="0">
                <a:solidFill>
                  <a:srgbClr val="FF0000"/>
                </a:solidFill>
                <a:latin typeface="Arial" pitchFamily="34" charset="0"/>
                <a:cs typeface="Arial" pitchFamily="34" charset="0"/>
              </a:rPr>
              <a:t>. </a:t>
            </a:r>
            <a:r>
              <a:rPr lang="de-DE" sz="1400" dirty="0">
                <a:solidFill>
                  <a:srgbClr val="FF0000"/>
                </a:solidFill>
                <a:latin typeface="Arial" panose="020B0604020202020204" pitchFamily="34" charset="0"/>
                <a:cs typeface="Arial" panose="020B0604020202020204" pitchFamily="34" charset="0"/>
              </a:rPr>
              <a:t>Der </a:t>
            </a:r>
            <a:r>
              <a:rPr lang="de-DE" sz="1400" dirty="0" err="1">
                <a:solidFill>
                  <a:srgbClr val="FF0000"/>
                </a:solidFill>
                <a:latin typeface="Arial" panose="020B0604020202020204" pitchFamily="34" charset="0"/>
                <a:cs typeface="Arial" panose="020B0604020202020204" pitchFamily="34" charset="0"/>
              </a:rPr>
              <a:t>Hallstätter</a:t>
            </a:r>
            <a:r>
              <a:rPr lang="de-DE" sz="1400" dirty="0">
                <a:solidFill>
                  <a:srgbClr val="FF0000"/>
                </a:solidFill>
                <a:latin typeface="Arial" panose="020B0604020202020204" pitchFamily="34" charset="0"/>
                <a:cs typeface="Arial" panose="020B0604020202020204" pitchFamily="34" charset="0"/>
              </a:rPr>
              <a:t> </a:t>
            </a:r>
            <a:r>
              <a:rPr lang="de-DE" sz="1400" dirty="0" err="1">
                <a:solidFill>
                  <a:srgbClr val="FF0000"/>
                </a:solidFill>
                <a:latin typeface="Arial" panose="020B0604020202020204" pitchFamily="34" charset="0"/>
                <a:cs typeface="Arial" panose="020B0604020202020204" pitchFamily="34" charset="0"/>
              </a:rPr>
              <a:t>Salzberg</a:t>
            </a:r>
            <a:r>
              <a:rPr lang="de-DE" sz="1400" dirty="0">
                <a:solidFill>
                  <a:srgbClr val="FF0000"/>
                </a:solidFill>
                <a:latin typeface="Arial" panose="020B0604020202020204" pitchFamily="34" charset="0"/>
                <a:cs typeface="Arial" panose="020B0604020202020204" pitchFamily="34" charset="0"/>
              </a:rPr>
              <a:t> – prähistorischer und heutiger </a:t>
            </a:r>
            <a:r>
              <a:rPr lang="de-DE" sz="1400" dirty="0" smtClean="0">
                <a:solidFill>
                  <a:srgbClr val="FF0000"/>
                </a:solidFill>
                <a:latin typeface="Arial" panose="020B0604020202020204" pitchFamily="34" charset="0"/>
                <a:cs typeface="Arial" panose="020B0604020202020204" pitchFamily="34" charset="0"/>
              </a:rPr>
              <a:t>Salzabbau. </a:t>
            </a:r>
            <a:r>
              <a:rPr lang="de-DE" sz="1400" dirty="0" err="1" smtClean="0">
                <a:solidFill>
                  <a:srgbClr val="FF0000"/>
                </a:solidFill>
                <a:latin typeface="Arial" panose="020B0604020202020204" pitchFamily="34" charset="0"/>
                <a:cs typeface="Arial" panose="020B0604020202020204" pitchFamily="34" charset="0"/>
              </a:rPr>
              <a:t>Gmundner</a:t>
            </a:r>
            <a:r>
              <a:rPr lang="de-DE" sz="1400" dirty="0" smtClean="0">
                <a:solidFill>
                  <a:srgbClr val="FF0000"/>
                </a:solidFill>
                <a:latin typeface="Arial" panose="020B0604020202020204" pitchFamily="34" charset="0"/>
                <a:cs typeface="Arial" panose="020B0604020202020204" pitchFamily="34" charset="0"/>
              </a:rPr>
              <a:t> Geo-Studien 5.</a:t>
            </a:r>
            <a:r>
              <a:rPr lang="de-DE" altLang="de-DE" sz="1400" dirty="0" smtClean="0">
                <a:solidFill>
                  <a:srgbClr val="FF0000"/>
                </a:solidFill>
                <a:latin typeface="Arial" pitchFamily="34" charset="0"/>
                <a:cs typeface="Arial" pitchFamily="34" charset="0"/>
              </a:rPr>
              <a:t> </a:t>
            </a:r>
            <a:endParaRPr lang="de-AT" altLang="de-DE" sz="1400" dirty="0">
              <a:solidFill>
                <a:srgbClr val="FF0000"/>
              </a:solidFill>
              <a:latin typeface="Arial" panose="020B0604020202020204" pitchFamily="34" charset="0"/>
              <a:cs typeface="Arial" panose="020B0604020202020204" pitchFamily="34" charset="0"/>
            </a:endParaRPr>
          </a:p>
        </p:txBody>
      </p:sp>
      <p:sp>
        <p:nvSpPr>
          <p:cNvPr id="5" name="Ellipse 4"/>
          <p:cNvSpPr/>
          <p:nvPr/>
        </p:nvSpPr>
        <p:spPr>
          <a:xfrm>
            <a:off x="3924300" y="2276872"/>
            <a:ext cx="935038" cy="7209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AT"/>
          </a:p>
        </p:txBody>
      </p:sp>
      <p:sp>
        <p:nvSpPr>
          <p:cNvPr id="6" name="Ellipse 5"/>
          <p:cNvSpPr/>
          <p:nvPr/>
        </p:nvSpPr>
        <p:spPr>
          <a:xfrm>
            <a:off x="3203575" y="1772816"/>
            <a:ext cx="1101725" cy="576263"/>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AT"/>
          </a:p>
        </p:txBody>
      </p:sp>
      <p:sp>
        <p:nvSpPr>
          <p:cNvPr id="7" name="Text Box 16"/>
          <p:cNvSpPr txBox="1">
            <a:spLocks noChangeArrowheads="1"/>
          </p:cNvSpPr>
          <p:nvPr/>
        </p:nvSpPr>
        <p:spPr bwMode="auto">
          <a:xfrm>
            <a:off x="4932461" y="2492375"/>
            <a:ext cx="1655763" cy="277813"/>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200" b="1">
                <a:solidFill>
                  <a:schemeClr val="bg1"/>
                </a:solidFill>
                <a:latin typeface="Arial" charset="0"/>
              </a:rPr>
              <a:t>Bergbau-Bronzezeit</a:t>
            </a:r>
          </a:p>
        </p:txBody>
      </p:sp>
      <p:sp>
        <p:nvSpPr>
          <p:cNvPr id="8" name="Ellipse 7"/>
          <p:cNvSpPr/>
          <p:nvPr/>
        </p:nvSpPr>
        <p:spPr>
          <a:xfrm rot="19850692">
            <a:off x="2993462" y="2857429"/>
            <a:ext cx="1205644"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AT"/>
          </a:p>
        </p:txBody>
      </p:sp>
      <p:sp>
        <p:nvSpPr>
          <p:cNvPr id="9" name="Text Box 16"/>
          <p:cNvSpPr txBox="1">
            <a:spLocks noChangeArrowheads="1"/>
          </p:cNvSpPr>
          <p:nvPr/>
        </p:nvSpPr>
        <p:spPr bwMode="auto">
          <a:xfrm>
            <a:off x="3935413" y="3433763"/>
            <a:ext cx="1716087" cy="277812"/>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200" b="1">
                <a:solidFill>
                  <a:schemeClr val="bg1"/>
                </a:solidFill>
                <a:latin typeface="Arial" charset="0"/>
              </a:rPr>
              <a:t>Bergbau-Hallstattzeit</a:t>
            </a:r>
          </a:p>
        </p:txBody>
      </p:sp>
      <p:sp>
        <p:nvSpPr>
          <p:cNvPr id="10" name="Text Box 16"/>
          <p:cNvSpPr txBox="1">
            <a:spLocks noChangeArrowheads="1"/>
          </p:cNvSpPr>
          <p:nvPr/>
        </p:nvSpPr>
        <p:spPr bwMode="auto">
          <a:xfrm>
            <a:off x="4367213" y="1928639"/>
            <a:ext cx="2652712" cy="276225"/>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200" b="1">
                <a:solidFill>
                  <a:schemeClr val="bg1"/>
                </a:solidFill>
                <a:latin typeface="Arial" charset="0"/>
              </a:rPr>
              <a:t>Bergbau der Jüngeren Eisenzeit</a:t>
            </a:r>
          </a:p>
        </p:txBody>
      </p:sp>
      <p:cxnSp>
        <p:nvCxnSpPr>
          <p:cNvPr id="11" name="Gerade Verbindung mit Pfeil 10"/>
          <p:cNvCxnSpPr/>
          <p:nvPr/>
        </p:nvCxnSpPr>
        <p:spPr>
          <a:xfrm flipH="1">
            <a:off x="4783138" y="2955925"/>
            <a:ext cx="509587" cy="4016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16"/>
          <p:cNvSpPr txBox="1">
            <a:spLocks noChangeArrowheads="1"/>
          </p:cNvSpPr>
          <p:nvPr/>
        </p:nvSpPr>
        <p:spPr bwMode="auto">
          <a:xfrm>
            <a:off x="4932363" y="2852738"/>
            <a:ext cx="1295400" cy="2460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000" b="1">
                <a:solidFill>
                  <a:schemeClr val="bg1"/>
                </a:solidFill>
                <a:latin typeface="Arial" charset="0"/>
              </a:rPr>
              <a:t>400 Jahre Lücke</a:t>
            </a:r>
          </a:p>
        </p:txBody>
      </p:sp>
      <p:sp>
        <p:nvSpPr>
          <p:cNvPr id="13" name="Text Box 16"/>
          <p:cNvSpPr txBox="1">
            <a:spLocks noChangeArrowheads="1"/>
          </p:cNvSpPr>
          <p:nvPr/>
        </p:nvSpPr>
        <p:spPr bwMode="auto">
          <a:xfrm>
            <a:off x="1835150" y="2708920"/>
            <a:ext cx="1296988" cy="2460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000" b="1">
                <a:solidFill>
                  <a:schemeClr val="bg1"/>
                </a:solidFill>
                <a:latin typeface="Arial" charset="0"/>
              </a:rPr>
              <a:t>200 Jahre Lücke ?</a:t>
            </a:r>
          </a:p>
        </p:txBody>
      </p:sp>
      <p:cxnSp>
        <p:nvCxnSpPr>
          <p:cNvPr id="14" name="Gerade Verbindung mit Pfeil 13"/>
          <p:cNvCxnSpPr/>
          <p:nvPr/>
        </p:nvCxnSpPr>
        <p:spPr>
          <a:xfrm flipH="1" flipV="1">
            <a:off x="3635375" y="2341191"/>
            <a:ext cx="0" cy="4397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 Box 16"/>
          <p:cNvSpPr txBox="1">
            <a:spLocks noChangeArrowheads="1"/>
          </p:cNvSpPr>
          <p:nvPr/>
        </p:nvSpPr>
        <p:spPr bwMode="auto">
          <a:xfrm>
            <a:off x="3506876" y="3826179"/>
            <a:ext cx="1806575" cy="461962"/>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200" b="1">
                <a:latin typeface="Arial" charset="0"/>
              </a:rPr>
              <a:t>Surfleischproduktion in der Bronzezeit</a:t>
            </a:r>
          </a:p>
        </p:txBody>
      </p:sp>
      <p:sp>
        <p:nvSpPr>
          <p:cNvPr id="16" name="Text Box 16"/>
          <p:cNvSpPr txBox="1">
            <a:spLocks noChangeArrowheads="1"/>
          </p:cNvSpPr>
          <p:nvPr/>
        </p:nvSpPr>
        <p:spPr bwMode="auto">
          <a:xfrm>
            <a:off x="0" y="3979113"/>
            <a:ext cx="2305050" cy="277813"/>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200" b="1">
                <a:solidFill>
                  <a:schemeClr val="bg1"/>
                </a:solidFill>
                <a:latin typeface="Arial" charset="0"/>
              </a:rPr>
              <a:t>Gräberfeld der Hallstattzeit</a:t>
            </a:r>
          </a:p>
        </p:txBody>
      </p:sp>
      <p:sp>
        <p:nvSpPr>
          <p:cNvPr id="17" name="Text Box 16"/>
          <p:cNvSpPr txBox="1">
            <a:spLocks noChangeArrowheads="1"/>
          </p:cNvSpPr>
          <p:nvPr/>
        </p:nvSpPr>
        <p:spPr bwMode="auto">
          <a:xfrm>
            <a:off x="34925" y="4725144"/>
            <a:ext cx="1789113" cy="55403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200" b="1">
                <a:solidFill>
                  <a:schemeClr val="bg1"/>
                </a:solidFill>
                <a:latin typeface="Arial" charset="0"/>
              </a:rPr>
              <a:t>Siedlung und Gräber</a:t>
            </a:r>
          </a:p>
          <a:p>
            <a:pPr algn="ctr" eaLnBrk="1" hangingPunct="1">
              <a:spcBef>
                <a:spcPct val="50000"/>
              </a:spcBef>
            </a:pPr>
            <a:r>
              <a:rPr lang="de-DE" altLang="de-DE" sz="1200" b="1">
                <a:solidFill>
                  <a:schemeClr val="bg1"/>
                </a:solidFill>
                <a:latin typeface="Arial" charset="0"/>
              </a:rPr>
              <a:t>der Römerzeit</a:t>
            </a:r>
          </a:p>
        </p:txBody>
      </p:sp>
      <p:sp>
        <p:nvSpPr>
          <p:cNvPr id="18" name="Text Box 16"/>
          <p:cNvSpPr txBox="1">
            <a:spLocks noChangeArrowheads="1"/>
          </p:cNvSpPr>
          <p:nvPr/>
        </p:nvSpPr>
        <p:spPr bwMode="auto">
          <a:xfrm>
            <a:off x="1559247" y="1136551"/>
            <a:ext cx="2652713" cy="276225"/>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1200" b="1">
                <a:solidFill>
                  <a:schemeClr val="bg1"/>
                </a:solidFill>
                <a:latin typeface="Arial" charset="0"/>
              </a:rPr>
              <a:t>Siedlung der Jüngeren Eisenzeit</a:t>
            </a:r>
          </a:p>
        </p:txBody>
      </p:sp>
      <p:pic>
        <p:nvPicPr>
          <p:cNvPr id="19"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809" y="692696"/>
            <a:ext cx="16906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feld 2"/>
          <p:cNvSpPr txBox="1">
            <a:spLocks noChangeArrowheads="1"/>
          </p:cNvSpPr>
          <p:nvPr/>
        </p:nvSpPr>
        <p:spPr bwMode="auto">
          <a:xfrm>
            <a:off x="107950" y="116632"/>
            <a:ext cx="8928100" cy="646331"/>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3600" dirty="0" smtClean="0">
                <a:solidFill>
                  <a:srgbClr val="FF0000"/>
                </a:solidFill>
                <a:latin typeface="Arial" pitchFamily="34" charset="0"/>
                <a:cs typeface="Arial" pitchFamily="34" charset="0"/>
              </a:rPr>
              <a:t>Kulturhistorisches Archiv Hallstatt</a:t>
            </a:r>
            <a:endParaRPr lang="de-AT" altLang="de-DE" sz="3600" dirty="0">
              <a:solidFill>
                <a:srgbClr val="FF0000"/>
              </a:solidFill>
              <a:latin typeface="Arial" pitchFamily="34" charset="0"/>
              <a:cs typeface="Arial" pitchFamily="34" charset="0"/>
            </a:endParaRPr>
          </a:p>
        </p:txBody>
      </p:sp>
      <p:sp>
        <p:nvSpPr>
          <p:cNvPr id="22" name="Textfeld 2"/>
          <p:cNvSpPr txBox="1">
            <a:spLocks noChangeArrowheads="1"/>
          </p:cNvSpPr>
          <p:nvPr/>
        </p:nvSpPr>
        <p:spPr bwMode="auto">
          <a:xfrm>
            <a:off x="5580063" y="4221088"/>
            <a:ext cx="3455988" cy="147732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1800" dirty="0" smtClean="0">
                <a:solidFill>
                  <a:srgbClr val="FF0000"/>
                </a:solidFill>
                <a:latin typeface="Arial" pitchFamily="34" charset="0"/>
                <a:cs typeface="Arial" pitchFamily="34" charset="0"/>
              </a:rPr>
              <a:t>Je </a:t>
            </a:r>
            <a:r>
              <a:rPr lang="en-US" altLang="de-DE" sz="1800" dirty="0" err="1" smtClean="0">
                <a:solidFill>
                  <a:srgbClr val="FF0000"/>
                </a:solidFill>
                <a:latin typeface="Arial" pitchFamily="34" charset="0"/>
                <a:cs typeface="Arial" pitchFamily="34" charset="0"/>
              </a:rPr>
              <a:t>lückenloser</a:t>
            </a:r>
            <a:r>
              <a:rPr lang="en-US" altLang="de-DE" sz="1800" dirty="0" smtClean="0">
                <a:solidFill>
                  <a:srgbClr val="FF0000"/>
                </a:solidFill>
                <a:latin typeface="Arial" pitchFamily="34" charset="0"/>
                <a:cs typeface="Arial" pitchFamily="34" charset="0"/>
              </a:rPr>
              <a:t> die geo-</a:t>
            </a:r>
            <a:r>
              <a:rPr lang="en-US" altLang="de-DE" sz="1800" dirty="0" err="1" smtClean="0">
                <a:solidFill>
                  <a:srgbClr val="FF0000"/>
                </a:solidFill>
                <a:latin typeface="Arial" pitchFamily="34" charset="0"/>
                <a:cs typeface="Arial" pitchFamily="34" charset="0"/>
              </a:rPr>
              <a:t>archäologischen</a:t>
            </a:r>
            <a:r>
              <a:rPr lang="en-US" altLang="de-DE" sz="1800" dirty="0" smtClean="0">
                <a:solidFill>
                  <a:srgbClr val="FF0000"/>
                </a:solidFill>
                <a:latin typeface="Arial" pitchFamily="34" charset="0"/>
                <a:cs typeface="Arial" pitchFamily="34" charset="0"/>
              </a:rPr>
              <a:t> </a:t>
            </a:r>
            <a:r>
              <a:rPr lang="en-US" altLang="de-DE" sz="1800" dirty="0" err="1" smtClean="0">
                <a:solidFill>
                  <a:srgbClr val="FF0000"/>
                </a:solidFill>
                <a:latin typeface="Arial" pitchFamily="34" charset="0"/>
                <a:cs typeface="Arial" pitchFamily="34" charset="0"/>
              </a:rPr>
              <a:t>Befunde</a:t>
            </a:r>
            <a:r>
              <a:rPr lang="en-US" altLang="de-DE" sz="1800" dirty="0" smtClean="0">
                <a:solidFill>
                  <a:srgbClr val="FF0000"/>
                </a:solidFill>
                <a:latin typeface="Arial" pitchFamily="34" charset="0"/>
                <a:cs typeface="Arial" pitchFamily="34" charset="0"/>
              </a:rPr>
              <a:t>, </a:t>
            </a:r>
            <a:r>
              <a:rPr lang="en-US" altLang="de-DE" sz="1800" dirty="0" err="1" smtClean="0">
                <a:solidFill>
                  <a:srgbClr val="FF0000"/>
                </a:solidFill>
                <a:latin typeface="Arial" pitchFamily="34" charset="0"/>
                <a:cs typeface="Arial" pitchFamily="34" charset="0"/>
              </a:rPr>
              <a:t>desto</a:t>
            </a:r>
            <a:r>
              <a:rPr lang="en-US" altLang="de-DE" sz="1800" dirty="0" smtClean="0">
                <a:solidFill>
                  <a:srgbClr val="FF0000"/>
                </a:solidFill>
                <a:latin typeface="Arial" pitchFamily="34" charset="0"/>
                <a:cs typeface="Arial" pitchFamily="34" charset="0"/>
              </a:rPr>
              <a:t> </a:t>
            </a:r>
            <a:r>
              <a:rPr lang="en-US" altLang="de-DE" sz="1800" dirty="0" err="1" smtClean="0">
                <a:solidFill>
                  <a:srgbClr val="FF0000"/>
                </a:solidFill>
                <a:latin typeface="Arial" pitchFamily="34" charset="0"/>
                <a:cs typeface="Arial" pitchFamily="34" charset="0"/>
              </a:rPr>
              <a:t>genauer</a:t>
            </a:r>
            <a:r>
              <a:rPr lang="en-US" altLang="de-DE" sz="1800" dirty="0" smtClean="0">
                <a:solidFill>
                  <a:srgbClr val="FF0000"/>
                </a:solidFill>
                <a:latin typeface="Arial" pitchFamily="34" charset="0"/>
                <a:cs typeface="Arial" pitchFamily="34" charset="0"/>
              </a:rPr>
              <a:t> die </a:t>
            </a:r>
            <a:r>
              <a:rPr lang="en-US" altLang="de-DE" sz="1800" dirty="0" err="1" smtClean="0">
                <a:solidFill>
                  <a:srgbClr val="FF0000"/>
                </a:solidFill>
                <a:latin typeface="Arial" pitchFamily="34" charset="0"/>
                <a:cs typeface="Arial" pitchFamily="34" charset="0"/>
              </a:rPr>
              <a:t>Analyse</a:t>
            </a:r>
            <a:r>
              <a:rPr lang="en-US" altLang="de-DE" sz="1800" dirty="0" smtClean="0">
                <a:solidFill>
                  <a:srgbClr val="FF0000"/>
                </a:solidFill>
                <a:latin typeface="Arial" pitchFamily="34" charset="0"/>
                <a:cs typeface="Arial" pitchFamily="34" charset="0"/>
              </a:rPr>
              <a:t> von</a:t>
            </a:r>
          </a:p>
          <a:p>
            <a:pPr algn="ctr" eaLnBrk="1" hangingPunct="1">
              <a:spcBef>
                <a:spcPct val="0"/>
              </a:spcBef>
              <a:buFontTx/>
              <a:buNone/>
            </a:pPr>
            <a:r>
              <a:rPr lang="en-US" altLang="de-DE" sz="1800" b="1" dirty="0" err="1" smtClean="0">
                <a:solidFill>
                  <a:srgbClr val="FF0000"/>
                </a:solidFill>
                <a:latin typeface="Arial" pitchFamily="34" charset="0"/>
                <a:cs typeface="Arial" pitchFamily="34" charset="0"/>
              </a:rPr>
              <a:t>Frequenz</a:t>
            </a:r>
            <a:r>
              <a:rPr lang="en-US" altLang="de-DE" sz="1800" b="1" dirty="0" smtClean="0">
                <a:solidFill>
                  <a:srgbClr val="FF0000"/>
                </a:solidFill>
                <a:latin typeface="Arial" pitchFamily="34" charset="0"/>
                <a:cs typeface="Arial" pitchFamily="34" charset="0"/>
              </a:rPr>
              <a:t>- und Magnitude </a:t>
            </a:r>
          </a:p>
          <a:p>
            <a:pPr algn="ctr" eaLnBrk="1" hangingPunct="1">
              <a:spcBef>
                <a:spcPct val="0"/>
              </a:spcBef>
              <a:buFontTx/>
              <a:buNone/>
            </a:pPr>
            <a:r>
              <a:rPr lang="en-US" altLang="de-DE" sz="1800" b="1" dirty="0" smtClean="0">
                <a:solidFill>
                  <a:srgbClr val="FF0000"/>
                </a:solidFill>
                <a:latin typeface="Arial" pitchFamily="34" charset="0"/>
                <a:cs typeface="Arial" pitchFamily="34" charset="0"/>
              </a:rPr>
              <a:t>der </a:t>
            </a:r>
            <a:r>
              <a:rPr lang="en-US" altLang="de-DE" sz="1800" b="1" dirty="0" err="1" smtClean="0">
                <a:solidFill>
                  <a:srgbClr val="FF0000"/>
                </a:solidFill>
                <a:latin typeface="Arial" pitchFamily="34" charset="0"/>
                <a:cs typeface="Arial" pitchFamily="34" charset="0"/>
              </a:rPr>
              <a:t>Prozess-Kaskaden</a:t>
            </a:r>
            <a:r>
              <a:rPr lang="en-US" altLang="de-DE" sz="1800" b="1" dirty="0" smtClean="0">
                <a:solidFill>
                  <a:srgbClr val="FF0000"/>
                </a:solidFill>
                <a:latin typeface="Arial" pitchFamily="34" charset="0"/>
                <a:cs typeface="Arial" pitchFamily="34" charset="0"/>
              </a:rPr>
              <a:t>!  </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9881" y="1938164"/>
            <a:ext cx="609600" cy="609600"/>
          </a:xfrm>
          <a:prstGeom prst="rect">
            <a:avLst/>
          </a:prstGeom>
        </p:spPr>
      </p:pic>
    </p:spTree>
    <p:extLst>
      <p:ext uri="{BB962C8B-B14F-4D97-AF65-F5344CB8AC3E}">
        <p14:creationId xmlns:p14="http://schemas.microsoft.com/office/powerpoint/2010/main" val="363279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61040" fill="hold"/>
                                        <p:tgtEl>
                                          <p:spTgt spid="2"/>
                                        </p:tgtEl>
                                      </p:cBhvr>
                                    </p:cmd>
                                  </p:childTnLst>
                                </p:cTn>
                              </p:par>
                            </p:childTnLst>
                          </p:cTn>
                        </p:par>
                      </p:childTnLst>
                    </p:cTn>
                  </p:par>
                </p:childTnLst>
              </p:cTn>
              <p:nextCondLst>
                <p:cond evt="onClick" delay="0">
                  <p:tgtEl>
                    <p:spTgt spid="2"/>
                  </p:tgtEl>
                </p:cond>
              </p:nextCondLst>
            </p:seq>
            <p:audio>
              <p:cMediaNode vol="80000">
                <p:cTn id="73"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9" grpId="0" animBg="1"/>
      <p:bldP spid="10" grpId="0" animBg="1"/>
      <p:bldP spid="12" grpId="0" animBg="1"/>
      <p:bldP spid="13" grpId="0" animBg="1"/>
      <p:bldP spid="15" grpId="0" animBg="1"/>
      <p:bldP spid="16" grpId="0" animBg="1"/>
      <p:bldP spid="17" grpId="0" animBg="1"/>
      <p:bldP spid="18"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hteck 3"/>
          <p:cNvSpPr/>
          <p:nvPr/>
        </p:nvSpPr>
        <p:spPr>
          <a:xfrm>
            <a:off x="107504" y="2955716"/>
            <a:ext cx="3528392" cy="3785652"/>
          </a:xfrm>
          <a:prstGeom prst="rect">
            <a:avLst/>
          </a:prstGeom>
          <a:solidFill>
            <a:schemeClr val="accent3">
              <a:lumMod val="60000"/>
              <a:lumOff val="40000"/>
            </a:schemeClr>
          </a:solidFill>
        </p:spPr>
        <p:txBody>
          <a:bodyPr wrap="square">
            <a:spAutoFit/>
          </a:bodyPr>
          <a:lstStyle/>
          <a:p>
            <a:r>
              <a:rPr lang="de-DE" sz="2400" dirty="0"/>
              <a:t>Moore </a:t>
            </a:r>
            <a:r>
              <a:rPr lang="de-DE" sz="2400" dirty="0" smtClean="0"/>
              <a:t>geben </a:t>
            </a:r>
            <a:r>
              <a:rPr lang="de-DE" sz="2400" dirty="0"/>
              <a:t>durch pollenanalytische Untersuchungen gemeinsam mit </a:t>
            </a:r>
            <a:r>
              <a:rPr lang="de-DE" sz="2400" baseline="30000" dirty="0"/>
              <a:t>14</a:t>
            </a:r>
            <a:r>
              <a:rPr lang="de-DE" sz="2400" dirty="0"/>
              <a:t>C Datierungen Einblick in die Vegetationsgeschichte und damit abschnittsweise auch in die Klimaänderungen der letzten 18 000 Jahre</a:t>
            </a:r>
            <a:r>
              <a:rPr lang="de-DE" sz="2400" dirty="0" smtClean="0"/>
              <a:t>.</a:t>
            </a:r>
            <a:endParaRPr lang="de-AT" sz="2400" dirty="0"/>
          </a:p>
        </p:txBody>
      </p:sp>
      <p:sp>
        <p:nvSpPr>
          <p:cNvPr id="5" name="Textfeld 2"/>
          <p:cNvSpPr txBox="1">
            <a:spLocks noChangeArrowheads="1"/>
          </p:cNvSpPr>
          <p:nvPr/>
        </p:nvSpPr>
        <p:spPr bwMode="auto">
          <a:xfrm>
            <a:off x="107950" y="-52833"/>
            <a:ext cx="8928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5400" dirty="0" smtClean="0">
                <a:solidFill>
                  <a:srgbClr val="FF0000"/>
                </a:solidFill>
                <a:latin typeface="Arial" pitchFamily="34" charset="0"/>
                <a:cs typeface="Arial" pitchFamily="34" charset="0"/>
              </a:rPr>
              <a:t>Moore als Klimaarchive</a:t>
            </a:r>
            <a:endParaRPr lang="de-AT" altLang="de-DE" sz="5400" dirty="0">
              <a:solidFill>
                <a:srgbClr val="FF0000"/>
              </a:solidFill>
              <a:latin typeface="Arial" pitchFamily="34" charset="0"/>
              <a:cs typeface="Arial" pitchFamily="34" charset="0"/>
            </a:endParaRPr>
          </a:p>
        </p:txBody>
      </p:sp>
      <p:sp>
        <p:nvSpPr>
          <p:cNvPr id="7" name="Textfeld 3"/>
          <p:cNvSpPr txBox="1">
            <a:spLocks noChangeArrowheads="1"/>
          </p:cNvSpPr>
          <p:nvPr/>
        </p:nvSpPr>
        <p:spPr bwMode="auto">
          <a:xfrm>
            <a:off x="180726" y="910680"/>
            <a:ext cx="8567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600" dirty="0" smtClean="0">
                <a:solidFill>
                  <a:srgbClr val="FFFF00"/>
                </a:solidFill>
                <a:latin typeface="Arial" panose="020B0604020202020204" pitchFamily="34" charset="0"/>
                <a:cs typeface="Arial" panose="020B0604020202020204" pitchFamily="34" charset="0"/>
              </a:rPr>
              <a:t>Großes </a:t>
            </a:r>
            <a:r>
              <a:rPr lang="de-DE" sz="3600" dirty="0" err="1">
                <a:solidFill>
                  <a:srgbClr val="FFFF00"/>
                </a:solidFill>
                <a:latin typeface="Arial" panose="020B0604020202020204" pitchFamily="34" charset="0"/>
                <a:cs typeface="Arial" panose="020B0604020202020204" pitchFamily="34" charset="0"/>
              </a:rPr>
              <a:t>Gosauer</a:t>
            </a:r>
            <a:r>
              <a:rPr lang="de-DE" sz="3600" dirty="0">
                <a:solidFill>
                  <a:srgbClr val="FFFF00"/>
                </a:solidFill>
                <a:latin typeface="Arial" panose="020B0604020202020204" pitchFamily="34" charset="0"/>
                <a:cs typeface="Arial" panose="020B0604020202020204" pitchFamily="34" charset="0"/>
              </a:rPr>
              <a:t> </a:t>
            </a:r>
            <a:r>
              <a:rPr lang="de-DE" sz="3600" dirty="0" err="1" smtClean="0">
                <a:solidFill>
                  <a:srgbClr val="FFFF00"/>
                </a:solidFill>
                <a:latin typeface="Arial" panose="020B0604020202020204" pitchFamily="34" charset="0"/>
                <a:cs typeface="Arial" panose="020B0604020202020204" pitchFamily="34" charset="0"/>
              </a:rPr>
              <a:t>Löckernmoos</a:t>
            </a:r>
            <a:endParaRPr lang="de-AT" sz="1400" dirty="0">
              <a:solidFill>
                <a:srgbClr val="FFFF00"/>
              </a:solidFill>
              <a:effectLst/>
              <a:latin typeface="Arial" panose="020B0604020202020204" pitchFamily="34" charset="0"/>
              <a:cs typeface="Arial" panose="020B0604020202020204" pitchFamily="34" charset="0"/>
            </a:endParaRPr>
          </a:p>
        </p:txBody>
      </p:sp>
      <p:pic>
        <p:nvPicPr>
          <p:cNvPr id="8"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p:nvSpPr>
        <p:spPr>
          <a:xfrm>
            <a:off x="3707904" y="5661248"/>
            <a:ext cx="5364088" cy="1077218"/>
          </a:xfrm>
          <a:prstGeom prst="rect">
            <a:avLst/>
          </a:prstGeom>
          <a:solidFill>
            <a:srgbClr val="FFFF00"/>
          </a:solidFill>
        </p:spPr>
        <p:txBody>
          <a:bodyPr wrap="square">
            <a:spAutoFit/>
          </a:bodyPr>
          <a:lstStyle/>
          <a:p>
            <a:pPr algn="r"/>
            <a:r>
              <a:rPr lang="de-DE" sz="1600" b="1" dirty="0" smtClean="0">
                <a:solidFill>
                  <a:srgbClr val="FF0000"/>
                </a:solidFill>
                <a:latin typeface="Arial" panose="020B0604020202020204" pitchFamily="34" charset="0"/>
                <a:cs typeface="Arial" panose="020B0604020202020204" pitchFamily="34" charset="0"/>
              </a:rPr>
              <a:t>Deckenmoor auf 1403-1380m </a:t>
            </a:r>
            <a:r>
              <a:rPr lang="de-DE" sz="1600" b="1" dirty="0" err="1" smtClean="0">
                <a:solidFill>
                  <a:srgbClr val="FF0000"/>
                </a:solidFill>
                <a:latin typeface="Arial" panose="020B0604020202020204" pitchFamily="34" charset="0"/>
                <a:cs typeface="Arial" panose="020B0604020202020204" pitchFamily="34" charset="0"/>
              </a:rPr>
              <a:t>Sh</a:t>
            </a:r>
            <a:r>
              <a:rPr lang="de-DE" sz="1600" b="1" dirty="0" smtClean="0">
                <a:solidFill>
                  <a:srgbClr val="FF0000"/>
                </a:solidFill>
                <a:latin typeface="Arial" panose="020B0604020202020204" pitchFamily="34" charset="0"/>
                <a:cs typeface="Arial" panose="020B0604020202020204" pitchFamily="34" charset="0"/>
              </a:rPr>
              <a:t>, </a:t>
            </a:r>
            <a:r>
              <a:rPr lang="de-DE" sz="1600" b="1" dirty="0">
                <a:solidFill>
                  <a:srgbClr val="FF0000"/>
                </a:solidFill>
                <a:latin typeface="Arial" panose="020B0604020202020204" pitchFamily="34" charset="0"/>
                <a:cs typeface="Arial" panose="020B0604020202020204" pitchFamily="34" charset="0"/>
              </a:rPr>
              <a:t>Blänke in der Moormitte mit Schwimm- und Schwingrasen </a:t>
            </a:r>
            <a:endParaRPr lang="de-DE" sz="1600" b="1" dirty="0" smtClean="0">
              <a:solidFill>
                <a:srgbClr val="FF0000"/>
              </a:solidFill>
              <a:latin typeface="Arial" panose="020B0604020202020204" pitchFamily="34" charset="0"/>
              <a:cs typeface="Arial" panose="020B0604020202020204" pitchFamily="34" charset="0"/>
            </a:endParaRPr>
          </a:p>
          <a:p>
            <a:pPr algn="r"/>
            <a:r>
              <a:rPr lang="de-DE" altLang="de-DE" sz="1600" dirty="0" smtClean="0">
                <a:solidFill>
                  <a:srgbClr val="FF0000"/>
                </a:solidFill>
                <a:latin typeface="Arial" pitchFamily="34" charset="0"/>
                <a:cs typeface="Arial" pitchFamily="34" charset="0"/>
              </a:rPr>
              <a:t>aus </a:t>
            </a:r>
            <a:r>
              <a:rPr lang="de-DE" altLang="de-DE" sz="1600" b="1" dirty="0">
                <a:solidFill>
                  <a:srgbClr val="FF0000"/>
                </a:solidFill>
                <a:latin typeface="Arial" pitchFamily="34" charset="0"/>
                <a:cs typeface="Arial" pitchFamily="34" charset="0"/>
              </a:rPr>
              <a:t>I. Draxler 2014</a:t>
            </a:r>
            <a:r>
              <a:rPr lang="de-DE" altLang="de-DE" sz="1600" dirty="0">
                <a:solidFill>
                  <a:srgbClr val="FF0000"/>
                </a:solidFill>
                <a:latin typeface="Arial" pitchFamily="34" charset="0"/>
                <a:cs typeface="Arial" pitchFamily="34" charset="0"/>
              </a:rPr>
              <a:t>. </a:t>
            </a:r>
            <a:r>
              <a:rPr lang="de-DE" sz="1600" dirty="0">
                <a:solidFill>
                  <a:srgbClr val="FF0000"/>
                </a:solidFill>
                <a:latin typeface="Arial" panose="020B0604020202020204" pitchFamily="34" charset="0"/>
                <a:cs typeface="Arial" panose="020B0604020202020204" pitchFamily="34" charset="0"/>
              </a:rPr>
              <a:t>Der Archivwert der Moore im Dachsteingebiet. </a:t>
            </a:r>
            <a:r>
              <a:rPr lang="de-DE" sz="1600" dirty="0" err="1">
                <a:solidFill>
                  <a:srgbClr val="FF0000"/>
                </a:solidFill>
                <a:latin typeface="Arial" panose="020B0604020202020204" pitchFamily="34" charset="0"/>
                <a:cs typeface="Arial" panose="020B0604020202020204" pitchFamily="34" charset="0"/>
              </a:rPr>
              <a:t>Gmundner</a:t>
            </a:r>
            <a:r>
              <a:rPr lang="de-DE" sz="1600" dirty="0">
                <a:solidFill>
                  <a:srgbClr val="FF0000"/>
                </a:solidFill>
                <a:latin typeface="Arial" panose="020B0604020202020204" pitchFamily="34" charset="0"/>
                <a:cs typeface="Arial" panose="020B0604020202020204" pitchFamily="34" charset="0"/>
              </a:rPr>
              <a:t> Geo-Studien 5</a:t>
            </a:r>
            <a:r>
              <a:rPr lang="de-DE" sz="1600" dirty="0" smtClean="0">
                <a:solidFill>
                  <a:srgbClr val="FF0000"/>
                </a:solidFill>
                <a:latin typeface="Arial" panose="020B0604020202020204" pitchFamily="34" charset="0"/>
                <a:cs typeface="Arial" panose="020B0604020202020204" pitchFamily="34" charset="0"/>
              </a:rPr>
              <a:t>.</a:t>
            </a:r>
            <a:endParaRPr lang="de-AT" sz="1600" dirty="0">
              <a:solidFill>
                <a:srgbClr val="FF0000"/>
              </a:solidFill>
              <a:latin typeface="Arial" panose="020B0604020202020204" pitchFamily="34" charset="0"/>
              <a:cs typeface="Arial" panose="020B0604020202020204" pitchFamily="34" charset="0"/>
            </a:endParaRPr>
          </a:p>
        </p:txBody>
      </p:sp>
      <p:sp>
        <p:nvSpPr>
          <p:cNvPr id="11" name="Pfeil nach unten 10"/>
          <p:cNvSpPr/>
          <p:nvPr/>
        </p:nvSpPr>
        <p:spPr>
          <a:xfrm>
            <a:off x="4932363" y="2970237"/>
            <a:ext cx="287337" cy="1081088"/>
          </a:xfrm>
          <a:prstGeom prst="downArrow">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pic>
        <p:nvPicPr>
          <p:cNvPr id="12" name="Picture 2" descr="C:\Users\g40705u2902\AppData\Local\Microsoft\Windows\Temporary Internet Files\Content.IE5\AX56TX59\MM900283227[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19588" y="1628800"/>
            <a:ext cx="15144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6450" y="1699443"/>
            <a:ext cx="609600" cy="609600"/>
          </a:xfrm>
          <a:prstGeom prst="rect">
            <a:avLst/>
          </a:prstGeom>
        </p:spPr>
      </p:pic>
    </p:spTree>
    <p:extLst>
      <p:ext uri="{BB962C8B-B14F-4D97-AF65-F5344CB8AC3E}">
        <p14:creationId xmlns:p14="http://schemas.microsoft.com/office/powerpoint/2010/main" val="267420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6539"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6771" y="2132856"/>
            <a:ext cx="4179725" cy="3384376"/>
          </a:xfrm>
          <a:prstGeom prst="rect">
            <a:avLst/>
          </a:prstGeom>
        </p:spPr>
      </p:pic>
      <p:sp>
        <p:nvSpPr>
          <p:cNvPr id="5" name="Rechteck 4"/>
          <p:cNvSpPr/>
          <p:nvPr/>
        </p:nvSpPr>
        <p:spPr>
          <a:xfrm>
            <a:off x="107950" y="5589240"/>
            <a:ext cx="6840314" cy="1200329"/>
          </a:xfrm>
          <a:prstGeom prst="rect">
            <a:avLst/>
          </a:prstGeom>
          <a:solidFill>
            <a:schemeClr val="accent3">
              <a:lumMod val="60000"/>
              <a:lumOff val="40000"/>
            </a:schemeClr>
          </a:solidFill>
        </p:spPr>
        <p:txBody>
          <a:bodyPr wrap="square">
            <a:spAutoFit/>
          </a:bodyPr>
          <a:lstStyle/>
          <a:p>
            <a:r>
              <a:rPr lang="de-DE" sz="2400" dirty="0" smtClean="0"/>
              <a:t>Die Klimaschwankungen der Späteiszeit zeigen sich vor allem in den </a:t>
            </a:r>
            <a:r>
              <a:rPr lang="de-DE" sz="2400" b="1" dirty="0" smtClean="0"/>
              <a:t>Pollendiagrammen aus Mooren </a:t>
            </a:r>
            <a:r>
              <a:rPr lang="de-DE" sz="2400" dirty="0" smtClean="0"/>
              <a:t>der Tieflagen durch abrupte Änderungen der Vegetation. </a:t>
            </a:r>
            <a:endParaRPr lang="de-AT" sz="2400" dirty="0"/>
          </a:p>
        </p:txBody>
      </p:sp>
      <p:sp>
        <p:nvSpPr>
          <p:cNvPr id="8" name="Textfeld 2"/>
          <p:cNvSpPr txBox="1">
            <a:spLocks noChangeArrowheads="1"/>
          </p:cNvSpPr>
          <p:nvPr/>
        </p:nvSpPr>
        <p:spPr bwMode="auto">
          <a:xfrm>
            <a:off x="107950" y="-52833"/>
            <a:ext cx="8928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5400" dirty="0" smtClean="0">
                <a:solidFill>
                  <a:srgbClr val="FF0000"/>
                </a:solidFill>
                <a:latin typeface="Arial" pitchFamily="34" charset="0"/>
                <a:cs typeface="Arial" pitchFamily="34" charset="0"/>
              </a:rPr>
              <a:t>Moore als Klimaarchive</a:t>
            </a:r>
            <a:endParaRPr lang="de-AT" altLang="de-DE" sz="5400" dirty="0">
              <a:solidFill>
                <a:srgbClr val="FF0000"/>
              </a:solidFill>
              <a:latin typeface="Arial" pitchFamily="34" charset="0"/>
              <a:cs typeface="Arial" pitchFamily="34" charset="0"/>
            </a:endParaRPr>
          </a:p>
        </p:txBody>
      </p:sp>
      <p:sp>
        <p:nvSpPr>
          <p:cNvPr id="9" name="Textfeld 3"/>
          <p:cNvSpPr txBox="1">
            <a:spLocks noChangeArrowheads="1"/>
          </p:cNvSpPr>
          <p:nvPr/>
        </p:nvSpPr>
        <p:spPr bwMode="auto">
          <a:xfrm>
            <a:off x="180726" y="910680"/>
            <a:ext cx="8567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600" dirty="0" smtClean="0">
                <a:solidFill>
                  <a:srgbClr val="FFFF00"/>
                </a:solidFill>
                <a:latin typeface="Arial" panose="020B0604020202020204" pitchFamily="34" charset="0"/>
                <a:cs typeface="Arial" panose="020B0604020202020204" pitchFamily="34" charset="0"/>
              </a:rPr>
              <a:t>Torfstich </a:t>
            </a:r>
            <a:r>
              <a:rPr lang="de-DE" sz="3600" dirty="0" err="1" smtClean="0">
                <a:solidFill>
                  <a:srgbClr val="FFFF00"/>
                </a:solidFill>
                <a:latin typeface="Arial" panose="020B0604020202020204" pitchFamily="34" charset="0"/>
                <a:cs typeface="Arial" panose="020B0604020202020204" pitchFamily="34" charset="0"/>
              </a:rPr>
              <a:t>Kainischmoos</a:t>
            </a:r>
            <a:r>
              <a:rPr lang="de-DE" sz="3600" dirty="0" smtClean="0">
                <a:solidFill>
                  <a:srgbClr val="FFFF00"/>
                </a:solidFill>
                <a:latin typeface="Arial" panose="020B0604020202020204" pitchFamily="34" charset="0"/>
                <a:cs typeface="Arial" panose="020B0604020202020204" pitchFamily="34" charset="0"/>
              </a:rPr>
              <a:t> West</a:t>
            </a:r>
            <a:endParaRPr lang="de-AT" sz="1400" dirty="0">
              <a:solidFill>
                <a:srgbClr val="FFFF00"/>
              </a:solidFill>
              <a:effectLst/>
              <a:latin typeface="Arial" panose="020B0604020202020204" pitchFamily="34" charset="0"/>
              <a:cs typeface="Arial" panose="020B0604020202020204" pitchFamily="34" charset="0"/>
            </a:endParaRPr>
          </a:p>
        </p:txBody>
      </p:sp>
      <p:pic>
        <p:nvPicPr>
          <p:cNvPr id="10" name="Picture 8" descr="J:\scan\S20C-411031109250.jpg"/>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a:spLocks noChangeArrowheads="1"/>
          </p:cNvSpPr>
          <p:nvPr/>
        </p:nvSpPr>
        <p:spPr bwMode="auto">
          <a:xfrm>
            <a:off x="7020272" y="5589240"/>
            <a:ext cx="2016224" cy="116955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dirty="0" smtClean="0">
                <a:solidFill>
                  <a:srgbClr val="FF0000"/>
                </a:solidFill>
                <a:latin typeface="Arial" pitchFamily="34" charset="0"/>
                <a:cs typeface="Arial" pitchFamily="34" charset="0"/>
              </a:rPr>
              <a:t>Aus </a:t>
            </a:r>
            <a:r>
              <a:rPr lang="de-DE" altLang="de-DE" sz="1400" b="1" dirty="0" smtClean="0">
                <a:solidFill>
                  <a:srgbClr val="FF0000"/>
                </a:solidFill>
                <a:latin typeface="Arial" pitchFamily="34" charset="0"/>
                <a:cs typeface="Arial" pitchFamily="34" charset="0"/>
              </a:rPr>
              <a:t>I. Draxler 2014</a:t>
            </a:r>
            <a:r>
              <a:rPr lang="de-DE" altLang="de-DE" sz="1400" dirty="0" smtClean="0">
                <a:solidFill>
                  <a:srgbClr val="FF0000"/>
                </a:solidFill>
                <a:latin typeface="Arial" pitchFamily="34" charset="0"/>
                <a:cs typeface="Arial" pitchFamily="34" charset="0"/>
              </a:rPr>
              <a:t>. </a:t>
            </a:r>
            <a:r>
              <a:rPr lang="de-DE" sz="1400" dirty="0">
                <a:solidFill>
                  <a:srgbClr val="FF0000"/>
                </a:solidFill>
                <a:latin typeface="Arial" panose="020B0604020202020204" pitchFamily="34" charset="0"/>
                <a:cs typeface="Arial" panose="020B0604020202020204" pitchFamily="34" charset="0"/>
              </a:rPr>
              <a:t>Der </a:t>
            </a:r>
            <a:r>
              <a:rPr lang="de-DE" sz="1400" dirty="0" smtClean="0">
                <a:solidFill>
                  <a:srgbClr val="FF0000"/>
                </a:solidFill>
                <a:latin typeface="Arial" panose="020B0604020202020204" pitchFamily="34" charset="0"/>
                <a:cs typeface="Arial" panose="020B0604020202020204" pitchFamily="34" charset="0"/>
              </a:rPr>
              <a:t>Archivwert der Moore im Dachstein-gebiet. </a:t>
            </a:r>
            <a:r>
              <a:rPr lang="de-DE" sz="1400" dirty="0" err="1" smtClean="0">
                <a:solidFill>
                  <a:srgbClr val="FF0000"/>
                </a:solidFill>
                <a:latin typeface="Arial" panose="020B0604020202020204" pitchFamily="34" charset="0"/>
                <a:cs typeface="Arial" panose="020B0604020202020204" pitchFamily="34" charset="0"/>
              </a:rPr>
              <a:t>Gmundner</a:t>
            </a:r>
            <a:r>
              <a:rPr lang="de-DE" sz="1400" dirty="0" smtClean="0">
                <a:solidFill>
                  <a:srgbClr val="FF0000"/>
                </a:solidFill>
                <a:latin typeface="Arial" panose="020B0604020202020204" pitchFamily="34" charset="0"/>
                <a:cs typeface="Arial" panose="020B0604020202020204" pitchFamily="34" charset="0"/>
              </a:rPr>
              <a:t> Geo-Studien 5.</a:t>
            </a:r>
            <a:r>
              <a:rPr lang="de-DE" altLang="de-DE" sz="1400" dirty="0" smtClean="0">
                <a:solidFill>
                  <a:srgbClr val="FF0000"/>
                </a:solidFill>
                <a:latin typeface="Arial" pitchFamily="34" charset="0"/>
                <a:cs typeface="Arial" pitchFamily="34" charset="0"/>
              </a:rPr>
              <a:t> </a:t>
            </a:r>
            <a:endParaRPr lang="de-AT" altLang="de-DE" sz="1400" dirty="0">
              <a:solidFill>
                <a:srgbClr val="FF0000"/>
              </a:solidFill>
              <a:latin typeface="Arial" panose="020B0604020202020204" pitchFamily="34" charset="0"/>
              <a:cs typeface="Arial" panose="020B0604020202020204" pitchFamily="34" charset="0"/>
            </a:endParaRPr>
          </a:p>
        </p:txBody>
      </p:sp>
      <p:sp>
        <p:nvSpPr>
          <p:cNvPr id="12" name="Rechteck 11"/>
          <p:cNvSpPr/>
          <p:nvPr/>
        </p:nvSpPr>
        <p:spPr>
          <a:xfrm>
            <a:off x="4824536" y="2132856"/>
            <a:ext cx="4572000" cy="646331"/>
          </a:xfrm>
          <a:prstGeom prst="rect">
            <a:avLst/>
          </a:prstGeom>
        </p:spPr>
        <p:txBody>
          <a:bodyPr>
            <a:spAutoFit/>
          </a:bodyPr>
          <a:lstStyle/>
          <a:p>
            <a:r>
              <a:rPr lang="de-DE" b="1" i="1" dirty="0">
                <a:solidFill>
                  <a:schemeClr val="bg1"/>
                </a:solidFill>
              </a:rPr>
              <a:t>Pollenkorn der Rotbuche im Hochmoortorf vom </a:t>
            </a:r>
            <a:r>
              <a:rPr lang="de-DE" b="1" i="1" dirty="0" err="1">
                <a:solidFill>
                  <a:schemeClr val="bg1"/>
                </a:solidFill>
              </a:rPr>
              <a:t>Kainischmoos</a:t>
            </a:r>
            <a:r>
              <a:rPr lang="de-DE" b="1" i="1" dirty="0">
                <a:solidFill>
                  <a:schemeClr val="bg1"/>
                </a:solidFill>
              </a:rPr>
              <a:t> West</a:t>
            </a:r>
            <a:endParaRPr lang="de-AT" dirty="0">
              <a:solidFill>
                <a:schemeClr val="bg1"/>
              </a:solidFill>
            </a:endParaRPr>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1560" y="3520244"/>
            <a:ext cx="609600" cy="609600"/>
          </a:xfrm>
          <a:prstGeom prst="rect">
            <a:avLst/>
          </a:prstGeom>
        </p:spPr>
      </p:pic>
    </p:spTree>
    <p:extLst>
      <p:ext uri="{BB962C8B-B14F-4D97-AF65-F5344CB8AC3E}">
        <p14:creationId xmlns:p14="http://schemas.microsoft.com/office/powerpoint/2010/main" val="47186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0739"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raxler Abb 13a Mittelwegerich"/>
          <p:cNvPicPr>
            <a:picLocks noChangeAspect="1" noChangeArrowheads="1"/>
          </p:cNvPicPr>
          <p:nvPr/>
        </p:nvPicPr>
        <p:blipFill>
          <a:blip r:embed="rId4">
            <a:extLst>
              <a:ext uri="{28A0092B-C50C-407E-A947-70E740481C1C}">
                <a14:useLocalDpi xmlns:a14="http://schemas.microsoft.com/office/drawing/2010/main" val="0"/>
              </a:ext>
            </a:extLst>
          </a:blip>
          <a:srcRect l="1440"/>
          <a:stretch>
            <a:fillRect/>
          </a:stretch>
        </p:blipFill>
        <p:spPr bwMode="auto">
          <a:xfrm>
            <a:off x="0" y="261330"/>
            <a:ext cx="9144000" cy="659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228038" y="874455"/>
            <a:ext cx="2039706" cy="2554545"/>
          </a:xfrm>
          <a:prstGeom prst="rect">
            <a:avLst/>
          </a:prstGeom>
          <a:solidFill>
            <a:schemeClr val="accent3">
              <a:lumMod val="60000"/>
              <a:lumOff val="40000"/>
            </a:schemeClr>
          </a:solidFill>
        </p:spPr>
        <p:txBody>
          <a:bodyPr wrap="square">
            <a:spAutoFit/>
          </a:bodyPr>
          <a:lstStyle/>
          <a:p>
            <a:r>
              <a:rPr lang="de-DE" sz="2000" dirty="0" smtClean="0">
                <a:solidFill>
                  <a:srgbClr val="FF0000"/>
                </a:solidFill>
              </a:rPr>
              <a:t>Moore sind die wichtigsten und einzigen  Archive für den Nachweis menschlichen Einflusses auf die Vegetation aus schriftloser Zeit</a:t>
            </a:r>
            <a:endParaRPr lang="de-AT" sz="2000" dirty="0">
              <a:solidFill>
                <a:srgbClr val="FF0000"/>
              </a:solidFill>
            </a:endParaRPr>
          </a:p>
        </p:txBody>
      </p:sp>
      <p:sp>
        <p:nvSpPr>
          <p:cNvPr id="3" name="Textfeld 2"/>
          <p:cNvSpPr txBox="1">
            <a:spLocks noChangeArrowheads="1"/>
          </p:cNvSpPr>
          <p:nvPr/>
        </p:nvSpPr>
        <p:spPr bwMode="auto">
          <a:xfrm>
            <a:off x="107950" y="-52833"/>
            <a:ext cx="8928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5400" dirty="0" smtClean="0">
                <a:solidFill>
                  <a:srgbClr val="FF0000"/>
                </a:solidFill>
                <a:latin typeface="Arial" pitchFamily="34" charset="0"/>
                <a:cs typeface="Arial" pitchFamily="34" charset="0"/>
              </a:rPr>
              <a:t>Moore als Klimaarchive</a:t>
            </a:r>
            <a:endParaRPr lang="de-AT" altLang="de-DE" sz="5400" dirty="0">
              <a:solidFill>
                <a:srgbClr val="FF0000"/>
              </a:solidFill>
              <a:latin typeface="Arial" pitchFamily="34" charset="0"/>
              <a:cs typeface="Arial" pitchFamily="34" charset="0"/>
            </a:endParaRPr>
          </a:p>
        </p:txBody>
      </p:sp>
      <p:sp>
        <p:nvSpPr>
          <p:cNvPr id="4" name="Textfeld 3"/>
          <p:cNvSpPr txBox="1">
            <a:spLocks noChangeArrowheads="1"/>
          </p:cNvSpPr>
          <p:nvPr/>
        </p:nvSpPr>
        <p:spPr bwMode="auto">
          <a:xfrm>
            <a:off x="129920" y="6279703"/>
            <a:ext cx="89061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b="1" dirty="0" smtClean="0">
                <a:solidFill>
                  <a:srgbClr val="FFFF00"/>
                </a:solidFill>
                <a:latin typeface="Arial" panose="020B0604020202020204" pitchFamily="34" charset="0"/>
                <a:cs typeface="Arial" panose="020B0604020202020204" pitchFamily="34" charset="0"/>
              </a:rPr>
              <a:t>Polle von Mittelwegerich </a:t>
            </a:r>
            <a:r>
              <a:rPr lang="de-DE" dirty="0" smtClean="0">
                <a:solidFill>
                  <a:srgbClr val="FFFF00"/>
                </a:solidFill>
                <a:latin typeface="Arial" panose="020B0604020202020204" pitchFamily="34" charset="0"/>
                <a:cs typeface="Arial" panose="020B0604020202020204" pitchFamily="34" charset="0"/>
              </a:rPr>
              <a:t>– ein „</a:t>
            </a:r>
            <a:r>
              <a:rPr lang="de-DE" dirty="0" err="1" smtClean="0">
                <a:solidFill>
                  <a:srgbClr val="FFFF00"/>
                </a:solidFill>
                <a:latin typeface="Arial" panose="020B0604020202020204" pitchFamily="34" charset="0"/>
                <a:cs typeface="Arial" panose="020B0604020202020204" pitchFamily="34" charset="0"/>
              </a:rPr>
              <a:t>anthropogenic</a:t>
            </a:r>
            <a:r>
              <a:rPr lang="de-DE" dirty="0" smtClean="0">
                <a:solidFill>
                  <a:srgbClr val="FFFF00"/>
                </a:solidFill>
                <a:latin typeface="Arial" panose="020B0604020202020204" pitchFamily="34" charset="0"/>
                <a:cs typeface="Arial" panose="020B0604020202020204" pitchFamily="34" charset="0"/>
              </a:rPr>
              <a:t> </a:t>
            </a:r>
            <a:r>
              <a:rPr lang="de-DE" dirty="0" err="1" smtClean="0">
                <a:solidFill>
                  <a:srgbClr val="FFFF00"/>
                </a:solidFill>
                <a:latin typeface="Arial" panose="020B0604020202020204" pitchFamily="34" charset="0"/>
                <a:cs typeface="Arial" panose="020B0604020202020204" pitchFamily="34" charset="0"/>
              </a:rPr>
              <a:t>indicator</a:t>
            </a:r>
            <a:r>
              <a:rPr lang="de-DE" dirty="0" smtClean="0">
                <a:solidFill>
                  <a:srgbClr val="FFFF00"/>
                </a:solidFill>
                <a:latin typeface="Arial" panose="020B0604020202020204" pitchFamily="34" charset="0"/>
                <a:cs typeface="Arial" panose="020B0604020202020204" pitchFamily="34" charset="0"/>
              </a:rPr>
              <a:t>“</a:t>
            </a:r>
            <a:endParaRPr lang="de-AT" dirty="0">
              <a:solidFill>
                <a:srgbClr val="FFFF00"/>
              </a:solidFill>
              <a:effectLst/>
              <a:latin typeface="Arial" panose="020B0604020202020204" pitchFamily="34" charset="0"/>
              <a:cs typeface="Arial" panose="020B0604020202020204" pitchFamily="34" charset="0"/>
            </a:endParaRPr>
          </a:p>
        </p:txBody>
      </p:sp>
      <p:pic>
        <p:nvPicPr>
          <p:cNvPr id="5"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p:nvSpPr>
        <p:spPr>
          <a:xfrm>
            <a:off x="6989180" y="1455034"/>
            <a:ext cx="2016224" cy="4801314"/>
          </a:xfrm>
          <a:prstGeom prst="rect">
            <a:avLst/>
          </a:prstGeom>
          <a:solidFill>
            <a:schemeClr val="accent3">
              <a:lumMod val="60000"/>
              <a:lumOff val="40000"/>
            </a:schemeClr>
          </a:solidFill>
        </p:spPr>
        <p:txBody>
          <a:bodyPr wrap="square">
            <a:spAutoFit/>
          </a:bodyPr>
          <a:lstStyle/>
          <a:p>
            <a:r>
              <a:rPr lang="de-DE" dirty="0" smtClean="0">
                <a:solidFill>
                  <a:srgbClr val="FF0000"/>
                </a:solidFill>
              </a:rPr>
              <a:t>Die Anwesenheit des Menschen zur Almweidenutzung ist z.B. im Dachsteingebiet durch Funde zahlreicher Hüttenreste seit der mittleren Bronzezeit belegt und hat u. a. zur erheblichen Absenkung der Waldgrenze und Veränderungen der Vegetation beigetragen. </a:t>
            </a:r>
            <a:endParaRPr lang="de-AT" dirty="0">
              <a:solidFill>
                <a:srgbClr val="FF0000"/>
              </a:solidFill>
            </a:endParaRPr>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2483" y="3855691"/>
            <a:ext cx="609600" cy="609600"/>
          </a:xfrm>
          <a:prstGeom prst="rect">
            <a:avLst/>
          </a:prstGeom>
        </p:spPr>
      </p:pic>
    </p:spTree>
    <p:extLst>
      <p:ext uri="{BB962C8B-B14F-4D97-AF65-F5344CB8AC3E}">
        <p14:creationId xmlns:p14="http://schemas.microsoft.com/office/powerpoint/2010/main" val="3256221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l="54326"/>
          <a:stretch/>
        </p:blipFill>
        <p:spPr>
          <a:xfrm>
            <a:off x="5940153" y="1232992"/>
            <a:ext cx="3168352" cy="5580384"/>
          </a:xfrm>
          <a:prstGeom prst="rect">
            <a:avLst/>
          </a:prstGeom>
        </p:spPr>
      </p:pic>
      <p:sp>
        <p:nvSpPr>
          <p:cNvPr id="4" name="Textfeld 2"/>
          <p:cNvSpPr txBox="1">
            <a:spLocks noChangeArrowheads="1"/>
          </p:cNvSpPr>
          <p:nvPr/>
        </p:nvSpPr>
        <p:spPr bwMode="auto">
          <a:xfrm>
            <a:off x="107950" y="-52833"/>
            <a:ext cx="8928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5400" dirty="0" smtClean="0">
                <a:solidFill>
                  <a:srgbClr val="FF0000"/>
                </a:solidFill>
                <a:latin typeface="Arial" pitchFamily="34" charset="0"/>
                <a:cs typeface="Arial" pitchFamily="34" charset="0"/>
              </a:rPr>
              <a:t>Moore als Klimaarchive</a:t>
            </a:r>
            <a:endParaRPr lang="de-AT" altLang="de-DE" sz="5400" dirty="0">
              <a:solidFill>
                <a:srgbClr val="FF0000"/>
              </a:solidFill>
              <a:latin typeface="Arial" pitchFamily="34" charset="0"/>
              <a:cs typeface="Arial" pitchFamily="34" charset="0"/>
            </a:endParaRPr>
          </a:p>
        </p:txBody>
      </p:sp>
      <p:sp>
        <p:nvSpPr>
          <p:cNvPr id="5" name="Textfeld 3"/>
          <p:cNvSpPr txBox="1">
            <a:spLocks noChangeArrowheads="1"/>
          </p:cNvSpPr>
          <p:nvPr/>
        </p:nvSpPr>
        <p:spPr bwMode="auto">
          <a:xfrm>
            <a:off x="180726" y="910680"/>
            <a:ext cx="8567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600" dirty="0" err="1" smtClean="0">
                <a:solidFill>
                  <a:srgbClr val="FF0000"/>
                </a:solidFill>
                <a:latin typeface="Arial" panose="020B0604020202020204" pitchFamily="34" charset="0"/>
                <a:cs typeface="Arial" panose="020B0604020202020204" pitchFamily="34" charset="0"/>
              </a:rPr>
              <a:t>Kainischmoos</a:t>
            </a:r>
            <a:endParaRPr lang="de-AT" sz="1400" dirty="0">
              <a:solidFill>
                <a:srgbClr val="FF0000"/>
              </a:solidFill>
              <a:effectLst/>
              <a:latin typeface="Arial" panose="020B0604020202020204" pitchFamily="34" charset="0"/>
              <a:cs typeface="Arial" panose="020B0604020202020204" pitchFamily="34" charset="0"/>
            </a:endParaRPr>
          </a:p>
        </p:txBody>
      </p:sp>
      <p:pic>
        <p:nvPicPr>
          <p:cNvPr id="6" name="Picture 8" descr="J:\scan\S20C-411031109250.jpg"/>
          <p:cNvPicPr>
            <a:picLocks noChangeAspect="1" noChangeArrowheads="1"/>
          </p:cNvPicPr>
          <p:nvPr/>
        </p:nvPicPr>
        <p:blipFill>
          <a:blip r:embed="rId5"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p:nvSpPr>
        <p:spPr>
          <a:xfrm>
            <a:off x="107949" y="5417929"/>
            <a:ext cx="5832203" cy="1323439"/>
          </a:xfrm>
          <a:prstGeom prst="rect">
            <a:avLst/>
          </a:prstGeom>
          <a:solidFill>
            <a:srgbClr val="FFFF00"/>
          </a:solidFill>
        </p:spPr>
        <p:txBody>
          <a:bodyPr wrap="square">
            <a:spAutoFit/>
          </a:bodyPr>
          <a:lstStyle/>
          <a:p>
            <a:r>
              <a:rPr lang="de-DE" sz="1600" b="1" dirty="0">
                <a:solidFill>
                  <a:srgbClr val="FF0000"/>
                </a:solidFill>
                <a:latin typeface="Arial" panose="020B0604020202020204" pitchFamily="34" charset="0"/>
                <a:cs typeface="Arial" panose="020B0604020202020204" pitchFamily="34" charset="0"/>
              </a:rPr>
              <a:t>Stark </a:t>
            </a:r>
            <a:r>
              <a:rPr lang="de-DE" sz="1600" b="1" dirty="0" smtClean="0">
                <a:solidFill>
                  <a:srgbClr val="FF0000"/>
                </a:solidFill>
                <a:latin typeface="Arial" panose="020B0604020202020204" pitchFamily="34" charset="0"/>
                <a:cs typeface="Arial" panose="020B0604020202020204" pitchFamily="34" charset="0"/>
              </a:rPr>
              <a:t>vereinfachtes Pollendiagramm der spät- bis postglazialen </a:t>
            </a:r>
            <a:r>
              <a:rPr lang="de-DE" sz="1600" b="1" dirty="0" err="1" smtClean="0">
                <a:solidFill>
                  <a:srgbClr val="FF0000"/>
                </a:solidFill>
                <a:latin typeface="Arial" panose="020B0604020202020204" pitchFamily="34" charset="0"/>
                <a:cs typeface="Arial" panose="020B0604020202020204" pitchFamily="34" charset="0"/>
              </a:rPr>
              <a:t>Vegetationsentweicklung</a:t>
            </a:r>
            <a:r>
              <a:rPr lang="de-DE" sz="1600" b="1" dirty="0" smtClean="0">
                <a:solidFill>
                  <a:srgbClr val="FF0000"/>
                </a:solidFill>
                <a:latin typeface="Arial" panose="020B0604020202020204" pitchFamily="34" charset="0"/>
                <a:cs typeface="Arial" panose="020B0604020202020204" pitchFamily="34" charset="0"/>
              </a:rPr>
              <a:t> mit </a:t>
            </a:r>
            <a:r>
              <a:rPr lang="de-DE" sz="1600" b="1" dirty="0">
                <a:solidFill>
                  <a:srgbClr val="FF0000"/>
                </a:solidFill>
                <a:latin typeface="Arial" panose="020B0604020202020204" pitchFamily="34" charset="0"/>
                <a:cs typeface="Arial" panose="020B0604020202020204" pitchFamily="34" charset="0"/>
              </a:rPr>
              <a:t>wenigen Baumarten  aus dem </a:t>
            </a:r>
            <a:r>
              <a:rPr lang="de-DE" sz="1600" b="1" dirty="0" err="1" smtClean="0">
                <a:solidFill>
                  <a:srgbClr val="FF0000"/>
                </a:solidFill>
                <a:latin typeface="Arial" panose="020B0604020202020204" pitchFamily="34" charset="0"/>
                <a:cs typeface="Arial" panose="020B0604020202020204" pitchFamily="34" charset="0"/>
              </a:rPr>
              <a:t>Kainischmoos</a:t>
            </a:r>
            <a:r>
              <a:rPr lang="de-DE" sz="1600" dirty="0" smtClean="0">
                <a:solidFill>
                  <a:srgbClr val="FF0000"/>
                </a:solidFill>
                <a:latin typeface="Arial" panose="020B0604020202020204" pitchFamily="34" charset="0"/>
                <a:cs typeface="Arial" panose="020B0604020202020204" pitchFamily="34" charset="0"/>
              </a:rPr>
              <a:t>; a</a:t>
            </a:r>
            <a:r>
              <a:rPr lang="de-DE" altLang="de-DE" sz="1600" dirty="0" smtClean="0">
                <a:solidFill>
                  <a:srgbClr val="FF0000"/>
                </a:solidFill>
                <a:latin typeface="Arial" pitchFamily="34" charset="0"/>
                <a:cs typeface="Arial" pitchFamily="34" charset="0"/>
              </a:rPr>
              <a:t>us </a:t>
            </a:r>
            <a:r>
              <a:rPr lang="de-DE" altLang="de-DE" sz="1600" dirty="0">
                <a:solidFill>
                  <a:srgbClr val="FF0000"/>
                </a:solidFill>
                <a:latin typeface="Arial" pitchFamily="34" charset="0"/>
                <a:cs typeface="Arial" pitchFamily="34" charset="0"/>
              </a:rPr>
              <a:t>I. Draxler 2014. </a:t>
            </a:r>
            <a:r>
              <a:rPr lang="de-DE" sz="1600" dirty="0">
                <a:solidFill>
                  <a:srgbClr val="FF0000"/>
                </a:solidFill>
                <a:latin typeface="Arial" panose="020B0604020202020204" pitchFamily="34" charset="0"/>
                <a:cs typeface="Arial" panose="020B0604020202020204" pitchFamily="34" charset="0"/>
              </a:rPr>
              <a:t>Der Archivwert der Moore im Dachsteingebiet. </a:t>
            </a:r>
            <a:r>
              <a:rPr lang="de-DE" sz="1600" dirty="0" err="1">
                <a:solidFill>
                  <a:srgbClr val="FF0000"/>
                </a:solidFill>
                <a:latin typeface="Arial" panose="020B0604020202020204" pitchFamily="34" charset="0"/>
                <a:cs typeface="Arial" panose="020B0604020202020204" pitchFamily="34" charset="0"/>
              </a:rPr>
              <a:t>Gmundner</a:t>
            </a:r>
            <a:r>
              <a:rPr lang="de-DE" sz="1600" dirty="0">
                <a:solidFill>
                  <a:srgbClr val="FF0000"/>
                </a:solidFill>
                <a:latin typeface="Arial" panose="020B0604020202020204" pitchFamily="34" charset="0"/>
                <a:cs typeface="Arial" panose="020B0604020202020204" pitchFamily="34" charset="0"/>
              </a:rPr>
              <a:t> Geo-Studien 5</a:t>
            </a:r>
            <a:r>
              <a:rPr lang="de-DE" sz="1600" dirty="0" smtClean="0">
                <a:solidFill>
                  <a:srgbClr val="FF0000"/>
                </a:solidFill>
                <a:latin typeface="Arial" panose="020B0604020202020204" pitchFamily="34" charset="0"/>
                <a:cs typeface="Arial" panose="020B0604020202020204" pitchFamily="34" charset="0"/>
              </a:rPr>
              <a:t>.</a:t>
            </a:r>
            <a:endParaRPr lang="de-AT" sz="1600" dirty="0">
              <a:solidFill>
                <a:srgbClr val="FF0000"/>
              </a:solidFill>
              <a:latin typeface="Arial" panose="020B0604020202020204" pitchFamily="34" charset="0"/>
              <a:cs typeface="Arial" panose="020B0604020202020204" pitchFamily="34" charset="0"/>
            </a:endParaRPr>
          </a:p>
        </p:txBody>
      </p:sp>
      <p:pic>
        <p:nvPicPr>
          <p:cNvPr id="10" name="Grafik 9"/>
          <p:cNvPicPr>
            <a:picLocks noChangeAspect="1"/>
          </p:cNvPicPr>
          <p:nvPr/>
        </p:nvPicPr>
        <p:blipFill rotWithShape="1">
          <a:blip r:embed="rId6" cstate="print">
            <a:extLst>
              <a:ext uri="{28A0092B-C50C-407E-A947-70E740481C1C}">
                <a14:useLocalDpi xmlns:a14="http://schemas.microsoft.com/office/drawing/2010/main" val="0"/>
              </a:ext>
            </a:extLst>
          </a:blip>
          <a:srcRect l="2585" t="1953" r="54768" b="51465"/>
          <a:stretch/>
        </p:blipFill>
        <p:spPr>
          <a:xfrm>
            <a:off x="115557" y="1551818"/>
            <a:ext cx="4349038" cy="3821398"/>
          </a:xfrm>
          <a:prstGeom prst="rect">
            <a:avLst/>
          </a:prstGeom>
        </p:spPr>
      </p:pic>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91880" y="985511"/>
            <a:ext cx="609600" cy="609600"/>
          </a:xfrm>
          <a:prstGeom prst="rect">
            <a:avLst/>
          </a:prstGeom>
        </p:spPr>
      </p:pic>
    </p:spTree>
    <p:extLst>
      <p:ext uri="{BB962C8B-B14F-4D97-AF65-F5344CB8AC3E}">
        <p14:creationId xmlns:p14="http://schemas.microsoft.com/office/powerpoint/2010/main" val="1208383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2110" t="2819" r="51097" b="50699"/>
          <a:stretch/>
        </p:blipFill>
        <p:spPr>
          <a:xfrm>
            <a:off x="180726" y="3212976"/>
            <a:ext cx="3169645" cy="2532884"/>
          </a:xfrm>
          <a:prstGeom prst="rect">
            <a:avLst/>
          </a:prstGeom>
        </p:spPr>
      </p:pic>
      <p:sp>
        <p:nvSpPr>
          <p:cNvPr id="4" name="Textfeld 2"/>
          <p:cNvSpPr txBox="1">
            <a:spLocks noChangeArrowheads="1"/>
          </p:cNvSpPr>
          <p:nvPr/>
        </p:nvSpPr>
        <p:spPr bwMode="auto">
          <a:xfrm>
            <a:off x="107950" y="-52833"/>
            <a:ext cx="8928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5400" dirty="0" smtClean="0">
                <a:solidFill>
                  <a:srgbClr val="FF0000"/>
                </a:solidFill>
                <a:latin typeface="Arial" pitchFamily="34" charset="0"/>
                <a:cs typeface="Arial" pitchFamily="34" charset="0"/>
              </a:rPr>
              <a:t>Moore als Klimaarchive</a:t>
            </a:r>
            <a:endParaRPr lang="de-AT" altLang="de-DE" sz="5400" dirty="0">
              <a:solidFill>
                <a:srgbClr val="FF0000"/>
              </a:solidFill>
              <a:latin typeface="Arial" pitchFamily="34" charset="0"/>
              <a:cs typeface="Arial" pitchFamily="34" charset="0"/>
            </a:endParaRPr>
          </a:p>
        </p:txBody>
      </p:sp>
      <p:sp>
        <p:nvSpPr>
          <p:cNvPr id="5" name="Textfeld 3"/>
          <p:cNvSpPr txBox="1">
            <a:spLocks noChangeArrowheads="1"/>
          </p:cNvSpPr>
          <p:nvPr/>
        </p:nvSpPr>
        <p:spPr bwMode="auto">
          <a:xfrm>
            <a:off x="180726" y="910680"/>
            <a:ext cx="8567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600" dirty="0" err="1" smtClean="0">
                <a:solidFill>
                  <a:srgbClr val="FF0000"/>
                </a:solidFill>
                <a:latin typeface="Arial" panose="020B0604020202020204" pitchFamily="34" charset="0"/>
                <a:cs typeface="Arial" panose="020B0604020202020204" pitchFamily="34" charset="0"/>
              </a:rPr>
              <a:t>Ödenseemoor</a:t>
            </a:r>
            <a:endParaRPr lang="de-AT" sz="1400" dirty="0">
              <a:solidFill>
                <a:srgbClr val="FF0000"/>
              </a:solidFill>
              <a:effectLst/>
              <a:latin typeface="Arial" panose="020B0604020202020204" pitchFamily="34" charset="0"/>
              <a:cs typeface="Arial" panose="020B0604020202020204" pitchFamily="34" charset="0"/>
            </a:endParaRPr>
          </a:p>
        </p:txBody>
      </p:sp>
      <p:pic>
        <p:nvPicPr>
          <p:cNvPr id="6" name="Picture 8" descr="J:\scan\S20C-411031109250.jpg"/>
          <p:cNvPicPr>
            <a:picLocks noChangeAspect="1" noChangeArrowheads="1"/>
          </p:cNvPicPr>
          <p:nvPr/>
        </p:nvPicPr>
        <p:blipFill>
          <a:blip r:embed="rId3"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45362" y="117252"/>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107950" y="5910371"/>
            <a:ext cx="8911374" cy="830997"/>
          </a:xfrm>
          <a:prstGeom prst="rect">
            <a:avLst/>
          </a:prstGeom>
          <a:solidFill>
            <a:srgbClr val="FFFF00"/>
          </a:solidFill>
        </p:spPr>
        <p:txBody>
          <a:bodyPr wrap="square">
            <a:spAutoFit/>
          </a:bodyPr>
          <a:lstStyle/>
          <a:p>
            <a:r>
              <a:rPr lang="de-DE" sz="1600" b="1" dirty="0">
                <a:solidFill>
                  <a:srgbClr val="FF0000"/>
                </a:solidFill>
                <a:latin typeface="Arial" panose="020B0604020202020204" pitchFamily="34" charset="0"/>
                <a:cs typeface="Arial" panose="020B0604020202020204" pitchFamily="34" charset="0"/>
              </a:rPr>
              <a:t>Stark </a:t>
            </a:r>
            <a:r>
              <a:rPr lang="de-DE" sz="1600" b="1" dirty="0" smtClean="0">
                <a:solidFill>
                  <a:srgbClr val="FF0000"/>
                </a:solidFill>
                <a:latin typeface="Arial" panose="020B0604020202020204" pitchFamily="34" charset="0"/>
                <a:cs typeface="Arial" panose="020B0604020202020204" pitchFamily="34" charset="0"/>
              </a:rPr>
              <a:t>vereinfachtes Pollendiagramm der spät- bis postglazialen </a:t>
            </a:r>
            <a:r>
              <a:rPr lang="de-DE" sz="1600" b="1" dirty="0" err="1" smtClean="0">
                <a:solidFill>
                  <a:srgbClr val="FF0000"/>
                </a:solidFill>
                <a:latin typeface="Arial" panose="020B0604020202020204" pitchFamily="34" charset="0"/>
                <a:cs typeface="Arial" panose="020B0604020202020204" pitchFamily="34" charset="0"/>
              </a:rPr>
              <a:t>Vegetationsentweicklung</a:t>
            </a:r>
            <a:r>
              <a:rPr lang="de-DE" sz="1600" b="1" dirty="0" smtClean="0">
                <a:solidFill>
                  <a:srgbClr val="FF0000"/>
                </a:solidFill>
                <a:latin typeface="Arial" panose="020B0604020202020204" pitchFamily="34" charset="0"/>
                <a:cs typeface="Arial" panose="020B0604020202020204" pitchFamily="34" charset="0"/>
              </a:rPr>
              <a:t> mit </a:t>
            </a:r>
            <a:r>
              <a:rPr lang="de-DE" sz="1600" b="1" dirty="0">
                <a:solidFill>
                  <a:srgbClr val="FF0000"/>
                </a:solidFill>
                <a:latin typeface="Arial" panose="020B0604020202020204" pitchFamily="34" charset="0"/>
                <a:cs typeface="Arial" panose="020B0604020202020204" pitchFamily="34" charset="0"/>
              </a:rPr>
              <a:t>wenigen Baumarten  aus dem Moor beim </a:t>
            </a:r>
            <a:r>
              <a:rPr lang="de-DE" sz="1600" b="1" dirty="0" err="1" smtClean="0">
                <a:solidFill>
                  <a:srgbClr val="FF0000"/>
                </a:solidFill>
                <a:latin typeface="Arial" panose="020B0604020202020204" pitchFamily="34" charset="0"/>
                <a:cs typeface="Arial" panose="020B0604020202020204" pitchFamily="34" charset="0"/>
              </a:rPr>
              <a:t>Ödensee</a:t>
            </a:r>
            <a:r>
              <a:rPr lang="de-DE" sz="1600" dirty="0" smtClean="0">
                <a:solidFill>
                  <a:srgbClr val="FF0000"/>
                </a:solidFill>
                <a:latin typeface="Arial" panose="020B0604020202020204" pitchFamily="34" charset="0"/>
                <a:cs typeface="Arial" panose="020B0604020202020204" pitchFamily="34" charset="0"/>
              </a:rPr>
              <a:t>; a</a:t>
            </a:r>
            <a:r>
              <a:rPr lang="de-DE" altLang="de-DE" sz="1600" dirty="0" smtClean="0">
                <a:solidFill>
                  <a:srgbClr val="FF0000"/>
                </a:solidFill>
                <a:latin typeface="Arial" pitchFamily="34" charset="0"/>
                <a:cs typeface="Arial" pitchFamily="34" charset="0"/>
              </a:rPr>
              <a:t>us </a:t>
            </a:r>
            <a:r>
              <a:rPr lang="de-DE" altLang="de-DE" sz="1600" dirty="0">
                <a:solidFill>
                  <a:srgbClr val="FF0000"/>
                </a:solidFill>
                <a:latin typeface="Arial" pitchFamily="34" charset="0"/>
                <a:cs typeface="Arial" pitchFamily="34" charset="0"/>
              </a:rPr>
              <a:t>I. Draxler 2014. </a:t>
            </a:r>
            <a:r>
              <a:rPr lang="de-DE" sz="1600" dirty="0">
                <a:solidFill>
                  <a:srgbClr val="FF0000"/>
                </a:solidFill>
                <a:latin typeface="Arial" panose="020B0604020202020204" pitchFamily="34" charset="0"/>
                <a:cs typeface="Arial" panose="020B0604020202020204" pitchFamily="34" charset="0"/>
              </a:rPr>
              <a:t>Der Archivwert der Moore im Dachsteingebiet. </a:t>
            </a:r>
            <a:r>
              <a:rPr lang="de-DE" sz="1600" dirty="0" err="1">
                <a:solidFill>
                  <a:srgbClr val="FF0000"/>
                </a:solidFill>
                <a:latin typeface="Arial" panose="020B0604020202020204" pitchFamily="34" charset="0"/>
                <a:cs typeface="Arial" panose="020B0604020202020204" pitchFamily="34" charset="0"/>
              </a:rPr>
              <a:t>Gmundner</a:t>
            </a:r>
            <a:r>
              <a:rPr lang="de-DE" sz="1600" dirty="0">
                <a:solidFill>
                  <a:srgbClr val="FF0000"/>
                </a:solidFill>
                <a:latin typeface="Arial" panose="020B0604020202020204" pitchFamily="34" charset="0"/>
                <a:cs typeface="Arial" panose="020B0604020202020204" pitchFamily="34" charset="0"/>
              </a:rPr>
              <a:t> Geo-Studien 5</a:t>
            </a:r>
            <a:r>
              <a:rPr lang="de-DE" sz="1600" dirty="0" smtClean="0">
                <a:solidFill>
                  <a:srgbClr val="FF0000"/>
                </a:solidFill>
                <a:latin typeface="Arial" panose="020B0604020202020204" pitchFamily="34" charset="0"/>
                <a:cs typeface="Arial" panose="020B0604020202020204" pitchFamily="34" charset="0"/>
              </a:rPr>
              <a:t>.</a:t>
            </a:r>
            <a:endParaRPr lang="de-AT" sz="1600" dirty="0">
              <a:solidFill>
                <a:srgbClr val="FF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rotWithShape="1">
          <a:blip r:embed="rId4" cstate="print">
            <a:extLst>
              <a:ext uri="{28A0092B-C50C-407E-A947-70E740481C1C}">
                <a14:useLocalDpi xmlns:a14="http://schemas.microsoft.com/office/drawing/2010/main" val="0"/>
              </a:ext>
            </a:extLst>
          </a:blip>
          <a:srcRect l="2111" t="50853" r="54470" b="8543"/>
          <a:stretch/>
        </p:blipFill>
        <p:spPr>
          <a:xfrm>
            <a:off x="3350371" y="1557010"/>
            <a:ext cx="5685679" cy="4277303"/>
          </a:xfrm>
          <a:prstGeom prst="rect">
            <a:avLst/>
          </a:prstGeom>
        </p:spPr>
      </p:pic>
    </p:spTree>
    <p:extLst>
      <p:ext uri="{BB962C8B-B14F-4D97-AF65-F5344CB8AC3E}">
        <p14:creationId xmlns:p14="http://schemas.microsoft.com/office/powerpoint/2010/main" val="4008349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26" descr="F:\Gschliefgraben\Gschliefgraben_Vorträge\Gschlief_Abbildungen\Gschlief_HistDok_A.jpg"/>
          <p:cNvPicPr>
            <a:picLocks noChangeAspect="1" noChangeArrowheads="1"/>
          </p:cNvPicPr>
          <p:nvPr/>
        </p:nvPicPr>
        <p:blipFill>
          <a:blip r:embed="rId4">
            <a:lum bright="-12000"/>
            <a:extLst>
              <a:ext uri="{28A0092B-C50C-407E-A947-70E740481C1C}">
                <a14:useLocalDpi xmlns:a14="http://schemas.microsoft.com/office/drawing/2010/main" val="0"/>
              </a:ext>
            </a:extLst>
          </a:blip>
          <a:srcRect l="3069" r="3253"/>
          <a:stretch>
            <a:fillRect/>
          </a:stretch>
        </p:blipFill>
        <p:spPr bwMode="auto">
          <a:xfrm>
            <a:off x="4643438" y="0"/>
            <a:ext cx="453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8195" name="Picture 1027" descr="F:\Gschliefgraben\Gschliefgraben_Vorträge\Gschlief_Abbildungen\Gschlief_HistDok_B.jpg"/>
          <p:cNvPicPr>
            <a:picLocks noChangeAspect="1" noChangeArrowheads="1"/>
          </p:cNvPicPr>
          <p:nvPr/>
        </p:nvPicPr>
        <p:blipFill>
          <a:blip r:embed="rId5">
            <a:lum bright="-18000"/>
            <a:extLst>
              <a:ext uri="{28A0092B-C50C-407E-A947-70E740481C1C}">
                <a14:useLocalDpi xmlns:a14="http://schemas.microsoft.com/office/drawing/2010/main" val="0"/>
              </a:ext>
            </a:extLst>
          </a:blip>
          <a:srcRect l="1480" r="972"/>
          <a:stretch>
            <a:fillRect/>
          </a:stretch>
        </p:blipFill>
        <p:spPr bwMode="auto">
          <a:xfrm>
            <a:off x="0" y="0"/>
            <a:ext cx="4643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feld 1"/>
          <p:cNvSpPr txBox="1">
            <a:spLocks noChangeArrowheads="1"/>
          </p:cNvSpPr>
          <p:nvPr/>
        </p:nvSpPr>
        <p:spPr bwMode="auto">
          <a:xfrm>
            <a:off x="141288" y="101600"/>
            <a:ext cx="8928100"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a:solidFill>
                  <a:schemeClr val="bg1"/>
                </a:solidFill>
                <a:latin typeface="Arial" charset="0"/>
              </a:rPr>
              <a:t>Fallbeispiel 1: </a:t>
            </a:r>
            <a:r>
              <a:rPr lang="de-DE" altLang="de-DE" sz="3600" dirty="0" err="1">
                <a:solidFill>
                  <a:schemeClr val="bg1"/>
                </a:solidFill>
                <a:latin typeface="Arial" charset="0"/>
              </a:rPr>
              <a:t>Gschliefgraben</a:t>
            </a:r>
            <a:endParaRPr lang="de-DE" altLang="de-DE" sz="3600" dirty="0">
              <a:solidFill>
                <a:schemeClr val="bg1"/>
              </a:solidFill>
              <a:latin typeface="Arial" charset="0"/>
            </a:endParaRPr>
          </a:p>
          <a:p>
            <a:pPr eaLnBrk="1" hangingPunct="1"/>
            <a:r>
              <a:rPr lang="de-DE" altLang="de-DE" sz="5300" dirty="0" smtClean="0">
                <a:latin typeface="Arial" pitchFamily="34" charset="0"/>
                <a:cs typeface="Arial" pitchFamily="34" charset="0"/>
              </a:rPr>
              <a:t>Historische </a:t>
            </a:r>
            <a:r>
              <a:rPr lang="de-DE" altLang="de-DE" sz="5300" dirty="0">
                <a:latin typeface="Arial" pitchFamily="34" charset="0"/>
                <a:cs typeface="Arial" pitchFamily="34" charset="0"/>
              </a:rPr>
              <a:t>Dokumente </a:t>
            </a:r>
            <a:endParaRPr lang="de-AT" altLang="de-DE" sz="5300" dirty="0">
              <a:latin typeface="Arial" pitchFamily="34" charset="0"/>
              <a:cs typeface="Arial" pitchFamily="34" charset="0"/>
            </a:endParaRPr>
          </a:p>
        </p:txBody>
      </p:sp>
      <p:pic>
        <p:nvPicPr>
          <p:cNvPr id="8199" name="Picture 8" descr="J:\scan\S20C-411031109250.jpg"/>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l="45757" t="1001" r="2704" b="75787"/>
          <a:stretch>
            <a:fillRect/>
          </a:stretch>
        </p:blipFill>
        <p:spPr bwMode="auto">
          <a:xfrm>
            <a:off x="7315200" y="152400"/>
            <a:ext cx="1690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2"/>
          <p:cNvSpPr txBox="1">
            <a:spLocks noChangeArrowheads="1"/>
          </p:cNvSpPr>
          <p:nvPr/>
        </p:nvSpPr>
        <p:spPr bwMode="auto">
          <a:xfrm>
            <a:off x="107504" y="6382489"/>
            <a:ext cx="8967216" cy="430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2200" b="1" dirty="0" err="1" smtClean="0">
                <a:solidFill>
                  <a:srgbClr val="FF0000"/>
                </a:solidFill>
                <a:latin typeface="Arial" pitchFamily="34" charset="0"/>
                <a:cs typeface="Arial" pitchFamily="34" charset="0"/>
              </a:rPr>
              <a:t>Berichten</a:t>
            </a:r>
            <a:r>
              <a:rPr lang="en-US" altLang="de-DE" sz="2200" b="1" dirty="0" smtClean="0">
                <a:solidFill>
                  <a:srgbClr val="FF0000"/>
                </a:solidFill>
                <a:latin typeface="Arial" pitchFamily="34" charset="0"/>
                <a:cs typeface="Arial" pitchFamily="34" charset="0"/>
              </a:rPr>
              <a:t> oft </a:t>
            </a:r>
            <a:r>
              <a:rPr lang="en-US" altLang="de-DE" sz="2200" b="1" dirty="0" err="1" smtClean="0">
                <a:solidFill>
                  <a:srgbClr val="FF0000"/>
                </a:solidFill>
                <a:latin typeface="Arial" pitchFamily="34" charset="0"/>
                <a:cs typeface="Arial" pitchFamily="34" charset="0"/>
              </a:rPr>
              <a:t>detailliert</a:t>
            </a:r>
            <a:r>
              <a:rPr lang="en-US" altLang="de-DE" sz="2200" b="1" dirty="0" smtClean="0">
                <a:solidFill>
                  <a:srgbClr val="FF0000"/>
                </a:solidFill>
                <a:latin typeface="Arial" pitchFamily="34" charset="0"/>
                <a:cs typeface="Arial" pitchFamily="34" charset="0"/>
              </a:rPr>
              <a:t> von </a:t>
            </a:r>
            <a:r>
              <a:rPr lang="en-US" altLang="de-DE" sz="2200" b="1" dirty="0" err="1" smtClean="0">
                <a:solidFill>
                  <a:srgbClr val="FF0000"/>
                </a:solidFill>
                <a:latin typeface="Arial" pitchFamily="34" charset="0"/>
                <a:cs typeface="Arial" pitchFamily="34" charset="0"/>
              </a:rPr>
              <a:t>Katastrophen</a:t>
            </a:r>
            <a:r>
              <a:rPr lang="en-US" altLang="de-DE" sz="2200" b="1" dirty="0" smtClean="0">
                <a:solidFill>
                  <a:srgbClr val="FF0000"/>
                </a:solidFill>
                <a:latin typeface="Arial" pitchFamily="34" charset="0"/>
                <a:cs typeface="Arial" pitchFamily="34" charset="0"/>
              </a:rPr>
              <a:t>, </a:t>
            </a:r>
            <a:r>
              <a:rPr lang="en-US" altLang="de-DE" sz="2200" b="1" dirty="0" err="1" smtClean="0">
                <a:solidFill>
                  <a:srgbClr val="FF0000"/>
                </a:solidFill>
                <a:latin typeface="Arial" pitchFamily="34" charset="0"/>
                <a:cs typeface="Arial" pitchFamily="34" charset="0"/>
              </a:rPr>
              <a:t>Schäden</a:t>
            </a:r>
            <a:r>
              <a:rPr lang="en-US" altLang="de-DE" sz="2200" b="1" dirty="0" smtClean="0">
                <a:solidFill>
                  <a:srgbClr val="FF0000"/>
                </a:solidFill>
                <a:latin typeface="Arial" pitchFamily="34" charset="0"/>
                <a:cs typeface="Arial" pitchFamily="34" charset="0"/>
              </a:rPr>
              <a:t> und </a:t>
            </a:r>
            <a:r>
              <a:rPr lang="en-US" altLang="de-DE" sz="2200" b="1" dirty="0" err="1" smtClean="0">
                <a:solidFill>
                  <a:srgbClr val="FF0000"/>
                </a:solidFill>
                <a:latin typeface="Arial" pitchFamily="34" charset="0"/>
                <a:cs typeface="Arial" pitchFamily="34" charset="0"/>
              </a:rPr>
              <a:t>Folgen</a:t>
            </a:r>
            <a:r>
              <a:rPr lang="en-US" altLang="de-DE" sz="2200" b="1" dirty="0" smtClean="0">
                <a:solidFill>
                  <a:srgbClr val="FF0000"/>
                </a:solidFill>
                <a:latin typeface="Arial" pitchFamily="34" charset="0"/>
                <a:cs typeface="Arial" pitchFamily="34" charset="0"/>
              </a:rPr>
              <a:t>!  </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38638" y="3573016"/>
            <a:ext cx="609600" cy="609600"/>
          </a:xfrm>
          <a:prstGeom prst="rect">
            <a:avLst/>
          </a:prstGeom>
        </p:spPr>
      </p:pic>
    </p:spTree>
    <p:extLst>
      <p:ext uri="{BB962C8B-B14F-4D97-AF65-F5344CB8AC3E}">
        <p14:creationId xmlns:p14="http://schemas.microsoft.com/office/powerpoint/2010/main" val="47737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41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Grafi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117475"/>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5574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Grafik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117475"/>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992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rafik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117475"/>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790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Grafik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117475"/>
            <a:ext cx="1698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751545"/>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1329</Words>
  <Application>Microsoft Office PowerPoint</Application>
  <PresentationFormat>Bildschirmpräsentation (4:3)</PresentationFormat>
  <Paragraphs>239</Paragraphs>
  <Slides>48</Slides>
  <Notes>0</Notes>
  <HiddenSlides>0</HiddenSlides>
  <MMClips>39</MMClips>
  <ScaleCrop>false</ScaleCrop>
  <HeadingPairs>
    <vt:vector size="4" baseType="variant">
      <vt:variant>
        <vt:lpstr>Design</vt:lpstr>
      </vt:variant>
      <vt:variant>
        <vt:i4>1</vt:i4>
      </vt:variant>
      <vt:variant>
        <vt:lpstr>Folientitel</vt:lpstr>
      </vt:variant>
      <vt:variant>
        <vt:i4>48</vt:i4>
      </vt:variant>
    </vt:vector>
  </HeadingPairs>
  <TitlesOfParts>
    <vt:vector size="49"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Stadtamt Gmunden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g40705u2902</dc:creator>
  <cp:lastModifiedBy>g40705u2902</cp:lastModifiedBy>
  <cp:revision>149</cp:revision>
  <dcterms:created xsi:type="dcterms:W3CDTF">2013-08-20T14:37:01Z</dcterms:created>
  <dcterms:modified xsi:type="dcterms:W3CDTF">2020-04-24T06:56:18Z</dcterms:modified>
</cp:coreProperties>
</file>