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810" r:id="rId2"/>
    <p:sldId id="811" r:id="rId3"/>
    <p:sldId id="733" r:id="rId4"/>
    <p:sldId id="752" r:id="rId5"/>
    <p:sldId id="753" r:id="rId6"/>
    <p:sldId id="754" r:id="rId7"/>
    <p:sldId id="755" r:id="rId8"/>
    <p:sldId id="756" r:id="rId9"/>
    <p:sldId id="757" r:id="rId10"/>
    <p:sldId id="758" r:id="rId11"/>
    <p:sldId id="803" r:id="rId12"/>
    <p:sldId id="759" r:id="rId13"/>
    <p:sldId id="760" r:id="rId14"/>
    <p:sldId id="761" r:id="rId15"/>
    <p:sldId id="766" r:id="rId16"/>
    <p:sldId id="768" r:id="rId17"/>
    <p:sldId id="770" r:id="rId18"/>
    <p:sldId id="771" r:id="rId19"/>
    <p:sldId id="772" r:id="rId20"/>
    <p:sldId id="773" r:id="rId21"/>
    <p:sldId id="712" r:id="rId22"/>
    <p:sldId id="804" r:id="rId23"/>
    <p:sldId id="439" r:id="rId24"/>
    <p:sldId id="505" r:id="rId25"/>
    <p:sldId id="763" r:id="rId26"/>
    <p:sldId id="764" r:id="rId27"/>
    <p:sldId id="323" r:id="rId28"/>
    <p:sldId id="805" r:id="rId29"/>
    <p:sldId id="327" r:id="rId30"/>
    <p:sldId id="553" r:id="rId31"/>
    <p:sldId id="617" r:id="rId32"/>
    <p:sldId id="618" r:id="rId33"/>
    <p:sldId id="635" r:id="rId34"/>
    <p:sldId id="636" r:id="rId35"/>
    <p:sldId id="304" r:id="rId36"/>
    <p:sldId id="563" r:id="rId37"/>
    <p:sldId id="564" r:id="rId38"/>
    <p:sldId id="735" r:id="rId39"/>
    <p:sldId id="747" r:id="rId40"/>
    <p:sldId id="720" r:id="rId41"/>
    <p:sldId id="719" r:id="rId42"/>
    <p:sldId id="723" r:id="rId43"/>
    <p:sldId id="746" r:id="rId44"/>
    <p:sldId id="748" r:id="rId45"/>
    <p:sldId id="749" r:id="rId46"/>
    <p:sldId id="750" r:id="rId47"/>
    <p:sldId id="737" r:id="rId48"/>
    <p:sldId id="738" r:id="rId49"/>
    <p:sldId id="739" r:id="rId50"/>
    <p:sldId id="740" r:id="rId51"/>
    <p:sldId id="777" r:id="rId52"/>
    <p:sldId id="778" r:id="rId53"/>
    <p:sldId id="779" r:id="rId5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D60093"/>
    <a:srgbClr val="CC0000"/>
    <a:srgbClr val="38596A"/>
    <a:srgbClr val="993300"/>
    <a:srgbClr val="33CC33"/>
    <a:srgbClr val="CC0066"/>
    <a:srgbClr val="CC33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814" y="-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33CEC-C223-4915-9EB7-EC42F55E3B56}" type="datetimeFigureOut">
              <a:rPr lang="de-AT" smtClean="0"/>
              <a:t>28.04.2020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8181B-16FB-4513-874D-3320A50BA8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6831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ADE4-3745-402D-A0EB-473DBC1E7F62}" type="datetimeFigureOut">
              <a:rPr lang="de-AT" smtClean="0"/>
              <a:t>28.04.2020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49A7-D9D5-49CC-A639-F4BB36A8DB2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96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ADE4-3745-402D-A0EB-473DBC1E7F62}" type="datetimeFigureOut">
              <a:rPr lang="de-AT" smtClean="0"/>
              <a:t>28.04.2020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49A7-D9D5-49CC-A639-F4BB36A8DB2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2137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ADE4-3745-402D-A0EB-473DBC1E7F62}" type="datetimeFigureOut">
              <a:rPr lang="de-AT" smtClean="0"/>
              <a:t>28.04.2020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49A7-D9D5-49CC-A639-F4BB36A8DB2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88369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ADE4-3745-402D-A0EB-473DBC1E7F62}" type="datetimeFigureOut">
              <a:rPr lang="de-AT" smtClean="0"/>
              <a:t>28.04.2020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49A7-D9D5-49CC-A639-F4BB36A8DB2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2468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ADE4-3745-402D-A0EB-473DBC1E7F62}" type="datetimeFigureOut">
              <a:rPr lang="de-AT" smtClean="0"/>
              <a:t>28.04.2020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49A7-D9D5-49CC-A639-F4BB36A8DB2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4239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ADE4-3745-402D-A0EB-473DBC1E7F62}" type="datetimeFigureOut">
              <a:rPr lang="de-AT" smtClean="0"/>
              <a:t>28.04.2020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49A7-D9D5-49CC-A639-F4BB36A8DB2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7666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ADE4-3745-402D-A0EB-473DBC1E7F62}" type="datetimeFigureOut">
              <a:rPr lang="de-AT" smtClean="0"/>
              <a:t>28.04.2020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49A7-D9D5-49CC-A639-F4BB36A8DB2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23977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ADE4-3745-402D-A0EB-473DBC1E7F62}" type="datetimeFigureOut">
              <a:rPr lang="de-AT" smtClean="0"/>
              <a:t>28.04.2020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49A7-D9D5-49CC-A639-F4BB36A8DB2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2956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ADE4-3745-402D-A0EB-473DBC1E7F62}" type="datetimeFigureOut">
              <a:rPr lang="de-AT" smtClean="0"/>
              <a:t>28.04.2020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49A7-D9D5-49CC-A639-F4BB36A8DB2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0328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ADE4-3745-402D-A0EB-473DBC1E7F62}" type="datetimeFigureOut">
              <a:rPr lang="de-AT" smtClean="0"/>
              <a:t>28.04.2020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49A7-D9D5-49CC-A639-F4BB36A8DB2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429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ADE4-3745-402D-A0EB-473DBC1E7F62}" type="datetimeFigureOut">
              <a:rPr lang="de-AT" smtClean="0"/>
              <a:t>28.04.2020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49A7-D9D5-49CC-A639-F4BB36A8DB2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9482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5ADE4-3745-402D-A0EB-473DBC1E7F62}" type="datetimeFigureOut">
              <a:rPr lang="de-AT" smtClean="0"/>
              <a:t>28.04.2020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149A7-D9D5-49CC-A639-F4BB36A8DB2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3903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jpe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.jpeg"/><Relationship Id="rId5" Type="http://schemas.openxmlformats.org/officeDocument/2006/relationships/image" Target="../media/image25.wmf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.png"/><Relationship Id="rId5" Type="http://schemas.openxmlformats.org/officeDocument/2006/relationships/image" Target="../media/image25.wm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gif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8.jpeg"/><Relationship Id="rId5" Type="http://schemas.openxmlformats.org/officeDocument/2006/relationships/image" Target="../media/image25.wmf"/><Relationship Id="rId4" Type="http://schemas.openxmlformats.org/officeDocument/2006/relationships/image" Target="../media/image27.jpeg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4.jpeg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14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3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3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.png"/><Relationship Id="rId4" Type="http://schemas.openxmlformats.org/officeDocument/2006/relationships/image" Target="../media/image40.gif"/><Relationship Id="rId9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14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14.jpe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54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56.gif"/><Relationship Id="rId5" Type="http://schemas.microsoft.com/office/2007/relationships/hdphoto" Target="../media/hdphoto3.wdp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5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14.jpeg"/><Relationship Id="rId5" Type="http://schemas.microsoft.com/office/2007/relationships/hdphoto" Target="../media/hdphoto5.wdp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14.jpeg"/><Relationship Id="rId5" Type="http://schemas.microsoft.com/office/2007/relationships/hdphoto" Target="../media/hdphoto6.wdp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14.jpeg"/><Relationship Id="rId5" Type="http://schemas.microsoft.com/office/2007/relationships/hdphoto" Target="../media/hdphoto7.wdp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1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jpe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73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jpeg"/><Relationship Id="rId5" Type="http://schemas.openxmlformats.org/officeDocument/2006/relationships/image" Target="../media/image5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79388" y="152400"/>
            <a:ext cx="8785225" cy="22684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800" dirty="0">
                <a:latin typeface="Arial" pitchFamily="34" charset="0"/>
                <a:cs typeface="Arial" pitchFamily="34" charset="0"/>
              </a:rPr>
              <a:t>Willkommen zur </a:t>
            </a:r>
            <a:r>
              <a:rPr lang="de-DE" altLang="de-DE" sz="1800" dirty="0" smtClean="0">
                <a:latin typeface="Arial" pitchFamily="34" charset="0"/>
                <a:cs typeface="Arial" pitchFamily="34" charset="0"/>
              </a:rPr>
              <a:t>VU </a:t>
            </a:r>
            <a:r>
              <a:rPr lang="de-DE" altLang="de-DE" sz="1800" dirty="0">
                <a:latin typeface="Arial" pitchFamily="34" charset="0"/>
                <a:cs typeface="Arial" pitchFamily="34" charset="0"/>
              </a:rPr>
              <a:t>im </a:t>
            </a:r>
            <a:r>
              <a:rPr lang="de-DE" altLang="de-DE" sz="1800" dirty="0" smtClean="0">
                <a:latin typeface="Arial" pitchFamily="34" charset="0"/>
                <a:cs typeface="Arial" pitchFamily="34" charset="0"/>
              </a:rPr>
              <a:t>SS 2020 an den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8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000" b="1" dirty="0">
                <a:latin typeface="Arial" pitchFamily="34" charset="0"/>
                <a:cs typeface="Arial" pitchFamily="34" charset="0"/>
              </a:rPr>
              <a:t>Pädagogischen </a:t>
            </a:r>
            <a:r>
              <a:rPr lang="de-DE" altLang="de-DE" sz="2000" b="1" dirty="0" smtClean="0">
                <a:latin typeface="Arial" pitchFamily="34" charset="0"/>
                <a:cs typeface="Arial" pitchFamily="34" charset="0"/>
              </a:rPr>
              <a:t>Hochschulen Linz/OÖ</a:t>
            </a:r>
            <a:endParaRPr lang="de-DE" altLang="de-DE" sz="20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000" dirty="0">
                <a:latin typeface="Arial" pitchFamily="34" charset="0"/>
                <a:cs typeface="Arial" pitchFamily="34" charset="0"/>
              </a:rPr>
              <a:t>Institut für Ausbildung, Fachbereich GW </a:t>
            </a:r>
            <a:endParaRPr lang="de-DE" altLang="de-DE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800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de-AT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de-A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Alpine Naturgefahren: Ursachen, Prozessabläufe, Sanierung und sozioökonomische </a:t>
            </a:r>
            <a:r>
              <a:rPr lang="de-AT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Konsequenzen„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800" i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600" b="1" i="1" dirty="0">
                <a:latin typeface="Arial" pitchFamily="34" charset="0"/>
                <a:cs typeface="Arial" pitchFamily="34" charset="0"/>
              </a:rPr>
              <a:t>von </a:t>
            </a:r>
            <a:r>
              <a:rPr lang="de-DE" altLang="de-DE" sz="1600" b="1" i="1" dirty="0" smtClean="0">
                <a:latin typeface="Arial" pitchFamily="34" charset="0"/>
                <a:cs typeface="Arial" pitchFamily="34" charset="0"/>
              </a:rPr>
              <a:t>Konsulent Mag</a:t>
            </a:r>
            <a:r>
              <a:rPr lang="de-DE" altLang="de-DE" sz="1600" b="1" i="1" dirty="0">
                <a:latin typeface="Arial" pitchFamily="34" charset="0"/>
                <a:cs typeface="Arial" pitchFamily="34" charset="0"/>
              </a:rPr>
              <a:t>. Dr. Johannes Thomas </a:t>
            </a:r>
            <a:r>
              <a:rPr lang="de-DE" altLang="de-DE" sz="1600" b="1" i="1" dirty="0" smtClean="0">
                <a:latin typeface="Arial" pitchFamily="34" charset="0"/>
                <a:cs typeface="Arial" pitchFamily="34" charset="0"/>
              </a:rPr>
              <a:t>Weidinger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600" b="1" i="1" dirty="0" smtClean="0">
                <a:latin typeface="Arial" pitchFamily="34" charset="0"/>
                <a:cs typeface="Arial" pitchFamily="34" charset="0"/>
              </a:rPr>
              <a:t> </a:t>
            </a:r>
            <a:endParaRPr lang="de-DE" altLang="de-DE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79512" y="2509664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charset="0"/>
              </a:rPr>
              <a:t>24.04.2020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400300" y="2492896"/>
            <a:ext cx="6564313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de-DE" sz="1000" b="1" dirty="0" smtClean="0">
              <a:latin typeface="Arial" charset="0"/>
            </a:endParaRPr>
          </a:p>
          <a:p>
            <a:pPr>
              <a:defRPr/>
            </a:pPr>
            <a:r>
              <a:rPr lang="de-DE" sz="1600" b="1" dirty="0" smtClean="0">
                <a:latin typeface="Arial" charset="0"/>
              </a:rPr>
              <a:t>Archiv-Prozess-Interpretation</a:t>
            </a:r>
          </a:p>
          <a:p>
            <a:pPr>
              <a:defRPr/>
            </a:pPr>
            <a:r>
              <a:rPr lang="de-DE" sz="1600" dirty="0" smtClean="0">
                <a:latin typeface="Arial" charset="0"/>
              </a:rPr>
              <a:t>Datenanalyse </a:t>
            </a:r>
            <a:r>
              <a:rPr lang="de-DE" sz="1600" dirty="0">
                <a:latin typeface="Arial" charset="0"/>
              </a:rPr>
              <a:t>des Kultur-Geographen. </a:t>
            </a:r>
            <a:r>
              <a:rPr lang="de-DE" sz="1600" dirty="0" smtClean="0">
                <a:latin typeface="Arial" charset="0"/>
              </a:rPr>
              <a:t>Stille Zeugen. </a:t>
            </a:r>
            <a:r>
              <a:rPr lang="de-DE" sz="1600" dirty="0">
                <a:latin typeface="Arial" charset="0"/>
              </a:rPr>
              <a:t>Historische </a:t>
            </a:r>
            <a:r>
              <a:rPr lang="de-DE" sz="1600" dirty="0" smtClean="0">
                <a:latin typeface="Arial" charset="0"/>
              </a:rPr>
              <a:t>Dokumente. Gutachten. Archive. </a:t>
            </a:r>
            <a:endParaRPr lang="de-DE" sz="1600" dirty="0">
              <a:latin typeface="Arial" charset="0"/>
            </a:endParaRPr>
          </a:p>
          <a:p>
            <a:pPr>
              <a:defRPr/>
            </a:pPr>
            <a:endParaRPr lang="de-DE" sz="1600" dirty="0">
              <a:latin typeface="Arial" charset="0"/>
            </a:endParaRPr>
          </a:p>
          <a:p>
            <a:pPr algn="ctr">
              <a:defRPr/>
            </a:pPr>
            <a:endParaRPr lang="de-DE" sz="1600" dirty="0" smtClean="0">
              <a:latin typeface="Arial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17365" y="5246737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08.05.2020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205780" y="3717032"/>
            <a:ext cx="1485900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charset="0"/>
              </a:rPr>
              <a:t>24.04.2020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411760" y="3717032"/>
            <a:ext cx="6564313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1600" b="1" dirty="0" smtClean="0">
                <a:latin typeface="Arial" charset="0"/>
              </a:rPr>
              <a:t>Tektonische </a:t>
            </a:r>
            <a:r>
              <a:rPr lang="de-DE" sz="1600" b="1" dirty="0" err="1" smtClean="0">
                <a:latin typeface="Arial" charset="0"/>
              </a:rPr>
              <a:t>Katastrophen_</a:t>
            </a:r>
            <a:r>
              <a:rPr lang="de-DE" sz="1600" b="1" dirty="0" err="1" smtClean="0">
                <a:solidFill>
                  <a:srgbClr val="FFFF00"/>
                </a:solidFill>
                <a:latin typeface="Arial" charset="0"/>
              </a:rPr>
              <a:t>Audioversion</a:t>
            </a:r>
            <a:r>
              <a:rPr lang="de-DE" sz="1600" b="1" dirty="0" smtClean="0">
                <a:solidFill>
                  <a:srgbClr val="FFFF00"/>
                </a:solidFill>
                <a:latin typeface="Arial" charset="0"/>
              </a:rPr>
              <a:t> Teil 1</a:t>
            </a:r>
            <a:endParaRPr lang="de-DE" sz="1600" b="1" dirty="0">
              <a:solidFill>
                <a:srgbClr val="FFFF00"/>
              </a:solidFill>
              <a:latin typeface="Arial" charset="0"/>
            </a:endParaRPr>
          </a:p>
          <a:p>
            <a:pPr>
              <a:defRPr/>
            </a:pPr>
            <a:r>
              <a:rPr lang="de-DE" sz="1600" dirty="0">
                <a:latin typeface="Arial" charset="0"/>
              </a:rPr>
              <a:t>Meteoriten, Vulkane, Erdbeben und Tsunamis. 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411760" y="5238328"/>
            <a:ext cx="6564313" cy="85496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b="1" dirty="0" err="1" smtClean="0">
                <a:latin typeface="Arial" pitchFamily="34" charset="0"/>
              </a:rPr>
              <a:t>Gravitative</a:t>
            </a:r>
            <a:r>
              <a:rPr lang="de-DE" altLang="de-DE" sz="1600" b="1" dirty="0" smtClean="0">
                <a:latin typeface="Arial" pitchFamily="34" charset="0"/>
              </a:rPr>
              <a:t> Massenbewegungen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b="1" dirty="0" smtClean="0">
                <a:latin typeface="Arial" pitchFamily="34" charset="0"/>
              </a:rPr>
              <a:t>– Überblick Methodik</a:t>
            </a:r>
            <a:r>
              <a:rPr lang="de-DE" altLang="de-DE" sz="1600" b="1" dirty="0">
                <a:latin typeface="Arial" pitchFamily="34" charset="0"/>
              </a:rPr>
              <a:t>, Technik, </a:t>
            </a:r>
            <a:r>
              <a:rPr lang="de-DE" altLang="de-DE" sz="1600" b="1" dirty="0" smtClean="0">
                <a:latin typeface="Arial" pitchFamily="34" charset="0"/>
              </a:rPr>
              <a:t>Bewertung_1</a:t>
            </a:r>
            <a:endParaRPr lang="de-DE" altLang="de-DE" sz="1600" dirty="0"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dirty="0">
                <a:latin typeface="Arial" pitchFamily="34" charset="0"/>
              </a:rPr>
              <a:t>Einführung mit gemischten Beispielen aus dem VL-Stoff</a:t>
            </a:r>
          </a:p>
          <a:p>
            <a:pPr algn="ctr">
              <a:defRPr/>
            </a:pPr>
            <a:endParaRPr lang="de-DE" sz="1600" dirty="0" smtClean="0">
              <a:latin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17365" y="6165304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15.05.2020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411760" y="6165304"/>
            <a:ext cx="6564313" cy="5715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b="1" dirty="0" err="1" smtClean="0">
                <a:latin typeface="Arial" pitchFamily="34" charset="0"/>
              </a:rPr>
              <a:t>Gravitative</a:t>
            </a:r>
            <a:r>
              <a:rPr lang="de-DE" altLang="de-DE" sz="1600" b="1" dirty="0" smtClean="0">
                <a:latin typeface="Arial" pitchFamily="34" charset="0"/>
              </a:rPr>
              <a:t> Massenbewegungen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b="1" dirty="0" smtClean="0">
                <a:latin typeface="Arial" pitchFamily="34" charset="0"/>
              </a:rPr>
              <a:t>– Überblick Methodik</a:t>
            </a:r>
            <a:r>
              <a:rPr lang="de-DE" altLang="de-DE" sz="1600" b="1" dirty="0">
                <a:latin typeface="Arial" pitchFamily="34" charset="0"/>
              </a:rPr>
              <a:t>, Technik, </a:t>
            </a:r>
            <a:r>
              <a:rPr lang="de-DE" altLang="de-DE" sz="1600" b="1" dirty="0" smtClean="0">
                <a:latin typeface="Arial" pitchFamily="34" charset="0"/>
              </a:rPr>
              <a:t>Bewertung_2</a:t>
            </a:r>
            <a:endParaRPr lang="de-DE" sz="1600" dirty="0" smtClean="0">
              <a:latin typeface="Arial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05780" y="4484365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charset="0"/>
              </a:rPr>
              <a:t>08.05.2020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411760" y="4484365"/>
            <a:ext cx="6564313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1600" b="1" dirty="0" smtClean="0">
                <a:latin typeface="Arial" charset="0"/>
              </a:rPr>
              <a:t>Tektonik und Naturkatastrophen</a:t>
            </a:r>
            <a:endParaRPr lang="de-DE" sz="1600" b="1" dirty="0">
              <a:latin typeface="Arial" charset="0"/>
            </a:endParaRPr>
          </a:p>
          <a:p>
            <a:pPr>
              <a:defRPr/>
            </a:pPr>
            <a:r>
              <a:rPr lang="de-DE" sz="1600" dirty="0" smtClean="0">
                <a:latin typeface="Arial" charset="0"/>
              </a:rPr>
              <a:t>Bau der Ostalpen</a:t>
            </a:r>
            <a:endParaRPr lang="de-DE" sz="1600" dirty="0">
              <a:latin typeface="Arial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930" y="19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0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3"/>
            <a:ext cx="9144000" cy="642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feld 5"/>
          <p:cNvSpPr txBox="1">
            <a:spLocks noChangeArrowheads="1"/>
          </p:cNvSpPr>
          <p:nvPr/>
        </p:nvSpPr>
        <p:spPr bwMode="auto">
          <a:xfrm>
            <a:off x="5724525" y="6092825"/>
            <a:ext cx="3311525" cy="600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100" i="1">
                <a:solidFill>
                  <a:srgbClr val="FF0000"/>
                </a:solidFill>
                <a:latin typeface="Arial" charset="0"/>
                <a:cs typeface="Arial" charset="0"/>
              </a:rPr>
              <a:t>aus und ergänzend dazu: </a:t>
            </a:r>
            <a:r>
              <a:rPr lang="de-DE" altLang="de-DE" sz="1100" b="1">
                <a:solidFill>
                  <a:srgbClr val="FF0000"/>
                </a:solidFill>
                <a:latin typeface="Arial" charset="0"/>
                <a:cs typeface="Arial" charset="0"/>
              </a:rPr>
              <a:t>Geol.B.-A. (hrsg.) 2013. </a:t>
            </a:r>
            <a:r>
              <a:rPr lang="de-DE" altLang="de-DE" sz="1100">
                <a:solidFill>
                  <a:srgbClr val="FF0000"/>
                </a:solidFill>
                <a:latin typeface="Arial" charset="0"/>
                <a:cs typeface="Arial" charset="0"/>
              </a:rPr>
              <a:t>Rocky Austria – Geologie von Österrreich kurz und bunt. 80p., Wien.</a:t>
            </a:r>
            <a:endParaRPr lang="de-AT" altLang="de-DE" sz="11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21508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2288"/>
            <a:ext cx="2071688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1116013" y="1125538"/>
            <a:ext cx="539750" cy="5032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cxnSp>
        <p:nvCxnSpPr>
          <p:cNvPr id="8" name="Gerade Verbindung mit Pfeil 7"/>
          <p:cNvCxnSpPr/>
          <p:nvPr/>
        </p:nvCxnSpPr>
        <p:spPr>
          <a:xfrm flipH="1" flipV="1">
            <a:off x="1763713" y="1557338"/>
            <a:ext cx="3384550" cy="15843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1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115888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15888"/>
            <a:ext cx="1765300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WordArt 2059"/>
          <p:cNvSpPr>
            <a:spLocks noChangeArrowheads="1" noChangeShapeType="1" noTextEdit="1"/>
          </p:cNvSpPr>
          <p:nvPr/>
        </p:nvSpPr>
        <p:spPr bwMode="auto">
          <a:xfrm>
            <a:off x="106363" y="115888"/>
            <a:ext cx="7056437" cy="730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spc="720">
                <a:solidFill>
                  <a:srgbClr val="FFFF00"/>
                </a:soli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Nördlinger Ries</a:t>
            </a:r>
          </a:p>
        </p:txBody>
      </p:sp>
      <p:sp>
        <p:nvSpPr>
          <p:cNvPr id="2" name="Ellipse 1"/>
          <p:cNvSpPr/>
          <p:nvPr/>
        </p:nvSpPr>
        <p:spPr>
          <a:xfrm>
            <a:off x="3633788" y="1808163"/>
            <a:ext cx="2667000" cy="23415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112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9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504" y="116632"/>
            <a:ext cx="89289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Alpine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Naturgefahren_Tektonische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Katastrophen_Übungs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- und Prüfungsfrage_1: </a:t>
            </a:r>
            <a:endParaRPr lang="de-DE" sz="14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de-DE" sz="14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1400" dirty="0" smtClean="0"/>
              <a:t>Erklären Sie die </a:t>
            </a:r>
            <a:r>
              <a:rPr lang="de-DE" sz="1400" dirty="0"/>
              <a:t>Genese der mit einem rotem Kreis markierten ringförmigen Struktur, ca. </a:t>
            </a:r>
            <a:r>
              <a:rPr lang="de-DE" sz="1400" dirty="0" smtClean="0"/>
              <a:t>200km nordwestlich von Salzburg gelegen!</a:t>
            </a:r>
          </a:p>
          <a:p>
            <a:pPr lvl="0"/>
            <a:r>
              <a:rPr lang="de-DE" sz="1400" dirty="0" smtClean="0"/>
              <a:t>Wie </a:t>
            </a:r>
            <a:r>
              <a:rPr lang="de-DE" sz="1400" dirty="0"/>
              <a:t>heißt diese Struktur und in welchem Gebirge liegt sie</a:t>
            </a:r>
            <a:r>
              <a:rPr lang="de-DE" sz="1400" dirty="0" smtClean="0"/>
              <a:t>? Antwort: ………………………………………………………………………………..</a:t>
            </a:r>
          </a:p>
          <a:p>
            <a:pPr lvl="0"/>
            <a:r>
              <a:rPr lang="de-DE" sz="1400" dirty="0" smtClean="0"/>
              <a:t>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r>
              <a:rPr lang="de-DE" sz="1400" dirty="0" smtClean="0"/>
              <a:t>Durch </a:t>
            </a:r>
            <a:r>
              <a:rPr lang="de-DE" sz="1400" dirty="0"/>
              <a:t>welchen Prozess ist sie wann entstanden</a:t>
            </a:r>
            <a:r>
              <a:rPr lang="de-DE" sz="1400" dirty="0" smtClean="0"/>
              <a:t>? </a:t>
            </a:r>
            <a:r>
              <a:rPr lang="de-DE" sz="1400" dirty="0"/>
              <a:t>Antwort: </a:t>
            </a:r>
            <a:r>
              <a:rPr lang="de-DE" sz="1400" dirty="0" smtClean="0"/>
              <a:t>………………………………………………………………………………………………..</a:t>
            </a:r>
            <a:endParaRPr lang="de-DE" sz="1400" dirty="0"/>
          </a:p>
          <a:p>
            <a:r>
              <a:rPr lang="de-DE" sz="1400" dirty="0" smtClean="0"/>
              <a:t>Wie </a:t>
            </a:r>
            <a:r>
              <a:rPr lang="de-DE" sz="1400" dirty="0"/>
              <a:t>heißt das für diesen Raum typische Gestein mit einem </a:t>
            </a:r>
            <a:r>
              <a:rPr lang="de-DE" sz="1400" dirty="0" smtClean="0"/>
              <a:t>Fachausdruck? </a:t>
            </a:r>
            <a:r>
              <a:rPr lang="de-DE" sz="1400" dirty="0"/>
              <a:t>Antwort: </a:t>
            </a:r>
            <a:r>
              <a:rPr lang="de-DE" sz="1400" dirty="0" smtClean="0"/>
              <a:t>…………………………………………………………</a:t>
            </a:r>
          </a:p>
          <a:p>
            <a:r>
              <a:rPr lang="de-DE" sz="1400" dirty="0" smtClean="0"/>
              <a:t>Wie </a:t>
            </a:r>
            <a:r>
              <a:rPr lang="de-DE" sz="1400" dirty="0"/>
              <a:t>wird </a:t>
            </a:r>
            <a:r>
              <a:rPr lang="de-DE" sz="1400" dirty="0" smtClean="0"/>
              <a:t>das  Gestein lokal </a:t>
            </a:r>
            <a:r>
              <a:rPr lang="de-DE" sz="1400" dirty="0"/>
              <a:t>genannt und </a:t>
            </a:r>
            <a:r>
              <a:rPr lang="de-DE" sz="1400" dirty="0" smtClean="0"/>
              <a:t>wozu wird es verwendet? </a:t>
            </a:r>
            <a:r>
              <a:rPr lang="de-DE" sz="1400" dirty="0"/>
              <a:t>Antwort: </a:t>
            </a:r>
            <a:r>
              <a:rPr lang="de-DE" sz="1400" dirty="0" smtClean="0"/>
              <a:t>…………………………………………………………………….</a:t>
            </a:r>
            <a:endParaRPr lang="de-DE" sz="1400" dirty="0"/>
          </a:p>
          <a:p>
            <a:r>
              <a:rPr lang="de-DE" sz="1400" i="1" dirty="0"/>
              <a:t>Für die vollständige Beantwortung dieser Frage gibt es </a:t>
            </a:r>
            <a:r>
              <a:rPr lang="de-DE" sz="1400" i="1" dirty="0" smtClean="0"/>
              <a:t>4 </a:t>
            </a:r>
            <a:r>
              <a:rPr lang="de-DE" sz="1400" i="1" dirty="0"/>
              <a:t>Punkte!)</a:t>
            </a:r>
            <a:endParaRPr lang="de-AT" altLang="de-DE" sz="1400" dirty="0"/>
          </a:p>
          <a:p>
            <a:pPr lvl="0"/>
            <a:r>
              <a:rPr lang="de-DE" sz="1400" dirty="0" smtClean="0"/>
              <a:t>        </a:t>
            </a:r>
            <a:endParaRPr lang="de-AT" sz="1400" dirty="0"/>
          </a:p>
          <a:p>
            <a:endParaRPr lang="de-AT" sz="1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5" b="12609"/>
          <a:stretch/>
        </p:blipFill>
        <p:spPr>
          <a:xfrm>
            <a:off x="0" y="2608459"/>
            <a:ext cx="7668344" cy="424954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899592" y="2608459"/>
            <a:ext cx="576064" cy="6045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/>
          <p:cNvSpPr/>
          <p:nvPr/>
        </p:nvSpPr>
        <p:spPr>
          <a:xfrm>
            <a:off x="3717792" y="4509120"/>
            <a:ext cx="85420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sz="1400" b="1" dirty="0"/>
              <a:t>Salzburg </a:t>
            </a:r>
            <a:endParaRPr lang="de-AT" sz="1400" b="1" dirty="0"/>
          </a:p>
        </p:txBody>
      </p:sp>
      <p:cxnSp>
        <p:nvCxnSpPr>
          <p:cNvPr id="7" name="Gerade Verbindung mit Pfeil 6"/>
          <p:cNvCxnSpPr>
            <a:stCxn id="5" idx="1"/>
            <a:endCxn id="3" idx="5"/>
          </p:cNvCxnSpPr>
          <p:nvPr/>
        </p:nvCxnSpPr>
        <p:spPr>
          <a:xfrm flipH="1" flipV="1">
            <a:off x="1391293" y="3124447"/>
            <a:ext cx="2326499" cy="15385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474219" y="5805264"/>
            <a:ext cx="1648771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6896" y="111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6663"/>
            <a:ext cx="91440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1725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115888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WordArt 2059"/>
          <p:cNvSpPr>
            <a:spLocks noChangeArrowheads="1" noChangeShapeType="1" noTextEdit="1"/>
          </p:cNvSpPr>
          <p:nvPr/>
        </p:nvSpPr>
        <p:spPr bwMode="auto">
          <a:xfrm>
            <a:off x="304800" y="152400"/>
            <a:ext cx="678815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spc="720">
                <a:solidFill>
                  <a:srgbClr val="00B050"/>
                </a:soli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Moldavit</a:t>
            </a: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662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4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6"/>
          <a:stretch>
            <a:fillRect/>
          </a:stretch>
        </p:blipFill>
        <p:spPr bwMode="auto">
          <a:xfrm>
            <a:off x="6350" y="950913"/>
            <a:ext cx="9137650" cy="59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115888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WordArt 2059"/>
          <p:cNvSpPr>
            <a:spLocks noChangeArrowheads="1" noChangeShapeType="1" noTextEdit="1"/>
          </p:cNvSpPr>
          <p:nvPr/>
        </p:nvSpPr>
        <p:spPr bwMode="auto">
          <a:xfrm>
            <a:off x="304800" y="115888"/>
            <a:ext cx="6788150" cy="730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spc="720">
                <a:solidFill>
                  <a:srgbClr val="FFFF00"/>
                </a:soli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Krater</a:t>
            </a:r>
          </a:p>
        </p:txBody>
      </p:sp>
      <p:sp>
        <p:nvSpPr>
          <p:cNvPr id="23557" name="WordArt 2059"/>
          <p:cNvSpPr>
            <a:spLocks noChangeArrowheads="1" noChangeShapeType="1" noTextEdit="1"/>
          </p:cNvSpPr>
          <p:nvPr/>
        </p:nvSpPr>
        <p:spPr bwMode="auto">
          <a:xfrm>
            <a:off x="1331913" y="1906588"/>
            <a:ext cx="6788150" cy="730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spc="720">
                <a:solidFill>
                  <a:srgbClr val="FFFF00"/>
                </a:soli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alle 50.000 Jahre</a:t>
            </a: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4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15"/>
          <p:cNvSpPr>
            <a:spLocks noChangeArrowheads="1" noChangeShapeType="1" noTextEdit="1"/>
          </p:cNvSpPr>
          <p:nvPr/>
        </p:nvSpPr>
        <p:spPr bwMode="auto">
          <a:xfrm>
            <a:off x="179388" y="114300"/>
            <a:ext cx="8785225" cy="7223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kern="10" spc="480">
                <a:solidFill>
                  <a:srgbClr val="FF0000"/>
                </a:soli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Erde ist ruheloser Planet</a:t>
            </a:r>
          </a:p>
        </p:txBody>
      </p:sp>
      <p:pic>
        <p:nvPicPr>
          <p:cNvPr id="24580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5876925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1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0" t="9566" r="6250" b="226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WordArt 12"/>
          <p:cNvSpPr>
            <a:spLocks noChangeArrowheads="1" noChangeShapeType="1" noTextEdit="1"/>
          </p:cNvSpPr>
          <p:nvPr/>
        </p:nvSpPr>
        <p:spPr bwMode="auto">
          <a:xfrm>
            <a:off x="228600" y="188913"/>
            <a:ext cx="6935788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89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Feuer der Erde</a:t>
            </a:r>
          </a:p>
        </p:txBody>
      </p:sp>
      <p:pic>
        <p:nvPicPr>
          <p:cNvPr id="29700" name="Picture 14" descr="C:\Users\g40705u2902\AppData\Local\Microsoft\Windows\Temporary Internet Files\Content.IE5\X3TX8JWQ\MM900236447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3644900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115888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6897" y="6130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2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WordArt 12"/>
          <p:cNvSpPr>
            <a:spLocks noChangeArrowheads="1" noChangeShapeType="1" noTextEdit="1"/>
          </p:cNvSpPr>
          <p:nvPr/>
        </p:nvSpPr>
        <p:spPr bwMode="auto">
          <a:xfrm>
            <a:off x="277813" y="188913"/>
            <a:ext cx="8686800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Rinjani auf Lombok/Bali</a:t>
            </a:r>
          </a:p>
        </p:txBody>
      </p:sp>
      <p:pic>
        <p:nvPicPr>
          <p:cNvPr id="31748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5805488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813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2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"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WordArt 12"/>
          <p:cNvSpPr>
            <a:spLocks noChangeArrowheads="1" noChangeShapeType="1" noTextEdit="1"/>
          </p:cNvSpPr>
          <p:nvPr/>
        </p:nvSpPr>
        <p:spPr bwMode="auto">
          <a:xfrm>
            <a:off x="228600" y="5876925"/>
            <a:ext cx="868680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89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Südost-Steiermark</a:t>
            </a:r>
          </a:p>
        </p:txBody>
      </p:sp>
      <p:pic>
        <p:nvPicPr>
          <p:cNvPr id="33796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268413"/>
            <a:ext cx="37052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WordArt 12"/>
          <p:cNvSpPr>
            <a:spLocks noChangeArrowheads="1" noChangeShapeType="1" noTextEdit="1"/>
          </p:cNvSpPr>
          <p:nvPr/>
        </p:nvSpPr>
        <p:spPr bwMode="auto">
          <a:xfrm>
            <a:off x="277813" y="188913"/>
            <a:ext cx="6958012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Vulkanismus</a:t>
            </a:r>
          </a:p>
        </p:txBody>
      </p:sp>
      <p:pic>
        <p:nvPicPr>
          <p:cNvPr id="33798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115888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1367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6" descr="F:\Vorträge\Vortrag_BIOS_Mallnitz_2008\Lavalamp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3" t="7770" b="525"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0064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endParaRPr lang="de-DE" altLang="de-DE" sz="6000" i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21860" name="WordArt 3"/>
          <p:cNvSpPr>
            <a:spLocks noChangeArrowheads="1" noChangeShapeType="1" noTextEdit="1"/>
          </p:cNvSpPr>
          <p:nvPr/>
        </p:nvSpPr>
        <p:spPr bwMode="auto">
          <a:xfrm>
            <a:off x="2286000" y="190500"/>
            <a:ext cx="6553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Kinder-Forscher-Ecke</a:t>
            </a:r>
          </a:p>
        </p:txBody>
      </p:sp>
      <p:sp>
        <p:nvSpPr>
          <p:cNvPr id="121861" name="WordArt 5"/>
          <p:cNvSpPr>
            <a:spLocks noChangeArrowheads="1" noChangeShapeType="1" noTextEdit="1"/>
          </p:cNvSpPr>
          <p:nvPr/>
        </p:nvSpPr>
        <p:spPr bwMode="auto">
          <a:xfrm>
            <a:off x="304800" y="5943600"/>
            <a:ext cx="8610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Lava-Lampe - Plutonismus!</a:t>
            </a:r>
          </a:p>
        </p:txBody>
      </p:sp>
      <p:pic>
        <p:nvPicPr>
          <p:cNvPr id="121862" name="Picture 6" descr="K:\Programme\Microsoft Office\Clipart\standard\stddir1\BD05179_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7488"/>
            <a:ext cx="167322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3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1116013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5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0064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endParaRPr lang="de-DE" altLang="de-DE" sz="6000" i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22884" name="WordArt 3"/>
          <p:cNvSpPr>
            <a:spLocks noChangeArrowheads="1" noChangeShapeType="1" noTextEdit="1"/>
          </p:cNvSpPr>
          <p:nvPr/>
        </p:nvSpPr>
        <p:spPr bwMode="auto">
          <a:xfrm>
            <a:off x="2033588" y="190500"/>
            <a:ext cx="69310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Kinder-Uni-Forscher-Ecke</a:t>
            </a:r>
          </a:p>
        </p:txBody>
      </p:sp>
      <p:pic>
        <p:nvPicPr>
          <p:cNvPr id="122885" name="Picture 6" descr="K:\Programme\Microsoft Office\Clipart\standard\stddir1\BD05179_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67322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6" name="WordArt 5"/>
          <p:cNvSpPr>
            <a:spLocks noChangeArrowheads="1" noChangeShapeType="1" noTextEdit="1"/>
          </p:cNvSpPr>
          <p:nvPr/>
        </p:nvSpPr>
        <p:spPr bwMode="auto">
          <a:xfrm>
            <a:off x="107950" y="5876925"/>
            <a:ext cx="8928100" cy="904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Warum schwimmt Bimsstein?</a:t>
            </a: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1880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0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179512" y="421804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800" i="1" dirty="0" smtClean="0">
                <a:latin typeface="Arial" pitchFamily="34" charset="0"/>
              </a:rPr>
              <a:t>15.05.2020</a:t>
            </a:r>
            <a:endParaRPr lang="de-DE" altLang="de-DE" sz="1800" i="1" dirty="0">
              <a:latin typeface="Arial" pitchFamily="34" charset="0"/>
            </a:endParaRP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205780" y="1628800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29.05.2020</a:t>
            </a:r>
          </a:p>
        </p:txBody>
      </p:sp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228600" y="2983632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29.05.2020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400300" y="1628800"/>
            <a:ext cx="6564313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400" b="1" dirty="0">
                <a:latin typeface="Arial" pitchFamily="34" charset="0"/>
              </a:rPr>
              <a:t>Fallbeispiel: Massenbewegungen im Himalaya</a:t>
            </a:r>
            <a:endParaRPr lang="de-DE" altLang="de-DE" sz="1400" dirty="0"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400" dirty="0">
                <a:latin typeface="Arial" pitchFamily="34" charset="0"/>
              </a:rPr>
              <a:t>	Gigantische </a:t>
            </a:r>
            <a:r>
              <a:rPr lang="de-DE" altLang="de-DE" sz="1400" dirty="0" err="1">
                <a:latin typeface="Arial" pitchFamily="34" charset="0"/>
              </a:rPr>
              <a:t>Felsgleitungen</a:t>
            </a:r>
            <a:r>
              <a:rPr lang="de-DE" altLang="de-DE" sz="1400" dirty="0">
                <a:latin typeface="Arial" pitchFamily="34" charset="0"/>
              </a:rPr>
              <a:t>, Bergsturzseen und GLOFs, </a:t>
            </a:r>
            <a:r>
              <a:rPr lang="de-DE" altLang="de-DE" sz="1400" dirty="0" err="1" smtClean="0">
                <a:latin typeface="Arial" pitchFamily="34" charset="0"/>
              </a:rPr>
              <a:t>Tsergo</a:t>
            </a:r>
            <a:r>
              <a:rPr lang="de-DE" altLang="de-DE" sz="1400" dirty="0" smtClean="0">
                <a:latin typeface="Arial" pitchFamily="34" charset="0"/>
              </a:rPr>
              <a:t> </a:t>
            </a:r>
            <a:r>
              <a:rPr lang="de-DE" altLang="de-DE" sz="1400" dirty="0" err="1" smtClean="0">
                <a:latin typeface="Arial" pitchFamily="34" charset="0"/>
              </a:rPr>
              <a:t>Ri</a:t>
            </a:r>
            <a:r>
              <a:rPr lang="de-DE" altLang="de-DE" sz="1400" dirty="0" smtClean="0">
                <a:latin typeface="Arial" pitchFamily="34" charset="0"/>
              </a:rPr>
              <a:t>-	</a:t>
            </a:r>
            <a:r>
              <a:rPr lang="de-DE" altLang="de-DE" sz="1400" dirty="0" err="1" smtClean="0">
                <a:latin typeface="Arial" pitchFamily="34" charset="0"/>
              </a:rPr>
              <a:t>Felsgleitung</a:t>
            </a:r>
            <a:r>
              <a:rPr lang="de-DE" altLang="de-DE" sz="1400" dirty="0" smtClean="0">
                <a:latin typeface="Arial" pitchFamily="34" charset="0"/>
              </a:rPr>
              <a:t> </a:t>
            </a:r>
            <a:r>
              <a:rPr lang="de-DE" altLang="de-DE" sz="1400" dirty="0">
                <a:latin typeface="Arial" pitchFamily="34" charset="0"/>
              </a:rPr>
              <a:t>– der 15. 8000er!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de-DE" altLang="de-DE" sz="1400" dirty="0">
              <a:latin typeface="Arial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411760" y="2852936"/>
            <a:ext cx="6564313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400" b="1" dirty="0">
                <a:latin typeface="Arial" charset="0"/>
                <a:cs typeface="Arial" charset="0"/>
              </a:rPr>
              <a:t>Fallbeispiel: Tektonik und Massenbewegungen in Zentralasien </a:t>
            </a:r>
            <a:endParaRPr lang="de-DE" altLang="de-DE" sz="1400" dirty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400" dirty="0">
                <a:latin typeface="Arial" charset="0"/>
                <a:cs typeface="Arial" charset="0"/>
              </a:rPr>
              <a:t>	Massenbewegungen im Tien Shan </a:t>
            </a:r>
            <a:r>
              <a:rPr lang="de-DE" altLang="de-DE" sz="1400" dirty="0" err="1">
                <a:latin typeface="Arial" charset="0"/>
                <a:cs typeface="Arial" charset="0"/>
              </a:rPr>
              <a:t>Kyrgyzstans</a:t>
            </a:r>
            <a:r>
              <a:rPr lang="de-DE" altLang="de-DE" sz="1400" dirty="0">
                <a:latin typeface="Arial" charset="0"/>
                <a:cs typeface="Arial" charset="0"/>
              </a:rPr>
              <a:t>, 	Bergbaualtlasten aus der Sowjetzeit </a:t>
            </a:r>
          </a:p>
          <a:p>
            <a:pPr>
              <a:defRPr/>
            </a:pPr>
            <a:endParaRPr lang="de-DE" sz="1400" dirty="0" smtClean="0">
              <a:latin typeface="Arial" pitchFamily="34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411760" y="404664"/>
            <a:ext cx="6564313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b="1" dirty="0">
                <a:latin typeface="Arial" pitchFamily="34" charset="0"/>
              </a:rPr>
              <a:t>Fallbeispiel: Alpen-Salzkammergut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dirty="0">
                <a:latin typeface="Arial" pitchFamily="34" charset="0"/>
              </a:rPr>
              <a:t>	Geotechnisches System „hart auf weich“ mit den Beispielen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dirty="0">
                <a:latin typeface="Arial" pitchFamily="34" charset="0"/>
              </a:rPr>
              <a:t>	Traunstein-</a:t>
            </a:r>
            <a:r>
              <a:rPr lang="de-DE" altLang="de-DE" sz="1600" dirty="0" err="1">
                <a:latin typeface="Arial" pitchFamily="34" charset="0"/>
              </a:rPr>
              <a:t>Gschliefgraben</a:t>
            </a:r>
            <a:r>
              <a:rPr lang="de-DE" altLang="de-DE" sz="1600" dirty="0">
                <a:latin typeface="Arial" pitchFamily="34" charset="0"/>
              </a:rPr>
              <a:t>, </a:t>
            </a:r>
            <a:r>
              <a:rPr lang="de-DE" altLang="de-DE" sz="1600" dirty="0" err="1">
                <a:latin typeface="Arial" pitchFamily="34" charset="0"/>
              </a:rPr>
              <a:t>Plassen</a:t>
            </a:r>
            <a:r>
              <a:rPr lang="de-DE" altLang="de-DE" sz="1600" dirty="0">
                <a:latin typeface="Arial" pitchFamily="34" charset="0"/>
              </a:rPr>
              <a:t>-Hallstatt, 	</a:t>
            </a:r>
            <a:r>
              <a:rPr lang="de-DE" altLang="de-DE" sz="1600" dirty="0" err="1">
                <a:latin typeface="Arial" pitchFamily="34" charset="0"/>
              </a:rPr>
              <a:t>Michlhallbach-Sandling</a:t>
            </a:r>
            <a:r>
              <a:rPr lang="de-DE" altLang="de-DE" sz="1600" dirty="0">
                <a:latin typeface="Arial" pitchFamily="34" charset="0"/>
              </a:rPr>
              <a:t> sowie </a:t>
            </a:r>
            <a:r>
              <a:rPr lang="de-DE" altLang="de-DE" sz="1600" dirty="0" err="1">
                <a:latin typeface="Arial" pitchFamily="34" charset="0"/>
              </a:rPr>
              <a:t>Zwerchwand</a:t>
            </a:r>
            <a:r>
              <a:rPr lang="de-DE" altLang="de-DE" sz="1600" dirty="0">
                <a:latin typeface="Arial" pitchFamily="34" charset="0"/>
              </a:rPr>
              <a:t>-Stammbach. 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28599" y="4207768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05.06.2020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411759" y="4077072"/>
            <a:ext cx="6564313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 dirty="0">
                <a:latin typeface="Arial" pitchFamily="34" charset="0"/>
              </a:rPr>
              <a:t>Fallbeispiel: Massenbewegungen in der VR China</a:t>
            </a:r>
            <a:endParaRPr lang="de-DE" altLang="de-DE" sz="1400" dirty="0"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Arial" pitchFamily="34" charset="0"/>
              </a:rPr>
              <a:t>	Das </a:t>
            </a:r>
            <a:r>
              <a:rPr lang="de-DE" altLang="de-DE" sz="1400" dirty="0" err="1">
                <a:latin typeface="Arial" pitchFamily="34" charset="0"/>
              </a:rPr>
              <a:t>Wenchuan</a:t>
            </a:r>
            <a:r>
              <a:rPr lang="de-DE" altLang="de-DE" sz="1400" dirty="0">
                <a:latin typeface="Arial" pitchFamily="34" charset="0"/>
              </a:rPr>
              <a:t>-Erdbeben 2008 im </a:t>
            </a:r>
            <a:r>
              <a:rPr lang="de-DE" altLang="de-DE" sz="1400" dirty="0" err="1">
                <a:latin typeface="Arial" pitchFamily="34" charset="0"/>
              </a:rPr>
              <a:t>Longmen</a:t>
            </a:r>
            <a:r>
              <a:rPr lang="de-DE" altLang="de-DE" sz="1400" dirty="0">
                <a:latin typeface="Arial" pitchFamily="34" charset="0"/>
              </a:rPr>
              <a:t> Shan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Arial" pitchFamily="34" charset="0"/>
              </a:rPr>
              <a:t>	Bewässerung, Bergbau und Siedlungsdruck im Lössplateau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Arial" pitchFamily="34" charset="0"/>
              </a:rPr>
              <a:t>	Felslawinen im Qin Ling und der Nutzen von Bergsturzseen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1400" dirty="0">
              <a:latin typeface="Arial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28600" y="5431904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05.06.2020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411760" y="5301208"/>
            <a:ext cx="6564313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1400" b="1" dirty="0">
                <a:latin typeface="Arial" charset="0"/>
              </a:rPr>
              <a:t>Fallbeispiel: Anden – Vulkane, Erdbeben, Gletscher, Bergstürze </a:t>
            </a:r>
            <a:r>
              <a:rPr lang="de-DE" sz="1400" dirty="0">
                <a:latin typeface="Arial" charset="0"/>
              </a:rPr>
              <a:t>	Fels- und </a:t>
            </a:r>
            <a:r>
              <a:rPr lang="de-DE" sz="1400" dirty="0" smtClean="0">
                <a:latin typeface="Arial" charset="0"/>
              </a:rPr>
              <a:t>	Gletscherstürze </a:t>
            </a:r>
            <a:r>
              <a:rPr lang="de-DE" sz="1400" dirty="0">
                <a:latin typeface="Arial" charset="0"/>
              </a:rPr>
              <a:t>in der Cordillera Blanca von Peru</a:t>
            </a:r>
          </a:p>
          <a:p>
            <a:pPr>
              <a:defRPr/>
            </a:pPr>
            <a:r>
              <a:rPr lang="de-DE" sz="1400" dirty="0">
                <a:latin typeface="Arial" charset="0"/>
              </a:rPr>
              <a:t>	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28600" y="6151984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19.06.2020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411760" y="6032301"/>
            <a:ext cx="6564313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1400" b="1" dirty="0" smtClean="0">
                <a:latin typeface="Arial" charset="0"/>
              </a:rPr>
              <a:t>1. Prüfungstermin</a:t>
            </a:r>
            <a:endParaRPr lang="de-DE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9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0064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endParaRPr lang="de-DE" altLang="de-DE" sz="6000" i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23908" name="Picture 1027" descr="K:\Programme\Microsoft Office\Clipart\standard\stddir1\BD05179_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7488"/>
            <a:ext cx="167322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WordArt 1028"/>
          <p:cNvSpPr>
            <a:spLocks noChangeArrowheads="1" noChangeShapeType="1" noTextEdit="1"/>
          </p:cNvSpPr>
          <p:nvPr/>
        </p:nvSpPr>
        <p:spPr bwMode="auto">
          <a:xfrm>
            <a:off x="2286000" y="190500"/>
            <a:ext cx="6553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Kinder-Forscher-Ecke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930275" y="3860800"/>
            <a:ext cx="4146550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1" name="WordArt 1029"/>
          <p:cNvSpPr>
            <a:spLocks noChangeArrowheads="1" noChangeShapeType="1" noTextEdit="1"/>
          </p:cNvSpPr>
          <p:nvPr/>
        </p:nvSpPr>
        <p:spPr bwMode="auto">
          <a:xfrm>
            <a:off x="304800" y="5943600"/>
            <a:ext cx="8610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Vulkanausbruch</a:t>
            </a:r>
          </a:p>
        </p:txBody>
      </p:sp>
      <p:pic>
        <p:nvPicPr>
          <p:cNvPr id="123912" name="Picture 4" descr="C:\Users\g40705u2902\AppData\Local\Microsoft\Windows\Temporary Internet Files\Content.IE5\Z4MCTJY5\MM900282861[1]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147888"/>
            <a:ext cx="3743325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3" name="Grafi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1006475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25492" y="1250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Rechberg-Kriechbaum\Erdschal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3" t="5354" r="14745" b="5880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07950" y="6034088"/>
            <a:ext cx="5067300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3600" dirty="0">
                <a:solidFill>
                  <a:srgbClr val="FF0000"/>
                </a:solidFill>
                <a:latin typeface="Arial" charset="0"/>
              </a:rPr>
              <a:t>Schalenbau der </a:t>
            </a:r>
            <a:r>
              <a:rPr lang="de-DE" altLang="de-DE" sz="3600" dirty="0" smtClean="0">
                <a:solidFill>
                  <a:srgbClr val="FF0000"/>
                </a:solidFill>
                <a:latin typeface="Arial" charset="0"/>
              </a:rPr>
              <a:t>Erde</a:t>
            </a:r>
            <a:endParaRPr lang="de-DE" altLang="de-DE" sz="3600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243932" y="5292725"/>
            <a:ext cx="2624212" cy="46166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400" dirty="0">
                <a:solidFill>
                  <a:srgbClr val="FFFF00"/>
                </a:solidFill>
                <a:latin typeface="Arial" charset="0"/>
              </a:rPr>
              <a:t>Innerer</a:t>
            </a:r>
            <a:r>
              <a:rPr lang="de-DE" altLang="de-DE" sz="2400" b="1" dirty="0">
                <a:solidFill>
                  <a:srgbClr val="FFFF00"/>
                </a:solidFill>
                <a:latin typeface="Arial" charset="0"/>
              </a:rPr>
              <a:t> Erdkern</a:t>
            </a:r>
            <a:endParaRPr lang="de-DE" altLang="de-DE" sz="2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867636" y="971161"/>
            <a:ext cx="3312368" cy="1015663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400" dirty="0" smtClean="0">
                <a:solidFill>
                  <a:srgbClr val="800000"/>
                </a:solidFill>
                <a:latin typeface="Arial" charset="0"/>
              </a:rPr>
              <a:t>Konvektionsströme im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 altLang="de-DE" sz="2400" b="1" dirty="0" smtClean="0">
                <a:solidFill>
                  <a:srgbClr val="800000"/>
                </a:solidFill>
                <a:latin typeface="Arial" charset="0"/>
              </a:rPr>
              <a:t>Erdmantel</a:t>
            </a:r>
            <a:endParaRPr lang="de-DE" altLang="de-DE" sz="2400" i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979613" y="44450"/>
            <a:ext cx="2447925" cy="584200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3200" b="1">
                <a:solidFill>
                  <a:srgbClr val="FFFF00"/>
                </a:solidFill>
                <a:latin typeface="Arial" charset="0"/>
              </a:rPr>
              <a:t>Erdkruste</a:t>
            </a:r>
            <a:endParaRPr lang="de-DE" altLang="de-DE" sz="3200" i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1272" name="Picture 2" descr="C:\Users\g40705u2902\AppData\Local\Microsoft\Windows\Temporary Internet Files\Content.IE5\D16SEZL3\MM900295250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55987">
            <a:off x="1225550" y="1895475"/>
            <a:ext cx="1093788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608006" y="0"/>
            <a:ext cx="153599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903641" y="2056686"/>
            <a:ext cx="3240359" cy="480131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b="1" dirty="0" smtClean="0">
                <a:solidFill>
                  <a:srgbClr val="FF0000"/>
                </a:solidFill>
                <a:latin typeface="Arial" charset="0"/>
              </a:rPr>
              <a:t>Kontinentale Erdkruste 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– quarzreiche metamorphe und magmatische Gesteine und Sedimente, 30-60km dick und relativ leicht.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altLang="de-DE" b="1" dirty="0" smtClean="0">
                <a:solidFill>
                  <a:srgbClr val="FF0000"/>
                </a:solidFill>
                <a:latin typeface="Arial" charset="0"/>
              </a:rPr>
              <a:t>Ozeanische Kruste 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– magmatische Gesteine, aus Basaltschmelzen kristallisiert, 6km dick und etwas schwerer.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 altLang="de-DE" b="1" dirty="0" smtClean="0">
                <a:solidFill>
                  <a:srgbClr val="FF0000"/>
                </a:solidFill>
                <a:latin typeface="Arial" charset="0"/>
              </a:rPr>
              <a:t>Oberster Mantel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Alle drei gemeinsam bezeichnet man als </a:t>
            </a:r>
            <a:r>
              <a:rPr lang="de-DE" altLang="de-DE" sz="2800" b="1" dirty="0" smtClean="0">
                <a:solidFill>
                  <a:srgbClr val="FF0000"/>
                </a:solidFill>
                <a:latin typeface="Arial" charset="0"/>
              </a:rPr>
              <a:t>Lithosphäre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 altLang="de-DE" sz="1400" dirty="0" smtClean="0">
                <a:solidFill>
                  <a:srgbClr val="FF0000"/>
                </a:solidFill>
                <a:latin typeface="Arial" charset="0"/>
              </a:rPr>
              <a:t>Dicke: wenige km (Ozean) bis max. 100-200km (Kontinent)  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995936" y="1268760"/>
            <a:ext cx="1800199" cy="83099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400" dirty="0" smtClean="0">
                <a:solidFill>
                  <a:srgbClr val="800000"/>
                </a:solidFill>
                <a:latin typeface="Arial" charset="0"/>
              </a:rPr>
              <a:t>Unterer </a:t>
            </a:r>
            <a:r>
              <a:rPr lang="de-DE" altLang="de-DE" sz="2400" b="1" dirty="0" smtClean="0">
                <a:solidFill>
                  <a:srgbClr val="800000"/>
                </a:solidFill>
                <a:latin typeface="Arial" charset="0"/>
              </a:rPr>
              <a:t>Erdmantel</a:t>
            </a:r>
            <a:endParaRPr lang="de-DE" altLang="de-DE" sz="2400" i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115376" y="692696"/>
            <a:ext cx="2880559" cy="461665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400" dirty="0" smtClean="0">
                <a:solidFill>
                  <a:srgbClr val="800000"/>
                </a:solidFill>
                <a:latin typeface="Arial" charset="0"/>
              </a:rPr>
              <a:t>Oberer </a:t>
            </a:r>
            <a:r>
              <a:rPr lang="de-DE" altLang="de-DE" sz="2400" b="1" dirty="0" smtClean="0">
                <a:solidFill>
                  <a:srgbClr val="800000"/>
                </a:solidFill>
                <a:latin typeface="Arial" charset="0"/>
              </a:rPr>
              <a:t>Erdmantel</a:t>
            </a:r>
            <a:endParaRPr lang="de-DE" altLang="de-DE" sz="2400" i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79388" y="2636838"/>
            <a:ext cx="4430712" cy="13684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21" name="Rechteck 20"/>
          <p:cNvSpPr/>
          <p:nvPr/>
        </p:nvSpPr>
        <p:spPr>
          <a:xfrm>
            <a:off x="179388" y="4076700"/>
            <a:ext cx="2216150" cy="1008063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379663" y="4749800"/>
            <a:ext cx="2230437" cy="33813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sz="1600" dirty="0" err="1" smtClean="0">
                <a:latin typeface="Arial" charset="0"/>
              </a:rPr>
              <a:t>Sea-Floor-Spreading</a:t>
            </a:r>
            <a:endParaRPr lang="de-DE" sz="1600" i="1" dirty="0" smtClean="0">
              <a:latin typeface="Arial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641600" y="3667125"/>
            <a:ext cx="1989138" cy="338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1600" dirty="0" err="1">
                <a:latin typeface="Arial" charset="0"/>
              </a:rPr>
              <a:t>Subduktions</a:t>
            </a:r>
            <a:r>
              <a:rPr lang="de-DE" altLang="de-DE" sz="1600" dirty="0">
                <a:latin typeface="Arial" charset="0"/>
              </a:rPr>
              <a:t>-Zone</a:t>
            </a:r>
            <a:endParaRPr lang="de-DE" altLang="de-DE" sz="1600" i="1" dirty="0">
              <a:latin typeface="Arial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283968" y="2629361"/>
            <a:ext cx="1584176" cy="10156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400" dirty="0" smtClean="0">
                <a:solidFill>
                  <a:srgbClr val="FFFF00"/>
                </a:solidFill>
                <a:latin typeface="Arial" charset="0"/>
              </a:rPr>
              <a:t>Äußerer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 altLang="de-DE" sz="2400" b="1" dirty="0" smtClean="0">
                <a:solidFill>
                  <a:srgbClr val="FFFF00"/>
                </a:solidFill>
                <a:latin typeface="Arial" charset="0"/>
              </a:rPr>
              <a:t>Erdkern</a:t>
            </a:r>
            <a:endParaRPr lang="de-DE" altLang="de-DE" sz="2400" i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950" y="8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0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5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15" grpId="0" animBg="1"/>
      <p:bldP spid="11" grpId="0" animBg="1"/>
      <p:bldP spid="12" grpId="0" animBg="1"/>
      <p:bldP spid="20" grpId="0" animBg="1"/>
      <p:bldP spid="21" grpId="0" animBg="1"/>
      <p:bldP spid="22" grpId="0" animBg="1"/>
      <p:bldP spid="2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Rechberg-Kriechbaum\Erdschal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3" t="5354" r="14745" b="58803"/>
          <a:stretch>
            <a:fillRect/>
          </a:stretch>
        </p:blipFill>
        <p:spPr bwMode="auto">
          <a:xfrm>
            <a:off x="-22459" y="873874"/>
            <a:ext cx="7978835" cy="598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07502" y="73655"/>
            <a:ext cx="842493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accent6">
                    <a:lumMod val="75000"/>
                  </a:schemeClr>
                </a:solidFill>
              </a:rPr>
              <a:t>Alpine </a:t>
            </a:r>
            <a:r>
              <a:rPr lang="de-DE" sz="1400" b="1" dirty="0" err="1">
                <a:solidFill>
                  <a:schemeClr val="accent6">
                    <a:lumMod val="75000"/>
                  </a:schemeClr>
                </a:solidFill>
              </a:rPr>
              <a:t>Naturgefahren_Tektonische</a:t>
            </a:r>
            <a:r>
              <a:rPr lang="de-DE" sz="1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accent6">
                    <a:lumMod val="75000"/>
                  </a:schemeClr>
                </a:solidFill>
              </a:rPr>
              <a:t>Katastrophen_Übungs</a:t>
            </a:r>
            <a:r>
              <a:rPr lang="de-DE" sz="1400" b="1" dirty="0">
                <a:solidFill>
                  <a:schemeClr val="accent6">
                    <a:lumMod val="75000"/>
                  </a:schemeClr>
                </a:solidFill>
              </a:rPr>
              <a:t>- und 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Prüfungsfrage_2: </a:t>
            </a:r>
            <a:endParaRPr lang="de-DE" sz="1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1400" dirty="0" smtClean="0"/>
              <a:t>Benennen Sie in unten stehender Skizze … + den Schalenbau der Erde</a:t>
            </a:r>
          </a:p>
          <a:p>
            <a:r>
              <a:rPr lang="de-DE" sz="1400" dirty="0" smtClean="0"/>
              <a:t>+ den Motor für die Plattenbewegung </a:t>
            </a:r>
            <a:r>
              <a:rPr lang="de-DE" sz="1400" i="1" dirty="0"/>
              <a:t>(Für die vollständige Beantwortung dieser Frage gibt es 3 Punkte!)</a:t>
            </a:r>
            <a:endParaRPr lang="de-AT" sz="1400" dirty="0"/>
          </a:p>
        </p:txBody>
      </p:sp>
      <p:sp>
        <p:nvSpPr>
          <p:cNvPr id="12" name="Rechteck 11"/>
          <p:cNvSpPr/>
          <p:nvPr/>
        </p:nvSpPr>
        <p:spPr>
          <a:xfrm>
            <a:off x="2859291" y="827420"/>
            <a:ext cx="19287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altLang="de-DE" dirty="0" smtClean="0">
                <a:latin typeface="Arial" charset="0"/>
              </a:rPr>
              <a:t>…………………..</a:t>
            </a:r>
            <a:endParaRPr lang="de-AT" dirty="0"/>
          </a:p>
        </p:txBody>
      </p:sp>
      <p:cxnSp>
        <p:nvCxnSpPr>
          <p:cNvPr id="3" name="Gerade Verbindung mit Pfeil 2"/>
          <p:cNvCxnSpPr>
            <a:stCxn id="12" idx="3"/>
          </p:cNvCxnSpPr>
          <p:nvPr/>
        </p:nvCxnSpPr>
        <p:spPr>
          <a:xfrm>
            <a:off x="4788024" y="1012086"/>
            <a:ext cx="936104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3795395" y="2060848"/>
            <a:ext cx="19287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altLang="de-DE" dirty="0" smtClean="0">
                <a:latin typeface="Arial" charset="0"/>
              </a:rPr>
              <a:t>…………………..</a:t>
            </a:r>
            <a:endParaRPr lang="de-AT" dirty="0"/>
          </a:p>
        </p:txBody>
      </p:sp>
      <p:sp>
        <p:nvSpPr>
          <p:cNvPr id="17" name="Rechteck 16"/>
          <p:cNvSpPr/>
          <p:nvPr/>
        </p:nvSpPr>
        <p:spPr>
          <a:xfrm>
            <a:off x="4083427" y="3635732"/>
            <a:ext cx="19287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altLang="de-DE" dirty="0" smtClean="0">
                <a:latin typeface="Arial" charset="0"/>
              </a:rPr>
              <a:t>…………………..</a:t>
            </a:r>
            <a:endParaRPr lang="de-AT" dirty="0"/>
          </a:p>
        </p:txBody>
      </p:sp>
      <p:sp>
        <p:nvSpPr>
          <p:cNvPr id="18" name="Rechteck 17"/>
          <p:cNvSpPr/>
          <p:nvPr/>
        </p:nvSpPr>
        <p:spPr>
          <a:xfrm>
            <a:off x="4139952" y="5805264"/>
            <a:ext cx="19287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altLang="de-DE" dirty="0" smtClean="0">
                <a:latin typeface="Arial" charset="0"/>
              </a:rPr>
              <a:t>…………………..</a:t>
            </a:r>
            <a:endParaRPr lang="de-AT" dirty="0"/>
          </a:p>
        </p:txBody>
      </p:sp>
      <p:sp>
        <p:nvSpPr>
          <p:cNvPr id="19" name="Rechteck 18"/>
          <p:cNvSpPr/>
          <p:nvPr/>
        </p:nvSpPr>
        <p:spPr>
          <a:xfrm>
            <a:off x="611560" y="1619508"/>
            <a:ext cx="19287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altLang="de-DE" dirty="0" smtClean="0">
                <a:latin typeface="Arial" charset="0"/>
              </a:rPr>
              <a:t>…………………..</a:t>
            </a:r>
            <a:endParaRPr lang="de-AT" dirty="0"/>
          </a:p>
        </p:txBody>
      </p:sp>
      <p:pic>
        <p:nvPicPr>
          <p:cNvPr id="20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269674" y="5661248"/>
            <a:ext cx="1874326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Gerade Verbindung mit Pfeil 12"/>
          <p:cNvCxnSpPr/>
          <p:nvPr/>
        </p:nvCxnSpPr>
        <p:spPr>
          <a:xfrm>
            <a:off x="2555776" y="1772816"/>
            <a:ext cx="936104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/>
        </p:nvSpPr>
        <p:spPr>
          <a:xfrm>
            <a:off x="6820698" y="2782669"/>
            <a:ext cx="2287806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altLang="de-DE" dirty="0" smtClean="0">
                <a:latin typeface="Arial" charset="0"/>
              </a:rPr>
              <a:t>Motor ?</a:t>
            </a:r>
          </a:p>
          <a:p>
            <a:r>
              <a:rPr lang="de-DE" altLang="de-DE" dirty="0" smtClean="0">
                <a:latin typeface="Arial" charset="0"/>
              </a:rPr>
              <a:t>…………..…………..</a:t>
            </a:r>
            <a:endParaRPr lang="de-AT" dirty="0"/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44" y="990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6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 rot="21072065">
            <a:off x="123757" y="1213166"/>
            <a:ext cx="1567923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0"/>
          <a:stretch/>
        </p:blipFill>
        <p:spPr>
          <a:xfrm>
            <a:off x="107504" y="1332407"/>
            <a:ext cx="8744063" cy="503446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0"/>
          <a:stretch/>
        </p:blipFill>
        <p:spPr>
          <a:xfrm>
            <a:off x="107504" y="1346868"/>
            <a:ext cx="8744063" cy="503446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7504" y="6165304"/>
            <a:ext cx="892899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 und ergänzend dazu: </a:t>
            </a:r>
            <a:r>
              <a:rPr lang="de-DE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Plöchinger</a:t>
            </a:r>
            <a:r>
              <a:rPr lang="de-DE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&amp; </a:t>
            </a:r>
            <a:r>
              <a:rPr lang="de-DE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Karanitsch</a:t>
            </a:r>
            <a:r>
              <a:rPr lang="de-DE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2002. 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Faszination Erdgeschichte. 238p., Heimat-Verlag, Bruck </a:t>
            </a:r>
            <a:r>
              <a:rPr lang="de-DE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a.d.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Leitha-Schwarzach, Mödling.</a:t>
            </a:r>
            <a:endParaRPr lang="de-AT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 rot="21072065">
            <a:off x="123757" y="1227627"/>
            <a:ext cx="1567923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23757" y="128826"/>
            <a:ext cx="8840731" cy="147732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b="1" dirty="0" smtClean="0">
                <a:solidFill>
                  <a:srgbClr val="FF0000"/>
                </a:solidFill>
                <a:latin typeface="Arial" charset="0"/>
              </a:rPr>
              <a:t>Lithosphäre: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 ozeanische oder kontinentale Kruste samt oberstem (=</a:t>
            </a:r>
            <a:r>
              <a:rPr lang="de-DE" altLang="de-DE" dirty="0" err="1" smtClean="0">
                <a:solidFill>
                  <a:srgbClr val="FF0000"/>
                </a:solidFill>
                <a:latin typeface="Arial" charset="0"/>
              </a:rPr>
              <a:t>lithosphärischem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) Mantel – fest und spröde (max. 1300°C heiß) –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… schwimmen zusammen auf der … 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b="1" dirty="0" err="1" smtClean="0">
                <a:solidFill>
                  <a:srgbClr val="FF0000"/>
                </a:solidFill>
                <a:latin typeface="Arial" charset="0"/>
              </a:rPr>
              <a:t>Asthenosphäre</a:t>
            </a:r>
            <a:r>
              <a:rPr lang="de-DE" altLang="de-DE" b="1" dirty="0" smtClean="0">
                <a:solidFill>
                  <a:srgbClr val="FF0000"/>
                </a:solidFill>
                <a:latin typeface="Arial" charset="0"/>
              </a:rPr>
              <a:t>: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 oberer Bereich des Erdmantels – plastisch und quasi „zähflüssig“   </a:t>
            </a:r>
            <a:endParaRPr lang="de-DE" altLang="de-DE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0" y="4077072"/>
            <a:ext cx="539552" cy="7200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Ellipse 7"/>
          <p:cNvSpPr/>
          <p:nvPr/>
        </p:nvSpPr>
        <p:spPr>
          <a:xfrm rot="4875578">
            <a:off x="1124733" y="4412381"/>
            <a:ext cx="593435" cy="203272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608006" y="0"/>
            <a:ext cx="153599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987824" y="2636912"/>
            <a:ext cx="2304256" cy="17281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8118" y="1634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1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7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 autoUpdateAnimBg="0"/>
      <p:bldP spid="7" grpId="0" animBg="1"/>
      <p:bldP spid="8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1" t="15219" r="6527" b="67273"/>
          <a:stretch/>
        </p:blipFill>
        <p:spPr>
          <a:xfrm>
            <a:off x="-1" y="2448273"/>
            <a:ext cx="9126369" cy="4077071"/>
          </a:xfrm>
          <a:prstGeom prst="rect">
            <a:avLst/>
          </a:prstGeom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6228184" y="5949280"/>
            <a:ext cx="2735858" cy="7694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1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aus und ergänzend </a:t>
            </a:r>
            <a:r>
              <a:rPr lang="de-DE" altLang="de-DE" sz="11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dazu: </a:t>
            </a:r>
            <a:r>
              <a:rPr lang="de-DE" altLang="de-DE" sz="11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Geol.B</a:t>
            </a:r>
            <a:r>
              <a:rPr lang="de-DE" altLang="de-DE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.-A. (hrsg.) 2013. </a:t>
            </a:r>
            <a:r>
              <a:rPr lang="de-DE" altLang="de-DE" sz="11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Rocky Austria – Geologie von </a:t>
            </a:r>
            <a:r>
              <a:rPr lang="de-DE" altLang="de-DE" sz="11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Österrreich</a:t>
            </a:r>
            <a:r>
              <a:rPr lang="de-DE" altLang="de-DE" sz="11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kurz und bunt. 80p., Wien.</a:t>
            </a:r>
            <a:endParaRPr lang="de-AT" altLang="de-DE" sz="1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49551" y="169476"/>
            <a:ext cx="8856538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b="1" dirty="0" smtClean="0">
                <a:solidFill>
                  <a:srgbClr val="FF0000"/>
                </a:solidFill>
                <a:latin typeface="Arial" charset="0"/>
              </a:rPr>
              <a:t>Entstehung von </a:t>
            </a:r>
            <a:r>
              <a:rPr lang="de-DE" altLang="de-DE" sz="2800" b="1" dirty="0" err="1" smtClean="0">
                <a:solidFill>
                  <a:srgbClr val="FF0000"/>
                </a:solidFill>
                <a:latin typeface="Arial" charset="0"/>
              </a:rPr>
              <a:t>Lithosphärenplatten</a:t>
            </a:r>
            <a:endParaRPr lang="de-DE" altLang="de-DE" sz="2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9551" y="753553"/>
            <a:ext cx="8856538" cy="193899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000" b="1" dirty="0" err="1" smtClean="0">
                <a:solidFill>
                  <a:srgbClr val="FF0000"/>
                </a:solidFill>
                <a:latin typeface="Arial" charset="0"/>
              </a:rPr>
              <a:t>Lithosphärenplatten</a:t>
            </a:r>
            <a:r>
              <a:rPr lang="de-DE" altLang="de-DE" sz="2000" dirty="0" smtClean="0">
                <a:solidFill>
                  <a:srgbClr val="FF0000"/>
                </a:solidFill>
                <a:latin typeface="Arial" charset="0"/>
              </a:rPr>
              <a:t> entstehen an </a:t>
            </a:r>
            <a:r>
              <a:rPr lang="de-DE" altLang="de-DE" sz="2000" dirty="0">
                <a:solidFill>
                  <a:srgbClr val="FF0000"/>
                </a:solidFill>
                <a:latin typeface="Arial" charset="0"/>
              </a:rPr>
              <a:t>Mittelozeanischen </a:t>
            </a:r>
            <a:r>
              <a:rPr lang="de-DE" altLang="de-DE" sz="2000" dirty="0" smtClean="0">
                <a:solidFill>
                  <a:srgbClr val="FF0000"/>
                </a:solidFill>
                <a:latin typeface="Arial" charset="0"/>
              </a:rPr>
              <a:t>Rücken.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2000" b="1" dirty="0" smtClean="0">
                <a:solidFill>
                  <a:srgbClr val="FF0000"/>
                </a:solidFill>
                <a:latin typeface="Arial" charset="0"/>
              </a:rPr>
              <a:t>Basaltschmelzen steigen aus dem Mantel </a:t>
            </a:r>
            <a:r>
              <a:rPr lang="de-DE" altLang="de-DE" sz="2000" dirty="0" smtClean="0">
                <a:solidFill>
                  <a:srgbClr val="FF0000"/>
                </a:solidFill>
                <a:latin typeface="Arial" charset="0"/>
              </a:rPr>
              <a:t>auf und kristallisieren zu ozeanischer Kruste.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2000" b="1" dirty="0" smtClean="0">
                <a:solidFill>
                  <a:srgbClr val="FF0000"/>
                </a:solidFill>
                <a:latin typeface="Arial" charset="0"/>
              </a:rPr>
              <a:t>Alter der ozeanischen Kruste </a:t>
            </a:r>
            <a:r>
              <a:rPr lang="de-DE" altLang="de-DE" sz="2000" dirty="0" smtClean="0">
                <a:solidFill>
                  <a:srgbClr val="FF0000"/>
                </a:solidFill>
                <a:latin typeface="Arial" charset="0"/>
              </a:rPr>
              <a:t>nimmt mit </a:t>
            </a:r>
            <a:r>
              <a:rPr lang="de-DE" altLang="de-DE" sz="2000" dirty="0">
                <a:solidFill>
                  <a:srgbClr val="FF0000"/>
                </a:solidFill>
                <a:latin typeface="Arial" charset="0"/>
              </a:rPr>
              <a:t>Entfernung vom Mittelozeanischen </a:t>
            </a:r>
            <a:r>
              <a:rPr lang="de-DE" altLang="de-DE" sz="2000" dirty="0" smtClean="0">
                <a:solidFill>
                  <a:srgbClr val="FF0000"/>
                </a:solidFill>
                <a:latin typeface="Arial" charset="0"/>
              </a:rPr>
              <a:t>Rücken zu, außerdem werden sie immer schwerer. 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6" t="50000" r="4209" b="2648"/>
          <a:stretch/>
        </p:blipFill>
        <p:spPr>
          <a:xfrm>
            <a:off x="5621333" y="2780929"/>
            <a:ext cx="3402617" cy="1152127"/>
          </a:xfrm>
          <a:prstGeom prst="rect">
            <a:avLst/>
          </a:prstGeom>
        </p:spPr>
      </p:pic>
      <p:pic>
        <p:nvPicPr>
          <p:cNvPr id="8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608006" y="0"/>
            <a:ext cx="153599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feil nach unten 2"/>
          <p:cNvSpPr/>
          <p:nvPr/>
        </p:nvSpPr>
        <p:spPr>
          <a:xfrm rot="10800000">
            <a:off x="3131840" y="4581128"/>
            <a:ext cx="504056" cy="1656184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/>
          <p:cNvSpPr/>
          <p:nvPr/>
        </p:nvSpPr>
        <p:spPr>
          <a:xfrm>
            <a:off x="1452952" y="3429000"/>
            <a:ext cx="38391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sea</a:t>
            </a:r>
            <a:r>
              <a:rPr lang="de-DE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de-DE" sz="3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floor</a:t>
            </a:r>
            <a:r>
              <a:rPr lang="de-DE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de-DE" sz="3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spreading</a:t>
            </a:r>
            <a:endParaRPr lang="de-DE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3861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1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3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7"/>
          <p:cNvSpPr txBox="1">
            <a:spLocks noChangeArrowheads="1"/>
          </p:cNvSpPr>
          <p:nvPr/>
        </p:nvSpPr>
        <p:spPr bwMode="auto">
          <a:xfrm>
            <a:off x="149225" y="169863"/>
            <a:ext cx="8856663" cy="5222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>
                <a:solidFill>
                  <a:srgbClr val="00B050"/>
                </a:solidFill>
                <a:latin typeface="Arial" charset="0"/>
                <a:cs typeface="Arial" charset="0"/>
              </a:rPr>
              <a:t>sea floor spreading</a:t>
            </a:r>
            <a:endParaRPr lang="de-DE" altLang="de-DE" sz="280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pic>
        <p:nvPicPr>
          <p:cNvPr id="26627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525"/>
            <a:ext cx="91440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348038" y="1196975"/>
            <a:ext cx="1317625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600" b="1">
                <a:solidFill>
                  <a:srgbClr val="00B050"/>
                </a:solidFill>
                <a:latin typeface="Arial" charset="0"/>
                <a:cs typeface="Arial" charset="0"/>
              </a:rPr>
              <a:t>junge ozeanische Kruste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126038" y="1196975"/>
            <a:ext cx="1317625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600" b="1">
                <a:solidFill>
                  <a:srgbClr val="00B050"/>
                </a:solidFill>
                <a:latin typeface="Arial" charset="0"/>
                <a:cs typeface="Arial" charset="0"/>
              </a:rPr>
              <a:t>junge ozeanische Kruste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57163" y="1196975"/>
            <a:ext cx="1319212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altLang="de-DE" sz="1600" b="1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ältere ozeanische Kruste </a:t>
            </a:r>
            <a:endParaRPr lang="de-DE" altLang="de-DE" sz="1600" b="1" dirty="0">
              <a:solidFill>
                <a:schemeClr val="bg2">
                  <a:lumMod val="25000"/>
                </a:schemeClr>
              </a:solidFill>
              <a:latin typeface="Arial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740650" y="1196975"/>
            <a:ext cx="1317625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altLang="de-DE" sz="1600" b="1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ältere ozeanische Kruste </a:t>
            </a:r>
            <a:endParaRPr lang="de-DE" altLang="de-DE" sz="1600" b="1" dirty="0">
              <a:solidFill>
                <a:schemeClr val="bg2">
                  <a:lumMod val="25000"/>
                </a:schemeClr>
              </a:solidFill>
              <a:latin typeface="Arial" charset="0"/>
            </a:endParaRPr>
          </a:p>
        </p:txBody>
      </p:sp>
      <p:sp>
        <p:nvSpPr>
          <p:cNvPr id="9" name="Pfeil nach unten 8"/>
          <p:cNvSpPr/>
          <p:nvPr/>
        </p:nvSpPr>
        <p:spPr>
          <a:xfrm rot="5400000">
            <a:off x="2232025" y="676275"/>
            <a:ext cx="360363" cy="1871663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Pfeil nach unten 9"/>
          <p:cNvSpPr/>
          <p:nvPr/>
        </p:nvSpPr>
        <p:spPr>
          <a:xfrm rot="16200000">
            <a:off x="6911975" y="963613"/>
            <a:ext cx="360363" cy="1296987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6634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115888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411" y="213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1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9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8200"/>
            <a:ext cx="8774112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feld 6"/>
          <p:cNvSpPr txBox="1">
            <a:spLocks noChangeArrowheads="1"/>
          </p:cNvSpPr>
          <p:nvPr/>
        </p:nvSpPr>
        <p:spPr bwMode="auto">
          <a:xfrm>
            <a:off x="179388" y="6146800"/>
            <a:ext cx="8774112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FF0000"/>
                </a:solidFill>
                <a:latin typeface="Arial" charset="0"/>
                <a:cs typeface="Arial" charset="0"/>
              </a:rPr>
              <a:t>Magmatismus und Vulkanismus im Westen Südamerikas</a:t>
            </a:r>
            <a:endParaRPr lang="de-AT" altLang="de-DE" sz="24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107950" y="115888"/>
            <a:ext cx="8856663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b="1">
                <a:solidFill>
                  <a:srgbClr val="FF0000"/>
                </a:solidFill>
                <a:latin typeface="Arial" charset="0"/>
                <a:cs typeface="Arial" charset="0"/>
              </a:rPr>
              <a:t>Aktiver Kontinentalrand der Anden_1</a:t>
            </a:r>
            <a:endParaRPr lang="de-DE" altLang="de-DE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827088" y="3049588"/>
            <a:ext cx="2449512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800" i="1">
                <a:solidFill>
                  <a:srgbClr val="FF0000"/>
                </a:solidFill>
                <a:latin typeface="Arial" charset="0"/>
                <a:cs typeface="Arial" charset="0"/>
              </a:rPr>
              <a:t>Tiefseerinne</a:t>
            </a:r>
          </a:p>
        </p:txBody>
      </p:sp>
      <p:sp>
        <p:nvSpPr>
          <p:cNvPr id="2" name="Pfeil nach unten 1"/>
          <p:cNvSpPr/>
          <p:nvPr/>
        </p:nvSpPr>
        <p:spPr>
          <a:xfrm>
            <a:off x="2268538" y="3500438"/>
            <a:ext cx="287337" cy="86518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07950" y="2349500"/>
            <a:ext cx="3455988" cy="52228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800" i="1">
                <a:solidFill>
                  <a:schemeClr val="bg1"/>
                </a:solidFill>
                <a:latin typeface="Arial" charset="0"/>
                <a:cs typeface="Arial" charset="0"/>
              </a:rPr>
              <a:t>Ozeanische Kruste</a:t>
            </a:r>
          </a:p>
        </p:txBody>
      </p:sp>
      <p:sp>
        <p:nvSpPr>
          <p:cNvPr id="9" name="Pfeil nach unten 8"/>
          <p:cNvSpPr/>
          <p:nvPr/>
        </p:nvSpPr>
        <p:spPr>
          <a:xfrm>
            <a:off x="395288" y="2800350"/>
            <a:ext cx="406400" cy="1636713"/>
          </a:xfrm>
          <a:prstGeom prst="downArrow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>
              <a:solidFill>
                <a:schemeClr val="bg1"/>
              </a:solidFill>
            </a:endParaRPr>
          </a:p>
        </p:txBody>
      </p:sp>
      <p:sp>
        <p:nvSpPr>
          <p:cNvPr id="27657" name="Text Box 7"/>
          <p:cNvSpPr txBox="1">
            <a:spLocks noChangeArrowheads="1"/>
          </p:cNvSpPr>
          <p:nvPr/>
        </p:nvSpPr>
        <p:spPr bwMode="auto">
          <a:xfrm>
            <a:off x="2195513" y="981075"/>
            <a:ext cx="2592387" cy="584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b="1" i="1">
                <a:solidFill>
                  <a:srgbClr val="FF0000"/>
                </a:solidFill>
                <a:latin typeface="Arial" charset="0"/>
                <a:cs typeface="Arial" charset="0"/>
              </a:rPr>
              <a:t>Vulkane</a:t>
            </a:r>
          </a:p>
        </p:txBody>
      </p:sp>
      <p:sp>
        <p:nvSpPr>
          <p:cNvPr id="11" name="Pfeil nach unten 10"/>
          <p:cNvSpPr/>
          <p:nvPr/>
        </p:nvSpPr>
        <p:spPr>
          <a:xfrm>
            <a:off x="3779838" y="1503363"/>
            <a:ext cx="287337" cy="1638300"/>
          </a:xfrm>
          <a:prstGeom prst="downArrow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067175" y="1628775"/>
            <a:ext cx="4537075" cy="5238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altLang="de-DE" sz="2800" i="1" dirty="0" smtClean="0">
                <a:solidFill>
                  <a:schemeClr val="bg1"/>
                </a:solidFill>
                <a:latin typeface="Arial" charset="0"/>
              </a:rPr>
              <a:t>Kontinentale Kruste</a:t>
            </a:r>
            <a:endParaRPr lang="de-DE" altLang="de-DE" sz="28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Pfeil nach unten 12"/>
          <p:cNvSpPr/>
          <p:nvPr/>
        </p:nvSpPr>
        <p:spPr>
          <a:xfrm>
            <a:off x="4572000" y="2152650"/>
            <a:ext cx="461963" cy="1924050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>
              <a:solidFill>
                <a:schemeClr val="bg1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292725" y="2349500"/>
            <a:ext cx="3455988" cy="522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altLang="de-DE" sz="2800" i="1" dirty="0" smtClean="0">
                <a:solidFill>
                  <a:schemeClr val="bg1"/>
                </a:solidFill>
                <a:latin typeface="Arial" charset="0"/>
              </a:rPr>
              <a:t>Lithosphäre</a:t>
            </a:r>
            <a:endParaRPr lang="de-DE" altLang="de-DE" sz="28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" name="Pfeil nach unten 14"/>
          <p:cNvSpPr/>
          <p:nvPr/>
        </p:nvSpPr>
        <p:spPr>
          <a:xfrm>
            <a:off x="5749925" y="2871788"/>
            <a:ext cx="406400" cy="1997075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>
              <a:solidFill>
                <a:schemeClr val="bg1"/>
              </a:solidFill>
            </a:endParaRPr>
          </a:p>
        </p:txBody>
      </p:sp>
      <p:sp>
        <p:nvSpPr>
          <p:cNvPr id="27663" name="Text Box 7"/>
          <p:cNvSpPr txBox="1">
            <a:spLocks noChangeArrowheads="1"/>
          </p:cNvSpPr>
          <p:nvPr/>
        </p:nvSpPr>
        <p:spPr bwMode="auto">
          <a:xfrm>
            <a:off x="6804025" y="3068638"/>
            <a:ext cx="1944688" cy="523875"/>
          </a:xfrm>
          <a:prstGeom prst="rect">
            <a:avLst/>
          </a:prstGeom>
          <a:solidFill>
            <a:srgbClr val="9933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800" i="1">
                <a:solidFill>
                  <a:schemeClr val="bg1"/>
                </a:solidFill>
                <a:latin typeface="Arial" charset="0"/>
                <a:cs typeface="Arial" charset="0"/>
              </a:rPr>
              <a:t>Mantel</a:t>
            </a:r>
          </a:p>
        </p:txBody>
      </p:sp>
      <p:sp>
        <p:nvSpPr>
          <p:cNvPr id="17" name="Pfeil nach unten 16"/>
          <p:cNvSpPr/>
          <p:nvPr/>
        </p:nvSpPr>
        <p:spPr>
          <a:xfrm>
            <a:off x="7380288" y="3592513"/>
            <a:ext cx="325437" cy="1781175"/>
          </a:xfrm>
          <a:prstGeom prst="downArrow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>
              <a:solidFill>
                <a:schemeClr val="bg1"/>
              </a:solidFill>
            </a:endParaRPr>
          </a:p>
        </p:txBody>
      </p:sp>
      <p:pic>
        <p:nvPicPr>
          <p:cNvPr id="27665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115888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3688" y="5357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4210" r="2183" b="37017"/>
          <a:stretch/>
        </p:blipFill>
        <p:spPr>
          <a:xfrm>
            <a:off x="0" y="1844824"/>
            <a:ext cx="9108504" cy="3180778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 b="1" dirty="0" smtClean="0">
                <a:solidFill>
                  <a:srgbClr val="FF0000"/>
                </a:solidFill>
                <a:latin typeface="Arial" charset="0"/>
              </a:rPr>
              <a:t>konvergent – divergent – transform_1 </a:t>
            </a:r>
            <a:endParaRPr lang="de-DE" altLang="de-DE" sz="3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23311" y="5157192"/>
            <a:ext cx="6392905" cy="150810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000" b="1" dirty="0">
                <a:solidFill>
                  <a:srgbClr val="FF0000"/>
                </a:solidFill>
                <a:latin typeface="Arial" charset="0"/>
              </a:rPr>
              <a:t>Tektonische Platten - Bewegungsformen</a:t>
            </a:r>
            <a:r>
              <a:rPr lang="de-DE" altLang="de-DE" sz="2000" b="1" dirty="0" smtClean="0">
                <a:solidFill>
                  <a:srgbClr val="FF0000"/>
                </a:solidFill>
                <a:latin typeface="Arial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600" b="1" dirty="0" smtClean="0">
                <a:solidFill>
                  <a:srgbClr val="FF0000"/>
                </a:solidFill>
                <a:latin typeface="Arial" charset="0"/>
              </a:rPr>
              <a:t>konvergent </a:t>
            </a:r>
            <a:r>
              <a:rPr lang="de-DE" altLang="de-DE" sz="1600" dirty="0">
                <a:solidFill>
                  <a:srgbClr val="FF0000"/>
                </a:solidFill>
                <a:latin typeface="Arial" charset="0"/>
              </a:rPr>
              <a:t>(aufeinander zu</a:t>
            </a:r>
            <a:r>
              <a:rPr lang="de-DE" altLang="de-DE" sz="1600" dirty="0" smtClean="0">
                <a:solidFill>
                  <a:srgbClr val="FF0000"/>
                </a:solidFill>
                <a:latin typeface="Arial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600" b="1" dirty="0" smtClean="0">
                <a:solidFill>
                  <a:srgbClr val="FF0000"/>
                </a:solidFill>
                <a:latin typeface="Arial" charset="0"/>
              </a:rPr>
              <a:t>divergent </a:t>
            </a:r>
            <a:r>
              <a:rPr lang="de-DE" altLang="de-DE" sz="1600" dirty="0" smtClean="0">
                <a:solidFill>
                  <a:srgbClr val="FF0000"/>
                </a:solidFill>
                <a:latin typeface="Arial" charset="0"/>
              </a:rPr>
              <a:t>(voneinander weg, auseinander </a:t>
            </a:r>
            <a:r>
              <a:rPr lang="de-DE" altLang="de-DE" sz="1600" dirty="0">
                <a:solidFill>
                  <a:srgbClr val="FF0000"/>
                </a:solidFill>
                <a:latin typeface="Arial" charset="0"/>
              </a:rPr>
              <a:t>gerichtet</a:t>
            </a:r>
            <a:r>
              <a:rPr lang="de-DE" altLang="de-DE" sz="1600" dirty="0" smtClean="0">
                <a:solidFill>
                  <a:srgbClr val="FF0000"/>
                </a:solidFill>
                <a:latin typeface="Arial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600" b="1" dirty="0" err="1" smtClean="0">
                <a:solidFill>
                  <a:srgbClr val="FF0000"/>
                </a:solidFill>
                <a:latin typeface="Arial" charset="0"/>
              </a:rPr>
              <a:t>transform</a:t>
            </a:r>
            <a:r>
              <a:rPr lang="de-DE" altLang="de-DE" sz="16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altLang="de-DE" sz="1600" dirty="0">
                <a:solidFill>
                  <a:srgbClr val="FF0000"/>
                </a:solidFill>
                <a:latin typeface="Arial" charset="0"/>
              </a:rPr>
              <a:t>(aneinander </a:t>
            </a:r>
            <a:r>
              <a:rPr lang="de-DE" altLang="de-DE" sz="1600" dirty="0" smtClean="0">
                <a:solidFill>
                  <a:srgbClr val="FF0000"/>
                </a:solidFill>
                <a:latin typeface="Arial" charset="0"/>
              </a:rPr>
              <a:t>vorbei)</a:t>
            </a:r>
            <a:endParaRPr lang="de-DE" altLang="de-DE" sz="1600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6588224" y="5179839"/>
            <a:ext cx="2376264" cy="7694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1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aus und ergänzend </a:t>
            </a:r>
            <a:r>
              <a:rPr lang="de-DE" altLang="de-DE" sz="11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dazu: </a:t>
            </a:r>
            <a:r>
              <a:rPr lang="de-DE" altLang="de-DE" sz="11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Zepp</a:t>
            </a:r>
            <a:r>
              <a:rPr lang="de-DE" altLang="de-DE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H. 2008. </a:t>
            </a:r>
            <a:r>
              <a:rPr lang="de-DE" altLang="de-DE" sz="11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Geomorphologie – eine Einführung. F.-Schöningh, 385p., Wien</a:t>
            </a:r>
            <a:endParaRPr lang="de-AT" altLang="de-DE" sz="1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608006" y="0"/>
            <a:ext cx="153599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3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29992" y="73655"/>
            <a:ext cx="9114008" cy="6731595"/>
            <a:chOff x="29992" y="73655"/>
            <a:chExt cx="9114008" cy="6731595"/>
          </a:xfrm>
        </p:grpSpPr>
        <p:pic>
          <p:nvPicPr>
            <p:cNvPr id="4098" name="Grafik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95" t="42136" r="27754" b="34276"/>
            <a:stretch>
              <a:fillRect/>
            </a:stretch>
          </p:blipFill>
          <p:spPr bwMode="auto">
            <a:xfrm>
              <a:off x="29992" y="1697848"/>
              <a:ext cx="9114008" cy="425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feld 3"/>
            <p:cNvSpPr txBox="1"/>
            <p:nvPr/>
          </p:nvSpPr>
          <p:spPr>
            <a:xfrm>
              <a:off x="2843808" y="4222829"/>
              <a:ext cx="489654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de-DE" dirty="0" smtClean="0"/>
            </a:p>
            <a:p>
              <a:r>
                <a:rPr lang="de-DE" dirty="0" smtClean="0"/>
                <a:t>……………………………………………………………………………</a:t>
              </a:r>
              <a:endParaRPr lang="de-AT" dirty="0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2843808" y="5157192"/>
              <a:ext cx="489654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de-DE" dirty="0" smtClean="0"/>
            </a:p>
            <a:p>
              <a:r>
                <a:rPr lang="de-DE" dirty="0" smtClean="0"/>
                <a:t>……………………………………………………………………………</a:t>
              </a:r>
              <a:endParaRPr lang="de-AT" dirty="0"/>
            </a:p>
          </p:txBody>
        </p:sp>
        <p:sp>
          <p:nvSpPr>
            <p:cNvPr id="2" name="Textfeld 1"/>
            <p:cNvSpPr txBox="1"/>
            <p:nvPr/>
          </p:nvSpPr>
          <p:spPr>
            <a:xfrm>
              <a:off x="107504" y="73655"/>
              <a:ext cx="892899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accent6">
                      <a:lumMod val="75000"/>
                    </a:schemeClr>
                  </a:solidFill>
                </a:rPr>
                <a:t>Alpine </a:t>
              </a:r>
              <a:r>
                <a:rPr lang="de-DE" sz="1400" b="1" dirty="0" err="1">
                  <a:solidFill>
                    <a:schemeClr val="accent6">
                      <a:lumMod val="75000"/>
                    </a:schemeClr>
                  </a:solidFill>
                </a:rPr>
                <a:t>Naturgefahren_Tektonische</a:t>
              </a:r>
              <a:r>
                <a:rPr lang="de-DE" sz="14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400" b="1" dirty="0" err="1">
                  <a:solidFill>
                    <a:schemeClr val="accent6">
                      <a:lumMod val="75000"/>
                    </a:schemeClr>
                  </a:solidFill>
                </a:rPr>
                <a:t>Katastrophen_Übungs</a:t>
              </a:r>
              <a:r>
                <a:rPr lang="de-DE" sz="1400" b="1" dirty="0">
                  <a:solidFill>
                    <a:schemeClr val="accent6">
                      <a:lumMod val="75000"/>
                    </a:schemeClr>
                  </a:solidFill>
                </a:rPr>
                <a:t>- und </a:t>
              </a:r>
              <a:r>
                <a:rPr lang="de-DE" sz="1400" b="1" dirty="0" smtClean="0">
                  <a:solidFill>
                    <a:schemeClr val="accent6">
                      <a:lumMod val="75000"/>
                    </a:schemeClr>
                  </a:solidFill>
                </a:rPr>
                <a:t>Prüfungsfrage_3: </a:t>
              </a:r>
              <a:endParaRPr lang="de-DE" sz="1400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endParaRPr lang="de-DE" sz="1000" dirty="0" smtClean="0"/>
            </a:p>
            <a:p>
              <a:r>
                <a:rPr lang="de-DE" sz="1400" dirty="0" smtClean="0"/>
                <a:t>Die </a:t>
              </a:r>
              <a:r>
                <a:rPr lang="de-DE" sz="1400" dirty="0"/>
                <a:t>nachstehende Skizze </a:t>
              </a:r>
              <a:r>
                <a:rPr lang="de-DE" sz="1400" i="1" dirty="0"/>
                <a:t>(aus </a:t>
              </a:r>
              <a:r>
                <a:rPr lang="de-DE" sz="1400" i="1" dirty="0" err="1"/>
                <a:t>Zepp</a:t>
              </a:r>
              <a:r>
                <a:rPr lang="de-DE" sz="1400" i="1" dirty="0"/>
                <a:t> 2008)</a:t>
              </a:r>
              <a:r>
                <a:rPr lang="de-DE" sz="1400" dirty="0"/>
                <a:t> symbolisiert einen bestimmten plattentektonischen </a:t>
              </a:r>
              <a:r>
                <a:rPr lang="de-DE" sz="1400" dirty="0" smtClean="0"/>
                <a:t>Kollisionstypus:</a:t>
              </a:r>
              <a:endParaRPr lang="de-AT" sz="1400" dirty="0"/>
            </a:p>
            <a:p>
              <a:pPr lvl="0"/>
              <a:r>
                <a:rPr lang="de-DE" sz="1400" dirty="0" smtClean="0"/>
                <a:t>Um </a:t>
              </a:r>
              <a:r>
                <a:rPr lang="de-DE" sz="1400" dirty="0"/>
                <a:t>welchen Kollisionstypus handelt es sich</a:t>
              </a:r>
              <a:r>
                <a:rPr lang="de-DE" sz="1400" dirty="0" smtClean="0"/>
                <a:t>? </a:t>
              </a:r>
            </a:p>
            <a:p>
              <a:pPr lvl="0"/>
              <a:r>
                <a:rPr lang="de-DE" sz="1400" dirty="0" smtClean="0"/>
                <a:t>Antwort: ………………………………………………………..……………………………………………………………………………………………………………………</a:t>
              </a:r>
              <a:endParaRPr lang="de-AT" sz="1400" dirty="0"/>
            </a:p>
            <a:p>
              <a:pPr lvl="0"/>
              <a:r>
                <a:rPr lang="de-DE" sz="1400" dirty="0" smtClean="0"/>
                <a:t>Was </a:t>
              </a:r>
              <a:r>
                <a:rPr lang="de-DE" sz="1400" dirty="0"/>
                <a:t>passiert dabei kinematisch bzw. was bedeuten die Pfeile</a:t>
              </a:r>
              <a:r>
                <a:rPr lang="de-DE" sz="1400" dirty="0" smtClean="0"/>
                <a:t>?</a:t>
              </a:r>
            </a:p>
            <a:p>
              <a:pPr lvl="0"/>
              <a:r>
                <a:rPr lang="de-DE" sz="1400" dirty="0"/>
                <a:t>Antwort: ………………………………………………………..……………………………………………………………………………………………………………………</a:t>
              </a:r>
              <a:endParaRPr lang="de-AT" sz="1400" dirty="0"/>
            </a:p>
            <a:p>
              <a:pPr lvl="0"/>
              <a:endParaRPr lang="de-DE" sz="1400" dirty="0" smtClean="0"/>
            </a:p>
            <a:p>
              <a:endParaRPr lang="de-AT" dirty="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07504" y="2619489"/>
              <a:ext cx="8928992" cy="4185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endParaRPr lang="de-DE" sz="1400" dirty="0" smtClean="0"/>
            </a:p>
            <a:p>
              <a:endParaRPr lang="de-AT" sz="1400" dirty="0"/>
            </a:p>
            <a:p>
              <a:pPr lvl="0"/>
              <a:r>
                <a:rPr lang="de-DE" sz="1400" dirty="0"/>
                <a:t>Wie heißen die beiden Materialien (Krustentypen), </a:t>
              </a:r>
              <a:endParaRPr lang="de-DE" sz="1400" dirty="0" smtClean="0"/>
            </a:p>
            <a:p>
              <a:pPr lvl="0"/>
              <a:r>
                <a:rPr lang="de-DE" sz="1400" dirty="0" smtClean="0"/>
                <a:t>die </a:t>
              </a:r>
              <a:r>
                <a:rPr lang="de-DE" sz="1400" dirty="0"/>
                <a:t>bei diesem Vorgang aufeinanderstoßen</a:t>
              </a:r>
              <a:r>
                <a:rPr lang="de-DE" sz="1400" dirty="0" smtClean="0"/>
                <a:t>?</a:t>
              </a:r>
            </a:p>
            <a:p>
              <a:pPr lvl="0"/>
              <a:r>
                <a:rPr lang="de-DE" sz="1400" dirty="0" smtClean="0"/>
                <a:t>(ergänzen Sie dazu </a:t>
              </a:r>
              <a:r>
                <a:rPr lang="de-DE" sz="1400" dirty="0"/>
                <a:t>die </a:t>
              </a:r>
              <a:r>
                <a:rPr lang="de-DE" sz="1400" dirty="0" smtClean="0"/>
                <a:t>Legende unten!)</a:t>
              </a:r>
            </a:p>
            <a:p>
              <a:pPr lvl="0"/>
              <a:endParaRPr lang="de-DE" sz="1400" dirty="0"/>
            </a:p>
            <a:p>
              <a:pPr lvl="0"/>
              <a:endParaRPr lang="de-DE" sz="1400" dirty="0" smtClean="0"/>
            </a:p>
            <a:p>
              <a:pPr lvl="0"/>
              <a:endParaRPr lang="de-DE" sz="1400" dirty="0"/>
            </a:p>
            <a:p>
              <a:pPr lvl="0"/>
              <a:endParaRPr lang="de-DE" sz="1400" dirty="0" smtClean="0"/>
            </a:p>
            <a:p>
              <a:pPr lvl="0"/>
              <a:endParaRPr lang="de-DE" sz="1400" dirty="0"/>
            </a:p>
            <a:p>
              <a:pPr lvl="0"/>
              <a:endParaRPr lang="de-DE" sz="1400" dirty="0" smtClean="0"/>
            </a:p>
            <a:p>
              <a:pPr lvl="0"/>
              <a:endParaRPr lang="de-DE" sz="1400" dirty="0"/>
            </a:p>
            <a:p>
              <a:pPr lvl="0"/>
              <a:endParaRPr lang="de-DE" sz="1400" dirty="0" smtClean="0"/>
            </a:p>
            <a:p>
              <a:pPr lvl="0"/>
              <a:endParaRPr lang="de-DE" sz="1400" dirty="0"/>
            </a:p>
            <a:p>
              <a:pPr lvl="0"/>
              <a:endParaRPr lang="de-DE" sz="1400" dirty="0" smtClean="0"/>
            </a:p>
            <a:p>
              <a:pPr lvl="0"/>
              <a:r>
                <a:rPr lang="de-DE" sz="1400" dirty="0" smtClean="0"/>
                <a:t>Aufgrund </a:t>
              </a:r>
              <a:r>
                <a:rPr lang="de-DE" sz="1400" dirty="0"/>
                <a:t>welcher, ihrer physikalischen Eigenschaften funktioniert dieses Prinzip überhaupt</a:t>
              </a:r>
              <a:r>
                <a:rPr lang="de-DE" sz="1400" dirty="0" smtClean="0"/>
                <a:t>?</a:t>
              </a:r>
            </a:p>
            <a:p>
              <a:r>
                <a:rPr lang="de-DE" sz="1400" dirty="0" smtClean="0"/>
                <a:t>Antwort: ………………………………………………………..……………………………………………………………………………………………………………………</a:t>
              </a:r>
              <a:endParaRPr lang="de-AT" sz="1400" dirty="0"/>
            </a:p>
            <a:p>
              <a:r>
                <a:rPr lang="de-DE" sz="1400" dirty="0" smtClean="0"/>
                <a:t> </a:t>
              </a:r>
              <a:r>
                <a:rPr lang="de-DE" sz="1400" i="1" dirty="0"/>
                <a:t>(Für die vollständige Beantwortung dieser Frage gibt es </a:t>
              </a:r>
              <a:r>
                <a:rPr lang="de-DE" sz="1400" i="1" dirty="0" smtClean="0"/>
                <a:t>4 </a:t>
              </a:r>
              <a:r>
                <a:rPr lang="de-DE" sz="1400" i="1" dirty="0"/>
                <a:t>Punkte!)</a:t>
              </a:r>
              <a:endParaRPr lang="de-AT" sz="1400" dirty="0"/>
            </a:p>
            <a:p>
              <a:pPr lvl="0"/>
              <a:endParaRPr lang="de-AT" sz="1400" dirty="0"/>
            </a:p>
          </p:txBody>
        </p:sp>
      </p:grpSp>
      <p:pic>
        <p:nvPicPr>
          <p:cNvPr id="8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448434" y="5753425"/>
            <a:ext cx="1660070" cy="105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704" y="4259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8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3405" r="1809" b="3181"/>
          <a:stretch/>
        </p:blipFill>
        <p:spPr>
          <a:xfrm>
            <a:off x="-14186" y="799744"/>
            <a:ext cx="9158186" cy="5365560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79512" y="6218148"/>
            <a:ext cx="8840731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 b="1" dirty="0">
                <a:solidFill>
                  <a:srgbClr val="FF0000"/>
                </a:solidFill>
                <a:latin typeface="Arial" charset="0"/>
              </a:rPr>
              <a:t>Tektonische Platten - Bewegungsformen</a:t>
            </a:r>
            <a:r>
              <a:rPr lang="de-DE" altLang="de-DE" sz="1400" b="1" dirty="0" smtClean="0">
                <a:solidFill>
                  <a:srgbClr val="FF0000"/>
                </a:solidFill>
                <a:latin typeface="Arial" charset="0"/>
              </a:rPr>
              <a:t>: konvergent </a:t>
            </a:r>
            <a:r>
              <a:rPr lang="de-DE" altLang="de-DE" sz="1400" dirty="0">
                <a:solidFill>
                  <a:srgbClr val="FF0000"/>
                </a:solidFill>
                <a:latin typeface="Arial" charset="0"/>
              </a:rPr>
              <a:t>(aufeinander zu</a:t>
            </a:r>
            <a:r>
              <a:rPr lang="de-DE" altLang="de-DE" sz="1400" dirty="0" smtClean="0">
                <a:solidFill>
                  <a:srgbClr val="FF0000"/>
                </a:solidFill>
                <a:latin typeface="Arial" charset="0"/>
              </a:rPr>
              <a:t>), </a:t>
            </a:r>
            <a:r>
              <a:rPr lang="de-DE" altLang="de-DE" sz="1400" b="1" dirty="0" smtClean="0">
                <a:solidFill>
                  <a:srgbClr val="FF0000"/>
                </a:solidFill>
                <a:latin typeface="Arial" charset="0"/>
              </a:rPr>
              <a:t>divergent </a:t>
            </a:r>
            <a:r>
              <a:rPr lang="de-DE" altLang="de-DE" sz="1400" dirty="0" smtClean="0">
                <a:solidFill>
                  <a:srgbClr val="FF0000"/>
                </a:solidFill>
                <a:latin typeface="Arial" charset="0"/>
              </a:rPr>
              <a:t>(voneinander weg, auseinander </a:t>
            </a:r>
            <a:r>
              <a:rPr lang="de-DE" altLang="de-DE" sz="1400" dirty="0">
                <a:solidFill>
                  <a:srgbClr val="FF0000"/>
                </a:solidFill>
                <a:latin typeface="Arial" charset="0"/>
              </a:rPr>
              <a:t>gerichtet</a:t>
            </a:r>
            <a:r>
              <a:rPr lang="de-DE" altLang="de-DE" sz="1400" dirty="0" smtClean="0">
                <a:solidFill>
                  <a:srgbClr val="FF0000"/>
                </a:solidFill>
                <a:latin typeface="Arial" charset="0"/>
              </a:rPr>
              <a:t>), </a:t>
            </a:r>
            <a:r>
              <a:rPr lang="de-DE" altLang="de-DE" sz="1400" b="1" dirty="0" err="1" smtClean="0">
                <a:solidFill>
                  <a:srgbClr val="FF0000"/>
                </a:solidFill>
                <a:latin typeface="Arial" charset="0"/>
              </a:rPr>
              <a:t>transform</a:t>
            </a:r>
            <a:r>
              <a:rPr lang="de-DE" altLang="de-DE" sz="14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altLang="de-DE" sz="1400" dirty="0">
                <a:solidFill>
                  <a:srgbClr val="FF0000"/>
                </a:solidFill>
                <a:latin typeface="Arial" charset="0"/>
              </a:rPr>
              <a:t>(aneinander </a:t>
            </a:r>
            <a:r>
              <a:rPr lang="de-DE" altLang="de-DE" sz="1400" dirty="0" smtClean="0">
                <a:solidFill>
                  <a:srgbClr val="FF0000"/>
                </a:solidFill>
                <a:latin typeface="Arial" charset="0"/>
              </a:rPr>
              <a:t>vorbei) Bewegungsraten </a:t>
            </a:r>
            <a:r>
              <a:rPr lang="de-DE" altLang="de-DE" sz="1400" dirty="0">
                <a:solidFill>
                  <a:srgbClr val="FF0000"/>
                </a:solidFill>
                <a:latin typeface="Arial" charset="0"/>
              </a:rPr>
              <a:t>auf Abb. in cm/a </a:t>
            </a:r>
            <a:endParaRPr lang="de-DE" altLang="de-DE" sz="1400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 b="1" dirty="0" smtClean="0">
                <a:solidFill>
                  <a:srgbClr val="FF0000"/>
                </a:solidFill>
                <a:latin typeface="Arial" charset="0"/>
              </a:rPr>
              <a:t>konvergent – divergent – transform_3 </a:t>
            </a:r>
            <a:endParaRPr lang="de-DE" altLang="de-DE" sz="3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Ellipse 4"/>
          <p:cNvSpPr/>
          <p:nvPr/>
        </p:nvSpPr>
        <p:spPr>
          <a:xfrm rot="5779562">
            <a:off x="168771" y="2611413"/>
            <a:ext cx="1333306" cy="737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608006" y="0"/>
            <a:ext cx="153599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 rot="2809857">
            <a:off x="5324936" y="2145668"/>
            <a:ext cx="1110792" cy="679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Ellipse 7"/>
          <p:cNvSpPr/>
          <p:nvPr/>
        </p:nvSpPr>
        <p:spPr>
          <a:xfrm rot="5779562">
            <a:off x="4895326" y="2125115"/>
            <a:ext cx="525126" cy="501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Ellipse 8"/>
          <p:cNvSpPr/>
          <p:nvPr/>
        </p:nvSpPr>
        <p:spPr>
          <a:xfrm rot="4625723">
            <a:off x="6272379" y="3633710"/>
            <a:ext cx="1920585" cy="679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1760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3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9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>
            <a:grpSpLocks/>
          </p:cNvGrpSpPr>
          <p:nvPr/>
        </p:nvGrpSpPr>
        <p:grpSpPr bwMode="auto">
          <a:xfrm>
            <a:off x="-396875" y="706438"/>
            <a:ext cx="6265863" cy="2381250"/>
            <a:chOff x="-396135" y="707212"/>
            <a:chExt cx="6265056" cy="2380957"/>
          </a:xfrm>
        </p:grpSpPr>
        <p:sp>
          <p:nvSpPr>
            <p:cNvPr id="14" name="Ellipse 13"/>
            <p:cNvSpPr/>
            <p:nvPr/>
          </p:nvSpPr>
          <p:spPr>
            <a:xfrm rot="2139287">
              <a:off x="-396135" y="1071945"/>
              <a:ext cx="6265056" cy="201622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5144" name="Textfeld 14"/>
            <p:cNvSpPr txBox="1">
              <a:spLocks noChangeArrowheads="1"/>
            </p:cNvSpPr>
            <p:nvPr/>
          </p:nvSpPr>
          <p:spPr bwMode="auto">
            <a:xfrm>
              <a:off x="539552" y="707212"/>
              <a:ext cx="5112569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>
                  <a:latin typeface="Arial" pitchFamily="34" charset="0"/>
                  <a:cs typeface="Arial" pitchFamily="34" charset="0"/>
                </a:rPr>
                <a:t>  </a:t>
              </a:r>
              <a:r>
                <a:rPr lang="de-DE" altLang="de-DE" sz="2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Tektonik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       Geologie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	  Lithologie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>
                  <a:latin typeface="Arial" pitchFamily="34" charset="0"/>
                  <a:cs typeface="Arial" pitchFamily="34" charset="0"/>
                </a:rPr>
                <a:t>	  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>
                  <a:latin typeface="Arial" pitchFamily="34" charset="0"/>
                  <a:cs typeface="Arial" pitchFamily="34" charset="0"/>
                </a:rPr>
                <a:t>		</a:t>
              </a:r>
              <a:r>
                <a:rPr lang="de-DE" altLang="de-DE" sz="2000" i="1">
                  <a:latin typeface="Arial" pitchFamily="34" charset="0"/>
                  <a:cs typeface="Arial" pitchFamily="34" charset="0"/>
                </a:rPr>
                <a:t>Jahrmillionen</a:t>
              </a:r>
              <a:endParaRPr lang="de-AT" altLang="de-DE" sz="2000" i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uppieren 15"/>
          <p:cNvGrpSpPr>
            <a:grpSpLocks/>
          </p:cNvGrpSpPr>
          <p:nvPr/>
        </p:nvGrpSpPr>
        <p:grpSpPr bwMode="auto">
          <a:xfrm>
            <a:off x="3322638" y="692150"/>
            <a:ext cx="6303962" cy="2390775"/>
            <a:chOff x="3322077" y="692696"/>
            <a:chExt cx="6304779" cy="2389439"/>
          </a:xfrm>
        </p:grpSpPr>
        <p:sp>
          <p:nvSpPr>
            <p:cNvPr id="17" name="Ellipse 16"/>
            <p:cNvSpPr/>
            <p:nvPr/>
          </p:nvSpPr>
          <p:spPr>
            <a:xfrm rot="19424212">
              <a:off x="3322077" y="1065911"/>
              <a:ext cx="6304779" cy="2016224"/>
            </a:xfrm>
            <a:prstGeom prst="ellipse">
              <a:avLst/>
            </a:prstGeom>
            <a:gradFill flip="none" rotWithShape="1">
              <a:gsLst>
                <a:gs pos="0">
                  <a:srgbClr val="9999FF">
                    <a:shade val="30000"/>
                    <a:satMod val="115000"/>
                    <a:alpha val="0"/>
                  </a:srgbClr>
                </a:gs>
                <a:gs pos="50000">
                  <a:srgbClr val="9999FF">
                    <a:shade val="67500"/>
                    <a:satMod val="115000"/>
                  </a:srgbClr>
                </a:gs>
                <a:gs pos="100000">
                  <a:srgbClr val="9999FF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644635" y="692696"/>
              <a:ext cx="4320148" cy="19991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		  </a:t>
              </a:r>
              <a:r>
                <a:rPr lang="de-DE" sz="2000" dirty="0">
                  <a:solidFill>
                    <a:schemeClr val="accent6"/>
                  </a:solidFill>
                  <a:latin typeface="Arial" pitchFamily="34" charset="0"/>
                  <a:cs typeface="Arial" pitchFamily="34" charset="0"/>
                </a:rPr>
                <a:t>Geomorphologie</a:t>
              </a:r>
            </a:p>
            <a:p>
              <a:pPr>
                <a:defRPr/>
              </a:pPr>
              <a:r>
                <a:rPr lang="de-DE" sz="2000" dirty="0">
                  <a:solidFill>
                    <a:schemeClr val="accent6"/>
                  </a:solidFill>
                  <a:latin typeface="Arial" pitchFamily="34" charset="0"/>
                  <a:cs typeface="Arial" pitchFamily="34" charset="0"/>
                </a:rPr>
                <a:t>	           Quartärgeologie</a:t>
              </a:r>
            </a:p>
            <a:p>
              <a:pPr>
                <a:defRPr/>
              </a:pPr>
              <a:r>
                <a:rPr lang="de-DE" sz="2000" dirty="0">
                  <a:solidFill>
                    <a:schemeClr val="accent6"/>
                  </a:solidFill>
                  <a:latin typeface="Arial" pitchFamily="34" charset="0"/>
                  <a:cs typeface="Arial" pitchFamily="34" charset="0"/>
                </a:rPr>
                <a:t>	          Klimakunde</a:t>
              </a:r>
            </a:p>
            <a:p>
              <a:pPr>
                <a:defRPr/>
              </a:pPr>
              <a:r>
                <a:rPr lang="de-DE" sz="2000" dirty="0">
                  <a:solidFill>
                    <a:schemeClr val="accent6"/>
                  </a:solidFill>
                  <a:latin typeface="Arial" pitchFamily="34" charset="0"/>
                  <a:cs typeface="Arial" pitchFamily="34" charset="0"/>
                </a:rPr>
                <a:t>	    Länderkunde</a:t>
              </a:r>
            </a:p>
            <a:p>
              <a:pPr>
                <a:defRPr/>
              </a:pPr>
              <a:endParaRPr lang="de-DE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defRPr/>
              </a:pPr>
              <a:r>
                <a:rPr lang="de-DE" sz="2000" i="1" dirty="0">
                  <a:latin typeface="Arial" pitchFamily="34" charset="0"/>
                  <a:cs typeface="Arial" pitchFamily="34" charset="0"/>
                </a:rPr>
                <a:t>        Jahrtausende</a:t>
              </a:r>
              <a:endParaRPr lang="de-AT" sz="2000" i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uppieren 18"/>
          <p:cNvGrpSpPr>
            <a:grpSpLocks/>
          </p:cNvGrpSpPr>
          <p:nvPr/>
        </p:nvGrpSpPr>
        <p:grpSpPr bwMode="auto">
          <a:xfrm>
            <a:off x="-457200" y="3825875"/>
            <a:ext cx="6303963" cy="2262188"/>
            <a:chOff x="-457252" y="3825941"/>
            <a:chExt cx="6304779" cy="2263151"/>
          </a:xfrm>
        </p:grpSpPr>
        <p:sp>
          <p:nvSpPr>
            <p:cNvPr id="20" name="Ellipse 19"/>
            <p:cNvSpPr/>
            <p:nvPr/>
          </p:nvSpPr>
          <p:spPr>
            <a:xfrm rot="19511192">
              <a:off x="-457252" y="3825941"/>
              <a:ext cx="6304779" cy="2016224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  <a:alpha val="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684309" y="4149929"/>
              <a:ext cx="4752002" cy="19391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2000" i="1" dirty="0">
                  <a:latin typeface="Arial" pitchFamily="34" charset="0"/>
                  <a:cs typeface="Arial" pitchFamily="34" charset="0"/>
                </a:rPr>
                <a:t>	           Jahrhunderte</a:t>
              </a:r>
              <a:endParaRPr lang="de-AT" sz="2000" i="1" dirty="0">
                <a:latin typeface="Arial" pitchFamily="34" charset="0"/>
                <a:cs typeface="Arial" pitchFamily="34" charset="0"/>
              </a:endParaRPr>
            </a:p>
            <a:p>
              <a:pPr>
                <a:defRPr/>
              </a:pPr>
              <a:r>
                <a:rPr lang="de-DE" sz="2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	</a:t>
              </a:r>
              <a:endParaRPr lang="de-DE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defRPr/>
              </a:pPr>
              <a:r>
                <a:rPr lang="de-DE" sz="2000" dirty="0">
                  <a:solidFill>
                    <a:schemeClr val="accent6"/>
                  </a:solidFill>
                  <a:latin typeface="Arial" pitchFamily="34" charset="0"/>
                  <a:cs typeface="Arial" pitchFamily="34" charset="0"/>
                </a:rPr>
                <a:t>                    </a:t>
              </a:r>
              <a:r>
                <a:rPr lang="de-DE" sz="20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Mensch</a:t>
              </a:r>
            </a:p>
            <a:p>
              <a:pPr>
                <a:defRPr/>
              </a:pPr>
              <a:r>
                <a:rPr lang="de-DE" sz="20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     Kulturgeschichte      </a:t>
              </a:r>
            </a:p>
            <a:p>
              <a:pPr>
                <a:defRPr/>
              </a:pPr>
              <a:r>
                <a:rPr lang="de-DE" sz="20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      Wirtschaft</a:t>
              </a:r>
            </a:p>
            <a:p>
              <a:pPr>
                <a:defRPr/>
              </a:pPr>
              <a:r>
                <a:rPr lang="de-DE" sz="20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Bedürfnisse </a:t>
              </a:r>
              <a:r>
                <a:rPr lang="de-DE" sz="2000" i="1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       </a:t>
              </a:r>
              <a:endParaRPr lang="de-AT" sz="20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Gruppieren 21"/>
          <p:cNvGrpSpPr>
            <a:grpSpLocks/>
          </p:cNvGrpSpPr>
          <p:nvPr/>
        </p:nvGrpSpPr>
        <p:grpSpPr bwMode="auto">
          <a:xfrm>
            <a:off x="3333750" y="3836988"/>
            <a:ext cx="6926263" cy="2317750"/>
            <a:chOff x="3332991" y="3836553"/>
            <a:chExt cx="6927641" cy="2318299"/>
          </a:xfrm>
        </p:grpSpPr>
        <p:sp>
          <p:nvSpPr>
            <p:cNvPr id="23" name="Ellipse 22"/>
            <p:cNvSpPr/>
            <p:nvPr/>
          </p:nvSpPr>
          <p:spPr>
            <a:xfrm rot="2090060">
              <a:off x="3332991" y="3836553"/>
              <a:ext cx="6265056" cy="2016224"/>
            </a:xfrm>
            <a:prstGeom prst="ellipse">
              <a:avLst/>
            </a:prstGeom>
            <a:gradFill flip="none" rotWithShape="1">
              <a:gsLst>
                <a:gs pos="0">
                  <a:srgbClr val="FF5050">
                    <a:shade val="30000"/>
                    <a:satMod val="115000"/>
                    <a:alpha val="0"/>
                  </a:srgbClr>
                </a:gs>
                <a:gs pos="50000">
                  <a:srgbClr val="FF5050">
                    <a:shade val="67500"/>
                    <a:satMod val="115000"/>
                  </a:srgbClr>
                </a:gs>
                <a:gs pos="100000">
                  <a:srgbClr val="FF505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5132" name="Textfeld 23"/>
            <p:cNvSpPr txBox="1">
              <a:spLocks noChangeArrowheads="1"/>
            </p:cNvSpPr>
            <p:nvPr/>
          </p:nvSpPr>
          <p:spPr bwMode="auto">
            <a:xfrm>
              <a:off x="5148063" y="4154304"/>
              <a:ext cx="5112569" cy="200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000" i="1">
                  <a:latin typeface="Arial" pitchFamily="34" charset="0"/>
                  <a:cs typeface="Arial" pitchFamily="34" charset="0"/>
                </a:rPr>
                <a:t> Jahrzehnte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000" i="1">
                <a:latin typeface="Arial" pitchFamily="34" charset="0"/>
                <a:cs typeface="Arial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00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Technische Maßnahmen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00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           Entwässerung        	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00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              Ingenieur-Biologie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00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	          Konstruktionen</a:t>
              </a:r>
              <a:r>
                <a:rPr lang="de-DE" altLang="de-DE" sz="2400">
                  <a:latin typeface="Arial" pitchFamily="34" charset="0"/>
                  <a:cs typeface="Arial" pitchFamily="34" charset="0"/>
                </a:rPr>
                <a:t>	         	</a:t>
              </a:r>
              <a:endParaRPr lang="de-AT" altLang="de-DE" sz="2000" i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echteck 11"/>
          <p:cNvSpPr/>
          <p:nvPr/>
        </p:nvSpPr>
        <p:spPr>
          <a:xfrm>
            <a:off x="107504" y="2855838"/>
            <a:ext cx="8928992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Ziel: Einführung, Querverbindungen,</a:t>
            </a:r>
          </a:p>
          <a:p>
            <a:pPr algn="ctr">
              <a:defRPr/>
            </a:pPr>
            <a:r>
              <a:rPr lang="de-DE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Motivation </a:t>
            </a:r>
            <a:r>
              <a:rPr lang="de-DE" sz="32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als Geograph</a:t>
            </a:r>
            <a:r>
              <a:rPr lang="de-DE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Exkursionsziele</a:t>
            </a:r>
            <a:endParaRPr lang="de-DE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2733330" y="57398"/>
            <a:ext cx="368562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Lerninhalte</a:t>
            </a:r>
          </a:p>
        </p:txBody>
      </p:sp>
      <p:pic>
        <p:nvPicPr>
          <p:cNvPr id="25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7" y="5877272"/>
            <a:ext cx="1698509" cy="86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341" y="1086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0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1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 b="1" dirty="0" smtClean="0">
                <a:solidFill>
                  <a:srgbClr val="FF0000"/>
                </a:solidFill>
                <a:latin typeface="Arial" charset="0"/>
              </a:rPr>
              <a:t>San Andreas-Transformbewegung</a:t>
            </a:r>
            <a:endParaRPr lang="de-DE" altLang="de-DE" sz="32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08" y="873416"/>
            <a:ext cx="1569332" cy="212353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310594"/>
            <a:ext cx="5394176" cy="335876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68687"/>
            <a:ext cx="3169264" cy="212826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7" y="3284984"/>
            <a:ext cx="3384376" cy="338437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66" y="875608"/>
            <a:ext cx="3872075" cy="2121344"/>
          </a:xfrm>
          <a:prstGeom prst="rect">
            <a:avLst/>
          </a:prstGeom>
        </p:spPr>
      </p:pic>
      <p:pic>
        <p:nvPicPr>
          <p:cNvPr id="8" name="Picture 8" descr="J:\scan\S20C-411031109250.jpg"/>
          <p:cNvPicPr>
            <a:picLocks noChangeAspect="1" noChangeArrowheads="1"/>
          </p:cNvPicPr>
          <p:nvPr/>
        </p:nvPicPr>
        <p:blipFill>
          <a:blip r:embed="rId9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608006" y="0"/>
            <a:ext cx="153599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352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0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4" r="6714" b="84108"/>
          <a:stretch/>
        </p:blipFill>
        <p:spPr>
          <a:xfrm>
            <a:off x="0" y="3126633"/>
            <a:ext cx="9144000" cy="3746500"/>
          </a:xfrm>
          <a:prstGeom prst="rect">
            <a:avLst/>
          </a:prstGeom>
        </p:spPr>
      </p:pic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6228184" y="5949280"/>
            <a:ext cx="2735858" cy="7694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1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aus und ergänzend </a:t>
            </a:r>
            <a:r>
              <a:rPr lang="de-DE" altLang="de-DE" sz="11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dazu: </a:t>
            </a:r>
            <a:r>
              <a:rPr lang="de-DE" altLang="de-DE" sz="11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Geol.B</a:t>
            </a:r>
            <a:r>
              <a:rPr lang="de-DE" altLang="de-DE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.-A. (hrsg.) 2013. </a:t>
            </a:r>
            <a:r>
              <a:rPr lang="de-DE" altLang="de-DE" sz="11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Rocky Austria – Geologie von </a:t>
            </a:r>
            <a:r>
              <a:rPr lang="de-DE" altLang="de-DE" sz="11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Österrreich</a:t>
            </a:r>
            <a:r>
              <a:rPr lang="de-DE" altLang="de-DE" sz="11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kurz und bunt. 80p., Wien.</a:t>
            </a:r>
            <a:endParaRPr lang="de-AT" altLang="de-DE" sz="1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6" t="50000" r="4209" b="2648"/>
          <a:stretch/>
        </p:blipFill>
        <p:spPr>
          <a:xfrm>
            <a:off x="3435231" y="1124744"/>
            <a:ext cx="5529257" cy="1872208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b="1" dirty="0" smtClean="0">
                <a:solidFill>
                  <a:srgbClr val="FF0000"/>
                </a:solidFill>
                <a:latin typeface="Arial" charset="0"/>
              </a:rPr>
              <a:t>Rift – Dehnung von </a:t>
            </a:r>
            <a:r>
              <a:rPr lang="de-DE" altLang="de-DE" sz="2800" b="1" dirty="0" err="1" smtClean="0">
                <a:solidFill>
                  <a:srgbClr val="FF0000"/>
                </a:solidFill>
                <a:latin typeface="Arial" charset="0"/>
              </a:rPr>
              <a:t>Lithosphärenplatten</a:t>
            </a:r>
            <a:r>
              <a:rPr lang="de-DE" altLang="de-DE" sz="2800" b="1" dirty="0" smtClean="0">
                <a:solidFill>
                  <a:srgbClr val="FF0000"/>
                </a:solidFill>
                <a:latin typeface="Arial" charset="0"/>
              </a:rPr>
              <a:t> </a:t>
            </a:r>
            <a:endParaRPr lang="de-DE" altLang="de-DE" sz="28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608006" y="0"/>
            <a:ext cx="153599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feil nach unten 6"/>
          <p:cNvSpPr/>
          <p:nvPr/>
        </p:nvSpPr>
        <p:spPr>
          <a:xfrm rot="3995099">
            <a:off x="1488957" y="4491114"/>
            <a:ext cx="288032" cy="1224136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527" y="819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6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/>
          <a:stretch/>
        </p:blipFill>
        <p:spPr>
          <a:xfrm>
            <a:off x="107503" y="836710"/>
            <a:ext cx="8856985" cy="5328594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 b="1" dirty="0" smtClean="0">
                <a:solidFill>
                  <a:srgbClr val="FF0000"/>
                </a:solidFill>
                <a:latin typeface="Arial" charset="0"/>
              </a:rPr>
              <a:t>Rift- bzw. Grabenbruchzonen </a:t>
            </a:r>
            <a:endParaRPr lang="de-DE" altLang="de-DE" sz="32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424025"/>
            <a:ext cx="3659474" cy="2741279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2123728" y="4149080"/>
            <a:ext cx="936104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07504" y="6279703"/>
            <a:ext cx="885653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400" b="1" dirty="0" smtClean="0">
                <a:solidFill>
                  <a:srgbClr val="FF0000"/>
                </a:solidFill>
                <a:latin typeface="Arial" charset="0"/>
              </a:rPr>
              <a:t>Ostafrikanischer-Grabenbruch_1</a:t>
            </a:r>
            <a:endParaRPr lang="de-DE" altLang="de-DE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3995936" y="1052736"/>
            <a:ext cx="1944216" cy="4536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608006" y="0"/>
            <a:ext cx="153599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1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794" y="700663"/>
            <a:ext cx="4293246" cy="5579040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3200" b="1" dirty="0" smtClean="0">
                <a:solidFill>
                  <a:srgbClr val="FF0000"/>
                </a:solidFill>
                <a:latin typeface="Arial" charset="0"/>
              </a:rPr>
              <a:t>Rift- bzw. Grabenbruchzonen </a:t>
            </a:r>
            <a:endParaRPr lang="de-DE" altLang="de-DE" sz="32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" y="724303"/>
            <a:ext cx="4557188" cy="235740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" y="3081711"/>
            <a:ext cx="3029996" cy="2825471"/>
          </a:xfrm>
          <a:prstGeom prst="rect">
            <a:avLst/>
          </a:prstGeom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79512" y="6279703"/>
            <a:ext cx="8784527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400" b="1" dirty="0" smtClean="0">
                <a:solidFill>
                  <a:srgbClr val="FF0000"/>
                </a:solidFill>
                <a:latin typeface="Arial" charset="0"/>
              </a:rPr>
              <a:t>Oberrheingraben</a:t>
            </a:r>
            <a:endParaRPr lang="de-DE" altLang="de-DE" sz="24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1385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3200" b="1" dirty="0" smtClean="0">
                <a:solidFill>
                  <a:srgbClr val="FF0000"/>
                </a:solidFill>
                <a:latin typeface="Arial" charset="0"/>
              </a:rPr>
              <a:t>Rift- bzw. Grabenbruchzonen </a:t>
            </a:r>
            <a:endParaRPr lang="de-DE" altLang="de-DE" sz="3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79512" y="6279703"/>
            <a:ext cx="8784527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400" b="1" dirty="0" smtClean="0">
                <a:solidFill>
                  <a:srgbClr val="FF0000"/>
                </a:solidFill>
                <a:latin typeface="Arial" charset="0"/>
              </a:rPr>
              <a:t>Oberrheingraben</a:t>
            </a:r>
            <a:endParaRPr lang="de-DE" altLang="de-DE" sz="24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4"/>
          <a:stretch/>
        </p:blipFill>
        <p:spPr>
          <a:xfrm>
            <a:off x="179512" y="1268760"/>
            <a:ext cx="5930626" cy="3888432"/>
          </a:xfrm>
          <a:prstGeom prst="rect">
            <a:avLst/>
          </a:prstGeom>
        </p:spPr>
      </p:pic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07504" y="764704"/>
            <a:ext cx="8851899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de-DE" altLang="de-DE" sz="2400" b="1" dirty="0" err="1" smtClean="0">
                <a:solidFill>
                  <a:schemeClr val="bg1"/>
                </a:solidFill>
                <a:latin typeface="Arial" pitchFamily="34" charset="0"/>
              </a:rPr>
              <a:t>Laacher</a:t>
            </a:r>
            <a:r>
              <a:rPr lang="de-DE" altLang="de-DE" sz="2400" b="1" dirty="0" smtClean="0">
                <a:solidFill>
                  <a:schemeClr val="bg1"/>
                </a:solidFill>
                <a:latin typeface="Arial" pitchFamily="34" charset="0"/>
              </a:rPr>
              <a:t> See-Ausbruch vor 13.000 Jahren!</a:t>
            </a:r>
            <a:endParaRPr lang="de-AT" altLang="de-DE" sz="24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907" y="3454232"/>
            <a:ext cx="3029996" cy="282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6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t="7974" b="5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52400" y="109538"/>
            <a:ext cx="5356225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6000" b="1">
                <a:solidFill>
                  <a:srgbClr val="FF0000"/>
                </a:solidFill>
                <a:latin typeface="Arial" charset="0"/>
              </a:rPr>
              <a:t>„Ring of Fire“</a:t>
            </a:r>
            <a:endParaRPr lang="de-DE" altLang="de-DE" sz="6000" b="1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107504" y="6155580"/>
            <a:ext cx="6318250" cy="5857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 dirty="0">
                <a:solidFill>
                  <a:srgbClr val="FF0000"/>
                </a:solidFill>
                <a:latin typeface="Arial" charset="0"/>
              </a:rPr>
              <a:t>Aktiver moderner Kontinentalrand</a:t>
            </a:r>
          </a:p>
        </p:txBody>
      </p:sp>
      <p:sp>
        <p:nvSpPr>
          <p:cNvPr id="2" name="Ellipse 1"/>
          <p:cNvSpPr/>
          <p:nvPr/>
        </p:nvSpPr>
        <p:spPr>
          <a:xfrm>
            <a:off x="2987825" y="2492896"/>
            <a:ext cx="1800492" cy="93610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Rechteck 3"/>
          <p:cNvSpPr/>
          <p:nvPr/>
        </p:nvSpPr>
        <p:spPr>
          <a:xfrm>
            <a:off x="2987824" y="2771636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b="1" dirty="0" err="1" smtClean="0">
                <a:solidFill>
                  <a:srgbClr val="FF0000"/>
                </a:solidFill>
                <a:latin typeface="Arial" charset="0"/>
              </a:rPr>
              <a:t>Hawai</a:t>
            </a:r>
            <a:r>
              <a:rPr lang="de-DE" altLang="de-DE" b="1" dirty="0" smtClean="0">
                <a:solidFill>
                  <a:srgbClr val="FF0000"/>
                </a:solidFill>
                <a:latin typeface="Arial" charset="0"/>
              </a:rPr>
              <a:t>-Hotspot</a:t>
            </a:r>
            <a:endParaRPr lang="de-AT" b="1" dirty="0"/>
          </a:p>
        </p:txBody>
      </p:sp>
      <p:pic>
        <p:nvPicPr>
          <p:cNvPr id="8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608006" y="0"/>
            <a:ext cx="153599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3270" y="188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3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 autoUpdateAnimBg="0"/>
      <p:bldP spid="2" grpId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600" b="1" dirty="0" smtClean="0">
                <a:solidFill>
                  <a:schemeClr val="bg1"/>
                </a:solidFill>
                <a:latin typeface="Arial" charset="0"/>
              </a:rPr>
              <a:t>Hotspot Hawaii_1</a:t>
            </a:r>
            <a:endParaRPr lang="de-DE" altLang="de-DE" sz="3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8871386" cy="583264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8" y="801397"/>
            <a:ext cx="2710457" cy="212354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09" y="1438622"/>
            <a:ext cx="2655433" cy="2062386"/>
          </a:xfrm>
          <a:prstGeom prst="rect">
            <a:avLst/>
          </a:prstGeom>
        </p:spPr>
      </p:pic>
      <p:pic>
        <p:nvPicPr>
          <p:cNvPr id="6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608006" y="0"/>
            <a:ext cx="153599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80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600" b="1" dirty="0" smtClean="0">
                <a:solidFill>
                  <a:schemeClr val="bg1"/>
                </a:solidFill>
                <a:latin typeface="Arial" charset="0"/>
              </a:rPr>
              <a:t>Hotspot Hawaii_2</a:t>
            </a:r>
            <a:endParaRPr lang="de-DE" altLang="de-DE" sz="3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8856538" cy="591616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170227"/>
            <a:ext cx="1872208" cy="1510644"/>
          </a:xfrm>
          <a:prstGeom prst="rect">
            <a:avLst/>
          </a:prstGeom>
        </p:spPr>
      </p:pic>
      <p:pic>
        <p:nvPicPr>
          <p:cNvPr id="6" name="Picture 8" descr="J:\scan\S20C-411031109250.jpg"/>
          <p:cNvPicPr>
            <a:picLocks noChangeAspect="1" noChangeArrowheads="1"/>
          </p:cNvPicPr>
          <p:nvPr/>
        </p:nvPicPr>
        <p:blipFill>
          <a:blip r:embed="rId7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608006" y="0"/>
            <a:ext cx="153599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6256" y="190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2401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07504" y="116632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de-AT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Vulkanflankenbrüche und Tsunamis</a:t>
            </a:r>
          </a:p>
          <a:p>
            <a:pPr algn="ctr" fontAlgn="ctr"/>
            <a:r>
              <a:rPr lang="de-A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 Beispiel von La Palma, Teneriffa und </a:t>
            </a:r>
            <a:r>
              <a:rPr lang="de-A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Santorin</a:t>
            </a:r>
            <a:endParaRPr lang="de-A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877272"/>
            <a:ext cx="1698509" cy="86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9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2316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600" b="1" dirty="0" err="1" smtClean="0">
                <a:solidFill>
                  <a:schemeClr val="bg1"/>
                </a:solidFill>
                <a:latin typeface="Arial" charset="0"/>
              </a:rPr>
              <a:t>Phonolite</a:t>
            </a:r>
            <a:r>
              <a:rPr lang="de-DE" altLang="de-DE" sz="3600" b="1" dirty="0" smtClean="0">
                <a:solidFill>
                  <a:schemeClr val="bg1"/>
                </a:solidFill>
                <a:latin typeface="Arial" charset="0"/>
              </a:rPr>
              <a:t> der Kanarischen Inseln_6</a:t>
            </a:r>
            <a:endParaRPr lang="de-DE" altLang="de-DE" sz="3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" name="Picture 8" descr="J:\scan\S20C-411031109250.jpg"/>
          <p:cNvPicPr>
            <a:picLocks noChangeAspect="1" noChangeArrowheads="1"/>
          </p:cNvPicPr>
          <p:nvPr/>
        </p:nvPicPr>
        <p:blipFill>
          <a:blip r:embed="rId3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544717" y="859437"/>
            <a:ext cx="1403648" cy="89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9735" y="6309320"/>
            <a:ext cx="878453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b="1" dirty="0" smtClean="0">
                <a:solidFill>
                  <a:srgbClr val="FF0000"/>
                </a:solidFill>
                <a:latin typeface="Arial" charset="0"/>
              </a:rPr>
              <a:t>Saure, weil quarzreiche Laven bilden helle, spröde, blockige Oberflächen !</a:t>
            </a:r>
            <a:endParaRPr lang="de-DE" altLang="de-DE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" name="WordArt 12"/>
          <p:cNvSpPr>
            <a:spLocks noChangeArrowheads="1" noChangeShapeType="1" noTextEdit="1"/>
          </p:cNvSpPr>
          <p:nvPr/>
        </p:nvSpPr>
        <p:spPr bwMode="auto">
          <a:xfrm>
            <a:off x="4139952" y="4005064"/>
            <a:ext cx="4626026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latin typeface="Arial Black"/>
              </a:rPr>
              <a:t>Obsidian</a:t>
            </a:r>
            <a:endParaRPr lang="de-A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9837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Users\g40705u2902\AppData\Local\Microsoft\Windows\Temporary Internet Files\Content.IE5\HIKN1QV7\MM900219072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-315913"/>
            <a:ext cx="10369551" cy="763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07950" y="115888"/>
            <a:ext cx="8856663" cy="9540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>
                <a:solidFill>
                  <a:srgbClr val="FF0000"/>
                </a:solidFill>
                <a:latin typeface="Arial" charset="0"/>
                <a:cs typeface="Arial" charset="0"/>
              </a:rPr>
              <a:t>4,6 </a:t>
            </a:r>
            <a:r>
              <a:rPr lang="de-DE" altLang="de-DE" sz="2800">
                <a:solidFill>
                  <a:srgbClr val="FF0000"/>
                </a:solidFill>
                <a:latin typeface="Arial" charset="0"/>
                <a:cs typeface="Arial" charset="0"/>
              </a:rPr>
              <a:t>Milliarden Jahre vor heute entstehen Sonne, Erde, Planeten 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7950" y="1196975"/>
            <a:ext cx="8856663" cy="9540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>
                <a:solidFill>
                  <a:srgbClr val="FF0000"/>
                </a:solidFill>
                <a:latin typeface="Arial" charset="0"/>
                <a:cs typeface="Arial" charset="0"/>
              </a:rPr>
              <a:t>4,4</a:t>
            </a:r>
            <a:r>
              <a:rPr lang="de-DE" altLang="de-DE" sz="2800">
                <a:solidFill>
                  <a:srgbClr val="FF0000"/>
                </a:solidFill>
                <a:latin typeface="Arial" charset="0"/>
                <a:cs typeface="Arial" charset="0"/>
              </a:rPr>
              <a:t> Milliarden Jahre vor heute entstehen eine erste Kruste der Erde und mit Wasser gefüllte Becken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07950" y="5067300"/>
            <a:ext cx="8856663" cy="9540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>
                <a:solidFill>
                  <a:srgbClr val="FF0000"/>
                </a:solidFill>
                <a:latin typeface="Arial" charset="0"/>
                <a:cs typeface="Arial" charset="0"/>
              </a:rPr>
              <a:t>2,5</a:t>
            </a:r>
            <a:r>
              <a:rPr lang="de-DE" altLang="de-DE" sz="2800">
                <a:solidFill>
                  <a:srgbClr val="FF0000"/>
                </a:solidFill>
                <a:latin typeface="Arial" charset="0"/>
                <a:cs typeface="Arial" charset="0"/>
              </a:rPr>
              <a:t> Milliarden Jahre vor heute beginnen sich die Verteilung von Land und Wasser zu verändern   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7950" y="6146800"/>
            <a:ext cx="8856663" cy="5222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>
                <a:solidFill>
                  <a:srgbClr val="FF0000"/>
                </a:solidFill>
                <a:latin typeface="Arial" charset="0"/>
                <a:cs typeface="Arial" charset="0"/>
              </a:rPr>
              <a:t>Wir sprechen von der Plattentektonik</a:t>
            </a:r>
            <a:r>
              <a:rPr lang="de-DE" altLang="de-DE" sz="2800">
                <a:solidFill>
                  <a:srgbClr val="FF0000"/>
                </a:solidFill>
                <a:latin typeface="Arial" charset="0"/>
                <a:cs typeface="Arial" charset="0"/>
              </a:rPr>
              <a:t>   </a:t>
            </a: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9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600" b="1" dirty="0" err="1" smtClean="0">
                <a:solidFill>
                  <a:schemeClr val="bg1"/>
                </a:solidFill>
                <a:latin typeface="Arial" charset="0"/>
              </a:rPr>
              <a:t>Blob-Modell_Kanarische</a:t>
            </a:r>
            <a:r>
              <a:rPr lang="de-DE" altLang="de-DE" sz="3600" b="1" dirty="0" smtClean="0">
                <a:solidFill>
                  <a:schemeClr val="bg1"/>
                </a:solidFill>
                <a:latin typeface="Arial" charset="0"/>
              </a:rPr>
              <a:t> Inseln_1</a:t>
            </a:r>
            <a:endParaRPr lang="de-DE" altLang="de-DE" sz="3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64" b="14664"/>
          <a:stretch/>
        </p:blipFill>
        <p:spPr>
          <a:xfrm>
            <a:off x="0" y="908720"/>
            <a:ext cx="9144000" cy="5076825"/>
          </a:xfrm>
          <a:prstGeom prst="rect">
            <a:avLst/>
          </a:pr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9735" y="6093296"/>
            <a:ext cx="8784530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1600" b="1" dirty="0" smtClean="0">
                <a:solidFill>
                  <a:srgbClr val="FF0000"/>
                </a:solidFill>
                <a:latin typeface="Arial" charset="0"/>
              </a:rPr>
              <a:t>Wie die Hotspots ein Phänomen des Intraplattenvulkanismus, allerdings steigt hier das Magma vom Hotspot in form von Blasen auf, die insgesamt mehr Raum einnehmen.  </a:t>
            </a:r>
            <a:endParaRPr lang="de-DE" altLang="de-DE" sz="1600" i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49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7" t="28182" r="2973" b="3453"/>
          <a:stretch/>
        </p:blipFill>
        <p:spPr>
          <a:xfrm>
            <a:off x="0" y="980728"/>
            <a:ext cx="9144000" cy="5240266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600" b="1" dirty="0" err="1" smtClean="0">
                <a:solidFill>
                  <a:schemeClr val="bg1"/>
                </a:solidFill>
                <a:latin typeface="Arial" charset="0"/>
              </a:rPr>
              <a:t>Blob-Modell_Kanarische</a:t>
            </a:r>
            <a:r>
              <a:rPr lang="de-DE" altLang="de-DE" sz="3600" b="1" dirty="0" smtClean="0">
                <a:solidFill>
                  <a:schemeClr val="bg1"/>
                </a:solidFill>
                <a:latin typeface="Arial" charset="0"/>
              </a:rPr>
              <a:t> Inseln_2</a:t>
            </a:r>
            <a:endParaRPr lang="de-DE" altLang="de-DE" sz="3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608006" y="0"/>
            <a:ext cx="153599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9735" y="6402814"/>
            <a:ext cx="8784530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1600" b="1" dirty="0" smtClean="0">
                <a:solidFill>
                  <a:srgbClr val="FF0000"/>
                </a:solidFill>
                <a:latin typeface="Arial" charset="0"/>
              </a:rPr>
              <a:t>Auf den Kanaren überwiegen basaltische Laven (dunkel, dünnflüssig).</a:t>
            </a:r>
            <a:endParaRPr lang="de-DE" altLang="de-DE" sz="1600" i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735" y="134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9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600" b="1" dirty="0" err="1" smtClean="0">
                <a:solidFill>
                  <a:schemeClr val="bg1"/>
                </a:solidFill>
                <a:latin typeface="Arial" charset="0"/>
              </a:rPr>
              <a:t>Blob-Modell_Kanarische</a:t>
            </a:r>
            <a:r>
              <a:rPr lang="de-DE" altLang="de-DE" sz="3600" b="1" dirty="0" smtClean="0">
                <a:solidFill>
                  <a:schemeClr val="bg1"/>
                </a:solidFill>
                <a:latin typeface="Arial" charset="0"/>
              </a:rPr>
              <a:t> Inseln_3</a:t>
            </a:r>
            <a:endParaRPr lang="de-DE" altLang="de-DE" sz="3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608006" y="0"/>
            <a:ext cx="153599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9735" y="6309320"/>
            <a:ext cx="878453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b="1" dirty="0" smtClean="0">
                <a:solidFill>
                  <a:srgbClr val="FF0000"/>
                </a:solidFill>
                <a:latin typeface="Arial" charset="0"/>
              </a:rPr>
              <a:t>Basaltisches Magma steigt in Form von Gängen (</a:t>
            </a:r>
            <a:r>
              <a:rPr lang="de-DE" altLang="de-DE" b="1" dirty="0" err="1" smtClean="0">
                <a:solidFill>
                  <a:srgbClr val="FF0000"/>
                </a:solidFill>
                <a:latin typeface="Arial" charset="0"/>
              </a:rPr>
              <a:t>dikes</a:t>
            </a:r>
            <a:r>
              <a:rPr lang="de-DE" altLang="de-DE" b="1" dirty="0" smtClean="0">
                <a:solidFill>
                  <a:srgbClr val="FF0000"/>
                </a:solidFill>
                <a:latin typeface="Arial" charset="0"/>
              </a:rPr>
              <a:t>) in Schwärmen auf!</a:t>
            </a:r>
            <a:endParaRPr lang="de-DE" altLang="de-DE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364088" y="3429000"/>
            <a:ext cx="1008112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658" y="800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7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 autoUpdateAnimBg="0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600" b="1" dirty="0" smtClean="0">
                <a:solidFill>
                  <a:schemeClr val="bg1"/>
                </a:solidFill>
                <a:latin typeface="Arial" charset="0"/>
              </a:rPr>
              <a:t>Basalte der Kanarischen Inseln_4</a:t>
            </a:r>
            <a:endParaRPr lang="de-DE" altLang="de-DE" sz="3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608006" y="0"/>
            <a:ext cx="153599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107505" y="6309320"/>
            <a:ext cx="8856537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de-DE" altLang="de-DE" sz="2000" b="1" dirty="0" smtClean="0">
                <a:solidFill>
                  <a:srgbClr val="FF0000"/>
                </a:solidFill>
                <a:latin typeface="Arial" pitchFamily="34" charset="0"/>
              </a:rPr>
              <a:t>Kristallisation im Kern eines Ganges besser, da er langsamer </a:t>
            </a:r>
            <a:r>
              <a:rPr lang="de-DE" altLang="de-DE" sz="2000" b="1" dirty="0" err="1" smtClean="0">
                <a:solidFill>
                  <a:srgbClr val="FF0000"/>
                </a:solidFill>
                <a:latin typeface="Arial" pitchFamily="34" charset="0"/>
              </a:rPr>
              <a:t>auskühl</a:t>
            </a:r>
            <a:r>
              <a:rPr lang="de-DE" altLang="de-DE" sz="2000" b="1" dirty="0" smtClean="0">
                <a:solidFill>
                  <a:srgbClr val="FF0000"/>
                </a:solidFill>
                <a:latin typeface="Arial" pitchFamily="34" charset="0"/>
              </a:rPr>
              <a:t>!  </a:t>
            </a:r>
            <a:endParaRPr lang="de-AT" altLang="de-DE" sz="2000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1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12"/>
          <p:cNvSpPr>
            <a:spLocks noChangeArrowheads="1" noChangeShapeType="1" noTextEdit="1"/>
          </p:cNvSpPr>
          <p:nvPr/>
        </p:nvSpPr>
        <p:spPr bwMode="auto">
          <a:xfrm>
            <a:off x="160207" y="116632"/>
            <a:ext cx="88519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Pyroklastika</a:t>
            </a:r>
            <a:r>
              <a:rPr lang="de-A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 und deren Gefüge </a:t>
            </a:r>
            <a:endParaRPr lang="de-A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r="19108" b="13493"/>
          <a:stretch/>
        </p:blipFill>
        <p:spPr>
          <a:xfrm>
            <a:off x="4822177" y="3447798"/>
            <a:ext cx="4214319" cy="278951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177" y="764704"/>
            <a:ext cx="4132821" cy="266429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3" y="802433"/>
            <a:ext cx="4420745" cy="4642792"/>
          </a:xfrm>
          <a:prstGeom prst="rect">
            <a:avLst/>
          </a:prstGeom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95383" y="6237312"/>
            <a:ext cx="8841113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None/>
            </a:pPr>
            <a:r>
              <a:rPr lang="de-DE" altLang="de-DE" sz="1400" dirty="0" smtClean="0">
                <a:solidFill>
                  <a:srgbClr val="FF0000"/>
                </a:solidFill>
                <a:latin typeface="Arial" pitchFamily="34" charset="0"/>
              </a:rPr>
              <a:t>Korngrößen verfestigter </a:t>
            </a:r>
            <a:r>
              <a:rPr lang="de-DE" altLang="de-DE" sz="1400" dirty="0" err="1" smtClean="0">
                <a:solidFill>
                  <a:srgbClr val="FF0000"/>
                </a:solidFill>
                <a:latin typeface="Arial" pitchFamily="34" charset="0"/>
              </a:rPr>
              <a:t>Pyroklatika</a:t>
            </a:r>
            <a:r>
              <a:rPr lang="de-DE" altLang="de-DE" sz="1400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de-DE" altLang="de-DE" sz="1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aus und ergänzend dazu: </a:t>
            </a:r>
            <a:r>
              <a:rPr lang="de-DE" altLang="de-DE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Matthes S. 1996. </a:t>
            </a:r>
            <a:r>
              <a:rPr lang="de-DE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Mineralogie. 499p., Springer, Berlin</a:t>
            </a:r>
            <a:r>
              <a:rPr lang="de-DE" altLang="de-DE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de-AT" altLang="de-DE" sz="14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195382" y="5149641"/>
            <a:ext cx="4420745" cy="1015663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de-DE" altLang="de-DE" sz="2000" dirty="0" smtClean="0">
                <a:solidFill>
                  <a:schemeClr val="bg1"/>
                </a:solidFill>
                <a:latin typeface="Arial" pitchFamily="34" charset="0"/>
              </a:rPr>
              <a:t>Asche, Tuff, Lapilli, Bimsstein, Blöcke und Bomben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de-DE" altLang="de-DE" sz="2000" b="1" dirty="0" smtClean="0">
                <a:solidFill>
                  <a:schemeClr val="bg1"/>
                </a:solidFill>
                <a:latin typeface="Arial" pitchFamily="34" charset="0"/>
              </a:rPr>
              <a:t>lagern sich in Schichten ab</a:t>
            </a:r>
            <a:r>
              <a:rPr lang="de-DE" altLang="de-DE" sz="2000" dirty="0" smtClean="0">
                <a:solidFill>
                  <a:schemeClr val="bg1"/>
                </a:solidFill>
                <a:latin typeface="Arial" pitchFamily="34" charset="0"/>
              </a:rPr>
              <a:t>. </a:t>
            </a:r>
            <a:endParaRPr lang="de-AT" altLang="de-DE" sz="20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1043608" y="1087016"/>
            <a:ext cx="2736304" cy="5417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Ignimbrite</a:t>
            </a:r>
            <a:endParaRPr lang="de-A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4048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4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600" b="1" dirty="0" err="1" smtClean="0">
                <a:solidFill>
                  <a:schemeClr val="bg1"/>
                </a:solidFill>
                <a:latin typeface="Arial" charset="0"/>
              </a:rPr>
              <a:t>Tuffe</a:t>
            </a:r>
            <a:r>
              <a:rPr lang="de-DE" altLang="de-DE" sz="3600" b="1" dirty="0" smtClean="0">
                <a:solidFill>
                  <a:schemeClr val="bg1"/>
                </a:solidFill>
                <a:latin typeface="Arial" charset="0"/>
              </a:rPr>
              <a:t> der Kanarischen Inseln_7</a:t>
            </a:r>
            <a:endParaRPr lang="de-DE" altLang="de-DE" sz="3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495228" y="0"/>
            <a:ext cx="1648772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9735" y="6309320"/>
            <a:ext cx="878453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000" b="1" dirty="0" smtClean="0">
                <a:solidFill>
                  <a:srgbClr val="FF0000"/>
                </a:solidFill>
                <a:latin typeface="Arial" charset="0"/>
              </a:rPr>
              <a:t>Asche, </a:t>
            </a:r>
            <a:r>
              <a:rPr lang="de-DE" altLang="de-DE" sz="2000" b="1" dirty="0" err="1" smtClean="0">
                <a:solidFill>
                  <a:srgbClr val="FF0000"/>
                </a:solidFill>
                <a:latin typeface="Arial" charset="0"/>
              </a:rPr>
              <a:t>Tuffe</a:t>
            </a:r>
            <a:r>
              <a:rPr lang="de-DE" altLang="de-DE" sz="2000" b="1" dirty="0" smtClean="0">
                <a:solidFill>
                  <a:srgbClr val="FF0000"/>
                </a:solidFill>
                <a:latin typeface="Arial" charset="0"/>
              </a:rPr>
              <a:t>, Lapilli, Bimsstein in Schichten gelagert!</a:t>
            </a:r>
            <a:endParaRPr lang="de-DE" altLang="de-DE" sz="2000" i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4665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9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600" b="1" dirty="0" err="1" smtClean="0">
                <a:solidFill>
                  <a:schemeClr val="bg1"/>
                </a:solidFill>
                <a:latin typeface="Arial" charset="0"/>
              </a:rPr>
              <a:t>Ignimbrite</a:t>
            </a:r>
            <a:r>
              <a:rPr lang="de-DE" altLang="de-DE" sz="3600" b="1" dirty="0" smtClean="0">
                <a:solidFill>
                  <a:schemeClr val="bg1"/>
                </a:solidFill>
                <a:latin typeface="Arial" charset="0"/>
              </a:rPr>
              <a:t> der Kanarischen Inseln_8</a:t>
            </a:r>
            <a:endParaRPr lang="de-DE" altLang="de-DE" sz="3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" name="Picture 8" descr="J:\scan\S20C-411031109250.jpg"/>
          <p:cNvPicPr>
            <a:picLocks noChangeAspect="1" noChangeArrowheads="1"/>
          </p:cNvPicPr>
          <p:nvPr/>
        </p:nvPicPr>
        <p:blipFill>
          <a:blip r:embed="rId3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428494" y="836712"/>
            <a:ext cx="153599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9735" y="5877272"/>
            <a:ext cx="8784530" cy="78483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b="1" dirty="0" smtClean="0">
                <a:solidFill>
                  <a:srgbClr val="FF0000"/>
                </a:solidFill>
                <a:latin typeface="Arial" charset="0"/>
              </a:rPr>
              <a:t>Diese gebogenen „Schwarten“ entstanden durch laminares Fließen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 altLang="de-DE" b="1" dirty="0" smtClean="0">
                <a:solidFill>
                  <a:srgbClr val="FF0000"/>
                </a:solidFill>
                <a:latin typeface="Arial" charset="0"/>
              </a:rPr>
              <a:t>in einer dicken vulkanischen Glutwolke!</a:t>
            </a:r>
            <a:endParaRPr lang="de-DE" altLang="de-DE" i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67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2696"/>
            <a:ext cx="9124207" cy="614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600" b="1" dirty="0" err="1" smtClean="0">
                <a:solidFill>
                  <a:schemeClr val="bg1"/>
                </a:solidFill>
                <a:latin typeface="Arial" charset="0"/>
              </a:rPr>
              <a:t>Massenbewegungen_Kanarische</a:t>
            </a:r>
            <a:r>
              <a:rPr lang="de-DE" altLang="de-DE" sz="3600" b="1" dirty="0" smtClean="0">
                <a:solidFill>
                  <a:schemeClr val="bg1"/>
                </a:solidFill>
                <a:latin typeface="Arial" charset="0"/>
              </a:rPr>
              <a:t> Inseln</a:t>
            </a:r>
            <a:endParaRPr lang="de-DE" altLang="de-DE" sz="3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27817"/>
            <a:ext cx="1152127" cy="58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2195736" y="1052736"/>
            <a:ext cx="2232248" cy="2376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0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100"/>
            <a:ext cx="9131027" cy="630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600" b="1" dirty="0" err="1" smtClean="0">
                <a:solidFill>
                  <a:schemeClr val="bg1"/>
                </a:solidFill>
                <a:latin typeface="Arial" charset="0"/>
              </a:rPr>
              <a:t>Teneriffa_Flankenkollaps</a:t>
            </a:r>
            <a:endParaRPr lang="de-DE" altLang="de-DE" sz="3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7475"/>
            <a:ext cx="1698509" cy="86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5580111" y="3703548"/>
            <a:ext cx="3426701" cy="21017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8144" y="152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1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121"/>
            <a:ext cx="9144000" cy="637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600" b="1" dirty="0" err="1" smtClean="0">
                <a:solidFill>
                  <a:schemeClr val="bg1"/>
                </a:solidFill>
                <a:latin typeface="Arial" charset="0"/>
              </a:rPr>
              <a:t>Teneriffa_Canadas</a:t>
            </a:r>
            <a:r>
              <a:rPr lang="de-DE" altLang="de-DE" sz="3600" b="1" dirty="0" smtClean="0">
                <a:solidFill>
                  <a:schemeClr val="bg1"/>
                </a:solidFill>
                <a:latin typeface="Arial" charset="0"/>
              </a:rPr>
              <a:t>-Caldera</a:t>
            </a:r>
            <a:endParaRPr lang="de-DE" altLang="de-DE" sz="3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7475"/>
            <a:ext cx="1698509" cy="86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477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5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41438"/>
            <a:ext cx="7177087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 rot="2534446">
            <a:off x="6396038" y="1755775"/>
            <a:ext cx="2201862" cy="5238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altLang="de-DE" sz="2800" b="1" dirty="0">
                <a:solidFill>
                  <a:schemeClr val="bg1"/>
                </a:solidFill>
              </a:rPr>
              <a:t>Erdaltertum</a:t>
            </a:r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 rot="-1484180">
            <a:off x="1268413" y="1595438"/>
            <a:ext cx="2500312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>
                <a:solidFill>
                  <a:schemeClr val="bg1"/>
                </a:solidFill>
                <a:latin typeface="Arial" charset="0"/>
              </a:rPr>
              <a:t>Erdmittelalter</a:t>
            </a:r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 rot="3049028">
            <a:off x="469106" y="4960144"/>
            <a:ext cx="2022475" cy="5222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>
                <a:latin typeface="Arial" charset="0"/>
              </a:rPr>
              <a:t>Erdneuzeit</a:t>
            </a:r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3348038" y="5930900"/>
            <a:ext cx="4872037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>
                <a:solidFill>
                  <a:srgbClr val="3399FF"/>
                </a:solidFill>
                <a:latin typeface="Arial" charset="0"/>
              </a:rPr>
              <a:t>Eiszeiten</a:t>
            </a: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0" y="34925"/>
            <a:ext cx="9144000" cy="1016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914400" indent="-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371600" indent="-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828800" indent="-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86000" indent="-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rgbClr val="FFFF00"/>
                </a:solidFill>
                <a:latin typeface="Arial" charset="0"/>
                <a:cs typeface="Arial" charset="0"/>
              </a:rPr>
              <a:t>Entwicklung der Erde und Katastrophen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>
                <a:solidFill>
                  <a:srgbClr val="FFFF00"/>
                </a:solidFill>
                <a:latin typeface="Arial" charset="0"/>
                <a:cs typeface="Arial" charset="0"/>
              </a:rPr>
              <a:t>(Kalender: 1 Jahr für 4,6 Milliarden J.)</a:t>
            </a:r>
          </a:p>
        </p:txBody>
      </p:sp>
      <p:pic>
        <p:nvPicPr>
          <p:cNvPr id="1639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536825"/>
            <a:ext cx="1366838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92075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Grafi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13" y="2944813"/>
            <a:ext cx="1606550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feil nach unten 1"/>
          <p:cNvSpPr/>
          <p:nvPr/>
        </p:nvSpPr>
        <p:spPr>
          <a:xfrm>
            <a:off x="4787900" y="1196975"/>
            <a:ext cx="360363" cy="936625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3" name="Pfeil nach unten 12"/>
          <p:cNvSpPr/>
          <p:nvPr/>
        </p:nvSpPr>
        <p:spPr>
          <a:xfrm rot="15556551">
            <a:off x="1234281" y="3296444"/>
            <a:ext cx="360363" cy="936625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894" y="1196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3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0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2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4"/>
          <a:stretch/>
        </p:blipFill>
        <p:spPr bwMode="auto">
          <a:xfrm>
            <a:off x="7623" y="650880"/>
            <a:ext cx="6912768" cy="617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07504" y="115888"/>
            <a:ext cx="8856538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600" b="1" dirty="0" smtClean="0">
                <a:solidFill>
                  <a:schemeClr val="bg1"/>
                </a:solidFill>
                <a:latin typeface="Arial" charset="0"/>
              </a:rPr>
              <a:t>Tsunami-Entwicklung_2 Min. – 9 </a:t>
            </a:r>
            <a:r>
              <a:rPr lang="de-DE" altLang="de-DE" sz="3600" b="1" dirty="0" err="1" smtClean="0">
                <a:solidFill>
                  <a:schemeClr val="bg1"/>
                </a:solidFill>
                <a:latin typeface="Arial" charset="0"/>
              </a:rPr>
              <a:t>Stund</a:t>
            </a:r>
            <a:r>
              <a:rPr lang="de-DE" altLang="de-DE" sz="3600" b="1" dirty="0" smtClean="0">
                <a:solidFill>
                  <a:schemeClr val="bg1"/>
                </a:solidFill>
                <a:latin typeface="Arial" charset="0"/>
              </a:rPr>
              <a:t>.</a:t>
            </a:r>
            <a:endParaRPr lang="de-DE" altLang="de-DE" sz="3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533" y="836712"/>
            <a:ext cx="1698509" cy="86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1137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3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WordArt 12"/>
          <p:cNvSpPr>
            <a:spLocks noChangeArrowheads="1" noChangeShapeType="1" noTextEdit="1"/>
          </p:cNvSpPr>
          <p:nvPr/>
        </p:nvSpPr>
        <p:spPr bwMode="auto">
          <a:xfrm>
            <a:off x="228600" y="188913"/>
            <a:ext cx="8686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89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Tsunami</a:t>
            </a:r>
          </a:p>
        </p:txBody>
      </p:sp>
      <p:sp>
        <p:nvSpPr>
          <p:cNvPr id="4" name="Ellipse 3"/>
          <p:cNvSpPr/>
          <p:nvPr/>
        </p:nvSpPr>
        <p:spPr>
          <a:xfrm>
            <a:off x="7092950" y="1557338"/>
            <a:ext cx="2051050" cy="18716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pic>
        <p:nvPicPr>
          <p:cNvPr id="37893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5876925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1755" y="3706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625"/>
            <a:ext cx="91440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WordArt 12"/>
          <p:cNvSpPr>
            <a:spLocks noChangeArrowheads="1" noChangeShapeType="1" noTextEdit="1"/>
          </p:cNvSpPr>
          <p:nvPr/>
        </p:nvSpPr>
        <p:spPr bwMode="auto">
          <a:xfrm>
            <a:off x="228600" y="188913"/>
            <a:ext cx="8686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89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Tsunami</a:t>
            </a:r>
          </a:p>
        </p:txBody>
      </p:sp>
      <p:pic>
        <p:nvPicPr>
          <p:cNvPr id="38916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5880100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53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WordArt 12"/>
          <p:cNvSpPr>
            <a:spLocks noChangeArrowheads="1" noChangeShapeType="1" noTextEdit="1"/>
          </p:cNvSpPr>
          <p:nvPr/>
        </p:nvSpPr>
        <p:spPr bwMode="auto">
          <a:xfrm>
            <a:off x="228600" y="188913"/>
            <a:ext cx="8686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89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Tsunami</a:t>
            </a:r>
          </a:p>
        </p:txBody>
      </p:sp>
      <p:pic>
        <p:nvPicPr>
          <p:cNvPr id="39940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5" y="5989638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62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2863"/>
            <a:ext cx="7775575" cy="68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115888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WordArt 2059"/>
          <p:cNvSpPr>
            <a:spLocks noChangeArrowheads="1" noChangeShapeType="1" noTextEdit="1"/>
          </p:cNvSpPr>
          <p:nvPr/>
        </p:nvSpPr>
        <p:spPr bwMode="auto">
          <a:xfrm>
            <a:off x="304800" y="152400"/>
            <a:ext cx="678815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spc="720">
                <a:solidFill>
                  <a:srgbClr val="5E2D37"/>
                </a:soli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Meteoriten-Impakt</a:t>
            </a: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2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115888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WordArt 2059"/>
          <p:cNvSpPr>
            <a:spLocks noChangeArrowheads="1" noChangeShapeType="1" noTextEdit="1"/>
          </p:cNvSpPr>
          <p:nvPr/>
        </p:nvSpPr>
        <p:spPr bwMode="auto">
          <a:xfrm>
            <a:off x="304800" y="152400"/>
            <a:ext cx="678815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spc="720">
                <a:solidFill>
                  <a:srgbClr val="5E2D37"/>
                </a:soli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Meteoriten-Impakt</a:t>
            </a: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8325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0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WordArt 2059"/>
          <p:cNvSpPr>
            <a:spLocks noChangeArrowheads="1" noChangeShapeType="1" noTextEdit="1"/>
          </p:cNvSpPr>
          <p:nvPr/>
        </p:nvSpPr>
        <p:spPr bwMode="auto">
          <a:xfrm>
            <a:off x="179388" y="152400"/>
            <a:ext cx="8856662" cy="6842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spc="720">
                <a:solidFill>
                  <a:srgbClr val="FF0000"/>
                </a:soli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Den Dinosauriern …</a:t>
            </a:r>
          </a:p>
        </p:txBody>
      </p:sp>
      <p:pic>
        <p:nvPicPr>
          <p:cNvPr id="1946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5" y="5876925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0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pa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"/>
          <a:stretch>
            <a:fillRect/>
          </a:stretch>
        </p:blipFill>
        <p:spPr bwMode="auto">
          <a:xfrm>
            <a:off x="0" y="0"/>
            <a:ext cx="932815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/>
          <p:cNvSpPr>
            <a:spLocks noChangeArrowheads="1" noChangeShapeType="1" noTextEdit="1"/>
          </p:cNvSpPr>
          <p:nvPr/>
        </p:nvSpPr>
        <p:spPr bwMode="auto">
          <a:xfrm>
            <a:off x="228600" y="228600"/>
            <a:ext cx="8915400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spc="720">
                <a:solidFill>
                  <a:srgbClr val="FF0000"/>
                </a:soli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Kreide-Tertiär-Impakt</a:t>
            </a:r>
          </a:p>
        </p:txBody>
      </p:sp>
      <p:pic>
        <p:nvPicPr>
          <p:cNvPr id="20484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84675"/>
            <a:ext cx="30448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204913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Grafi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3643313"/>
            <a:ext cx="3995737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Line 14"/>
          <p:cNvSpPr>
            <a:spLocks noChangeShapeType="1"/>
          </p:cNvSpPr>
          <p:nvPr/>
        </p:nvSpPr>
        <p:spPr bwMode="auto">
          <a:xfrm>
            <a:off x="5054600" y="3646488"/>
            <a:ext cx="3981450" cy="30019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9465" name="Line 15"/>
          <p:cNvSpPr>
            <a:spLocks noChangeShapeType="1"/>
          </p:cNvSpPr>
          <p:nvPr/>
        </p:nvSpPr>
        <p:spPr bwMode="auto">
          <a:xfrm flipV="1">
            <a:off x="5062538" y="3643313"/>
            <a:ext cx="3973512" cy="30051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4408" y="1331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8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464" grpId="0" animBg="1"/>
      <p:bldP spid="19465" grpId="0" animBg="1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1129</Words>
  <Application>Microsoft Office PowerPoint</Application>
  <PresentationFormat>Bildschirmpräsentation (4:3)</PresentationFormat>
  <Paragraphs>244</Paragraphs>
  <Slides>53</Slides>
  <Notes>0</Notes>
  <HiddenSlides>0</HiddenSlides>
  <MMClips>45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54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Stadtamt Gmunden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g40705u2902</dc:creator>
  <cp:lastModifiedBy>g40705u2902</cp:lastModifiedBy>
  <cp:revision>264</cp:revision>
  <dcterms:created xsi:type="dcterms:W3CDTF">2013-08-20T13:39:45Z</dcterms:created>
  <dcterms:modified xsi:type="dcterms:W3CDTF">2020-04-28T09:08:04Z</dcterms:modified>
</cp:coreProperties>
</file>