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31"/>
  </p:notesMasterIdLst>
  <p:sldIdLst>
    <p:sldId id="256" r:id="rId3"/>
    <p:sldId id="293" r:id="rId4"/>
    <p:sldId id="292" r:id="rId5"/>
    <p:sldId id="294" r:id="rId6"/>
    <p:sldId id="295" r:id="rId7"/>
    <p:sldId id="257" r:id="rId8"/>
    <p:sldId id="286" r:id="rId9"/>
    <p:sldId id="287" r:id="rId10"/>
    <p:sldId id="265" r:id="rId11"/>
    <p:sldId id="269" r:id="rId12"/>
    <p:sldId id="270" r:id="rId13"/>
    <p:sldId id="271" r:id="rId14"/>
    <p:sldId id="272" r:id="rId15"/>
    <p:sldId id="273" r:id="rId16"/>
    <p:sldId id="274" r:id="rId17"/>
    <p:sldId id="275" r:id="rId18"/>
    <p:sldId id="276" r:id="rId19"/>
    <p:sldId id="283" r:id="rId20"/>
    <p:sldId id="288" r:id="rId21"/>
    <p:sldId id="301" r:id="rId22"/>
    <p:sldId id="302" r:id="rId23"/>
    <p:sldId id="303" r:id="rId24"/>
    <p:sldId id="296" r:id="rId25"/>
    <p:sldId id="277" r:id="rId26"/>
    <p:sldId id="297" r:id="rId27"/>
    <p:sldId id="299" r:id="rId28"/>
    <p:sldId id="300"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78" d="100"/>
          <a:sy n="78" d="100"/>
        </p:scale>
        <p:origin x="2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BF5F7-89D7-41A4-8EFE-BE23795CFF9C}" type="datetimeFigureOut">
              <a:rPr lang="de-AT" smtClean="0"/>
              <a:t>19.09.2024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72689-2229-485C-AEFB-80119F10971D}" type="slidenum">
              <a:rPr lang="de-AT" smtClean="0"/>
              <a:t>‹#›</a:t>
            </a:fld>
            <a:endParaRPr lang="de-AT"/>
          </a:p>
        </p:txBody>
      </p:sp>
    </p:spTree>
    <p:extLst>
      <p:ext uri="{BB962C8B-B14F-4D97-AF65-F5344CB8AC3E}">
        <p14:creationId xmlns:p14="http://schemas.microsoft.com/office/powerpoint/2010/main" val="426922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E2B946B-EA59-4A25-AB48-71D3AAEC87BC}" type="slidenum">
              <a:rPr lang="de-AT" smtClean="0"/>
              <a:t>10</a:t>
            </a:fld>
            <a:endParaRPr lang="de-AT"/>
          </a:p>
        </p:txBody>
      </p:sp>
    </p:spTree>
    <p:extLst>
      <p:ext uri="{BB962C8B-B14F-4D97-AF65-F5344CB8AC3E}">
        <p14:creationId xmlns:p14="http://schemas.microsoft.com/office/powerpoint/2010/main" val="151568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8E4F40B-F49A-49A4-B403-32BC6C0AFBD8}" type="datetime1">
              <a:rPr lang="en-US" smtClean="0"/>
              <a:t>9/19/2024</a:t>
            </a:fld>
            <a:endParaRPr lang="en-US" dirty="0"/>
          </a:p>
        </p:txBody>
      </p:sp>
      <p:sp>
        <p:nvSpPr>
          <p:cNvPr id="5" name="Footer Placeholder 4"/>
          <p:cNvSpPr>
            <a:spLocks noGrp="1"/>
          </p:cNvSpPr>
          <p:nvPr>
            <p:ph type="ftr" sz="quarter" idx="11"/>
          </p:nvPr>
        </p:nvSpPr>
        <p:spPr/>
        <p:txBody>
          <a:bodyPr/>
          <a:lstStyle/>
          <a:p>
            <a:r>
              <a:rPr lang="de-AT"/>
              <a:t>Mairinger – Hebein Reinhild                                                               PH Diözese Linz</a:t>
            </a:r>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2A54C80-263E-416B-A8E0-580EDEADCBDC}"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9/19/2024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B68C7F-9DED-43AD-A0C2-FDC42523F46B}" type="datetime1">
              <a:rPr lang="en-US" smtClean="0"/>
              <a:t>9/19/2024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AT"/>
              <a:t>Mairinger – Hebein Reinhild                                                               PH Diözese Linz</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70" r:id="rId1"/>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E160D-1A01-45E3-8658-228273FCB95D}"/>
              </a:ext>
            </a:extLst>
          </p:cNvPr>
          <p:cNvSpPr>
            <a:spLocks noGrp="1"/>
          </p:cNvSpPr>
          <p:nvPr>
            <p:ph type="ctrTitle"/>
          </p:nvPr>
        </p:nvSpPr>
        <p:spPr/>
        <p:txBody>
          <a:bodyPr/>
          <a:lstStyle/>
          <a:p>
            <a:r>
              <a:rPr lang="de-AT" dirty="0"/>
              <a:t>Vergleich unterschiedlicher Methoden und didaktischer Theorien</a:t>
            </a:r>
          </a:p>
        </p:txBody>
      </p:sp>
      <p:sp>
        <p:nvSpPr>
          <p:cNvPr id="3" name="Untertitel 2">
            <a:extLst>
              <a:ext uri="{FF2B5EF4-FFF2-40B4-BE49-F238E27FC236}">
                <a16:creationId xmlns:a16="http://schemas.microsoft.com/office/drawing/2014/main" id="{BEA9B70A-9FCE-4B1B-80BF-FCD90C9C3176}"/>
              </a:ext>
            </a:extLst>
          </p:cNvPr>
          <p:cNvSpPr>
            <a:spLocks noGrp="1"/>
          </p:cNvSpPr>
          <p:nvPr>
            <p:ph type="subTitle" idx="1"/>
          </p:nvPr>
        </p:nvSpPr>
        <p:spPr/>
        <p:txBody>
          <a:bodyPr/>
          <a:lstStyle/>
          <a:p>
            <a:r>
              <a:rPr lang="de-AT" dirty="0"/>
              <a:t>Historischer Abriss</a:t>
            </a:r>
          </a:p>
        </p:txBody>
      </p:sp>
      <p:sp>
        <p:nvSpPr>
          <p:cNvPr id="5" name="Fußzeilenplatzhalter 4">
            <a:extLst>
              <a:ext uri="{FF2B5EF4-FFF2-40B4-BE49-F238E27FC236}">
                <a16:creationId xmlns:a16="http://schemas.microsoft.com/office/drawing/2014/main" id="{9A653FE6-DEAF-4447-82EA-23203DB41404}"/>
              </a:ext>
            </a:extLst>
          </p:cNvPr>
          <p:cNvSpPr>
            <a:spLocks noGrp="1"/>
          </p:cNvSpPr>
          <p:nvPr>
            <p:ph type="ftr" sz="quarter" idx="11"/>
          </p:nvPr>
        </p:nvSpPr>
        <p:spPr/>
        <p:txBody>
          <a:bodyPr/>
          <a:lstStyle/>
          <a:p>
            <a:r>
              <a:rPr lang="de-AT"/>
              <a:t>Mairinger Hebein Reinhild PH Diözese Linz</a:t>
            </a:r>
            <a:endParaRPr lang="en-US" dirty="0"/>
          </a:p>
        </p:txBody>
      </p:sp>
    </p:spTree>
    <p:extLst>
      <p:ext uri="{BB962C8B-B14F-4D97-AF65-F5344CB8AC3E}">
        <p14:creationId xmlns:p14="http://schemas.microsoft.com/office/powerpoint/2010/main" val="369425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nvPr>
        </p:nvGraphicFramePr>
        <p:xfrm>
          <a:off x="234779" y="259491"/>
          <a:ext cx="11664778" cy="6431280"/>
        </p:xfrm>
        <a:graphic>
          <a:graphicData uri="http://schemas.openxmlformats.org/drawingml/2006/table">
            <a:tbl>
              <a:tblPr firstRow="1" bandRow="1">
                <a:tableStyleId>{5C22544A-7EE6-4342-B048-85BDC9FD1C3A}</a:tableStyleId>
              </a:tblPr>
              <a:tblGrid>
                <a:gridCol w="6141307">
                  <a:extLst>
                    <a:ext uri="{9D8B030D-6E8A-4147-A177-3AD203B41FA5}">
                      <a16:colId xmlns:a16="http://schemas.microsoft.com/office/drawing/2014/main" val="2006769772"/>
                    </a:ext>
                  </a:extLst>
                </a:gridCol>
                <a:gridCol w="2520780">
                  <a:extLst>
                    <a:ext uri="{9D8B030D-6E8A-4147-A177-3AD203B41FA5}">
                      <a16:colId xmlns:a16="http://schemas.microsoft.com/office/drawing/2014/main" val="2360309947"/>
                    </a:ext>
                  </a:extLst>
                </a:gridCol>
                <a:gridCol w="3002691">
                  <a:extLst>
                    <a:ext uri="{9D8B030D-6E8A-4147-A177-3AD203B41FA5}">
                      <a16:colId xmlns:a16="http://schemas.microsoft.com/office/drawing/2014/main" val="3056629372"/>
                    </a:ext>
                  </a:extLst>
                </a:gridCol>
              </a:tblGrid>
              <a:tr h="506627">
                <a:tc>
                  <a:txBody>
                    <a:bodyPr/>
                    <a:lstStyle/>
                    <a:p>
                      <a:r>
                        <a:rPr lang="de-AT" sz="2000" dirty="0"/>
                        <a:t>Ziele</a:t>
                      </a:r>
                      <a:r>
                        <a:rPr lang="de-AT" sz="2000" baseline="0" dirty="0"/>
                        <a:t> der</a:t>
                      </a:r>
                      <a:r>
                        <a:rPr lang="de-AT" sz="2000" dirty="0"/>
                        <a:t> Projektwoche</a:t>
                      </a:r>
                    </a:p>
                  </a:txBody>
                  <a:tcPr/>
                </a:tc>
                <a:tc>
                  <a:txBody>
                    <a:bodyPr/>
                    <a:lstStyle/>
                    <a:p>
                      <a:r>
                        <a:rPr lang="de-AT" sz="2000" dirty="0"/>
                        <a:t>Projektmerkmale</a:t>
                      </a:r>
                      <a:r>
                        <a:rPr lang="de-AT" sz="2000" baseline="0" dirty="0"/>
                        <a:t> </a:t>
                      </a:r>
                    </a:p>
                    <a:p>
                      <a:r>
                        <a:rPr lang="de-AT" sz="2000" baseline="0" dirty="0"/>
                        <a:t>nach </a:t>
                      </a:r>
                      <a:r>
                        <a:rPr lang="de-AT" sz="2000" baseline="0" dirty="0" err="1"/>
                        <a:t>Gudjons</a:t>
                      </a:r>
                      <a:endParaRPr lang="de-AT" sz="2000" dirty="0"/>
                    </a:p>
                  </a:txBody>
                  <a:tcPr/>
                </a:tc>
                <a:tc>
                  <a:txBody>
                    <a:bodyPr/>
                    <a:lstStyle/>
                    <a:p>
                      <a:r>
                        <a:rPr lang="de-AT" sz="2000" dirty="0"/>
                        <a:t>Motivationsfördernde Maßnahmen </a:t>
                      </a:r>
                    </a:p>
                  </a:txBody>
                  <a:tcPr/>
                </a:tc>
                <a:extLst>
                  <a:ext uri="{0D108BD9-81ED-4DB2-BD59-A6C34878D82A}">
                    <a16:rowId xmlns:a16="http://schemas.microsoft.com/office/drawing/2014/main" val="274727673"/>
                  </a:ext>
                </a:extLst>
              </a:tr>
              <a:tr h="329260">
                <a:tc>
                  <a:txBody>
                    <a:bodyPr/>
                    <a:lstStyle/>
                    <a:p>
                      <a:r>
                        <a:rPr lang="de-AT" sz="1700" dirty="0">
                          <a:solidFill>
                            <a:schemeClr val="bg2">
                              <a:lumMod val="50000"/>
                            </a:schemeClr>
                          </a:solidFill>
                        </a:rPr>
                        <a:t>Persönlichen Plastikkonsum und</a:t>
                      </a:r>
                      <a:r>
                        <a:rPr lang="de-AT" sz="1700" baseline="0" dirty="0">
                          <a:solidFill>
                            <a:schemeClr val="bg2">
                              <a:lumMod val="50000"/>
                            </a:schemeClr>
                          </a:solidFill>
                        </a:rPr>
                        <a:t> Gedankenmuster</a:t>
                      </a:r>
                      <a:r>
                        <a:rPr lang="de-AT" sz="1700" dirty="0">
                          <a:solidFill>
                            <a:schemeClr val="bg2">
                              <a:lumMod val="50000"/>
                            </a:schemeClr>
                          </a:solidFill>
                        </a:rPr>
                        <a:t> reflektieren </a:t>
                      </a:r>
                    </a:p>
                  </a:txBody>
                  <a:tcPr/>
                </a:tc>
                <a:tc>
                  <a:txBody>
                    <a:bodyPr/>
                    <a:lstStyle/>
                    <a:p>
                      <a:r>
                        <a:rPr lang="de-AT" sz="1700" dirty="0"/>
                        <a:t>Situationsbezug</a:t>
                      </a:r>
                    </a:p>
                  </a:txBody>
                  <a:tcPr/>
                </a:tc>
                <a:tc>
                  <a:txBody>
                    <a:bodyPr/>
                    <a:lstStyle/>
                    <a:p>
                      <a:r>
                        <a:rPr lang="de-AT" sz="1700" dirty="0"/>
                        <a:t>Alltagsbezug</a:t>
                      </a:r>
                      <a:r>
                        <a:rPr lang="de-AT" sz="1700" baseline="0" dirty="0"/>
                        <a:t> ( Heckhausen)</a:t>
                      </a:r>
                      <a:endParaRPr lang="de-AT" sz="1700" dirty="0"/>
                    </a:p>
                  </a:txBody>
                  <a:tcPr/>
                </a:tc>
                <a:extLst>
                  <a:ext uri="{0D108BD9-81ED-4DB2-BD59-A6C34878D82A}">
                    <a16:rowId xmlns:a16="http://schemas.microsoft.com/office/drawing/2014/main" val="495096323"/>
                  </a:ext>
                </a:extLst>
              </a:tr>
              <a:tr h="8231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700" dirty="0">
                          <a:solidFill>
                            <a:schemeClr val="tx1">
                              <a:lumMod val="65000"/>
                              <a:lumOff val="35000"/>
                            </a:schemeClr>
                          </a:solidFill>
                        </a:rPr>
                        <a:t>persönliche Fragestellungen im Rahmen der Problemstellung „Plastik-Fluch oder Segen?“ </a:t>
                      </a:r>
                      <a:r>
                        <a:rPr lang="de-AT" sz="1700" baseline="0" dirty="0">
                          <a:solidFill>
                            <a:schemeClr val="tx1">
                              <a:lumMod val="65000"/>
                              <a:lumOff val="35000"/>
                            </a:schemeClr>
                          </a:solidFill>
                        </a:rPr>
                        <a:t> mit allen Sinnen und unterschiedlichen Medien interdisziplinär </a:t>
                      </a:r>
                      <a:r>
                        <a:rPr lang="de-AT" sz="1700" dirty="0">
                          <a:solidFill>
                            <a:schemeClr val="tx1">
                              <a:lumMod val="65000"/>
                              <a:lumOff val="35000"/>
                            </a:schemeClr>
                          </a:solidFill>
                        </a:rPr>
                        <a:t>erforschen und bearbeiten   </a:t>
                      </a:r>
                    </a:p>
                    <a:p>
                      <a:endParaRPr lang="de-AT" sz="1700" dirty="0"/>
                    </a:p>
                  </a:txBody>
                  <a:tcPr/>
                </a:tc>
                <a:tc>
                  <a:txBody>
                    <a:bodyPr/>
                    <a:lstStyle/>
                    <a:p>
                      <a:r>
                        <a:rPr lang="de-AT" sz="1700" dirty="0"/>
                        <a:t>Orientierung</a:t>
                      </a:r>
                      <a:r>
                        <a:rPr lang="de-AT" sz="1700" baseline="0" dirty="0"/>
                        <a:t> an Interessen der Beteiligten</a:t>
                      </a:r>
                    </a:p>
                    <a:p>
                      <a:r>
                        <a:rPr lang="de-AT" sz="1700" baseline="0" dirty="0"/>
                        <a:t>Interdisziplinarität</a:t>
                      </a:r>
                    </a:p>
                    <a:p>
                      <a:r>
                        <a:rPr lang="de-AT" sz="1700" baseline="0" dirty="0"/>
                        <a:t>Lernen mit vielen Sinnen und Medien</a:t>
                      </a:r>
                    </a:p>
                  </a:txBody>
                  <a:tcPr/>
                </a:tc>
                <a:tc>
                  <a:txBody>
                    <a:bodyPr/>
                    <a:lstStyle/>
                    <a:p>
                      <a:r>
                        <a:rPr lang="de-AT" sz="1700" dirty="0"/>
                        <a:t>Persönliche</a:t>
                      </a:r>
                      <a:r>
                        <a:rPr lang="de-AT" sz="1700" baseline="0" dirty="0"/>
                        <a:t> Interessen miteinbeziehen (Meyer)</a:t>
                      </a:r>
                      <a:endParaRPr lang="de-AT" sz="1700" dirty="0"/>
                    </a:p>
                  </a:txBody>
                  <a:tcPr/>
                </a:tc>
                <a:extLst>
                  <a:ext uri="{0D108BD9-81ED-4DB2-BD59-A6C34878D82A}">
                    <a16:rowId xmlns:a16="http://schemas.microsoft.com/office/drawing/2014/main" val="128694048"/>
                  </a:ext>
                </a:extLst>
              </a:tr>
              <a:tr h="8231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700" dirty="0">
                          <a:solidFill>
                            <a:schemeClr val="tx1">
                              <a:lumMod val="65000"/>
                              <a:lumOff val="35000"/>
                            </a:schemeClr>
                          </a:solidFill>
                        </a:rPr>
                        <a:t>Ansporn entwickeln, Wege für einen konstruktiven Umgang mit Plastik aufzuzeigen und die Öffentlichkeit über die positiven wie negativen Aspekte des Plastikkonsums zu informieren</a:t>
                      </a:r>
                      <a:endParaRPr lang="de-AT" sz="1700" dirty="0"/>
                    </a:p>
                  </a:txBody>
                  <a:tcPr/>
                </a:tc>
                <a:tc>
                  <a:txBody>
                    <a:bodyPr/>
                    <a:lstStyle/>
                    <a:p>
                      <a:r>
                        <a:rPr lang="de-AT" sz="1700" dirty="0"/>
                        <a:t>Gesellschaftsrelevanz</a:t>
                      </a:r>
                    </a:p>
                    <a:p>
                      <a:endParaRPr lang="de-AT" sz="1700" dirty="0"/>
                    </a:p>
                    <a:p>
                      <a:r>
                        <a:rPr lang="de-AT" sz="1700" dirty="0"/>
                        <a:t>Produktbezug</a:t>
                      </a:r>
                    </a:p>
                  </a:txBody>
                  <a:tcPr/>
                </a:tc>
                <a:tc>
                  <a:txBody>
                    <a:bodyPr/>
                    <a:lstStyle/>
                    <a:p>
                      <a:r>
                        <a:rPr lang="de-AT" sz="1700" baseline="0" dirty="0"/>
                        <a:t>etwas bewegen (Heckhausen)</a:t>
                      </a:r>
                      <a:endParaRPr lang="de-AT" sz="1700" dirty="0"/>
                    </a:p>
                  </a:txBody>
                  <a:tcPr/>
                </a:tc>
                <a:extLst>
                  <a:ext uri="{0D108BD9-81ED-4DB2-BD59-A6C34878D82A}">
                    <a16:rowId xmlns:a16="http://schemas.microsoft.com/office/drawing/2014/main" val="915238404"/>
                  </a:ext>
                </a:extLst>
              </a:tr>
              <a:tr h="8231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700" dirty="0">
                          <a:solidFill>
                            <a:schemeClr val="tx1">
                              <a:lumMod val="65000"/>
                              <a:lumOff val="35000"/>
                            </a:schemeClr>
                          </a:solidFill>
                        </a:rPr>
                        <a:t>Fähigkeiten und Techniken erwerben, die für eine Problemanalyse und im Umgang mit anderen nötig sind</a:t>
                      </a:r>
                      <a:endParaRPr lang="de-AT" sz="1700" dirty="0"/>
                    </a:p>
                  </a:txBody>
                  <a:tcPr/>
                </a:tc>
                <a:tc>
                  <a:txBody>
                    <a:bodyPr/>
                    <a:lstStyle/>
                    <a:p>
                      <a:r>
                        <a:rPr lang="de-AT" sz="1700" dirty="0"/>
                        <a:t>Soziales Lernen</a:t>
                      </a:r>
                    </a:p>
                  </a:txBody>
                  <a:tcPr/>
                </a:tc>
                <a:tc>
                  <a:txBody>
                    <a:bodyPr/>
                    <a:lstStyle/>
                    <a:p>
                      <a:r>
                        <a:rPr lang="de-AT" sz="1700" dirty="0"/>
                        <a:t>Nutzen</a:t>
                      </a:r>
                      <a:r>
                        <a:rPr lang="de-AT" sz="1700" baseline="0" dirty="0"/>
                        <a:t> des Erlernten erkennen</a:t>
                      </a:r>
                    </a:p>
                    <a:p>
                      <a:r>
                        <a:rPr lang="de-AT" sz="1700" baseline="0" dirty="0"/>
                        <a:t>(Heckhausen)</a:t>
                      </a:r>
                      <a:endParaRPr lang="de-AT" sz="1700" dirty="0"/>
                    </a:p>
                  </a:txBody>
                  <a:tcPr/>
                </a:tc>
                <a:extLst>
                  <a:ext uri="{0D108BD9-81ED-4DB2-BD59-A6C34878D82A}">
                    <a16:rowId xmlns:a16="http://schemas.microsoft.com/office/drawing/2014/main" val="3937686559"/>
                  </a:ext>
                </a:extLst>
              </a:tr>
              <a:tr h="823150">
                <a:tc>
                  <a:txBody>
                    <a:bodyPr/>
                    <a:lstStyle/>
                    <a:p>
                      <a:r>
                        <a:rPr lang="de-AT" sz="1700" dirty="0">
                          <a:solidFill>
                            <a:schemeClr val="tx1">
                              <a:lumMod val="65000"/>
                              <a:lumOff val="35000"/>
                            </a:schemeClr>
                          </a:solidFill>
                        </a:rPr>
                        <a:t>täglich den aktuellen Forschungsstand, Geschehnisse des Tages, sowie das persönliche Befinden im Rahmen eines abschließenden Round </a:t>
                      </a:r>
                      <a:r>
                        <a:rPr lang="de-AT" sz="1700" dirty="0" err="1">
                          <a:solidFill>
                            <a:schemeClr val="tx1">
                              <a:lumMod val="65000"/>
                              <a:lumOff val="35000"/>
                            </a:schemeClr>
                          </a:solidFill>
                        </a:rPr>
                        <a:t>ups</a:t>
                      </a:r>
                      <a:r>
                        <a:rPr lang="de-AT" sz="1700" dirty="0">
                          <a:solidFill>
                            <a:schemeClr val="tx1">
                              <a:lumMod val="65000"/>
                              <a:lumOff val="35000"/>
                            </a:schemeClr>
                          </a:solidFill>
                        </a:rPr>
                        <a:t> reflektieren</a:t>
                      </a:r>
                      <a:endParaRPr lang="de-AT" sz="1700" dirty="0"/>
                    </a:p>
                  </a:txBody>
                  <a:tcPr/>
                </a:tc>
                <a:tc>
                  <a:txBody>
                    <a:bodyPr/>
                    <a:lstStyle/>
                    <a:p>
                      <a:endParaRPr lang="de-AT" sz="1700" dirty="0"/>
                    </a:p>
                  </a:txBody>
                  <a:tcPr/>
                </a:tc>
                <a:tc>
                  <a:txBody>
                    <a:bodyPr/>
                    <a:lstStyle/>
                    <a:p>
                      <a:r>
                        <a:rPr lang="de-AT" sz="1700" dirty="0"/>
                        <a:t>Selbstreflexion</a:t>
                      </a:r>
                    </a:p>
                    <a:p>
                      <a:r>
                        <a:rPr lang="de-AT" sz="1700" dirty="0"/>
                        <a:t>(Heckhausen)</a:t>
                      </a:r>
                    </a:p>
                  </a:txBody>
                  <a:tcPr/>
                </a:tc>
                <a:extLst>
                  <a:ext uri="{0D108BD9-81ED-4DB2-BD59-A6C34878D82A}">
                    <a16:rowId xmlns:a16="http://schemas.microsoft.com/office/drawing/2014/main" val="2213775412"/>
                  </a:ext>
                </a:extLst>
              </a:tr>
              <a:tr h="576205">
                <a:tc>
                  <a:txBody>
                    <a:bodyPr/>
                    <a:lstStyle/>
                    <a:p>
                      <a:r>
                        <a:rPr lang="de-AT" sz="1700" b="0" dirty="0">
                          <a:solidFill>
                            <a:schemeClr val="bg2">
                              <a:lumMod val="50000"/>
                            </a:schemeClr>
                          </a:solidFill>
                        </a:rPr>
                        <a:t>Lernprozess selbstständig</a:t>
                      </a:r>
                      <a:r>
                        <a:rPr lang="de-AT" sz="1700" b="0" baseline="0" dirty="0">
                          <a:solidFill>
                            <a:schemeClr val="bg2">
                              <a:lumMod val="50000"/>
                            </a:schemeClr>
                          </a:solidFill>
                        </a:rPr>
                        <a:t> steuern</a:t>
                      </a:r>
                      <a:endParaRPr lang="de-AT" sz="1700" b="0" dirty="0">
                        <a:solidFill>
                          <a:schemeClr val="bg2">
                            <a:lumMod val="50000"/>
                          </a:schemeClr>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700" baseline="0" dirty="0"/>
                        <a:t>Selbstorganisation und Verantwortung</a:t>
                      </a:r>
                      <a:endParaRPr lang="de-AT" sz="1700" dirty="0"/>
                    </a:p>
                  </a:txBody>
                  <a:tcPr/>
                </a:tc>
                <a:tc>
                  <a:txBody>
                    <a:bodyPr/>
                    <a:lstStyle/>
                    <a:p>
                      <a:r>
                        <a:rPr lang="de-AT" sz="1700" dirty="0"/>
                        <a:t>Selbststeuerung (Meyer)</a:t>
                      </a:r>
                    </a:p>
                  </a:txBody>
                  <a:tcPr/>
                </a:tc>
                <a:extLst>
                  <a:ext uri="{0D108BD9-81ED-4DB2-BD59-A6C34878D82A}">
                    <a16:rowId xmlns:a16="http://schemas.microsoft.com/office/drawing/2014/main" val="3306418188"/>
                  </a:ext>
                </a:extLst>
              </a:tr>
            </a:tbl>
          </a:graphicData>
        </a:graphic>
      </p:graphicFrame>
    </p:spTree>
    <p:extLst>
      <p:ext uri="{BB962C8B-B14F-4D97-AF65-F5344CB8AC3E}">
        <p14:creationId xmlns:p14="http://schemas.microsoft.com/office/powerpoint/2010/main" val="256067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918" y="541362"/>
            <a:ext cx="8596668" cy="1320800"/>
          </a:xfrm>
        </p:spPr>
        <p:txBody>
          <a:bodyPr/>
          <a:lstStyle/>
          <a:p>
            <a:r>
              <a:rPr lang="de-AT" dirty="0">
                <a:solidFill>
                  <a:schemeClr val="accent1">
                    <a:lumMod val="75000"/>
                  </a:schemeClr>
                </a:solidFill>
              </a:rPr>
              <a:t>Organisation der Projektwoche</a:t>
            </a:r>
          </a:p>
        </p:txBody>
      </p:sp>
      <p:sp>
        <p:nvSpPr>
          <p:cNvPr id="3" name="Inhaltsplatzhalter 2"/>
          <p:cNvSpPr>
            <a:spLocks noGrp="1"/>
          </p:cNvSpPr>
          <p:nvPr>
            <p:ph idx="1"/>
          </p:nvPr>
        </p:nvSpPr>
        <p:spPr>
          <a:xfrm>
            <a:off x="476918" y="1584392"/>
            <a:ext cx="9243280" cy="4866512"/>
          </a:xfrm>
        </p:spPr>
        <p:txBody>
          <a:bodyPr>
            <a:normAutofit/>
          </a:bodyPr>
          <a:lstStyle/>
          <a:p>
            <a:r>
              <a:rPr lang="de-AT" sz="2400" dirty="0"/>
              <a:t>45 Schüler/Innen  11-12 Jahren</a:t>
            </a:r>
          </a:p>
          <a:p>
            <a:r>
              <a:rPr lang="de-AT" sz="2400" dirty="0"/>
              <a:t>Regelunterricht wurde für eine Woche komplett aufgelöst</a:t>
            </a:r>
          </a:p>
          <a:p>
            <a:r>
              <a:rPr lang="de-AT" sz="2400" dirty="0"/>
              <a:t>Mo-Fr 8-16h , Fr 18h Präsentation</a:t>
            </a:r>
          </a:p>
          <a:p>
            <a:r>
              <a:rPr lang="de-AT" sz="2400" dirty="0"/>
              <a:t>fächer- und klassenübergreifend</a:t>
            </a:r>
          </a:p>
          <a:p>
            <a:r>
              <a:rPr lang="de-AT" sz="2400" dirty="0"/>
              <a:t>Veranstaltungsort: Schule, Trauner Auen, Haid</a:t>
            </a:r>
          </a:p>
          <a:p>
            <a:r>
              <a:rPr lang="de-AT" sz="2400" dirty="0"/>
              <a:t>Betreuerstab: 2 Hauptorganisatorinnen (GWK,BU) für die gesamte Dauer,  2 </a:t>
            </a:r>
            <a:r>
              <a:rPr lang="de-AT" sz="2400" dirty="0" err="1"/>
              <a:t>KollegInnen</a:t>
            </a:r>
            <a:r>
              <a:rPr lang="de-AT" sz="2400" dirty="0"/>
              <a:t> (D,WE) tageweise bzw. stundenweise</a:t>
            </a:r>
          </a:p>
          <a:p>
            <a:r>
              <a:rPr lang="de-AT" sz="2400" dirty="0"/>
              <a:t>4 Student/Innen tageweise</a:t>
            </a:r>
          </a:p>
          <a:p>
            <a:pPr marL="0" indent="0">
              <a:buNone/>
            </a:pPr>
            <a:r>
              <a:rPr lang="de-AT" sz="2400" dirty="0"/>
              <a:t>  </a:t>
            </a:r>
          </a:p>
        </p:txBody>
      </p:sp>
    </p:spTree>
    <p:extLst>
      <p:ext uri="{BB962C8B-B14F-4D97-AF65-F5344CB8AC3E}">
        <p14:creationId xmlns:p14="http://schemas.microsoft.com/office/powerpoint/2010/main" val="420636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609600"/>
            <a:ext cx="8596668" cy="665747"/>
          </a:xfrm>
        </p:spPr>
        <p:txBody>
          <a:bodyPr/>
          <a:lstStyle/>
          <a:p>
            <a:r>
              <a:rPr lang="de-AT" dirty="0">
                <a:solidFill>
                  <a:schemeClr val="accent1">
                    <a:lumMod val="75000"/>
                  </a:schemeClr>
                </a:solidFill>
              </a:rPr>
              <a:t>Ablauf der Projektwoche</a:t>
            </a:r>
            <a:endParaRPr lang="de-AT" dirty="0"/>
          </a:p>
        </p:txBody>
      </p:sp>
      <p:sp>
        <p:nvSpPr>
          <p:cNvPr id="3" name="Inhaltsplatzhalter 2"/>
          <p:cNvSpPr>
            <a:spLocks noGrp="1"/>
          </p:cNvSpPr>
          <p:nvPr>
            <p:ph idx="1"/>
          </p:nvPr>
        </p:nvSpPr>
        <p:spPr>
          <a:xfrm>
            <a:off x="189070" y="2165684"/>
            <a:ext cx="2364206" cy="3880773"/>
          </a:xfrm>
        </p:spPr>
        <p:txBody>
          <a:bodyPr/>
          <a:lstStyle/>
          <a:p>
            <a:pPr marL="0" lvl="0" indent="0">
              <a:spcBef>
                <a:spcPts val="0"/>
              </a:spcBef>
              <a:buClrTx/>
              <a:buSzTx/>
              <a:buNone/>
              <a:defRPr/>
            </a:pPr>
            <a:r>
              <a:rPr lang="de-AT" dirty="0"/>
              <a:t>Problematisierung</a:t>
            </a:r>
          </a:p>
          <a:p>
            <a:pPr marL="0" lvl="0" indent="0">
              <a:spcBef>
                <a:spcPts val="0"/>
              </a:spcBef>
              <a:buClrTx/>
              <a:buSzTx/>
              <a:buNone/>
              <a:defRPr/>
            </a:pPr>
            <a:r>
              <a:rPr lang="de-AT" dirty="0"/>
              <a:t>Sammlung von Forschungsfragen</a:t>
            </a:r>
          </a:p>
          <a:p>
            <a:pPr marL="0" lvl="0" indent="0">
              <a:spcBef>
                <a:spcPts val="0"/>
              </a:spcBef>
              <a:buClrTx/>
              <a:buSzTx/>
              <a:buNone/>
              <a:defRPr/>
            </a:pPr>
            <a:r>
              <a:rPr lang="de-AT" dirty="0"/>
              <a:t>Organisatorische Rahmenbedingungen</a:t>
            </a:r>
          </a:p>
          <a:p>
            <a:pPr marL="0" lvl="0" indent="0">
              <a:spcBef>
                <a:spcPts val="0"/>
              </a:spcBef>
              <a:buClrTx/>
              <a:buSzTx/>
              <a:buNone/>
              <a:defRPr/>
            </a:pPr>
            <a:r>
              <a:rPr lang="de-AT" dirty="0"/>
              <a:t>Gruppeneinteilung</a:t>
            </a:r>
          </a:p>
          <a:p>
            <a:pPr marL="0" lvl="0" indent="0">
              <a:spcBef>
                <a:spcPts val="0"/>
              </a:spcBef>
              <a:buClrTx/>
              <a:buSzTx/>
              <a:buNone/>
              <a:defRPr/>
            </a:pPr>
            <a:r>
              <a:rPr lang="de-AT" dirty="0"/>
              <a:t>Recherche</a:t>
            </a:r>
          </a:p>
          <a:p>
            <a:pPr marL="0" lvl="0" indent="0">
              <a:spcBef>
                <a:spcPts val="0"/>
              </a:spcBef>
              <a:buClrTx/>
              <a:buSzTx/>
              <a:buNone/>
              <a:defRPr/>
            </a:pPr>
            <a:r>
              <a:rPr lang="de-AT" dirty="0"/>
              <a:t>Planung Exkursion </a:t>
            </a:r>
            <a:r>
              <a:rPr lang="de-AT" dirty="0" err="1"/>
              <a:t>Erema</a:t>
            </a:r>
            <a:endParaRPr lang="de-AT" dirty="0"/>
          </a:p>
          <a:p>
            <a:pPr marL="0" lvl="0" indent="0">
              <a:spcBef>
                <a:spcPts val="0"/>
              </a:spcBef>
              <a:buClrTx/>
              <a:buSzTx/>
              <a:buNone/>
              <a:defRPr/>
            </a:pPr>
            <a:endParaRPr lang="de-AT" dirty="0"/>
          </a:p>
        </p:txBody>
      </p:sp>
      <p:sp>
        <p:nvSpPr>
          <p:cNvPr id="4" name="Textfeld 3"/>
          <p:cNvSpPr txBox="1"/>
          <p:nvPr/>
        </p:nvSpPr>
        <p:spPr>
          <a:xfrm>
            <a:off x="2473487" y="2233118"/>
            <a:ext cx="2435962" cy="2862322"/>
          </a:xfrm>
          <a:prstGeom prst="rect">
            <a:avLst/>
          </a:prstGeom>
          <a:noFill/>
        </p:spPr>
        <p:txBody>
          <a:bodyPr wrap="square" rtlCol="0">
            <a:spAutoFit/>
          </a:bodyPr>
          <a:lstStyle/>
          <a:p>
            <a:r>
              <a:rPr lang="de-AT" dirty="0"/>
              <a:t>Erkundung der Firma </a:t>
            </a:r>
            <a:r>
              <a:rPr lang="de-AT" dirty="0" err="1"/>
              <a:t>Erema</a:t>
            </a:r>
            <a:endParaRPr lang="de-AT" dirty="0"/>
          </a:p>
          <a:p>
            <a:r>
              <a:rPr lang="de-AT" dirty="0"/>
              <a:t>Müll dokumentieren und sammeln </a:t>
            </a:r>
          </a:p>
          <a:p>
            <a:r>
              <a:rPr lang="de-AT" dirty="0"/>
              <a:t>Recherche</a:t>
            </a:r>
          </a:p>
          <a:p>
            <a:r>
              <a:rPr lang="de-AT" dirty="0"/>
              <a:t>Planung der Müllsammelaktion Trauner Au</a:t>
            </a:r>
          </a:p>
          <a:p>
            <a:endParaRPr lang="de-AT" dirty="0"/>
          </a:p>
          <a:p>
            <a:endParaRPr lang="de-AT" dirty="0"/>
          </a:p>
        </p:txBody>
      </p:sp>
      <p:sp>
        <p:nvSpPr>
          <p:cNvPr id="5" name="Textfeld 4"/>
          <p:cNvSpPr txBox="1"/>
          <p:nvPr/>
        </p:nvSpPr>
        <p:spPr>
          <a:xfrm>
            <a:off x="5065417" y="1782225"/>
            <a:ext cx="1984010" cy="369332"/>
          </a:xfrm>
          <a:prstGeom prst="rect">
            <a:avLst/>
          </a:prstGeom>
          <a:solidFill>
            <a:schemeClr val="accent1">
              <a:lumMod val="40000"/>
              <a:lumOff val="60000"/>
            </a:schemeClr>
          </a:solidFill>
        </p:spPr>
        <p:txBody>
          <a:bodyPr wrap="square" rtlCol="0">
            <a:spAutoFit/>
          </a:bodyPr>
          <a:lstStyle/>
          <a:p>
            <a:r>
              <a:rPr lang="de-AT" dirty="0"/>
              <a:t>3.TAG</a:t>
            </a:r>
          </a:p>
        </p:txBody>
      </p:sp>
      <p:sp>
        <p:nvSpPr>
          <p:cNvPr id="6" name="Textfeld 5"/>
          <p:cNvSpPr txBox="1"/>
          <p:nvPr/>
        </p:nvSpPr>
        <p:spPr>
          <a:xfrm>
            <a:off x="7320811" y="1764193"/>
            <a:ext cx="1913021" cy="369332"/>
          </a:xfrm>
          <a:prstGeom prst="rect">
            <a:avLst/>
          </a:prstGeom>
          <a:solidFill>
            <a:schemeClr val="accent1">
              <a:lumMod val="40000"/>
              <a:lumOff val="60000"/>
            </a:schemeClr>
          </a:solidFill>
        </p:spPr>
        <p:txBody>
          <a:bodyPr wrap="square" rtlCol="0">
            <a:spAutoFit/>
          </a:bodyPr>
          <a:lstStyle/>
          <a:p>
            <a:r>
              <a:rPr lang="de-AT" dirty="0"/>
              <a:t>4. TAG</a:t>
            </a:r>
          </a:p>
        </p:txBody>
      </p:sp>
      <p:sp>
        <p:nvSpPr>
          <p:cNvPr id="9" name="Textfeld 8"/>
          <p:cNvSpPr txBox="1"/>
          <p:nvPr/>
        </p:nvSpPr>
        <p:spPr>
          <a:xfrm>
            <a:off x="275869" y="1771775"/>
            <a:ext cx="1901757" cy="369332"/>
          </a:xfrm>
          <a:prstGeom prst="rect">
            <a:avLst/>
          </a:prstGeom>
          <a:pattFill prst="pct50">
            <a:fgClr>
              <a:schemeClr val="accent1"/>
            </a:fgClr>
            <a:bgClr>
              <a:schemeClr val="bg1"/>
            </a:bgClr>
          </a:pattFill>
        </p:spPr>
        <p:txBody>
          <a:bodyPr wrap="square" rtlCol="0">
            <a:spAutoFit/>
          </a:bodyPr>
          <a:lstStyle/>
          <a:p>
            <a:r>
              <a:rPr lang="de-AT" dirty="0"/>
              <a:t>1. TAG</a:t>
            </a:r>
          </a:p>
        </p:txBody>
      </p:sp>
      <p:pic>
        <p:nvPicPr>
          <p:cNvPr id="10" name="Grafik 9"/>
          <p:cNvPicPr>
            <a:picLocks noChangeAspect="1"/>
          </p:cNvPicPr>
          <p:nvPr/>
        </p:nvPicPr>
        <p:blipFill>
          <a:blip r:embed="rId2"/>
          <a:stretch>
            <a:fillRect/>
          </a:stretch>
        </p:blipFill>
        <p:spPr>
          <a:xfrm>
            <a:off x="225013" y="4801399"/>
            <a:ext cx="2207795" cy="1655847"/>
          </a:xfrm>
          <a:prstGeom prst="rect">
            <a:avLst/>
          </a:prstGeom>
        </p:spPr>
      </p:pic>
      <p:pic>
        <p:nvPicPr>
          <p:cNvPr id="11" name="Grafik 10"/>
          <p:cNvPicPr>
            <a:picLocks noChangeAspect="1"/>
          </p:cNvPicPr>
          <p:nvPr/>
        </p:nvPicPr>
        <p:blipFill>
          <a:blip r:embed="rId3"/>
          <a:stretch>
            <a:fillRect/>
          </a:stretch>
        </p:blipFill>
        <p:spPr>
          <a:xfrm>
            <a:off x="2634633" y="4767877"/>
            <a:ext cx="2333726" cy="1674671"/>
          </a:xfrm>
          <a:prstGeom prst="rect">
            <a:avLst/>
          </a:prstGeom>
        </p:spPr>
      </p:pic>
      <p:sp>
        <p:nvSpPr>
          <p:cNvPr id="12" name="Textfeld 11"/>
          <p:cNvSpPr txBox="1"/>
          <p:nvPr/>
        </p:nvSpPr>
        <p:spPr>
          <a:xfrm>
            <a:off x="2553276" y="1794636"/>
            <a:ext cx="2117557" cy="369332"/>
          </a:xfrm>
          <a:prstGeom prst="rect">
            <a:avLst/>
          </a:prstGeom>
          <a:solidFill>
            <a:schemeClr val="accent1">
              <a:lumMod val="40000"/>
              <a:lumOff val="60000"/>
            </a:schemeClr>
          </a:solidFill>
        </p:spPr>
        <p:txBody>
          <a:bodyPr wrap="square" rtlCol="0">
            <a:spAutoFit/>
          </a:bodyPr>
          <a:lstStyle/>
          <a:p>
            <a:r>
              <a:rPr lang="de-AT" dirty="0"/>
              <a:t>2. TAG</a:t>
            </a:r>
          </a:p>
        </p:txBody>
      </p:sp>
      <p:sp>
        <p:nvSpPr>
          <p:cNvPr id="13" name="Textfeld 12"/>
          <p:cNvSpPr txBox="1"/>
          <p:nvPr/>
        </p:nvSpPr>
        <p:spPr>
          <a:xfrm>
            <a:off x="5014484" y="2197724"/>
            <a:ext cx="2310032" cy="2308324"/>
          </a:xfrm>
          <a:prstGeom prst="rect">
            <a:avLst/>
          </a:prstGeom>
          <a:noFill/>
        </p:spPr>
        <p:txBody>
          <a:bodyPr wrap="square" rtlCol="0">
            <a:spAutoFit/>
          </a:bodyPr>
          <a:lstStyle/>
          <a:p>
            <a:r>
              <a:rPr lang="de-AT" dirty="0"/>
              <a:t>Müllsammelaktion Trauner Auen</a:t>
            </a:r>
          </a:p>
          <a:p>
            <a:r>
              <a:rPr lang="de-AT" dirty="0"/>
              <a:t>Filmbeitrag zur Verschmutzung der Auen </a:t>
            </a:r>
          </a:p>
          <a:p>
            <a:r>
              <a:rPr lang="de-AT" dirty="0"/>
              <a:t>Planung der Präsentation</a:t>
            </a:r>
          </a:p>
          <a:p>
            <a:endParaRPr lang="de-AT" dirty="0"/>
          </a:p>
        </p:txBody>
      </p:sp>
      <p:pic>
        <p:nvPicPr>
          <p:cNvPr id="14" name="Inhaltsplatzhalter 5"/>
          <p:cNvPicPr>
            <a:picLocks noChangeAspect="1"/>
          </p:cNvPicPr>
          <p:nvPr/>
        </p:nvPicPr>
        <p:blipFill>
          <a:blip r:embed="rId4"/>
          <a:stretch>
            <a:fillRect/>
          </a:stretch>
        </p:blipFill>
        <p:spPr>
          <a:xfrm>
            <a:off x="5141988" y="4742204"/>
            <a:ext cx="2301359" cy="1726019"/>
          </a:xfrm>
          <a:prstGeom prst="rect">
            <a:avLst/>
          </a:prstGeom>
        </p:spPr>
      </p:pic>
      <p:sp>
        <p:nvSpPr>
          <p:cNvPr id="16" name="Textfeld 15"/>
          <p:cNvSpPr txBox="1"/>
          <p:nvPr/>
        </p:nvSpPr>
        <p:spPr>
          <a:xfrm>
            <a:off x="7320812" y="2151557"/>
            <a:ext cx="1913021" cy="1200329"/>
          </a:xfrm>
          <a:prstGeom prst="rect">
            <a:avLst/>
          </a:prstGeom>
          <a:noFill/>
        </p:spPr>
        <p:txBody>
          <a:bodyPr wrap="square" rtlCol="0">
            <a:spAutoFit/>
          </a:bodyPr>
          <a:lstStyle/>
          <a:p>
            <a:r>
              <a:rPr lang="de-AT" dirty="0"/>
              <a:t>Vorbereitung </a:t>
            </a:r>
          </a:p>
          <a:p>
            <a:r>
              <a:rPr lang="de-AT" dirty="0"/>
              <a:t>der Präsentation</a:t>
            </a:r>
          </a:p>
          <a:p>
            <a:r>
              <a:rPr lang="de-AT" dirty="0"/>
              <a:t>Organisation der Spendenaktion</a:t>
            </a:r>
          </a:p>
        </p:txBody>
      </p:sp>
      <p:pic>
        <p:nvPicPr>
          <p:cNvPr id="17" name="Grafik 16"/>
          <p:cNvPicPr>
            <a:picLocks noChangeAspect="1"/>
          </p:cNvPicPr>
          <p:nvPr/>
        </p:nvPicPr>
        <p:blipFill>
          <a:blip r:embed="rId5"/>
          <a:stretch>
            <a:fillRect/>
          </a:stretch>
        </p:blipFill>
        <p:spPr>
          <a:xfrm>
            <a:off x="7724554" y="4698911"/>
            <a:ext cx="1549448" cy="1769312"/>
          </a:xfrm>
          <a:prstGeom prst="rect">
            <a:avLst/>
          </a:prstGeom>
        </p:spPr>
      </p:pic>
      <p:sp>
        <p:nvSpPr>
          <p:cNvPr id="18" name="Textfeld 17"/>
          <p:cNvSpPr txBox="1"/>
          <p:nvPr/>
        </p:nvSpPr>
        <p:spPr>
          <a:xfrm>
            <a:off x="9559089" y="1768097"/>
            <a:ext cx="2009274" cy="369332"/>
          </a:xfrm>
          <a:prstGeom prst="rect">
            <a:avLst/>
          </a:prstGeom>
          <a:solidFill>
            <a:schemeClr val="accent1">
              <a:lumMod val="40000"/>
              <a:lumOff val="60000"/>
            </a:schemeClr>
          </a:solidFill>
        </p:spPr>
        <p:txBody>
          <a:bodyPr wrap="square" rtlCol="0">
            <a:spAutoFit/>
          </a:bodyPr>
          <a:lstStyle/>
          <a:p>
            <a:r>
              <a:rPr lang="de-AT" dirty="0"/>
              <a:t>5. TAG</a:t>
            </a:r>
          </a:p>
        </p:txBody>
      </p:sp>
      <p:sp>
        <p:nvSpPr>
          <p:cNvPr id="21" name="Textfeld 20"/>
          <p:cNvSpPr txBox="1"/>
          <p:nvPr/>
        </p:nvSpPr>
        <p:spPr>
          <a:xfrm>
            <a:off x="9559089" y="2245150"/>
            <a:ext cx="2051831" cy="1477328"/>
          </a:xfrm>
          <a:prstGeom prst="rect">
            <a:avLst/>
          </a:prstGeom>
          <a:noFill/>
        </p:spPr>
        <p:txBody>
          <a:bodyPr wrap="square" rtlCol="0">
            <a:spAutoFit/>
          </a:bodyPr>
          <a:lstStyle/>
          <a:p>
            <a:r>
              <a:rPr lang="de-AT" dirty="0"/>
              <a:t>Üben der Präsentation</a:t>
            </a:r>
          </a:p>
          <a:p>
            <a:r>
              <a:rPr lang="de-AT" dirty="0"/>
              <a:t>Präsentation</a:t>
            </a:r>
          </a:p>
          <a:p>
            <a:endParaRPr lang="de-AT" dirty="0"/>
          </a:p>
          <a:p>
            <a:endParaRPr lang="de-AT" dirty="0"/>
          </a:p>
        </p:txBody>
      </p:sp>
      <p:pic>
        <p:nvPicPr>
          <p:cNvPr id="22" name="Inhaltsplatzhalter 10"/>
          <p:cNvPicPr>
            <a:picLocks noChangeAspect="1"/>
          </p:cNvPicPr>
          <p:nvPr/>
        </p:nvPicPr>
        <p:blipFill>
          <a:blip r:embed="rId6"/>
          <a:stretch>
            <a:fillRect/>
          </a:stretch>
        </p:blipFill>
        <p:spPr>
          <a:xfrm>
            <a:off x="9591679" y="4698911"/>
            <a:ext cx="2359083" cy="1769312"/>
          </a:xfrm>
          <a:prstGeom prst="rect">
            <a:avLst/>
          </a:prstGeom>
        </p:spPr>
      </p:pic>
    </p:spTree>
    <p:extLst>
      <p:ext uri="{BB962C8B-B14F-4D97-AF65-F5344CB8AC3E}">
        <p14:creationId xmlns:p14="http://schemas.microsoft.com/office/powerpoint/2010/main" val="986885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609600"/>
            <a:ext cx="8596668" cy="687859"/>
          </a:xfrm>
        </p:spPr>
        <p:txBody>
          <a:bodyPr/>
          <a:lstStyle/>
          <a:p>
            <a:r>
              <a:rPr lang="de-AT" dirty="0">
                <a:solidFill>
                  <a:schemeClr val="accent2"/>
                </a:solidFill>
              </a:rPr>
              <a:t>Ablauf der Präsentation</a:t>
            </a:r>
          </a:p>
        </p:txBody>
      </p:sp>
      <p:sp>
        <p:nvSpPr>
          <p:cNvPr id="3" name="Textplatzhalter 2"/>
          <p:cNvSpPr>
            <a:spLocks noGrp="1"/>
          </p:cNvSpPr>
          <p:nvPr>
            <p:ph type="body" idx="1"/>
          </p:nvPr>
        </p:nvSpPr>
        <p:spPr>
          <a:xfrm>
            <a:off x="478037" y="1482267"/>
            <a:ext cx="4185623" cy="576262"/>
          </a:xfrm>
        </p:spPr>
        <p:txBody>
          <a:bodyPr/>
          <a:lstStyle/>
          <a:p>
            <a:r>
              <a:rPr lang="de-AT" dirty="0"/>
              <a:t>1. Vernissage</a:t>
            </a:r>
          </a:p>
        </p:txBody>
      </p:sp>
      <p:pic>
        <p:nvPicPr>
          <p:cNvPr id="7" name="Inhaltsplatzhalter 6"/>
          <p:cNvPicPr>
            <a:picLocks noGrp="1" noChangeAspect="1"/>
          </p:cNvPicPr>
          <p:nvPr>
            <p:ph sz="half" idx="2"/>
          </p:nvPr>
        </p:nvPicPr>
        <p:blipFill>
          <a:blip r:embed="rId2"/>
          <a:stretch>
            <a:fillRect/>
          </a:stretch>
        </p:blipFill>
        <p:spPr>
          <a:xfrm>
            <a:off x="479010" y="2243337"/>
            <a:ext cx="4184650" cy="3138487"/>
          </a:xfrm>
        </p:spPr>
      </p:pic>
      <p:pic>
        <p:nvPicPr>
          <p:cNvPr id="8" name="Inhaltsplatzhalter 7"/>
          <p:cNvPicPr>
            <a:picLocks noGrp="1" noChangeAspect="1"/>
          </p:cNvPicPr>
          <p:nvPr>
            <p:ph sz="quarter" idx="4"/>
          </p:nvPr>
        </p:nvPicPr>
        <p:blipFill>
          <a:blip r:embed="rId3"/>
          <a:stretch>
            <a:fillRect/>
          </a:stretch>
        </p:blipFill>
        <p:spPr>
          <a:xfrm>
            <a:off x="4975668" y="2243337"/>
            <a:ext cx="4186237" cy="3139677"/>
          </a:xfrm>
        </p:spPr>
      </p:pic>
      <p:sp>
        <p:nvSpPr>
          <p:cNvPr id="9" name="Textfeld 8"/>
          <p:cNvSpPr txBox="1"/>
          <p:nvPr/>
        </p:nvSpPr>
        <p:spPr>
          <a:xfrm>
            <a:off x="478037" y="5537377"/>
            <a:ext cx="4056893" cy="1231106"/>
          </a:xfrm>
          <a:prstGeom prst="rect">
            <a:avLst/>
          </a:prstGeom>
          <a:noFill/>
        </p:spPr>
        <p:txBody>
          <a:bodyPr wrap="square" rtlCol="0">
            <a:spAutoFit/>
          </a:bodyPr>
          <a:lstStyle/>
          <a:p>
            <a:r>
              <a:rPr lang="de-AT" sz="2000" dirty="0" err="1"/>
              <a:t>Plastic</a:t>
            </a:r>
            <a:r>
              <a:rPr lang="de-AT" sz="2000" dirty="0"/>
              <a:t> Planet</a:t>
            </a:r>
          </a:p>
          <a:p>
            <a:r>
              <a:rPr lang="de-AT" dirty="0"/>
              <a:t>Hasendraht, </a:t>
            </a:r>
            <a:r>
              <a:rPr lang="de-AT" dirty="0" err="1"/>
              <a:t>Petflaschen</a:t>
            </a:r>
            <a:r>
              <a:rPr lang="de-AT" dirty="0"/>
              <a:t>, Gelber Sack mit Müll gefüllt</a:t>
            </a:r>
          </a:p>
          <a:p>
            <a:endParaRPr lang="de-AT" dirty="0"/>
          </a:p>
        </p:txBody>
      </p:sp>
      <p:sp>
        <p:nvSpPr>
          <p:cNvPr id="13" name="Textfeld 12"/>
          <p:cNvSpPr txBox="1"/>
          <p:nvPr/>
        </p:nvSpPr>
        <p:spPr>
          <a:xfrm>
            <a:off x="4975668" y="5537377"/>
            <a:ext cx="3966519" cy="954107"/>
          </a:xfrm>
          <a:prstGeom prst="rect">
            <a:avLst/>
          </a:prstGeom>
          <a:noFill/>
        </p:spPr>
        <p:txBody>
          <a:bodyPr wrap="square" rtlCol="0">
            <a:spAutoFit/>
          </a:bodyPr>
          <a:lstStyle/>
          <a:p>
            <a:r>
              <a:rPr lang="de-AT" sz="2000" b="1" dirty="0" err="1"/>
              <a:t>Thor`s</a:t>
            </a:r>
            <a:r>
              <a:rPr lang="de-AT" sz="2000" b="1" dirty="0"/>
              <a:t> Müllhammer</a:t>
            </a:r>
          </a:p>
          <a:p>
            <a:r>
              <a:rPr lang="de-AT" dirty="0" err="1"/>
              <a:t>Pet</a:t>
            </a:r>
            <a:r>
              <a:rPr lang="de-AT" dirty="0"/>
              <a:t> Flaschen, </a:t>
            </a:r>
            <a:r>
              <a:rPr lang="de-AT" dirty="0" err="1"/>
              <a:t>Tixo,Gaffer</a:t>
            </a:r>
            <a:r>
              <a:rPr lang="de-AT" dirty="0"/>
              <a:t>, Heißkleber</a:t>
            </a:r>
          </a:p>
        </p:txBody>
      </p:sp>
    </p:spTree>
    <p:extLst>
      <p:ext uri="{BB962C8B-B14F-4D97-AF65-F5344CB8AC3E}">
        <p14:creationId xmlns:p14="http://schemas.microsoft.com/office/powerpoint/2010/main" val="290011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Ablauf der Präsentation</a:t>
            </a:r>
          </a:p>
        </p:txBody>
      </p:sp>
      <p:sp>
        <p:nvSpPr>
          <p:cNvPr id="3" name="Inhaltsplatzhalter 2"/>
          <p:cNvSpPr>
            <a:spLocks noGrp="1"/>
          </p:cNvSpPr>
          <p:nvPr>
            <p:ph idx="1"/>
          </p:nvPr>
        </p:nvSpPr>
        <p:spPr>
          <a:xfrm>
            <a:off x="210065" y="1433385"/>
            <a:ext cx="9063937" cy="4312507"/>
          </a:xfrm>
        </p:spPr>
        <p:txBody>
          <a:bodyPr>
            <a:normAutofit/>
          </a:bodyPr>
          <a:lstStyle/>
          <a:p>
            <a:r>
              <a:rPr lang="de-AT" sz="2400" dirty="0"/>
              <a:t>2. ZIB Show</a:t>
            </a:r>
          </a:p>
        </p:txBody>
      </p:sp>
      <p:sp>
        <p:nvSpPr>
          <p:cNvPr id="6" name="Textfeld 5"/>
          <p:cNvSpPr txBox="1"/>
          <p:nvPr/>
        </p:nvSpPr>
        <p:spPr>
          <a:xfrm>
            <a:off x="407773" y="5745892"/>
            <a:ext cx="3645244" cy="646331"/>
          </a:xfrm>
          <a:prstGeom prst="rect">
            <a:avLst/>
          </a:prstGeom>
          <a:noFill/>
        </p:spPr>
        <p:txBody>
          <a:bodyPr wrap="square" rtlCol="0">
            <a:spAutoFit/>
          </a:bodyPr>
          <a:lstStyle/>
          <a:p>
            <a:r>
              <a:rPr lang="de-AT" dirty="0"/>
              <a:t>Einführung in die Problematik von Mikroplastik</a:t>
            </a:r>
          </a:p>
        </p:txBody>
      </p:sp>
      <p:sp>
        <p:nvSpPr>
          <p:cNvPr id="7" name="Textfeld 6"/>
          <p:cNvSpPr txBox="1"/>
          <p:nvPr/>
        </p:nvSpPr>
        <p:spPr>
          <a:xfrm>
            <a:off x="5213649" y="5666767"/>
            <a:ext cx="3856210" cy="646331"/>
          </a:xfrm>
          <a:prstGeom prst="rect">
            <a:avLst/>
          </a:prstGeom>
          <a:noFill/>
        </p:spPr>
        <p:txBody>
          <a:bodyPr wrap="square" rtlCol="0">
            <a:spAutoFit/>
          </a:bodyPr>
          <a:lstStyle/>
          <a:p>
            <a:r>
              <a:rPr lang="de-AT" dirty="0"/>
              <a:t>Experteninterviews mit Vertreter von </a:t>
            </a:r>
            <a:r>
              <a:rPr lang="de-AT" dirty="0" err="1"/>
              <a:t>Erema</a:t>
            </a:r>
            <a:r>
              <a:rPr lang="de-AT" dirty="0"/>
              <a:t> und Bojan </a:t>
            </a:r>
            <a:r>
              <a:rPr lang="de-AT" dirty="0" err="1"/>
              <a:t>Slat</a:t>
            </a:r>
            <a:endParaRPr lang="de-AT" dirty="0"/>
          </a:p>
        </p:txBody>
      </p:sp>
      <p:pic>
        <p:nvPicPr>
          <p:cNvPr id="8" name="Grafik 7"/>
          <p:cNvPicPr>
            <a:picLocks noChangeAspect="1"/>
          </p:cNvPicPr>
          <p:nvPr/>
        </p:nvPicPr>
        <p:blipFill>
          <a:blip r:embed="rId2"/>
          <a:stretch>
            <a:fillRect/>
          </a:stretch>
        </p:blipFill>
        <p:spPr>
          <a:xfrm>
            <a:off x="5213649" y="2173777"/>
            <a:ext cx="4438316" cy="3328737"/>
          </a:xfrm>
          <a:prstGeom prst="rect">
            <a:avLst/>
          </a:prstGeom>
        </p:spPr>
      </p:pic>
      <p:pic>
        <p:nvPicPr>
          <p:cNvPr id="9" name="Grafik 8"/>
          <p:cNvPicPr>
            <a:picLocks noChangeAspect="1"/>
          </p:cNvPicPr>
          <p:nvPr/>
        </p:nvPicPr>
        <p:blipFill>
          <a:blip r:embed="rId3"/>
          <a:stretch>
            <a:fillRect/>
          </a:stretch>
        </p:blipFill>
        <p:spPr>
          <a:xfrm>
            <a:off x="407773" y="2173777"/>
            <a:ext cx="4438316" cy="3328737"/>
          </a:xfrm>
          <a:prstGeom prst="rect">
            <a:avLst/>
          </a:prstGeom>
        </p:spPr>
      </p:pic>
    </p:spTree>
    <p:extLst>
      <p:ext uri="{BB962C8B-B14F-4D97-AF65-F5344CB8AC3E}">
        <p14:creationId xmlns:p14="http://schemas.microsoft.com/office/powerpoint/2010/main" val="235306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609600"/>
            <a:ext cx="8596668" cy="873211"/>
          </a:xfrm>
        </p:spPr>
        <p:txBody>
          <a:bodyPr/>
          <a:lstStyle/>
          <a:p>
            <a:r>
              <a:rPr lang="de-AT" dirty="0"/>
              <a:t>Ablauf der Präsentation</a:t>
            </a:r>
          </a:p>
        </p:txBody>
      </p:sp>
      <p:sp>
        <p:nvSpPr>
          <p:cNvPr id="5" name="Textfeld 4"/>
          <p:cNvSpPr txBox="1"/>
          <p:nvPr/>
        </p:nvSpPr>
        <p:spPr>
          <a:xfrm>
            <a:off x="778476" y="1482811"/>
            <a:ext cx="5474043" cy="461665"/>
          </a:xfrm>
          <a:prstGeom prst="rect">
            <a:avLst/>
          </a:prstGeom>
          <a:noFill/>
        </p:spPr>
        <p:txBody>
          <a:bodyPr wrap="square" rtlCol="0">
            <a:spAutoFit/>
          </a:bodyPr>
          <a:lstStyle/>
          <a:p>
            <a:r>
              <a:rPr lang="de-AT" sz="2400" dirty="0"/>
              <a:t>2. ZIB Show</a:t>
            </a:r>
          </a:p>
        </p:txBody>
      </p:sp>
      <p:sp>
        <p:nvSpPr>
          <p:cNvPr id="10" name="Textfeld 9"/>
          <p:cNvSpPr txBox="1"/>
          <p:nvPr/>
        </p:nvSpPr>
        <p:spPr>
          <a:xfrm>
            <a:off x="579010" y="5647038"/>
            <a:ext cx="4183062" cy="646331"/>
          </a:xfrm>
          <a:prstGeom prst="rect">
            <a:avLst/>
          </a:prstGeom>
          <a:noFill/>
        </p:spPr>
        <p:txBody>
          <a:bodyPr wrap="square" rtlCol="0">
            <a:spAutoFit/>
          </a:bodyPr>
          <a:lstStyle/>
          <a:p>
            <a:r>
              <a:rPr lang="de-AT" dirty="0"/>
              <a:t>Filmbeitrag zur Sammelaktion in der Au</a:t>
            </a:r>
          </a:p>
        </p:txBody>
      </p:sp>
      <p:sp>
        <p:nvSpPr>
          <p:cNvPr id="11" name="Textfeld 10"/>
          <p:cNvSpPr txBox="1"/>
          <p:nvPr/>
        </p:nvSpPr>
        <p:spPr>
          <a:xfrm>
            <a:off x="4975669" y="5684108"/>
            <a:ext cx="4184650" cy="646331"/>
          </a:xfrm>
          <a:prstGeom prst="rect">
            <a:avLst/>
          </a:prstGeom>
          <a:noFill/>
        </p:spPr>
        <p:txBody>
          <a:bodyPr wrap="square" rtlCol="0">
            <a:spAutoFit/>
          </a:bodyPr>
          <a:lstStyle/>
          <a:p>
            <a:r>
              <a:rPr lang="de-AT" dirty="0"/>
              <a:t>Demonstration unserer Abhängigkeit von Plastik</a:t>
            </a:r>
          </a:p>
        </p:txBody>
      </p:sp>
      <p:pic>
        <p:nvPicPr>
          <p:cNvPr id="7" name="Inhaltsplatzhalter 6"/>
          <p:cNvPicPr>
            <a:picLocks noGrp="1" noChangeAspect="1"/>
          </p:cNvPicPr>
          <p:nvPr>
            <p:ph sz="half" idx="1"/>
          </p:nvPr>
        </p:nvPicPr>
        <p:blipFill>
          <a:blip r:embed="rId2"/>
          <a:stretch>
            <a:fillRect/>
          </a:stretch>
        </p:blipFill>
        <p:spPr>
          <a:xfrm>
            <a:off x="677863" y="2532658"/>
            <a:ext cx="4183062" cy="3137296"/>
          </a:xfrm>
        </p:spPr>
      </p:pic>
      <p:pic>
        <p:nvPicPr>
          <p:cNvPr id="8" name="Inhaltsplatzhalter 7"/>
          <p:cNvPicPr>
            <a:picLocks noGrp="1" noChangeAspect="1"/>
          </p:cNvPicPr>
          <p:nvPr>
            <p:ph sz="half" idx="2"/>
          </p:nvPr>
        </p:nvPicPr>
        <p:blipFill>
          <a:blip r:embed="rId3"/>
          <a:stretch>
            <a:fillRect/>
          </a:stretch>
        </p:blipFill>
        <p:spPr>
          <a:xfrm>
            <a:off x="5089525" y="2532063"/>
            <a:ext cx="4184650" cy="3138487"/>
          </a:xfrm>
        </p:spPr>
      </p:pic>
    </p:spTree>
    <p:extLst>
      <p:ext uri="{BB962C8B-B14F-4D97-AF65-F5344CB8AC3E}">
        <p14:creationId xmlns:p14="http://schemas.microsoft.com/office/powerpoint/2010/main" val="42037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609600"/>
            <a:ext cx="8596668" cy="860854"/>
          </a:xfrm>
        </p:spPr>
        <p:txBody>
          <a:bodyPr/>
          <a:lstStyle/>
          <a:p>
            <a:r>
              <a:rPr lang="de-AT" dirty="0"/>
              <a:t>Ablauf der Präsentation</a:t>
            </a:r>
          </a:p>
        </p:txBody>
      </p:sp>
      <p:sp>
        <p:nvSpPr>
          <p:cNvPr id="10" name="Textfeld 9"/>
          <p:cNvSpPr txBox="1"/>
          <p:nvPr/>
        </p:nvSpPr>
        <p:spPr>
          <a:xfrm>
            <a:off x="578480" y="5481249"/>
            <a:ext cx="4183591" cy="923330"/>
          </a:xfrm>
          <a:prstGeom prst="rect">
            <a:avLst/>
          </a:prstGeom>
          <a:noFill/>
        </p:spPr>
        <p:txBody>
          <a:bodyPr wrap="square" rtlCol="0">
            <a:spAutoFit/>
          </a:bodyPr>
          <a:lstStyle/>
          <a:p>
            <a:r>
              <a:rPr lang="de-AT" dirty="0"/>
              <a:t>Filmbeitrag zu Inhaltsstoffen und gesellschaftlichen Abhängigkeit von Plastik</a:t>
            </a:r>
          </a:p>
        </p:txBody>
      </p:sp>
      <p:sp>
        <p:nvSpPr>
          <p:cNvPr id="11" name="Textfeld 10"/>
          <p:cNvSpPr txBox="1"/>
          <p:nvPr/>
        </p:nvSpPr>
        <p:spPr>
          <a:xfrm>
            <a:off x="5089525" y="5481249"/>
            <a:ext cx="4184477" cy="369332"/>
          </a:xfrm>
          <a:prstGeom prst="rect">
            <a:avLst/>
          </a:prstGeom>
          <a:noFill/>
        </p:spPr>
        <p:txBody>
          <a:bodyPr wrap="square" rtlCol="0">
            <a:spAutoFit/>
          </a:bodyPr>
          <a:lstStyle/>
          <a:p>
            <a:r>
              <a:rPr lang="de-AT" dirty="0"/>
              <a:t>Expertenrunde Club 2</a:t>
            </a:r>
          </a:p>
        </p:txBody>
      </p:sp>
      <p:sp>
        <p:nvSpPr>
          <p:cNvPr id="12" name="Textfeld 11"/>
          <p:cNvSpPr txBox="1"/>
          <p:nvPr/>
        </p:nvSpPr>
        <p:spPr>
          <a:xfrm>
            <a:off x="790832" y="1470454"/>
            <a:ext cx="4744995" cy="369332"/>
          </a:xfrm>
          <a:prstGeom prst="rect">
            <a:avLst/>
          </a:prstGeom>
          <a:noFill/>
        </p:spPr>
        <p:txBody>
          <a:bodyPr wrap="square" rtlCol="0">
            <a:spAutoFit/>
          </a:bodyPr>
          <a:lstStyle/>
          <a:p>
            <a:r>
              <a:rPr lang="de-AT" dirty="0"/>
              <a:t>2. ZIB 2 </a:t>
            </a:r>
          </a:p>
        </p:txBody>
      </p:sp>
      <p:pic>
        <p:nvPicPr>
          <p:cNvPr id="5" name="Inhaltsplatzhalter 4"/>
          <p:cNvPicPr>
            <a:picLocks noGrp="1" noChangeAspect="1"/>
          </p:cNvPicPr>
          <p:nvPr>
            <p:ph sz="half" idx="1"/>
          </p:nvPr>
        </p:nvPicPr>
        <p:blipFill>
          <a:blip r:embed="rId2"/>
          <a:stretch>
            <a:fillRect/>
          </a:stretch>
        </p:blipFill>
        <p:spPr>
          <a:xfrm>
            <a:off x="579009" y="2160589"/>
            <a:ext cx="4183062" cy="3137296"/>
          </a:xfrm>
        </p:spPr>
      </p:pic>
      <p:pic>
        <p:nvPicPr>
          <p:cNvPr id="17" name="Inhaltsplatzhalter 16"/>
          <p:cNvPicPr>
            <a:picLocks noGrp="1" noChangeAspect="1"/>
          </p:cNvPicPr>
          <p:nvPr>
            <p:ph sz="half" idx="2"/>
          </p:nvPr>
        </p:nvPicPr>
        <p:blipFill>
          <a:blip r:embed="rId3"/>
          <a:stretch>
            <a:fillRect/>
          </a:stretch>
        </p:blipFill>
        <p:spPr>
          <a:xfrm>
            <a:off x="5089524" y="2121609"/>
            <a:ext cx="4235035" cy="3176276"/>
          </a:xfrm>
        </p:spPr>
      </p:pic>
    </p:spTree>
    <p:extLst>
      <p:ext uri="{BB962C8B-B14F-4D97-AF65-F5344CB8AC3E}">
        <p14:creationId xmlns:p14="http://schemas.microsoft.com/office/powerpoint/2010/main" val="141347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2"/>
                </a:solidFill>
              </a:rPr>
              <a:t>Ablauf der Präsentation</a:t>
            </a:r>
          </a:p>
        </p:txBody>
      </p:sp>
      <p:sp>
        <p:nvSpPr>
          <p:cNvPr id="7" name="Textfeld 6"/>
          <p:cNvSpPr txBox="1"/>
          <p:nvPr/>
        </p:nvSpPr>
        <p:spPr>
          <a:xfrm>
            <a:off x="503768" y="1642348"/>
            <a:ext cx="8068732" cy="400110"/>
          </a:xfrm>
          <a:prstGeom prst="rect">
            <a:avLst/>
          </a:prstGeom>
          <a:noFill/>
        </p:spPr>
        <p:txBody>
          <a:bodyPr wrap="square" rtlCol="0">
            <a:spAutoFit/>
          </a:bodyPr>
          <a:lstStyle/>
          <a:p>
            <a:r>
              <a:rPr lang="de-AT" sz="2000" dirty="0"/>
              <a:t>3. Spendensammelaktion für das </a:t>
            </a:r>
            <a:r>
              <a:rPr lang="de-AT" sz="2000" dirty="0" err="1"/>
              <a:t>Ocean</a:t>
            </a:r>
            <a:r>
              <a:rPr lang="de-AT" sz="2000" dirty="0"/>
              <a:t> Clean </a:t>
            </a:r>
            <a:r>
              <a:rPr lang="de-AT" sz="2000" dirty="0" err="1"/>
              <a:t>Up</a:t>
            </a:r>
            <a:r>
              <a:rPr lang="de-AT" sz="2000" dirty="0"/>
              <a:t> Programm</a:t>
            </a:r>
          </a:p>
        </p:txBody>
      </p:sp>
      <p:sp>
        <p:nvSpPr>
          <p:cNvPr id="8" name="Textfeld 7"/>
          <p:cNvSpPr txBox="1"/>
          <p:nvPr/>
        </p:nvSpPr>
        <p:spPr>
          <a:xfrm>
            <a:off x="677334" y="5803900"/>
            <a:ext cx="4183591" cy="646331"/>
          </a:xfrm>
          <a:prstGeom prst="rect">
            <a:avLst/>
          </a:prstGeom>
          <a:noFill/>
        </p:spPr>
        <p:txBody>
          <a:bodyPr wrap="square" rtlCol="0">
            <a:spAutoFit/>
          </a:bodyPr>
          <a:lstStyle/>
          <a:p>
            <a:r>
              <a:rPr lang="de-AT" dirty="0"/>
              <a:t>Angebot von Zeitungen und Broschüren</a:t>
            </a:r>
          </a:p>
        </p:txBody>
      </p:sp>
      <p:sp>
        <p:nvSpPr>
          <p:cNvPr id="10" name="Textfeld 9"/>
          <p:cNvSpPr txBox="1"/>
          <p:nvPr/>
        </p:nvSpPr>
        <p:spPr>
          <a:xfrm>
            <a:off x="5079827" y="5842278"/>
            <a:ext cx="4194175" cy="369332"/>
          </a:xfrm>
          <a:prstGeom prst="rect">
            <a:avLst/>
          </a:prstGeom>
          <a:noFill/>
        </p:spPr>
        <p:txBody>
          <a:bodyPr wrap="square" rtlCol="0">
            <a:spAutoFit/>
          </a:bodyPr>
          <a:lstStyle/>
          <a:p>
            <a:r>
              <a:rPr lang="de-AT" dirty="0"/>
              <a:t>Buffet</a:t>
            </a:r>
          </a:p>
        </p:txBody>
      </p:sp>
      <p:pic>
        <p:nvPicPr>
          <p:cNvPr id="9" name="Inhaltsplatzhalter 8"/>
          <p:cNvPicPr>
            <a:picLocks noGrp="1" noChangeAspect="1"/>
          </p:cNvPicPr>
          <p:nvPr>
            <p:ph sz="half" idx="1"/>
          </p:nvPr>
        </p:nvPicPr>
        <p:blipFill>
          <a:blip r:embed="rId2"/>
          <a:stretch>
            <a:fillRect/>
          </a:stretch>
        </p:blipFill>
        <p:spPr>
          <a:xfrm>
            <a:off x="677863" y="2532658"/>
            <a:ext cx="4183062" cy="3137296"/>
          </a:xfrm>
        </p:spPr>
      </p:pic>
      <p:pic>
        <p:nvPicPr>
          <p:cNvPr id="11" name="Inhaltsplatzhalter 10"/>
          <p:cNvPicPr>
            <a:picLocks noGrp="1" noChangeAspect="1"/>
          </p:cNvPicPr>
          <p:nvPr>
            <p:ph sz="half" idx="2"/>
          </p:nvPr>
        </p:nvPicPr>
        <p:blipFill>
          <a:blip r:embed="rId3"/>
          <a:stretch>
            <a:fillRect/>
          </a:stretch>
        </p:blipFill>
        <p:spPr>
          <a:xfrm>
            <a:off x="5089525" y="2532063"/>
            <a:ext cx="4184650" cy="3138487"/>
          </a:xfrm>
        </p:spPr>
      </p:pic>
    </p:spTree>
    <p:extLst>
      <p:ext uri="{BB962C8B-B14F-4D97-AF65-F5344CB8AC3E}">
        <p14:creationId xmlns:p14="http://schemas.microsoft.com/office/powerpoint/2010/main" val="2147966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1546" y="396843"/>
            <a:ext cx="6203334" cy="715265"/>
          </a:xfrm>
        </p:spPr>
        <p:txBody>
          <a:bodyPr>
            <a:normAutofit/>
          </a:bodyPr>
          <a:lstStyle/>
          <a:p>
            <a:r>
              <a:rPr lang="de-AT" sz="2800" dirty="0"/>
              <a:t>Nachbereitung Tag der offenen Tür</a:t>
            </a:r>
          </a:p>
        </p:txBody>
      </p:sp>
      <p:pic>
        <p:nvPicPr>
          <p:cNvPr id="5" name="Inhaltsplatzhalter 4"/>
          <p:cNvPicPr>
            <a:picLocks noGrp="1" noChangeAspect="1"/>
          </p:cNvPicPr>
          <p:nvPr>
            <p:ph sz="half" idx="1"/>
          </p:nvPr>
        </p:nvPicPr>
        <p:blipFill>
          <a:blip r:embed="rId2"/>
          <a:stretch>
            <a:fillRect/>
          </a:stretch>
        </p:blipFill>
        <p:spPr>
          <a:xfrm>
            <a:off x="803189" y="1210962"/>
            <a:ext cx="4903356" cy="3677516"/>
          </a:xfrm>
        </p:spPr>
      </p:pic>
      <p:pic>
        <p:nvPicPr>
          <p:cNvPr id="6" name="Inhaltsplatzhalter 5"/>
          <p:cNvPicPr>
            <a:picLocks noGrp="1" noChangeAspect="1"/>
          </p:cNvPicPr>
          <p:nvPr>
            <p:ph sz="half" idx="2"/>
          </p:nvPr>
        </p:nvPicPr>
        <p:blipFill>
          <a:blip r:embed="rId3"/>
          <a:stretch>
            <a:fillRect/>
          </a:stretch>
        </p:blipFill>
        <p:spPr>
          <a:xfrm>
            <a:off x="6704880" y="297989"/>
            <a:ext cx="4620847" cy="6161131"/>
          </a:xfrm>
        </p:spPr>
      </p:pic>
      <p:sp>
        <p:nvSpPr>
          <p:cNvPr id="8" name="Textfeld 7"/>
          <p:cNvSpPr txBox="1"/>
          <p:nvPr/>
        </p:nvSpPr>
        <p:spPr>
          <a:xfrm>
            <a:off x="803189" y="5115697"/>
            <a:ext cx="4522573" cy="1538883"/>
          </a:xfrm>
          <a:prstGeom prst="rect">
            <a:avLst/>
          </a:prstGeom>
          <a:noFill/>
        </p:spPr>
        <p:txBody>
          <a:bodyPr wrap="square" rtlCol="0">
            <a:spAutoFit/>
          </a:bodyPr>
          <a:lstStyle/>
          <a:p>
            <a:r>
              <a:rPr lang="de-AT" sz="2200" b="1" dirty="0"/>
              <a:t>Information der Besucher über </a:t>
            </a:r>
          </a:p>
          <a:p>
            <a:pPr marL="285750" indent="-285750">
              <a:buFont typeface="Arial" panose="020B0604020202020204" pitchFamily="34" charset="0"/>
              <a:buChar char="•"/>
            </a:pPr>
            <a:r>
              <a:rPr lang="de-AT" dirty="0"/>
              <a:t>Problematik Mikroplastik</a:t>
            </a:r>
          </a:p>
          <a:p>
            <a:pPr marL="285750" indent="-285750">
              <a:buFont typeface="Arial" panose="020B0604020202020204" pitchFamily="34" charset="0"/>
              <a:buChar char="•"/>
            </a:pPr>
            <a:r>
              <a:rPr lang="de-AT" dirty="0"/>
              <a:t>vernünftigen Umgang mit Plastik</a:t>
            </a:r>
          </a:p>
          <a:p>
            <a:pPr marL="285750" indent="-285750">
              <a:buFont typeface="Arial" panose="020B0604020202020204" pitchFamily="34" charset="0"/>
              <a:buChar char="•"/>
            </a:pPr>
            <a:r>
              <a:rPr lang="de-AT" dirty="0"/>
              <a:t>Methode Projektunterricht</a:t>
            </a:r>
          </a:p>
          <a:p>
            <a:endParaRPr lang="de-AT" dirty="0"/>
          </a:p>
        </p:txBody>
      </p:sp>
    </p:spTree>
    <p:extLst>
      <p:ext uri="{BB962C8B-B14F-4D97-AF65-F5344CB8AC3E}">
        <p14:creationId xmlns:p14="http://schemas.microsoft.com/office/powerpoint/2010/main" val="255020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F5164-BA45-499C-979A-C4FDEE89E2ED}"/>
              </a:ext>
            </a:extLst>
          </p:cNvPr>
          <p:cNvSpPr>
            <a:spLocks noGrp="1"/>
          </p:cNvSpPr>
          <p:nvPr>
            <p:ph type="title"/>
          </p:nvPr>
        </p:nvSpPr>
        <p:spPr/>
        <p:txBody>
          <a:bodyPr/>
          <a:lstStyle/>
          <a:p>
            <a:r>
              <a:rPr lang="de-AT" dirty="0"/>
              <a:t>Projektunterricht Vorteile</a:t>
            </a:r>
          </a:p>
        </p:txBody>
      </p:sp>
      <p:sp>
        <p:nvSpPr>
          <p:cNvPr id="3" name="Inhaltsplatzhalter 2">
            <a:extLst>
              <a:ext uri="{FF2B5EF4-FFF2-40B4-BE49-F238E27FC236}">
                <a16:creationId xmlns:a16="http://schemas.microsoft.com/office/drawing/2014/main" id="{077CF56C-A6CA-4ABF-BA2A-2A1955CC4599}"/>
              </a:ext>
            </a:extLst>
          </p:cNvPr>
          <p:cNvSpPr>
            <a:spLocks noGrp="1"/>
          </p:cNvSpPr>
          <p:nvPr>
            <p:ph sz="half" idx="1"/>
          </p:nvPr>
        </p:nvSpPr>
        <p:spPr>
          <a:xfrm>
            <a:off x="677334" y="1455739"/>
            <a:ext cx="4184035" cy="3204787"/>
          </a:xfrm>
        </p:spPr>
        <p:txBody>
          <a:bodyPr>
            <a:normAutofit fontScale="92500" lnSpcReduction="10000"/>
          </a:bodyPr>
          <a:lstStyle/>
          <a:p>
            <a:r>
              <a:rPr lang="de-AT" dirty="0"/>
              <a:t>Selbstständiger Wissenserwerb im Zentrum</a:t>
            </a:r>
          </a:p>
          <a:p>
            <a:r>
              <a:rPr lang="de-AT" dirty="0"/>
              <a:t>Offene Problemstellung/Fragestellung soll gelöst werden</a:t>
            </a:r>
          </a:p>
          <a:p>
            <a:r>
              <a:rPr lang="de-AT" dirty="0"/>
              <a:t>Eigenständige Zielformulierung der SUS im Mittelpunkt</a:t>
            </a:r>
          </a:p>
          <a:p>
            <a:r>
              <a:rPr lang="de-AT" dirty="0"/>
              <a:t>Lehrer gibt nur Einstiegsimpuls für Thematik vor-Lösungsweg ist nicht vorgegeben</a:t>
            </a:r>
          </a:p>
          <a:p>
            <a:pPr marL="0" indent="0">
              <a:buNone/>
            </a:pPr>
            <a:endParaRPr lang="de-AT" dirty="0"/>
          </a:p>
          <a:p>
            <a:endParaRPr lang="de-AT" dirty="0"/>
          </a:p>
        </p:txBody>
      </p:sp>
      <p:sp>
        <p:nvSpPr>
          <p:cNvPr id="4" name="Inhaltsplatzhalter 3">
            <a:extLst>
              <a:ext uri="{FF2B5EF4-FFF2-40B4-BE49-F238E27FC236}">
                <a16:creationId xmlns:a16="http://schemas.microsoft.com/office/drawing/2014/main" id="{B48F5633-89A6-46FA-A293-4C5C7C4D1CE6}"/>
              </a:ext>
            </a:extLst>
          </p:cNvPr>
          <p:cNvSpPr>
            <a:spLocks noGrp="1"/>
          </p:cNvSpPr>
          <p:nvPr>
            <p:ph sz="half" idx="2"/>
          </p:nvPr>
        </p:nvSpPr>
        <p:spPr>
          <a:xfrm>
            <a:off x="5238616" y="1270001"/>
            <a:ext cx="4184034" cy="3390526"/>
          </a:xfrm>
        </p:spPr>
        <p:txBody>
          <a:bodyPr>
            <a:normAutofit fontScale="92500" lnSpcReduction="10000"/>
          </a:bodyPr>
          <a:lstStyle/>
          <a:p>
            <a:r>
              <a:rPr lang="de-AT" dirty="0"/>
              <a:t>Keine Trichterdidaktik</a:t>
            </a:r>
          </a:p>
          <a:p>
            <a:r>
              <a:rPr lang="de-AT" dirty="0"/>
              <a:t>Je weniger Wissensvermittlung von außen gelenkt wird, desto besser</a:t>
            </a:r>
          </a:p>
          <a:p>
            <a:r>
              <a:rPr lang="de-AT" dirty="0"/>
              <a:t>Methodenkompetenz gepaart mit Fachkompetenz</a:t>
            </a:r>
          </a:p>
          <a:p>
            <a:r>
              <a:rPr lang="de-AT" dirty="0"/>
              <a:t>Notwendigkeit der Auseinandersetzung mit fachlichem Wissen wird auf dem Weg der Problemlösung sichtbar-&gt; Flow</a:t>
            </a:r>
          </a:p>
          <a:p>
            <a:r>
              <a:rPr lang="de-AT" dirty="0"/>
              <a:t>Dank Produktorientierung Identifikation mit Erlerntem </a:t>
            </a:r>
            <a:r>
              <a:rPr lang="de-AT" dirty="0">
                <a:sym typeface="Wingdings" panose="05000000000000000000" pitchFamily="2" charset="2"/>
              </a:rPr>
              <a:t></a:t>
            </a:r>
            <a:endParaRPr lang="de-AT" dirty="0"/>
          </a:p>
        </p:txBody>
      </p:sp>
      <p:sp>
        <p:nvSpPr>
          <p:cNvPr id="5" name="Textfeld 4">
            <a:extLst>
              <a:ext uri="{FF2B5EF4-FFF2-40B4-BE49-F238E27FC236}">
                <a16:creationId xmlns:a16="http://schemas.microsoft.com/office/drawing/2014/main" id="{51324CDF-A013-4930-BC4F-2D965737916D}"/>
              </a:ext>
            </a:extLst>
          </p:cNvPr>
          <p:cNvSpPr txBox="1"/>
          <p:nvPr/>
        </p:nvSpPr>
        <p:spPr>
          <a:xfrm>
            <a:off x="677334" y="4795510"/>
            <a:ext cx="8659906" cy="2031325"/>
          </a:xfrm>
          <a:prstGeom prst="rect">
            <a:avLst/>
          </a:prstGeom>
          <a:noFill/>
        </p:spPr>
        <p:txBody>
          <a:bodyPr wrap="square" rtlCol="0">
            <a:spAutoFit/>
          </a:bodyPr>
          <a:lstStyle/>
          <a:p>
            <a:r>
              <a:rPr lang="de-AT" dirty="0">
                <a:solidFill>
                  <a:schemeClr val="accent1">
                    <a:lumMod val="75000"/>
                  </a:schemeClr>
                </a:solidFill>
              </a:rPr>
              <a:t>Lehrer wird zum Coach-nicht allwissendes Lexikon, hilft beim Wissenserwerb und Organisation, sorgt für die Bühne, lenkt aber nicht bewusst den Ablauf- hat aber korrigierende Funktion falls Schüler sich „verrennen oder verzetteln“ weniger als Belehrender, sondern durch gezielte kritische Fragestellungen werden SUS im Lernprozess begleitet und gelenkt. Lehrer sollte immer eine Vision dessen haben, was SUS lernen sollen, jedoch offen sein für neue im Lernprozess entstandene Fragestellungen.</a:t>
            </a:r>
          </a:p>
        </p:txBody>
      </p:sp>
    </p:spTree>
    <p:extLst>
      <p:ext uri="{BB962C8B-B14F-4D97-AF65-F5344CB8AC3E}">
        <p14:creationId xmlns:p14="http://schemas.microsoft.com/office/powerpoint/2010/main" val="283755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6BC06-3DF3-40CA-8A7E-3250DAD31448}"/>
              </a:ext>
            </a:extLst>
          </p:cNvPr>
          <p:cNvSpPr>
            <a:spLocks noGrp="1"/>
          </p:cNvSpPr>
          <p:nvPr>
            <p:ph type="title"/>
          </p:nvPr>
        </p:nvSpPr>
        <p:spPr>
          <a:xfrm>
            <a:off x="677334" y="609599"/>
            <a:ext cx="8596668" cy="5549901"/>
          </a:xfrm>
        </p:spPr>
        <p:txBody>
          <a:bodyPr>
            <a:normAutofit fontScale="90000"/>
          </a:bodyPr>
          <a:lstStyle/>
          <a:p>
            <a:r>
              <a:rPr lang="de-AT" dirty="0"/>
              <a:t>Kann ich als Lehrer/in die Motivation und Lernbereitschaft der Schüler/Innen beeinflussen und das Interesse nachhaltig fördern?</a:t>
            </a:r>
            <a:br>
              <a:rPr lang="de-AT" dirty="0"/>
            </a:br>
            <a:br>
              <a:rPr lang="de-AT" dirty="0"/>
            </a:br>
            <a:br>
              <a:rPr lang="de-AT" dirty="0"/>
            </a:br>
            <a:r>
              <a:rPr lang="de-AT" dirty="0"/>
              <a:t>Wenn ja, wie?</a:t>
            </a:r>
            <a:br>
              <a:rPr lang="de-AT" dirty="0"/>
            </a:br>
            <a:br>
              <a:rPr lang="de-AT" dirty="0"/>
            </a:br>
            <a:br>
              <a:rPr lang="de-AT" dirty="0"/>
            </a:br>
            <a:br>
              <a:rPr lang="de-AT" dirty="0"/>
            </a:br>
            <a:r>
              <a:rPr lang="de-AT" dirty="0"/>
              <a:t>Welche Probleme könnten auftreten?</a:t>
            </a:r>
            <a:br>
              <a:rPr lang="de-AT" dirty="0"/>
            </a:br>
            <a:br>
              <a:rPr lang="de-AT" dirty="0"/>
            </a:br>
            <a:endParaRPr lang="de-AT" dirty="0"/>
          </a:p>
        </p:txBody>
      </p:sp>
      <p:sp>
        <p:nvSpPr>
          <p:cNvPr id="4" name="Fußzeilenplatzhalter 3">
            <a:extLst>
              <a:ext uri="{FF2B5EF4-FFF2-40B4-BE49-F238E27FC236}">
                <a16:creationId xmlns:a16="http://schemas.microsoft.com/office/drawing/2014/main" id="{F2169C28-1CB3-4DBA-9E8A-1B94ED5854D3}"/>
              </a:ext>
            </a:extLst>
          </p:cNvPr>
          <p:cNvSpPr>
            <a:spLocks noGrp="1"/>
          </p:cNvSpPr>
          <p:nvPr>
            <p:ph type="ftr" sz="quarter" idx="11"/>
          </p:nvPr>
        </p:nvSpPr>
        <p:spPr>
          <a:xfrm>
            <a:off x="677334" y="6041362"/>
            <a:ext cx="10653812" cy="365125"/>
          </a:xfrm>
        </p:spPr>
        <p:txBody>
          <a:bodyPr/>
          <a:lstStyle/>
          <a:p>
            <a:r>
              <a:rPr lang="de-AT" dirty="0"/>
              <a:t>Mairinger – Hebein Reinhild                                                               													PH Diözese Linz</a:t>
            </a:r>
            <a:endParaRPr lang="en-US" dirty="0"/>
          </a:p>
        </p:txBody>
      </p:sp>
      <p:pic>
        <p:nvPicPr>
          <p:cNvPr id="8" name="Bild 2" descr="Bildergebnis für motovation schüler ">
            <a:extLst>
              <a:ext uri="{FF2B5EF4-FFF2-40B4-BE49-F238E27FC236}">
                <a16:creationId xmlns:a16="http://schemas.microsoft.com/office/drawing/2014/main" id="{44E85DD8-AE77-41B4-BC6B-AE29EF40EE3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49090" y="2576153"/>
            <a:ext cx="4955348" cy="2635885"/>
          </a:xfrm>
          <a:prstGeom prst="rect">
            <a:avLst/>
          </a:prstGeom>
          <a:noFill/>
          <a:ln>
            <a:noFill/>
          </a:ln>
        </p:spPr>
      </p:pic>
    </p:spTree>
    <p:extLst>
      <p:ext uri="{BB962C8B-B14F-4D97-AF65-F5344CB8AC3E}">
        <p14:creationId xmlns:p14="http://schemas.microsoft.com/office/powerpoint/2010/main" val="367674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1992-D26C-7FB7-146A-B87C9A9FE52F}"/>
              </a:ext>
            </a:extLst>
          </p:cNvPr>
          <p:cNvSpPr>
            <a:spLocks noGrp="1"/>
          </p:cNvSpPr>
          <p:nvPr>
            <p:ph type="title"/>
          </p:nvPr>
        </p:nvSpPr>
        <p:spPr>
          <a:xfrm>
            <a:off x="423335" y="272627"/>
            <a:ext cx="8596668" cy="1826581"/>
          </a:xfrm>
        </p:spPr>
        <p:txBody>
          <a:bodyPr/>
          <a:lstStyle/>
          <a:p>
            <a:r>
              <a:rPr lang="de-DE" dirty="0"/>
              <a:t>Produktorientierung fördert Identifikation mit Erlerntem</a:t>
            </a:r>
            <a:endParaRPr lang="de-AT" dirty="0"/>
          </a:p>
        </p:txBody>
      </p:sp>
      <p:pic>
        <p:nvPicPr>
          <p:cNvPr id="5" name="Picture 4">
            <a:extLst>
              <a:ext uri="{FF2B5EF4-FFF2-40B4-BE49-F238E27FC236}">
                <a16:creationId xmlns:a16="http://schemas.microsoft.com/office/drawing/2014/main" id="{E7E9F278-1363-8AAE-38DD-4374CCD38106}"/>
              </a:ext>
            </a:extLst>
          </p:cNvPr>
          <p:cNvPicPr>
            <a:picLocks noChangeAspect="1"/>
          </p:cNvPicPr>
          <p:nvPr/>
        </p:nvPicPr>
        <p:blipFill>
          <a:blip r:embed="rId2"/>
          <a:stretch>
            <a:fillRect/>
          </a:stretch>
        </p:blipFill>
        <p:spPr>
          <a:xfrm rot="5400000">
            <a:off x="3320705" y="1036502"/>
            <a:ext cx="3904672" cy="6299203"/>
          </a:xfrm>
          <a:prstGeom prst="rect">
            <a:avLst/>
          </a:prstGeom>
        </p:spPr>
      </p:pic>
      <p:sp>
        <p:nvSpPr>
          <p:cNvPr id="6" name="TextBox 5">
            <a:extLst>
              <a:ext uri="{FF2B5EF4-FFF2-40B4-BE49-F238E27FC236}">
                <a16:creationId xmlns:a16="http://schemas.microsoft.com/office/drawing/2014/main" id="{218D686C-875F-A6F1-0DDE-29ADF5B67A8F}"/>
              </a:ext>
            </a:extLst>
          </p:cNvPr>
          <p:cNvSpPr txBox="1"/>
          <p:nvPr/>
        </p:nvSpPr>
        <p:spPr>
          <a:xfrm>
            <a:off x="802640" y="6278880"/>
            <a:ext cx="7721600" cy="369332"/>
          </a:xfrm>
          <a:prstGeom prst="rect">
            <a:avLst/>
          </a:prstGeom>
          <a:noFill/>
        </p:spPr>
        <p:txBody>
          <a:bodyPr wrap="square" rtlCol="0">
            <a:spAutoFit/>
          </a:bodyPr>
          <a:lstStyle/>
          <a:p>
            <a:r>
              <a:rPr lang="de-DE" dirty="0"/>
              <a:t>Quelle: Gudjons: Methodische Realisierung des Projektunterrichts</a:t>
            </a:r>
            <a:endParaRPr lang="de-AT" dirty="0"/>
          </a:p>
        </p:txBody>
      </p:sp>
    </p:spTree>
    <p:extLst>
      <p:ext uri="{BB962C8B-B14F-4D97-AF65-F5344CB8AC3E}">
        <p14:creationId xmlns:p14="http://schemas.microsoft.com/office/powerpoint/2010/main" val="259343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BED6-FBC6-4569-0B40-78204E0F7D85}"/>
              </a:ext>
            </a:extLst>
          </p:cNvPr>
          <p:cNvSpPr>
            <a:spLocks noGrp="1"/>
          </p:cNvSpPr>
          <p:nvPr>
            <p:ph type="title"/>
          </p:nvPr>
        </p:nvSpPr>
        <p:spPr>
          <a:xfrm>
            <a:off x="105109" y="192147"/>
            <a:ext cx="8596668" cy="1206021"/>
          </a:xfrm>
        </p:spPr>
        <p:txBody>
          <a:bodyPr>
            <a:normAutofit/>
          </a:bodyPr>
          <a:lstStyle/>
          <a:p>
            <a:r>
              <a:rPr lang="de-DE" sz="2400" dirty="0"/>
              <a:t>Von der Detailplanung zur Vision</a:t>
            </a:r>
            <a:br>
              <a:rPr lang="de-DE" sz="2000" dirty="0"/>
            </a:br>
            <a:endParaRPr lang="de-AT" sz="2000" dirty="0"/>
          </a:p>
        </p:txBody>
      </p:sp>
      <p:sp>
        <p:nvSpPr>
          <p:cNvPr id="3" name="Text Placeholder 2">
            <a:extLst>
              <a:ext uri="{FF2B5EF4-FFF2-40B4-BE49-F238E27FC236}">
                <a16:creationId xmlns:a16="http://schemas.microsoft.com/office/drawing/2014/main" id="{A0C6DC9B-E209-BB6F-02BB-4207DC5616FC}"/>
              </a:ext>
            </a:extLst>
          </p:cNvPr>
          <p:cNvSpPr>
            <a:spLocks noGrp="1"/>
          </p:cNvSpPr>
          <p:nvPr>
            <p:ph type="body" idx="1"/>
          </p:nvPr>
        </p:nvSpPr>
        <p:spPr>
          <a:xfrm>
            <a:off x="209975" y="1398168"/>
            <a:ext cx="4525311" cy="4667896"/>
          </a:xfrm>
        </p:spPr>
        <p:txBody>
          <a:bodyPr>
            <a:normAutofit fontScale="55000" lnSpcReduction="20000"/>
          </a:bodyPr>
          <a:lstStyle/>
          <a:p>
            <a:pPr marL="342900" indent="-342900">
              <a:buFont typeface="Wingdings" panose="05000000000000000000" pitchFamily="2" charset="2"/>
              <a:buChar char="ü"/>
            </a:pPr>
            <a:r>
              <a:rPr lang="de-DE" dirty="0"/>
              <a:t>Methodentraining im Vorfeld: Vorteil, wenn Methoden, die für die Projektwoche relevant sind, bereits bekannt sind  (</a:t>
            </a:r>
            <a:r>
              <a:rPr lang="de-DE" dirty="0" err="1"/>
              <a:t>zB</a:t>
            </a:r>
            <a:r>
              <a:rPr lang="de-DE" dirty="0"/>
              <a:t>: Recherche, Tabellen erstellen etc.)</a:t>
            </a:r>
          </a:p>
          <a:p>
            <a:pPr marL="342900" indent="-342900">
              <a:buFont typeface="Wingdings" panose="05000000000000000000" pitchFamily="2" charset="2"/>
              <a:buChar char="ü"/>
            </a:pPr>
            <a:r>
              <a:rPr lang="de-DE" dirty="0"/>
              <a:t>Rahmenbedingungen vor Ort abklären: Räumlichkeiten, Equipment etc.</a:t>
            </a:r>
          </a:p>
          <a:p>
            <a:pPr marL="342900" indent="-342900">
              <a:buFont typeface="Wingdings" panose="05000000000000000000" pitchFamily="2" charset="2"/>
              <a:buChar char="ü"/>
            </a:pPr>
            <a:r>
              <a:rPr lang="de-DE" dirty="0"/>
              <a:t>Zeitplan für Phasen des Projektablaufs festlegen:</a:t>
            </a:r>
          </a:p>
          <a:p>
            <a:r>
              <a:rPr lang="de-DE" b="1" dirty="0"/>
              <a:t>A Einstieg</a:t>
            </a:r>
          </a:p>
          <a:p>
            <a:pPr marL="342900" indent="-342900">
              <a:buFont typeface="Arial" panose="020B0604020202020204" pitchFamily="34" charset="0"/>
              <a:buChar char="•"/>
            </a:pPr>
            <a:r>
              <a:rPr lang="de-DE" dirty="0"/>
              <a:t>Rahmenbedingungen für SUS bekannt geben (Regeln, Zeitplan….)</a:t>
            </a:r>
          </a:p>
          <a:p>
            <a:pPr marL="342900" indent="-342900">
              <a:buFont typeface="Arial" panose="020B0604020202020204" pitchFamily="34" charset="0"/>
              <a:buChar char="•"/>
            </a:pPr>
            <a:r>
              <a:rPr lang="de-AT" dirty="0"/>
              <a:t> Einstieg in die Thematik soll Neugier wecken</a:t>
            </a:r>
          </a:p>
          <a:p>
            <a:pPr marL="342900" indent="-342900">
              <a:buFont typeface="Arial" panose="020B0604020202020204" pitchFamily="34" charset="0"/>
              <a:buChar char="•"/>
            </a:pPr>
            <a:r>
              <a:rPr lang="de-AT" dirty="0"/>
              <a:t> Forschungsfragen sammeln</a:t>
            </a:r>
          </a:p>
          <a:p>
            <a:pPr marL="342900" indent="-342900">
              <a:buFont typeface="Arial" panose="020B0604020202020204" pitchFamily="34" charset="0"/>
              <a:buChar char="•"/>
            </a:pPr>
            <a:r>
              <a:rPr lang="de-AT" dirty="0"/>
              <a:t>Gruppeneinteilung</a:t>
            </a:r>
          </a:p>
          <a:p>
            <a:r>
              <a:rPr lang="de-AT" b="1" dirty="0"/>
              <a:t>B Erarbeitung</a:t>
            </a:r>
            <a:r>
              <a:rPr lang="de-AT" dirty="0"/>
              <a:t>: </a:t>
            </a:r>
          </a:p>
          <a:p>
            <a:pPr marL="342900" indent="-342900">
              <a:buFont typeface="Arial" panose="020B0604020202020204" pitchFamily="34" charset="0"/>
              <a:buChar char="•"/>
            </a:pPr>
            <a:r>
              <a:rPr lang="de-AT" dirty="0"/>
              <a:t>Kooperative Planung mit SUS</a:t>
            </a:r>
          </a:p>
          <a:p>
            <a:pPr marL="342900" indent="-342900">
              <a:buFont typeface="Arial" panose="020B0604020202020204" pitchFamily="34" charset="0"/>
              <a:buChar char="•"/>
            </a:pPr>
            <a:r>
              <a:rPr lang="de-AT" dirty="0"/>
              <a:t>SUS forschen in Kleingruppen </a:t>
            </a:r>
          </a:p>
          <a:p>
            <a:r>
              <a:rPr lang="de-AT" dirty="0"/>
              <a:t>C </a:t>
            </a:r>
            <a:r>
              <a:rPr lang="de-AT" b="1" dirty="0"/>
              <a:t>Auswertung und Reflexion der Ergebnisse</a:t>
            </a:r>
          </a:p>
          <a:p>
            <a:r>
              <a:rPr lang="de-AT" b="1" dirty="0"/>
              <a:t>D Sicherung der Ergebnisse: </a:t>
            </a:r>
            <a:r>
              <a:rPr lang="de-AT" dirty="0"/>
              <a:t>Vorbereitung der Präsentation</a:t>
            </a:r>
          </a:p>
          <a:p>
            <a:r>
              <a:rPr lang="de-AT" b="1" dirty="0"/>
              <a:t>E Präsentation</a:t>
            </a:r>
          </a:p>
          <a:p>
            <a:r>
              <a:rPr lang="de-AT" b="1" dirty="0"/>
              <a:t>F Evaluierung und Feedback</a:t>
            </a:r>
          </a:p>
        </p:txBody>
      </p:sp>
      <p:pic>
        <p:nvPicPr>
          <p:cNvPr id="5" name="Picture 4">
            <a:extLst>
              <a:ext uri="{FF2B5EF4-FFF2-40B4-BE49-F238E27FC236}">
                <a16:creationId xmlns:a16="http://schemas.microsoft.com/office/drawing/2014/main" id="{69D926A6-8B6A-5404-5986-9571D1D034A1}"/>
              </a:ext>
            </a:extLst>
          </p:cNvPr>
          <p:cNvPicPr>
            <a:picLocks noChangeAspect="1"/>
          </p:cNvPicPr>
          <p:nvPr/>
        </p:nvPicPr>
        <p:blipFill>
          <a:blip r:embed="rId2"/>
          <a:stretch>
            <a:fillRect/>
          </a:stretch>
        </p:blipFill>
        <p:spPr>
          <a:xfrm rot="5400000">
            <a:off x="3826226" y="1344926"/>
            <a:ext cx="6132303" cy="4173969"/>
          </a:xfrm>
          <a:prstGeom prst="rect">
            <a:avLst/>
          </a:prstGeom>
        </p:spPr>
      </p:pic>
    </p:spTree>
    <p:extLst>
      <p:ext uri="{BB962C8B-B14F-4D97-AF65-F5344CB8AC3E}">
        <p14:creationId xmlns:p14="http://schemas.microsoft.com/office/powerpoint/2010/main" val="3714767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737E-B0ED-C59C-6A6C-8B1DAC985E19}"/>
              </a:ext>
            </a:extLst>
          </p:cNvPr>
          <p:cNvSpPr>
            <a:spLocks noGrp="1"/>
          </p:cNvSpPr>
          <p:nvPr>
            <p:ph type="ctrTitle"/>
          </p:nvPr>
        </p:nvSpPr>
        <p:spPr>
          <a:xfrm>
            <a:off x="449036" y="2918278"/>
            <a:ext cx="5976257" cy="1021443"/>
          </a:xfrm>
        </p:spPr>
        <p:txBody>
          <a:bodyPr/>
          <a:lstStyle/>
          <a:p>
            <a:r>
              <a:rPr lang="de-DE" sz="2400" dirty="0"/>
              <a:t>Kooperative Projektplanung nach Gudjons</a:t>
            </a:r>
            <a:br>
              <a:rPr lang="de-DE" sz="2000" dirty="0"/>
            </a:br>
            <a:r>
              <a:rPr lang="de-DE" sz="1600" dirty="0"/>
              <a:t>Vom Leiter zum Coach!</a:t>
            </a:r>
            <a:br>
              <a:rPr lang="de-AT" sz="1600" dirty="0"/>
            </a:br>
            <a:endParaRPr lang="de-AT" sz="1600" dirty="0"/>
          </a:p>
        </p:txBody>
      </p:sp>
      <p:pic>
        <p:nvPicPr>
          <p:cNvPr id="5" name="Picture 4">
            <a:extLst>
              <a:ext uri="{FF2B5EF4-FFF2-40B4-BE49-F238E27FC236}">
                <a16:creationId xmlns:a16="http://schemas.microsoft.com/office/drawing/2014/main" id="{5303149E-BF6F-1FFA-A55B-FF86BB53943F}"/>
              </a:ext>
            </a:extLst>
          </p:cNvPr>
          <p:cNvPicPr>
            <a:picLocks noChangeAspect="1"/>
          </p:cNvPicPr>
          <p:nvPr/>
        </p:nvPicPr>
        <p:blipFill>
          <a:blip r:embed="rId2"/>
          <a:stretch>
            <a:fillRect/>
          </a:stretch>
        </p:blipFill>
        <p:spPr>
          <a:xfrm rot="5400000">
            <a:off x="5657532" y="1371600"/>
            <a:ext cx="6206808" cy="4394200"/>
          </a:xfrm>
          <a:prstGeom prst="rect">
            <a:avLst/>
          </a:prstGeom>
        </p:spPr>
      </p:pic>
    </p:spTree>
    <p:extLst>
      <p:ext uri="{BB962C8B-B14F-4D97-AF65-F5344CB8AC3E}">
        <p14:creationId xmlns:p14="http://schemas.microsoft.com/office/powerpoint/2010/main" val="4239149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4629" y="401110"/>
            <a:ext cx="8596668" cy="1320800"/>
          </a:xfrm>
        </p:spPr>
        <p:txBody>
          <a:bodyPr/>
          <a:lstStyle/>
          <a:p>
            <a:r>
              <a:rPr lang="de-AT" dirty="0"/>
              <a:t>VORTEILE FÜR SCHÜLERINNEN</a:t>
            </a:r>
          </a:p>
        </p:txBody>
      </p:sp>
      <p:sp>
        <p:nvSpPr>
          <p:cNvPr id="3" name="Inhaltsplatzhalter 2"/>
          <p:cNvSpPr>
            <a:spLocks noGrp="1"/>
          </p:cNvSpPr>
          <p:nvPr>
            <p:ph sz="half" idx="1"/>
          </p:nvPr>
        </p:nvSpPr>
        <p:spPr>
          <a:xfrm>
            <a:off x="704629" y="1696001"/>
            <a:ext cx="4436076" cy="4112053"/>
          </a:xfrm>
        </p:spPr>
        <p:txBody>
          <a:bodyPr>
            <a:normAutofit fontScale="85000" lnSpcReduction="10000"/>
          </a:bodyPr>
          <a:lstStyle/>
          <a:p>
            <a:endParaRPr lang="de-AT" dirty="0"/>
          </a:p>
          <a:p>
            <a:r>
              <a:rPr lang="de-AT" dirty="0"/>
              <a:t>Identifikation mit Lerninhalten, Ergebnissen und Produkten</a:t>
            </a:r>
          </a:p>
          <a:p>
            <a:r>
              <a:rPr lang="de-AT" dirty="0"/>
              <a:t>Lernprozesses ist Bereicherung für  Gegenwart und Zukunft</a:t>
            </a:r>
          </a:p>
          <a:p>
            <a:r>
              <a:rPr lang="de-AT" dirty="0"/>
              <a:t>Fächerübergreifende Erweiterung fachlicher und methodischer Kompetenzen </a:t>
            </a:r>
          </a:p>
          <a:p>
            <a:r>
              <a:rPr lang="de-AT" dirty="0"/>
              <a:t>Durch Problemlösungsansatz Förderung des kreativen Handelns und Denkens</a:t>
            </a:r>
          </a:p>
          <a:p>
            <a:r>
              <a:rPr lang="de-AT" dirty="0"/>
              <a:t>Selbstreflexion – Mehrperspektivität-Mündigkeit</a:t>
            </a:r>
          </a:p>
          <a:p>
            <a:r>
              <a:rPr lang="de-AT" dirty="0"/>
              <a:t>Soziales Lernen</a:t>
            </a:r>
          </a:p>
          <a:p>
            <a:r>
              <a:rPr lang="de-AT" dirty="0"/>
              <a:t>Solidarität</a:t>
            </a:r>
          </a:p>
          <a:p>
            <a:pPr marL="0" indent="0">
              <a:buNone/>
            </a:pPr>
            <a:r>
              <a:rPr lang="de-AT" dirty="0"/>
              <a:t> </a:t>
            </a:r>
          </a:p>
        </p:txBody>
      </p:sp>
      <p:pic>
        <p:nvPicPr>
          <p:cNvPr id="5" name="Inhaltsplatzhalter 4"/>
          <p:cNvPicPr>
            <a:picLocks noGrp="1" noChangeAspect="1"/>
          </p:cNvPicPr>
          <p:nvPr>
            <p:ph sz="half" idx="2"/>
          </p:nvPr>
        </p:nvPicPr>
        <p:blipFill>
          <a:blip r:embed="rId2"/>
          <a:stretch>
            <a:fillRect/>
          </a:stretch>
        </p:blipFill>
        <p:spPr>
          <a:xfrm>
            <a:off x="5800298" y="1843738"/>
            <a:ext cx="4444344" cy="3333258"/>
          </a:xfrm>
        </p:spPr>
      </p:pic>
      <p:sp>
        <p:nvSpPr>
          <p:cNvPr id="6" name="Textfeld 5"/>
          <p:cNvSpPr txBox="1"/>
          <p:nvPr/>
        </p:nvSpPr>
        <p:spPr>
          <a:xfrm>
            <a:off x="428624" y="1215415"/>
            <a:ext cx="8405947" cy="707886"/>
          </a:xfrm>
          <a:prstGeom prst="rect">
            <a:avLst/>
          </a:prstGeom>
          <a:noFill/>
        </p:spPr>
        <p:txBody>
          <a:bodyPr wrap="square" rtlCol="0">
            <a:spAutoFit/>
          </a:bodyPr>
          <a:lstStyle/>
          <a:p>
            <a:r>
              <a:rPr lang="de-AT" sz="2000" dirty="0">
                <a:solidFill>
                  <a:schemeClr val="accent1">
                    <a:lumMod val="75000"/>
                  </a:schemeClr>
                </a:solidFill>
              </a:rPr>
              <a:t>Durch problemorientierte Themenwahl wird es möglich „Gemeinsam etwas zu bewegen!“ (Klafki)</a:t>
            </a:r>
          </a:p>
        </p:txBody>
      </p:sp>
      <p:sp>
        <p:nvSpPr>
          <p:cNvPr id="4" name="Textfeld 3">
            <a:extLst>
              <a:ext uri="{FF2B5EF4-FFF2-40B4-BE49-F238E27FC236}">
                <a16:creationId xmlns:a16="http://schemas.microsoft.com/office/drawing/2014/main" id="{D60F1704-46CB-47EE-9A6B-714045324F32}"/>
              </a:ext>
            </a:extLst>
          </p:cNvPr>
          <p:cNvSpPr txBox="1"/>
          <p:nvPr/>
        </p:nvSpPr>
        <p:spPr>
          <a:xfrm>
            <a:off x="704629" y="5467350"/>
            <a:ext cx="9439496" cy="923330"/>
          </a:xfrm>
          <a:prstGeom prst="rect">
            <a:avLst/>
          </a:prstGeom>
          <a:solidFill>
            <a:schemeClr val="accent1"/>
          </a:solidFill>
        </p:spPr>
        <p:txBody>
          <a:bodyPr wrap="square" rtlCol="0">
            <a:spAutoFit/>
          </a:bodyPr>
          <a:lstStyle/>
          <a:p>
            <a:pPr algn="ctr"/>
            <a:r>
              <a:rPr lang="de-AT" dirty="0"/>
              <a:t>„Was du mir sagst, das vergesse ich! Was du mir zeigst, daran erinnere ich! Was du mich tun lässt, das verstehe ich!“ (Konfuzius)</a:t>
            </a:r>
          </a:p>
          <a:p>
            <a:pPr algn="ctr"/>
            <a:r>
              <a:rPr lang="de-AT" dirty="0"/>
              <a:t>Methode der bildenden Erfahrung (John Dewey 1859-1952)</a:t>
            </a:r>
          </a:p>
        </p:txBody>
      </p:sp>
    </p:spTree>
    <p:extLst>
      <p:ext uri="{BB962C8B-B14F-4D97-AF65-F5344CB8AC3E}">
        <p14:creationId xmlns:p14="http://schemas.microsoft.com/office/powerpoint/2010/main" val="111774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lumMod val="50000"/>
                  </a:schemeClr>
                </a:solidFill>
              </a:rPr>
              <a:t>Auswertung der Feedbackbögen</a:t>
            </a:r>
          </a:p>
        </p:txBody>
      </p:sp>
      <p:sp>
        <p:nvSpPr>
          <p:cNvPr id="3" name="Inhaltsplatzhalter 2"/>
          <p:cNvSpPr>
            <a:spLocks noGrp="1"/>
          </p:cNvSpPr>
          <p:nvPr>
            <p:ph sz="half" idx="1"/>
          </p:nvPr>
        </p:nvSpPr>
        <p:spPr>
          <a:xfrm>
            <a:off x="677334" y="2160589"/>
            <a:ext cx="5995315" cy="3880772"/>
          </a:xfrm>
        </p:spPr>
        <p:txBody>
          <a:bodyPr>
            <a:normAutofit fontScale="92500" lnSpcReduction="20000"/>
          </a:bodyPr>
          <a:lstStyle/>
          <a:p>
            <a:pPr marL="0" indent="0">
              <a:buNone/>
            </a:pPr>
            <a:r>
              <a:rPr lang="de-AT" sz="2800" b="1" dirty="0"/>
              <a:t>Von 45 Schüler/Innen</a:t>
            </a:r>
          </a:p>
          <a:p>
            <a:pPr marL="0" indent="0">
              <a:buNone/>
            </a:pPr>
            <a:endParaRPr lang="de-AT" sz="2000" b="1" dirty="0"/>
          </a:p>
          <a:p>
            <a:r>
              <a:rPr lang="de-AT" sz="2400" dirty="0"/>
              <a:t>29 Schüler/Innen wollten sich noch weiter mit dem Thema auseinandersetzen</a:t>
            </a:r>
          </a:p>
          <a:p>
            <a:r>
              <a:rPr lang="de-AT" sz="2400" dirty="0"/>
              <a:t>38 Schüler/Innen wollten eine neue Fragestellung projektorientiert bearbeiten</a:t>
            </a:r>
          </a:p>
          <a:p>
            <a:r>
              <a:rPr lang="de-AT" sz="2400" dirty="0"/>
              <a:t>41 empfehlen Projektwoche weiter</a:t>
            </a:r>
          </a:p>
          <a:p>
            <a:pPr marL="0" indent="0">
              <a:buNone/>
            </a:pPr>
            <a:endParaRPr lang="de-AT" dirty="0"/>
          </a:p>
        </p:txBody>
      </p:sp>
      <p:sp>
        <p:nvSpPr>
          <p:cNvPr id="4" name="Inhaltsplatzhalter 3"/>
          <p:cNvSpPr>
            <a:spLocks noGrp="1"/>
          </p:cNvSpPr>
          <p:nvPr>
            <p:ph sz="half" idx="2"/>
          </p:nvPr>
        </p:nvSpPr>
        <p:spPr>
          <a:xfrm>
            <a:off x="7181985" y="1708809"/>
            <a:ext cx="4184034" cy="3375238"/>
          </a:xfrm>
          <a:pattFill prst="pct5">
            <a:fgClr>
              <a:schemeClr val="accent1">
                <a:lumMod val="20000"/>
                <a:lumOff val="80000"/>
              </a:schemeClr>
            </a:fgClr>
            <a:bgClr>
              <a:schemeClr val="bg1"/>
            </a:bgClr>
          </a:pattFill>
        </p:spPr>
        <p:txBody>
          <a:bodyPr>
            <a:normAutofit fontScale="92500" lnSpcReduction="20000"/>
          </a:bodyPr>
          <a:lstStyle/>
          <a:p>
            <a:pPr marL="0" indent="0">
              <a:buNone/>
            </a:pPr>
            <a:r>
              <a:rPr lang="de-DE" sz="2600" b="1" dirty="0"/>
              <a:t>Am besten bewertet</a:t>
            </a:r>
            <a:r>
              <a:rPr lang="de-DE" sz="2600" dirty="0"/>
              <a:t>:</a:t>
            </a:r>
          </a:p>
          <a:p>
            <a:pPr marL="0" indent="0">
              <a:buNone/>
            </a:pPr>
            <a:endParaRPr lang="de-DE" dirty="0"/>
          </a:p>
          <a:p>
            <a:r>
              <a:rPr lang="de-DE" sz="2000" dirty="0"/>
              <a:t>ein sich für Aufgaben entscheiden zu können, die einen interessieren</a:t>
            </a:r>
          </a:p>
          <a:p>
            <a:r>
              <a:rPr lang="de-DE" sz="2000" dirty="0"/>
              <a:t>Exkursionen</a:t>
            </a:r>
          </a:p>
          <a:p>
            <a:r>
              <a:rPr lang="de-DE" sz="2000" dirty="0"/>
              <a:t>eigene Entscheidungen treffen zu können</a:t>
            </a:r>
          </a:p>
          <a:p>
            <a:r>
              <a:rPr lang="de-DE" sz="2000" dirty="0"/>
              <a:t>Präsentation</a:t>
            </a:r>
          </a:p>
          <a:p>
            <a:r>
              <a:rPr lang="de-DE" sz="2000" dirty="0"/>
              <a:t>Gruppenarbeiten </a:t>
            </a:r>
            <a:endParaRPr lang="de-AT" sz="2000" dirty="0"/>
          </a:p>
        </p:txBody>
      </p:sp>
    </p:spTree>
    <p:extLst>
      <p:ext uri="{BB962C8B-B14F-4D97-AF65-F5344CB8AC3E}">
        <p14:creationId xmlns:p14="http://schemas.microsoft.com/office/powerpoint/2010/main" val="188327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4C6BBA-F16A-4E81-B68E-A8B0A201D942}"/>
              </a:ext>
            </a:extLst>
          </p:cNvPr>
          <p:cNvSpPr>
            <a:spLocks noGrp="1"/>
          </p:cNvSpPr>
          <p:nvPr>
            <p:ph type="title"/>
          </p:nvPr>
        </p:nvSpPr>
        <p:spPr>
          <a:xfrm>
            <a:off x="448309" y="352425"/>
            <a:ext cx="9399697" cy="792320"/>
          </a:xfrm>
        </p:spPr>
        <p:txBody>
          <a:bodyPr>
            <a:normAutofit fontScale="90000"/>
          </a:bodyPr>
          <a:lstStyle/>
          <a:p>
            <a:r>
              <a:rPr lang="de-DE" sz="2400"/>
              <a:t>Möglicher Ablauf einer Projektwoche zum Thema Berufsorientierung</a:t>
            </a:r>
            <a:endParaRPr lang="de-AT" sz="2400" dirty="0"/>
          </a:p>
        </p:txBody>
      </p:sp>
      <p:sp>
        <p:nvSpPr>
          <p:cNvPr id="3" name="Inhaltsplatzhalter 2">
            <a:extLst>
              <a:ext uri="{FF2B5EF4-FFF2-40B4-BE49-F238E27FC236}">
                <a16:creationId xmlns:a16="http://schemas.microsoft.com/office/drawing/2014/main" id="{1D018B4F-6283-4E7E-85AF-BE4743DDFECA}"/>
              </a:ext>
            </a:extLst>
          </p:cNvPr>
          <p:cNvSpPr>
            <a:spLocks noGrp="1"/>
          </p:cNvSpPr>
          <p:nvPr>
            <p:ph idx="1"/>
          </p:nvPr>
        </p:nvSpPr>
        <p:spPr>
          <a:xfrm>
            <a:off x="448311" y="1200585"/>
            <a:ext cx="7895590" cy="5434049"/>
          </a:xfrm>
        </p:spPr>
        <p:txBody>
          <a:bodyPr>
            <a:normAutofit/>
          </a:bodyPr>
          <a:lstStyle/>
          <a:p>
            <a:pPr marL="0" indent="0">
              <a:buNone/>
            </a:pPr>
            <a:r>
              <a:rPr lang="de-DE" b="1" dirty="0">
                <a:latin typeface="Calibri" panose="020F0502020204030204" pitchFamily="34" charset="0"/>
                <a:cs typeface="Calibri" panose="020F0502020204030204" pitchFamily="34" charset="0"/>
              </a:rPr>
              <a:t>Inhalte und Ziele: </a:t>
            </a:r>
          </a:p>
          <a:p>
            <a:r>
              <a:rPr lang="de-DE" dirty="0">
                <a:latin typeface="Calibri" panose="020F0502020204030204" pitchFamily="34" charset="0"/>
                <a:cs typeface="Calibri" panose="020F0502020204030204" pitchFamily="34" charset="0"/>
              </a:rPr>
              <a:t>SUS der 3.KLasse </a:t>
            </a:r>
            <a:r>
              <a:rPr lang="de-DE" sz="1800" b="0" i="0" dirty="0">
                <a:solidFill>
                  <a:srgbClr val="000000"/>
                </a:solidFill>
                <a:effectLst/>
                <a:latin typeface="Calibri" panose="020F0502020204030204" pitchFamily="34" charset="0"/>
                <a:cs typeface="Calibri" panose="020F0502020204030204" pitchFamily="34" charset="0"/>
              </a:rPr>
              <a:t>beschäftigen sich mit der Frage, welchen Ausbildungsweg  sie eines Tages einschlagen könnten. Dabei </a:t>
            </a:r>
            <a:r>
              <a:rPr lang="de-DE" dirty="0">
                <a:solidFill>
                  <a:srgbClr val="000000"/>
                </a:solidFill>
                <a:latin typeface="Calibri" panose="020F0502020204030204" pitchFamily="34" charset="0"/>
                <a:cs typeface="Calibri" panose="020F0502020204030204" pitchFamily="34" charset="0"/>
              </a:rPr>
              <a:t>setzen sie sich </a:t>
            </a:r>
            <a:r>
              <a:rPr lang="de-DE" sz="1800" b="0" i="0" dirty="0">
                <a:solidFill>
                  <a:srgbClr val="000000"/>
                </a:solidFill>
                <a:effectLst/>
                <a:latin typeface="Calibri" panose="020F0502020204030204" pitchFamily="34" charset="0"/>
                <a:cs typeface="Calibri" panose="020F0502020204030204" pitchFamily="34" charset="0"/>
              </a:rPr>
              <a:t>genauer mit Berufswünschen auseinander und stellen  diese eigenen Stärken und Schwächen gegenüber.</a:t>
            </a:r>
          </a:p>
          <a:p>
            <a:r>
              <a:rPr lang="de-DE" sz="1800" b="0" i="0" dirty="0">
                <a:solidFill>
                  <a:srgbClr val="000000"/>
                </a:solidFill>
                <a:effectLst/>
                <a:latin typeface="Calibri" panose="020F0502020204030204" pitchFamily="34" charset="0"/>
                <a:cs typeface="Calibri" panose="020F0502020204030204" pitchFamily="34" charset="0"/>
              </a:rPr>
              <a:t>Welche Erwartungen die heutige Arbeitswelt eines Tages ihnen gegenüber haben wird und welche Herausforderungen auf jede/n Arbeitnehmer/in heutzutage warten, werden  anhand von Interviews erforscht. </a:t>
            </a:r>
          </a:p>
          <a:p>
            <a:r>
              <a:rPr lang="de-DE" sz="1800" b="0" i="0" dirty="0">
                <a:solidFill>
                  <a:srgbClr val="000000"/>
                </a:solidFill>
                <a:effectLst/>
                <a:latin typeface="Calibri" panose="020F0502020204030204" pitchFamily="34" charset="0"/>
                <a:cs typeface="Calibri" panose="020F0502020204030204" pitchFamily="34" charset="0"/>
              </a:rPr>
              <a:t>Die Ergebnisse der Beobachtungen und Reflexionen werden dabei in einem Portfolio zusammengefasst, das in der 4.Klasse wieder ergänzt werden soll, wenn es darum geht, ein Bewerbungstraining zu absolvieren und sich für eine weiterführende Schule zu entscheiden. </a:t>
            </a:r>
            <a:endParaRPr lang="de-DE" b="0" i="0" dirty="0">
              <a:solidFill>
                <a:srgbClr val="000000"/>
              </a:solidFill>
              <a:effectLst/>
              <a:latin typeface="Calibri" panose="020F0502020204030204" pitchFamily="34" charset="0"/>
              <a:cs typeface="Calibri" panose="020F0502020204030204" pitchFamily="34" charset="0"/>
            </a:endParaRPr>
          </a:p>
          <a:p>
            <a:pPr marL="0" indent="0" algn="l" rtl="0" fontAlgn="base">
              <a:buNone/>
            </a:pPr>
            <a:r>
              <a:rPr lang="de-DE" b="1" dirty="0">
                <a:solidFill>
                  <a:srgbClr val="000000"/>
                </a:solidFill>
                <a:latin typeface="Calibri" panose="020F0502020204030204" pitchFamily="34" charset="0"/>
                <a:cs typeface="Calibri" panose="020F0502020204030204" pitchFamily="34" charset="0"/>
              </a:rPr>
              <a:t>Geplanter Ablauf</a:t>
            </a:r>
            <a:r>
              <a:rPr lang="de-DE" dirty="0">
                <a:solidFill>
                  <a:srgbClr val="000000"/>
                </a:solidFill>
                <a:latin typeface="Calibri" panose="020F0502020204030204" pitchFamily="34" charset="0"/>
                <a:cs typeface="Calibri" panose="020F0502020204030204" pitchFamily="34" charset="0"/>
              </a:rPr>
              <a:t>: </a:t>
            </a:r>
            <a:r>
              <a:rPr lang="de-DE" sz="1800" b="0" i="0" dirty="0">
                <a:solidFill>
                  <a:srgbClr val="000000"/>
                </a:solidFill>
                <a:effectLst/>
                <a:latin typeface="Calibri" panose="020F0502020204030204" pitchFamily="34" charset="0"/>
                <a:cs typeface="Calibri" panose="020F0502020204030204" pitchFamily="34" charset="0"/>
              </a:rPr>
              <a:t>Um diese Woche möglichst projektnah organisieren zu können, wird der herkömmliche Unterricht völlig aufgelöst. Arbeitszeiten und Pausen werden im Team festgelegt. </a:t>
            </a:r>
          </a:p>
          <a:p>
            <a:pPr marL="0" indent="0" algn="l" rtl="0" fontAlgn="base">
              <a:buNone/>
            </a:pPr>
            <a:r>
              <a:rPr lang="de-DE" b="1" i="0" dirty="0">
                <a:solidFill>
                  <a:srgbClr val="000000"/>
                </a:solidFill>
                <a:effectLst/>
                <a:latin typeface="Calibri" panose="020F0502020204030204" pitchFamily="34" charset="0"/>
                <a:cs typeface="Calibri" panose="020F0502020204030204" pitchFamily="34" charset="0"/>
              </a:rPr>
              <a:t>Schwerpunkte</a:t>
            </a:r>
            <a:r>
              <a:rPr lang="de-DE" b="0" i="0" dirty="0">
                <a:solidFill>
                  <a:srgbClr val="000000"/>
                </a:solidFill>
                <a:effectLst/>
                <a:latin typeface="Calibri" panose="020F0502020204030204" pitchFamily="34" charset="0"/>
                <a:cs typeface="Calibri" panose="020F0502020204030204" pitchFamily="34" charset="0"/>
              </a:rPr>
              <a:t>: Persönlic</a:t>
            </a:r>
            <a:r>
              <a:rPr lang="de-DE" dirty="0">
                <a:solidFill>
                  <a:srgbClr val="000000"/>
                </a:solidFill>
                <a:latin typeface="Calibri" panose="020F0502020204030204" pitchFamily="34" charset="0"/>
                <a:cs typeface="Calibri" panose="020F0502020204030204" pitchFamily="34" charset="0"/>
              </a:rPr>
              <a:t>hkeitsbildung (Workshops)-Erkundung der Arbeitswelt-Zukunftsorientierung</a:t>
            </a:r>
            <a:endParaRPr lang="de-DE" b="0" i="0" dirty="0">
              <a:solidFill>
                <a:srgbClr val="000000"/>
              </a:solidFill>
              <a:effectLst/>
              <a:latin typeface="Calibri" panose="020F0502020204030204" pitchFamily="34" charset="0"/>
              <a:cs typeface="Calibri" panose="020F0502020204030204" pitchFamily="34" charset="0"/>
            </a:endParaRPr>
          </a:p>
          <a:p>
            <a:endParaRPr lang="de-DE" dirty="0"/>
          </a:p>
          <a:p>
            <a:endParaRPr lang="de-AT" dirty="0"/>
          </a:p>
        </p:txBody>
      </p:sp>
      <p:pic>
        <p:nvPicPr>
          <p:cNvPr id="6" name="Grafik 4" descr="Ein Bild, das drinnen, Tisch, Person, Fenster enthält.&#10;&#10;Mit sehr hoher Zuverlässigkeit generierte Beschreibung">
            <a:extLst>
              <a:ext uri="{FF2B5EF4-FFF2-40B4-BE49-F238E27FC236}">
                <a16:creationId xmlns:a16="http://schemas.microsoft.com/office/drawing/2014/main" id="{07C0C3D3-7C15-EB73-343B-C38D4819BA8A}"/>
              </a:ext>
            </a:extLst>
          </p:cNvPr>
          <p:cNvPicPr>
            <a:picLocks noChangeAspect="1"/>
          </p:cNvPicPr>
          <p:nvPr/>
        </p:nvPicPr>
        <p:blipFill>
          <a:blip r:embed="rId2"/>
          <a:stretch>
            <a:fillRect/>
          </a:stretch>
        </p:blipFill>
        <p:spPr>
          <a:xfrm>
            <a:off x="8605157" y="1566806"/>
            <a:ext cx="3339816" cy="4453088"/>
          </a:xfrm>
          <a:prstGeom prst="rect">
            <a:avLst/>
          </a:prstGeom>
        </p:spPr>
      </p:pic>
    </p:spTree>
    <p:extLst>
      <p:ext uri="{BB962C8B-B14F-4D97-AF65-F5344CB8AC3E}">
        <p14:creationId xmlns:p14="http://schemas.microsoft.com/office/powerpoint/2010/main" val="128658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C5C4D-106E-4090-A185-ABDDF60710D3}"/>
              </a:ext>
            </a:extLst>
          </p:cNvPr>
          <p:cNvSpPr>
            <a:spLocks noGrp="1"/>
          </p:cNvSpPr>
          <p:nvPr>
            <p:ph type="title"/>
          </p:nvPr>
        </p:nvSpPr>
        <p:spPr>
          <a:xfrm>
            <a:off x="677334" y="609600"/>
            <a:ext cx="8596668" cy="802640"/>
          </a:xfrm>
        </p:spPr>
        <p:txBody>
          <a:bodyPr>
            <a:normAutofit fontScale="90000"/>
          </a:bodyPr>
          <a:lstStyle/>
          <a:p>
            <a:r>
              <a:rPr lang="de-AT" sz="2700" b="1" dirty="0">
                <a:effectLst/>
                <a:latin typeface="Calibri" panose="020F0502020204030204" pitchFamily="34" charset="0"/>
                <a:ea typeface="Calibri" panose="020F0502020204030204" pitchFamily="34" charset="0"/>
                <a:cs typeface="Times New Roman" panose="02020603050405020304" pitchFamily="18" charset="0"/>
              </a:rPr>
              <a:t>Themen und Arbeitsschritte an der Schule- Projektwoche mit gesellschaftsrelevanter Problemstellung</a:t>
            </a:r>
            <a:br>
              <a:rPr lang="de-AT" sz="3600" b="1" dirty="0">
                <a:effectLst/>
                <a:latin typeface="Calibri" panose="020F0502020204030204" pitchFamily="34" charset="0"/>
                <a:ea typeface="Calibri" panose="020F0502020204030204" pitchFamily="34" charset="0"/>
                <a:cs typeface="Times New Roman" panose="02020603050405020304" pitchFamily="18" charset="0"/>
              </a:rPr>
            </a:br>
            <a:endParaRPr lang="de-AT" dirty="0"/>
          </a:p>
        </p:txBody>
      </p:sp>
      <p:sp>
        <p:nvSpPr>
          <p:cNvPr id="3" name="Inhaltsplatzhalter 2">
            <a:extLst>
              <a:ext uri="{FF2B5EF4-FFF2-40B4-BE49-F238E27FC236}">
                <a16:creationId xmlns:a16="http://schemas.microsoft.com/office/drawing/2014/main" id="{25217C1C-49ED-4769-A209-D2C52C504B05}"/>
              </a:ext>
            </a:extLst>
          </p:cNvPr>
          <p:cNvSpPr>
            <a:spLocks noGrp="1"/>
          </p:cNvSpPr>
          <p:nvPr>
            <p:ph idx="1"/>
          </p:nvPr>
        </p:nvSpPr>
        <p:spPr>
          <a:xfrm>
            <a:off x="677334" y="1650780"/>
            <a:ext cx="8869338" cy="5076024"/>
          </a:xfrm>
        </p:spPr>
        <p:txBody>
          <a:bodyPr>
            <a:normAutofit lnSpcReduction="10000"/>
          </a:bodyPr>
          <a:lstStyle/>
          <a:p>
            <a:pPr>
              <a:lnSpc>
                <a:spcPct val="107000"/>
              </a:lnSpc>
              <a:spcAft>
                <a:spcPts val="800"/>
              </a:spcAft>
            </a:pPr>
            <a:r>
              <a:rPr lang="de-AT" sz="1800" dirty="0">
                <a:effectLst/>
                <a:latin typeface="Calibri" panose="020F0502020204030204" pitchFamily="34" charset="0"/>
                <a:ea typeface="Calibri" panose="020F0502020204030204" pitchFamily="34" charset="0"/>
                <a:cs typeface="Times New Roman" panose="02020603050405020304" pitchFamily="18" charset="0"/>
              </a:rPr>
              <a:t>Ein </a:t>
            </a:r>
            <a:r>
              <a:rPr lang="de-AT" sz="1800" b="1" dirty="0">
                <a:effectLst/>
                <a:latin typeface="Calibri" panose="020F0502020204030204" pitchFamily="34" charset="0"/>
                <a:ea typeface="Calibri" panose="020F0502020204030204" pitchFamily="34" charset="0"/>
                <a:cs typeface="Times New Roman" panose="02020603050405020304" pitchFamily="18" charset="0"/>
              </a:rPr>
              <a:t>Rahmenthema</a:t>
            </a:r>
            <a:r>
              <a:rPr lang="de-AT" sz="1800" dirty="0">
                <a:effectLst/>
                <a:latin typeface="Calibri" panose="020F0502020204030204" pitchFamily="34" charset="0"/>
                <a:ea typeface="Calibri" panose="020F0502020204030204" pitchFamily="34" charset="0"/>
                <a:cs typeface="Times New Roman" panose="02020603050405020304" pitchFamily="18" charset="0"/>
              </a:rPr>
              <a:t> wird von der LV-Leiterin in Absprache mit der GW-Lehrperson an der Schule vorgegeben, beispielsweise Mikroplastik, Raumordnung, Verkehr, Tourismus, Kinder/Jugendliche gestalten Räume, …</a:t>
            </a:r>
          </a:p>
          <a:p>
            <a:pPr>
              <a:lnSpc>
                <a:spcPct val="107000"/>
              </a:lnSpc>
              <a:spcBef>
                <a:spcPts val="600"/>
              </a:spcBef>
              <a:spcAft>
                <a:spcPts val="300"/>
              </a:spcAft>
            </a:pPr>
            <a:r>
              <a:rPr lang="de-AT" sz="1800" b="1" i="1" dirty="0">
                <a:effectLst/>
                <a:latin typeface="Calibri" panose="020F0502020204030204" pitchFamily="34" charset="0"/>
                <a:ea typeface="Calibri" panose="020F0502020204030204" pitchFamily="34" charset="0"/>
                <a:cs typeface="Times New Roman" panose="02020603050405020304" pitchFamily="18" charset="0"/>
              </a:rPr>
              <a:t>Vorgangsweise aus Sicht der Schule</a:t>
            </a:r>
          </a:p>
          <a:p>
            <a:pPr marL="0" indent="0">
              <a:lnSpc>
                <a:spcPct val="107000"/>
              </a:lnSpc>
              <a:buNone/>
            </a:pPr>
            <a:r>
              <a:rPr lang="de-AT" sz="1800" dirty="0">
                <a:effectLst/>
                <a:latin typeface="Calibri" panose="020F0502020204030204" pitchFamily="34" charset="0"/>
                <a:ea typeface="Calibri" panose="020F0502020204030204" pitchFamily="34" charset="0"/>
                <a:cs typeface="Times New Roman" panose="02020603050405020304" pitchFamily="18" charset="0"/>
              </a:rPr>
              <a:t>Im Vorfeld kommt es zur Vorstellung und ersten Kontaktaufnahme zwischen Studierenden und S/S. Die S/S werden an das Rahmenthema sowie den Projektunterricht als Arbeitsmethode herangeführt</a:t>
            </a:r>
          </a:p>
          <a:p>
            <a:pPr marL="0" indent="0">
              <a:lnSpc>
                <a:spcPct val="107000"/>
              </a:lnSpc>
              <a:buNone/>
            </a:pPr>
            <a:r>
              <a:rPr lang="de-AT" sz="1800" dirty="0">
                <a:effectLst/>
                <a:latin typeface="Calibri" panose="020F0502020204030204" pitchFamily="34" charset="0"/>
                <a:ea typeface="Calibri" panose="020F0502020204030204" pitchFamily="34" charset="0"/>
                <a:cs typeface="Times New Roman" panose="02020603050405020304" pitchFamily="18" charset="0"/>
              </a:rPr>
              <a:t>Innerhalb dieses Rahmenthemas legen die S/S „teils“ selbst fest, welches Thema bzw. welche Leitfragen sie sich stellen </a:t>
            </a:r>
            <a:r>
              <a:rPr lang="de-AT" dirty="0">
                <a:latin typeface="Calibri" panose="020F0502020204030204" pitchFamily="34" charset="0"/>
                <a:ea typeface="Calibri" panose="020F0502020204030204" pitchFamily="34" charset="0"/>
                <a:cs typeface="Times New Roman" panose="02020603050405020304" pitchFamily="18" charset="0"/>
              </a:rPr>
              <a:t>und</a:t>
            </a:r>
            <a:r>
              <a:rPr lang="de-AT" sz="1800" dirty="0">
                <a:effectLst/>
                <a:latin typeface="Calibri" panose="020F0502020204030204" pitchFamily="34" charset="0"/>
                <a:ea typeface="Calibri" panose="020F0502020204030204" pitchFamily="34" charset="0"/>
                <a:cs typeface="Times New Roman" panose="02020603050405020304" pitchFamily="18" charset="0"/>
              </a:rPr>
              <a:t> </a:t>
            </a:r>
            <a:r>
              <a:rPr lang="de-AT" dirty="0">
                <a:latin typeface="Calibri" panose="020F0502020204030204" pitchFamily="34" charset="0"/>
                <a:ea typeface="Calibri" panose="020F0502020204030204" pitchFamily="34" charset="0"/>
                <a:cs typeface="Times New Roman" panose="02020603050405020304" pitchFamily="18" charset="0"/>
              </a:rPr>
              <a:t>vertiefend</a:t>
            </a:r>
            <a:r>
              <a:rPr lang="de-AT" sz="1800" dirty="0">
                <a:effectLst/>
                <a:latin typeface="Calibri" panose="020F0502020204030204" pitchFamily="34" charset="0"/>
                <a:ea typeface="Calibri" panose="020F0502020204030204" pitchFamily="34" charset="0"/>
                <a:cs typeface="Times New Roman" panose="02020603050405020304" pitchFamily="18" charset="0"/>
              </a:rPr>
              <a:t> in dieser Projektwoche bearbeiten wollen.</a:t>
            </a:r>
          </a:p>
          <a:p>
            <a:pPr marL="0" indent="0">
              <a:lnSpc>
                <a:spcPct val="107000"/>
              </a:lnSpc>
              <a:buNone/>
            </a:pPr>
            <a:r>
              <a:rPr lang="de-AT" sz="1800" dirty="0">
                <a:effectLst/>
                <a:latin typeface="Calibri" panose="020F0502020204030204" pitchFamily="34" charset="0"/>
                <a:ea typeface="Calibri" panose="020F0502020204030204" pitchFamily="34" charset="0"/>
                <a:cs typeface="Times New Roman" panose="02020603050405020304" pitchFamily="18" charset="0"/>
              </a:rPr>
              <a:t>Die Lernenden recherchieren die Inhalte selbst, beobachten und kartieren, interviewen Experten/Expertinnen, … unter Begleitung der Studierenden in der Projektwoche.</a:t>
            </a:r>
          </a:p>
          <a:p>
            <a:pPr marL="0" indent="0">
              <a:lnSpc>
                <a:spcPct val="107000"/>
              </a:lnSpc>
              <a:buNone/>
            </a:pPr>
            <a:r>
              <a:rPr lang="de-AT" sz="1800" dirty="0">
                <a:effectLst/>
                <a:latin typeface="Calibri" panose="020F0502020204030204" pitchFamily="34" charset="0"/>
                <a:ea typeface="Calibri" panose="020F0502020204030204" pitchFamily="34" charset="0"/>
                <a:cs typeface="Times New Roman" panose="02020603050405020304" pitchFamily="18" charset="0"/>
              </a:rPr>
              <a:t>Die Lernenden bearbeiten das gefundene Material und bereiten es für eine Präsentation auf.</a:t>
            </a:r>
          </a:p>
          <a:p>
            <a:pPr marL="0" indent="0">
              <a:lnSpc>
                <a:spcPct val="107000"/>
              </a:lnSpc>
              <a:spcAft>
                <a:spcPts val="800"/>
              </a:spcAft>
              <a:buNone/>
            </a:pPr>
            <a:r>
              <a:rPr lang="de-AT" sz="1800" dirty="0">
                <a:effectLst/>
                <a:latin typeface="Calibri" panose="020F0502020204030204" pitchFamily="34" charset="0"/>
                <a:ea typeface="Calibri" panose="020F0502020204030204" pitchFamily="34" charset="0"/>
                <a:cs typeface="Times New Roman" panose="02020603050405020304" pitchFamily="18" charset="0"/>
              </a:rPr>
              <a:t>Diese findet am Ende der Projektwoche abends vor der Schulöffentlichkeit (Eltern, Direktion, Kollegenschaft, allen Teilnehmenden der fachdidaktischen Lehrveranstaltung, …) statt und dauert etwa 2 x 30 bis 45 Minuten</a:t>
            </a:r>
          </a:p>
          <a:p>
            <a:endParaRPr lang="de-AT" dirty="0"/>
          </a:p>
        </p:txBody>
      </p:sp>
    </p:spTree>
    <p:extLst>
      <p:ext uri="{BB962C8B-B14F-4D97-AF65-F5344CB8AC3E}">
        <p14:creationId xmlns:p14="http://schemas.microsoft.com/office/powerpoint/2010/main" val="3710249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44F4272-D1D7-4E48-A29B-9A6EB0FAFC42}"/>
              </a:ext>
            </a:extLst>
          </p:cNvPr>
          <p:cNvSpPr txBox="1"/>
          <p:nvPr/>
        </p:nvSpPr>
        <p:spPr>
          <a:xfrm>
            <a:off x="542581" y="434675"/>
            <a:ext cx="9499600" cy="4727961"/>
          </a:xfrm>
          <a:prstGeom prst="rect">
            <a:avLst/>
          </a:prstGeom>
          <a:noFill/>
        </p:spPr>
        <p:txBody>
          <a:bodyPr wrap="square" rtlCol="0">
            <a:spAutoFit/>
          </a:bodyPr>
          <a:lstStyle/>
          <a:p>
            <a:pPr>
              <a:lnSpc>
                <a:spcPct val="107000"/>
              </a:lnSpc>
              <a:spcBef>
                <a:spcPts val="1800"/>
              </a:spcBef>
              <a:spcAft>
                <a:spcPts val="800"/>
              </a:spcAft>
            </a:pPr>
            <a:r>
              <a:rPr lang="de-AT" sz="2400" b="1" dirty="0">
                <a:effectLst/>
                <a:latin typeface="Calibri" panose="020F0502020204030204" pitchFamily="34" charset="0"/>
                <a:ea typeface="Calibri" panose="020F0502020204030204" pitchFamily="34" charset="0"/>
                <a:cs typeface="Times New Roman" panose="02020603050405020304" pitchFamily="18" charset="0"/>
              </a:rPr>
              <a:t>Anerkennung:</a:t>
            </a:r>
          </a:p>
          <a:p>
            <a:pPr>
              <a:lnSpc>
                <a:spcPct val="107000"/>
              </a:lnSpc>
              <a:spcBef>
                <a:spcPts val="1800"/>
              </a:spcBef>
              <a:spcAft>
                <a:spcPts val="800"/>
              </a:spcAft>
            </a:pPr>
            <a:r>
              <a:rPr lang="de-AT" sz="2400" b="1" dirty="0">
                <a:effectLst/>
                <a:latin typeface="Calibri" panose="020F0502020204030204" pitchFamily="34" charset="0"/>
                <a:ea typeface="Calibri" panose="020F0502020204030204" pitchFamily="34" charset="0"/>
                <a:cs typeface="Times New Roman" panose="02020603050405020304" pitchFamily="18" charset="0"/>
              </a:rPr>
              <a:t>Schulische Rahmenbedingungen (Idealfall)</a:t>
            </a:r>
          </a:p>
          <a:p>
            <a:pPr marL="342900" lvl="0" indent="-342900">
              <a:lnSpc>
                <a:spcPct val="107000"/>
              </a:lnSpc>
              <a:buFont typeface="Wingdings" panose="05000000000000000000" pitchFamily="2" charset="2"/>
              <a:buChar char=""/>
            </a:pPr>
            <a:r>
              <a:rPr lang="de-AT" sz="2400" dirty="0">
                <a:effectLst/>
                <a:latin typeface="Calibri" panose="020F0502020204030204" pitchFamily="34" charset="0"/>
                <a:ea typeface="Calibri" panose="020F0502020204030204" pitchFamily="34" charset="0"/>
                <a:cs typeface="Times New Roman" panose="02020603050405020304" pitchFamily="18" charset="0"/>
              </a:rPr>
              <a:t>Eine Schule mit ein oder zwei Klassen á 24 S/S</a:t>
            </a:r>
          </a:p>
          <a:p>
            <a:pPr marL="342900" lvl="0" indent="-342900">
              <a:lnSpc>
                <a:spcPct val="107000"/>
              </a:lnSpc>
              <a:buFont typeface="Wingdings" panose="05000000000000000000" pitchFamily="2" charset="2"/>
              <a:buChar char=""/>
            </a:pPr>
            <a:r>
              <a:rPr lang="de-AT" sz="2400" dirty="0">
                <a:effectLst/>
                <a:latin typeface="Calibri" panose="020F0502020204030204" pitchFamily="34" charset="0"/>
                <a:ea typeface="Calibri" panose="020F0502020204030204" pitchFamily="34" charset="0"/>
                <a:cs typeface="Times New Roman" panose="02020603050405020304" pitchFamily="18" charset="0"/>
              </a:rPr>
              <a:t>Pro Klasse 8 Projektgruppen á 3 S/S – begleitet von je 1 Studierendem/Studierender</a:t>
            </a:r>
          </a:p>
          <a:p>
            <a:pPr marL="342900" lvl="0" indent="-342900">
              <a:lnSpc>
                <a:spcPct val="107000"/>
              </a:lnSpc>
              <a:buFont typeface="Wingdings" panose="05000000000000000000" pitchFamily="2" charset="2"/>
              <a:buChar char=""/>
            </a:pPr>
            <a:r>
              <a:rPr lang="de-AT" sz="2400" dirty="0">
                <a:effectLst/>
                <a:latin typeface="Calibri" panose="020F0502020204030204" pitchFamily="34" charset="0"/>
                <a:ea typeface="Calibri" panose="020F0502020204030204" pitchFamily="34" charset="0"/>
                <a:cs typeface="Times New Roman" panose="02020603050405020304" pitchFamily="18" charset="0"/>
              </a:rPr>
              <a:t>16 Studierende in der „außerunterrichtlichen Tätigkeit bzw. professionsorientierten Lehrveranstaltung.</a:t>
            </a:r>
          </a:p>
          <a:p>
            <a:pPr marL="342900" lvl="0" indent="-342900">
              <a:lnSpc>
                <a:spcPct val="107000"/>
              </a:lnSpc>
              <a:buFont typeface="Wingdings" panose="05000000000000000000" pitchFamily="2" charset="2"/>
              <a:buChar char=""/>
            </a:pPr>
            <a:r>
              <a:rPr lang="de-AT" sz="2400" dirty="0">
                <a:effectLst/>
                <a:latin typeface="Calibri" panose="020F0502020204030204" pitchFamily="34" charset="0"/>
                <a:ea typeface="Calibri" panose="020F0502020204030204" pitchFamily="34" charset="0"/>
                <a:cs typeface="Times New Roman" panose="02020603050405020304" pitchFamily="18" charset="0"/>
              </a:rPr>
              <a:t>2 klassenführende Lehrpersonen an der Schule als Aufsichtspersonen im Rahmen ihrer Unterrichts-/Dienstpflicht </a:t>
            </a:r>
          </a:p>
          <a:p>
            <a:pPr lvl="0">
              <a:lnSpc>
                <a:spcPct val="107000"/>
              </a:lnSpc>
              <a:spcAft>
                <a:spcPts val="800"/>
              </a:spcAft>
            </a:pP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Tree>
    <p:extLst>
      <p:ext uri="{BB962C8B-B14F-4D97-AF65-F5344CB8AC3E}">
        <p14:creationId xmlns:p14="http://schemas.microsoft.com/office/powerpoint/2010/main" val="226894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0024B-7E6A-439E-9BBD-A2035B0FF543}"/>
              </a:ext>
            </a:extLst>
          </p:cNvPr>
          <p:cNvSpPr>
            <a:spLocks noGrp="1"/>
          </p:cNvSpPr>
          <p:nvPr>
            <p:ph type="title"/>
          </p:nvPr>
        </p:nvSpPr>
        <p:spPr/>
        <p:txBody>
          <a:bodyPr>
            <a:normAutofit fontScale="90000"/>
          </a:bodyPr>
          <a:lstStyle/>
          <a:p>
            <a:r>
              <a:rPr lang="de-AT" dirty="0"/>
              <a:t>Literaturtipps:</a:t>
            </a:r>
            <a:br>
              <a:rPr lang="de-AT" dirty="0"/>
            </a:br>
            <a:br>
              <a:rPr lang="de-AT" dirty="0"/>
            </a:br>
            <a:endParaRPr lang="de-AT" dirty="0"/>
          </a:p>
        </p:txBody>
      </p:sp>
      <p:sp>
        <p:nvSpPr>
          <p:cNvPr id="3" name="Inhaltsplatzhalter 2">
            <a:extLst>
              <a:ext uri="{FF2B5EF4-FFF2-40B4-BE49-F238E27FC236}">
                <a16:creationId xmlns:a16="http://schemas.microsoft.com/office/drawing/2014/main" id="{8E1DB7DD-633E-4E80-9FE1-C4CC0FA7DB3C}"/>
              </a:ext>
            </a:extLst>
          </p:cNvPr>
          <p:cNvSpPr>
            <a:spLocks noGrp="1"/>
          </p:cNvSpPr>
          <p:nvPr>
            <p:ph idx="1"/>
          </p:nvPr>
        </p:nvSpPr>
        <p:spPr>
          <a:xfrm>
            <a:off x="677334" y="1622323"/>
            <a:ext cx="8596668" cy="4970206"/>
          </a:xfrm>
        </p:spPr>
        <p:txBody>
          <a:bodyPr>
            <a:normAutofit/>
          </a:bodyPr>
          <a:lstStyle/>
          <a:p>
            <a:r>
              <a:rPr lang="de-AT" b="1" dirty="0"/>
              <a:t>Hilbert Meyer: </a:t>
            </a:r>
            <a:r>
              <a:rPr lang="de-AT" dirty="0"/>
              <a:t>Unterrichtsmethoden Theorieband I und Praxisband II (Cornelsen)</a:t>
            </a:r>
          </a:p>
          <a:p>
            <a:pPr marL="0" indent="0">
              <a:buNone/>
            </a:pPr>
            <a:r>
              <a:rPr lang="de-AT" dirty="0">
                <a:solidFill>
                  <a:schemeClr val="accent1">
                    <a:lumMod val="50000"/>
                  </a:schemeClr>
                </a:solidFill>
              </a:rPr>
              <a:t>Artikel</a:t>
            </a:r>
          </a:p>
          <a:p>
            <a:r>
              <a:rPr lang="de-AT" b="1" dirty="0"/>
              <a:t>Christian Vielhaber</a:t>
            </a:r>
            <a:r>
              <a:rPr lang="de-AT" dirty="0"/>
              <a:t>: „Projektunterricht auf dem Prüfstand: Wann ist ein „Projekt“ ein Projekt“ – 12 Fragen zur Absicherung Christian Vielhaber (Uni Wien) </a:t>
            </a:r>
          </a:p>
          <a:p>
            <a:r>
              <a:rPr lang="de-AT" b="1" dirty="0"/>
              <a:t>SITTE, W. und H. WOHLSCHLÄGL</a:t>
            </a:r>
            <a:r>
              <a:rPr lang="de-AT" dirty="0"/>
              <a:t>, Hrsg. (2001):“ Projektunterricht, projektartige Unterrichtsformen“,  in Beiträge zur Didaktik des „Geographie und Wirtschaftskunde“-Unterrichts.  Wien, 564 Seiten (= Materialien zur Didaktik der Geographie und Wirtschaftskunde, Bd. 16), ISBN: 978-3-900830-62-5 Institut für Geographie und Regionalforschung der Universität Wien (4. unveränderte Auflage 2006)</a:t>
            </a:r>
          </a:p>
          <a:p>
            <a:r>
              <a:rPr lang="de-AT" b="1" dirty="0" err="1"/>
              <a:t>Lertin</a:t>
            </a:r>
            <a:r>
              <a:rPr lang="de-AT" b="1" dirty="0"/>
              <a:t> Neeb</a:t>
            </a:r>
            <a:r>
              <a:rPr lang="de-AT" dirty="0"/>
              <a:t>: Chancen und Grenzen eines konstruktivistischen Unterrichtsversuchs im schulischen Alltag (GW-Unterricht </a:t>
            </a:r>
            <a:r>
              <a:rPr lang="de-AT" dirty="0" err="1"/>
              <a:t>Bd</a:t>
            </a:r>
            <a:r>
              <a:rPr lang="de-AT" dirty="0"/>
              <a:t> 116/2009</a:t>
            </a:r>
          </a:p>
        </p:txBody>
      </p:sp>
    </p:spTree>
    <p:extLst>
      <p:ext uri="{BB962C8B-B14F-4D97-AF65-F5344CB8AC3E}">
        <p14:creationId xmlns:p14="http://schemas.microsoft.com/office/powerpoint/2010/main" val="96198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A642-74A9-49FA-7E8A-7D8E019E7DE2}"/>
              </a:ext>
            </a:extLst>
          </p:cNvPr>
          <p:cNvSpPr>
            <a:spLocks noGrp="1"/>
          </p:cNvSpPr>
          <p:nvPr>
            <p:ph type="ctrTitle"/>
          </p:nvPr>
        </p:nvSpPr>
        <p:spPr>
          <a:xfrm>
            <a:off x="1507067" y="723570"/>
            <a:ext cx="7766936" cy="2705430"/>
          </a:xfrm>
        </p:spPr>
        <p:txBody>
          <a:bodyPr/>
          <a:lstStyle/>
          <a:p>
            <a:pPr algn="l"/>
            <a:r>
              <a:rPr lang="de-DE" sz="4000" dirty="0"/>
              <a:t>Wann ist ein Unterricht ein guter Unterricht?</a:t>
            </a:r>
            <a:br>
              <a:rPr lang="de-DE" sz="4000" dirty="0"/>
            </a:br>
            <a:endParaRPr lang="de-AT" sz="4000" dirty="0"/>
          </a:p>
        </p:txBody>
      </p:sp>
      <p:sp>
        <p:nvSpPr>
          <p:cNvPr id="3" name="Subtitle 2">
            <a:extLst>
              <a:ext uri="{FF2B5EF4-FFF2-40B4-BE49-F238E27FC236}">
                <a16:creationId xmlns:a16="http://schemas.microsoft.com/office/drawing/2014/main" id="{30CF6CE4-4BCE-7511-C2C5-97388BBEB134}"/>
              </a:ext>
            </a:extLst>
          </p:cNvPr>
          <p:cNvSpPr>
            <a:spLocks noGrp="1"/>
          </p:cNvSpPr>
          <p:nvPr>
            <p:ph type="subTitle" idx="1"/>
          </p:nvPr>
        </p:nvSpPr>
        <p:spPr>
          <a:xfrm>
            <a:off x="1009816" y="3429000"/>
            <a:ext cx="8264187" cy="1667786"/>
          </a:xfrm>
        </p:spPr>
        <p:txBody>
          <a:bodyPr>
            <a:normAutofit fontScale="25000" lnSpcReduction="20000"/>
          </a:bodyPr>
          <a:lstStyle/>
          <a:p>
            <a:pPr marL="342900" indent="-342900" algn="l">
              <a:buFont typeface="Arial" panose="020B0604020202020204" pitchFamily="34" charset="0"/>
              <a:buChar char="•"/>
            </a:pPr>
            <a:r>
              <a:rPr lang="de-DE" sz="7200" dirty="0"/>
              <a:t>1) Notieren Sie 5 Situationen aus Ihren persönlichen Unterrichtserfahrungen, in denen Sie besonders motiviert waren und die sie als guten Unterricht erlebt haben!</a:t>
            </a:r>
          </a:p>
          <a:p>
            <a:pPr marL="342900" indent="-342900" algn="l">
              <a:buFont typeface="Arial" panose="020B0604020202020204" pitchFamily="34" charset="0"/>
              <a:buChar char="•"/>
            </a:pPr>
            <a:endParaRPr lang="de-DE" sz="7200" dirty="0"/>
          </a:p>
          <a:p>
            <a:pPr marL="285750" indent="-285750" algn="l">
              <a:buFont typeface="Arial" panose="020B0604020202020204" pitchFamily="34" charset="0"/>
              <a:buChar char="•"/>
            </a:pPr>
            <a:r>
              <a:rPr lang="de-DE" sz="7200" dirty="0"/>
              <a:t>2) Was macht einen guten Lehrer aus? Notieren Sie 3 wichtige Eigenschaften!</a:t>
            </a:r>
          </a:p>
          <a:p>
            <a:pPr marL="285750" indent="-285750" algn="l">
              <a:buFont typeface="Arial" panose="020B0604020202020204" pitchFamily="34" charset="0"/>
              <a:buChar char="•"/>
            </a:pPr>
            <a:endParaRPr lang="de-AT" dirty="0"/>
          </a:p>
        </p:txBody>
      </p:sp>
    </p:spTree>
    <p:extLst>
      <p:ext uri="{BB962C8B-B14F-4D97-AF65-F5344CB8AC3E}">
        <p14:creationId xmlns:p14="http://schemas.microsoft.com/office/powerpoint/2010/main" val="167099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B7DEF-CF25-4FDD-9C3C-B97232819EE0}"/>
              </a:ext>
            </a:extLst>
          </p:cNvPr>
          <p:cNvSpPr>
            <a:spLocks noGrp="1"/>
          </p:cNvSpPr>
          <p:nvPr>
            <p:ph type="title"/>
          </p:nvPr>
        </p:nvSpPr>
        <p:spPr>
          <a:xfrm>
            <a:off x="143934" y="444500"/>
            <a:ext cx="9965266" cy="508001"/>
          </a:xfrm>
        </p:spPr>
        <p:txBody>
          <a:bodyPr>
            <a:noAutofit/>
          </a:bodyPr>
          <a:lstStyle/>
          <a:p>
            <a:r>
              <a:rPr lang="de-AT" sz="2400" dirty="0"/>
              <a:t>Maßnahmen zur Förderung der Motivation nach Ziegler (</a:t>
            </a:r>
            <a:r>
              <a:rPr lang="de-AT" sz="2400" dirty="0" err="1"/>
              <a:t>Heckkhausen</a:t>
            </a:r>
            <a:r>
              <a:rPr lang="de-AT" sz="2400" dirty="0"/>
              <a:t>)</a:t>
            </a:r>
            <a:br>
              <a:rPr lang="de-AT" sz="2400" dirty="0"/>
            </a:br>
            <a:endParaRPr lang="de-AT" sz="2400" dirty="0"/>
          </a:p>
        </p:txBody>
      </p:sp>
      <p:sp>
        <p:nvSpPr>
          <p:cNvPr id="3" name="Inhaltsplatzhalter 2">
            <a:extLst>
              <a:ext uri="{FF2B5EF4-FFF2-40B4-BE49-F238E27FC236}">
                <a16:creationId xmlns:a16="http://schemas.microsoft.com/office/drawing/2014/main" id="{528D1B16-6FED-45F7-BC96-C1A2F78727E7}"/>
              </a:ext>
            </a:extLst>
          </p:cNvPr>
          <p:cNvSpPr>
            <a:spLocks noGrp="1"/>
          </p:cNvSpPr>
          <p:nvPr>
            <p:ph idx="1"/>
          </p:nvPr>
        </p:nvSpPr>
        <p:spPr>
          <a:xfrm>
            <a:off x="677334" y="1295400"/>
            <a:ext cx="8596668" cy="4720563"/>
          </a:xfrm>
        </p:spPr>
        <p:txBody>
          <a:bodyPr>
            <a:normAutofit fontScale="92500" lnSpcReduction="20000"/>
          </a:bodyPr>
          <a:lstStyle/>
          <a:p>
            <a:r>
              <a:rPr lang="de-AT" b="1" dirty="0"/>
              <a:t>Lehrer/In muss Begeisterung für Thematik aufbringen </a:t>
            </a:r>
            <a:r>
              <a:rPr lang="de-AT" dirty="0"/>
              <a:t>(nicht </a:t>
            </a:r>
            <a:r>
              <a:rPr lang="de-AT" dirty="0" err="1"/>
              <a:t>weils</a:t>
            </a:r>
            <a:r>
              <a:rPr lang="de-AT" dirty="0"/>
              <a:t> im Lehrplan steht)</a:t>
            </a:r>
          </a:p>
          <a:p>
            <a:r>
              <a:rPr lang="de-AT" b="1" dirty="0"/>
              <a:t> Vermeidung der Setzung extrinsischer Leistungsanreize –keine Belohnungen </a:t>
            </a:r>
            <a:r>
              <a:rPr lang="de-AT" dirty="0"/>
              <a:t>(nicht für Noten oder die Lehrkraft lernen</a:t>
            </a:r>
            <a:r>
              <a:rPr lang="de-AT" b="1" dirty="0"/>
              <a:t>) </a:t>
            </a:r>
            <a:endParaRPr lang="de-AT" b="1" dirty="0">
              <a:sym typeface="Wingdings" panose="05000000000000000000" pitchFamily="2" charset="2"/>
            </a:endParaRPr>
          </a:p>
          <a:p>
            <a:r>
              <a:rPr lang="de-AT" b="1" dirty="0"/>
              <a:t>Subjektive Erfolgserwartung steigern </a:t>
            </a:r>
            <a:r>
              <a:rPr lang="de-AT" dirty="0"/>
              <a:t>(keine Wettbewerbe, lieber individuelle Leistungsfortschritte hervorheben, vorprogrammierte negative Erfolgserwartungen aufbrechen, Potentiale und Begabungen sind variabel</a:t>
            </a:r>
            <a:r>
              <a:rPr lang="de-AT" b="1" dirty="0"/>
              <a:t>)</a:t>
            </a:r>
          </a:p>
          <a:p>
            <a:r>
              <a:rPr lang="de-AT" b="1" dirty="0"/>
              <a:t>Klare überschaubare Handlungsanweisungen geben, kurzfristige Ziele setzen</a:t>
            </a:r>
          </a:p>
          <a:p>
            <a:r>
              <a:rPr lang="de-AT" b="1" dirty="0"/>
              <a:t>Lernen lehren und Selbstwahrnehmung schulen </a:t>
            </a:r>
            <a:r>
              <a:rPr lang="de-AT" dirty="0"/>
              <a:t>(Lerntypanalyse, Lerntechniken, Lernerfolge reflektieren)</a:t>
            </a:r>
          </a:p>
          <a:p>
            <a:r>
              <a:rPr lang="de-AT" b="1" dirty="0"/>
              <a:t>Individuelles Feedback (schriftlich-mündlich): </a:t>
            </a:r>
            <a:r>
              <a:rPr lang="de-AT" dirty="0"/>
              <a:t>Was hat </a:t>
            </a:r>
            <a:r>
              <a:rPr lang="de-AT" i="1" dirty="0"/>
              <a:t>der/die Schüler/in </a:t>
            </a:r>
            <a:r>
              <a:rPr lang="de-AT" dirty="0"/>
              <a:t>zum Erfolg beigetragen?</a:t>
            </a:r>
          </a:p>
          <a:p>
            <a:r>
              <a:rPr lang="de-AT" b="1" dirty="0"/>
              <a:t>Themen schülerorientiert aufbereiten),</a:t>
            </a:r>
            <a:r>
              <a:rPr lang="de-AT" dirty="0"/>
              <a:t> (Alltagsbezug aufbauen, Betroffenheit sichtbar machen, Nutzen sichtbar machen</a:t>
            </a:r>
            <a:r>
              <a:rPr lang="de-AT" b="1" dirty="0"/>
              <a:t> aktuelle Themen bevorzugen</a:t>
            </a:r>
          </a:p>
          <a:p>
            <a:r>
              <a:rPr lang="de-AT" b="1" dirty="0"/>
              <a:t> vernetztes Lernen fördern (</a:t>
            </a:r>
            <a:r>
              <a:rPr lang="de-AT" dirty="0"/>
              <a:t>auf bereits Gelerntem aufbauen</a:t>
            </a:r>
            <a:r>
              <a:rPr lang="de-AT" dirty="0">
                <a:sym typeface="Wingdings" panose="05000000000000000000" pitchFamily="2" charset="2"/>
              </a:rPr>
              <a:t> nachhaltiges Lernen  Hirn kann neue Infos leichter abspeichern, wenn es auf bereits erworbenes Wissen anknüpfen kann</a:t>
            </a:r>
            <a:r>
              <a:rPr lang="de-AT" dirty="0"/>
              <a:t>)</a:t>
            </a:r>
          </a:p>
          <a:p>
            <a:endParaRPr lang="de-AT" b="1" dirty="0"/>
          </a:p>
          <a:p>
            <a:endParaRPr lang="de-AT" b="1" dirty="0"/>
          </a:p>
          <a:p>
            <a:endParaRPr lang="de-AT" b="1" dirty="0"/>
          </a:p>
          <a:p>
            <a:endParaRPr lang="de-AT" b="1" dirty="0"/>
          </a:p>
          <a:p>
            <a:endParaRPr lang="de-AT" dirty="0"/>
          </a:p>
          <a:p>
            <a:endParaRPr lang="de-AT" b="1" dirty="0"/>
          </a:p>
          <a:p>
            <a:pPr marL="0" indent="0">
              <a:buNone/>
            </a:pPr>
            <a:endParaRPr lang="de-AT" b="1" dirty="0"/>
          </a:p>
          <a:p>
            <a:endParaRPr lang="de-AT" b="1" dirty="0"/>
          </a:p>
          <a:p>
            <a:endParaRPr lang="de-AT" dirty="0"/>
          </a:p>
        </p:txBody>
      </p:sp>
      <p:sp>
        <p:nvSpPr>
          <p:cNvPr id="4" name="Fußzeilenplatzhalter 3">
            <a:extLst>
              <a:ext uri="{FF2B5EF4-FFF2-40B4-BE49-F238E27FC236}">
                <a16:creationId xmlns:a16="http://schemas.microsoft.com/office/drawing/2014/main" id="{191489E3-ACB9-4E15-A4D1-2FD9A5A14429}"/>
              </a:ext>
            </a:extLst>
          </p:cNvPr>
          <p:cNvSpPr>
            <a:spLocks noGrp="1"/>
          </p:cNvSpPr>
          <p:nvPr>
            <p:ph type="ftr" sz="quarter" idx="11"/>
          </p:nvPr>
        </p:nvSpPr>
        <p:spPr>
          <a:xfrm>
            <a:off x="677334" y="6358862"/>
            <a:ext cx="6297612" cy="365125"/>
          </a:xfrm>
        </p:spPr>
        <p:txBody>
          <a:bodyPr/>
          <a:lstStyle/>
          <a:p>
            <a:r>
              <a:rPr lang="de-AT" dirty="0"/>
              <a:t>Mairinger – Hebein Reinhild                                                               PH Diözese Linz</a:t>
            </a:r>
            <a:endParaRPr lang="en-US" dirty="0"/>
          </a:p>
        </p:txBody>
      </p:sp>
    </p:spTree>
    <p:extLst>
      <p:ext uri="{BB962C8B-B14F-4D97-AF65-F5344CB8AC3E}">
        <p14:creationId xmlns:p14="http://schemas.microsoft.com/office/powerpoint/2010/main" val="38335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5945B-2BED-4231-A557-155FB1F64467}"/>
              </a:ext>
            </a:extLst>
          </p:cNvPr>
          <p:cNvSpPr>
            <a:spLocks noGrp="1"/>
          </p:cNvSpPr>
          <p:nvPr>
            <p:ph type="title"/>
          </p:nvPr>
        </p:nvSpPr>
        <p:spPr>
          <a:xfrm>
            <a:off x="677334" y="609599"/>
            <a:ext cx="8596668" cy="1185865"/>
          </a:xfrm>
        </p:spPr>
        <p:txBody>
          <a:bodyPr>
            <a:normAutofit/>
          </a:bodyPr>
          <a:lstStyle/>
          <a:p>
            <a:r>
              <a:rPr lang="de-AT" sz="2800" dirty="0"/>
              <a:t>Tipps zur Steigerung des Lernerfolges im Unterricht (nach Weinert „Lernen als Brücke“)</a:t>
            </a:r>
          </a:p>
        </p:txBody>
      </p:sp>
      <p:sp>
        <p:nvSpPr>
          <p:cNvPr id="3" name="Inhaltsplatzhalter 2">
            <a:extLst>
              <a:ext uri="{FF2B5EF4-FFF2-40B4-BE49-F238E27FC236}">
                <a16:creationId xmlns:a16="http://schemas.microsoft.com/office/drawing/2014/main" id="{0C43562E-0272-4962-9CBF-F0EFC77D2892}"/>
              </a:ext>
            </a:extLst>
          </p:cNvPr>
          <p:cNvSpPr>
            <a:spLocks noGrp="1"/>
          </p:cNvSpPr>
          <p:nvPr>
            <p:ph idx="1"/>
          </p:nvPr>
        </p:nvSpPr>
        <p:spPr>
          <a:xfrm>
            <a:off x="677334" y="1795465"/>
            <a:ext cx="10663766" cy="4611022"/>
          </a:xfrm>
        </p:spPr>
        <p:txBody>
          <a:bodyPr>
            <a:normAutofit fontScale="92500" lnSpcReduction="20000"/>
          </a:bodyPr>
          <a:lstStyle/>
          <a:p>
            <a:pPr marL="0" indent="0">
              <a:buNone/>
            </a:pPr>
            <a:r>
              <a:rPr lang="de-AT" sz="2000" b="1" dirty="0"/>
              <a:t>Gutes Lernen umfasst folgende Lernsequenzen:</a:t>
            </a:r>
          </a:p>
          <a:p>
            <a:r>
              <a:rPr lang="de-AT" sz="2000" dirty="0">
                <a:solidFill>
                  <a:srgbClr val="00B0F0"/>
                </a:solidFill>
              </a:rPr>
              <a:t>Aktive</a:t>
            </a:r>
            <a:r>
              <a:rPr lang="de-AT" sz="2000" dirty="0"/>
              <a:t>  (Schüler beteiligt sich)</a:t>
            </a:r>
          </a:p>
          <a:p>
            <a:r>
              <a:rPr lang="de-AT" sz="2000" dirty="0">
                <a:solidFill>
                  <a:srgbClr val="00B0F0"/>
                </a:solidFill>
              </a:rPr>
              <a:t>Konstruktive </a:t>
            </a:r>
            <a:r>
              <a:rPr lang="de-AT" sz="2000" dirty="0"/>
              <a:t>(S analysiert, gestaltet - Problemlösung im Mittelpunkt - Aufbau mentaler Modelle, eigenständigen Wissens und Könnens)</a:t>
            </a:r>
          </a:p>
          <a:p>
            <a:r>
              <a:rPr lang="de-AT" sz="2000" dirty="0">
                <a:solidFill>
                  <a:srgbClr val="00B0F0"/>
                </a:solidFill>
              </a:rPr>
              <a:t>Zielgerichtete</a:t>
            </a:r>
            <a:r>
              <a:rPr lang="de-AT" sz="2000" dirty="0"/>
              <a:t> (Schüler setzt Ziele und plant konkrete Lernschritte;  Worum geht es ? Welche Aufgaben, Probleme, Kompetenzen sind zu meistern? Wie können diese gemeistert werden?))</a:t>
            </a:r>
          </a:p>
          <a:p>
            <a:r>
              <a:rPr lang="de-AT" sz="2000" dirty="0">
                <a:solidFill>
                  <a:srgbClr val="00B0F0"/>
                </a:solidFill>
              </a:rPr>
              <a:t>Kumulative</a:t>
            </a:r>
            <a:r>
              <a:rPr lang="de-AT" sz="2000" dirty="0"/>
              <a:t> (aufbauend auf bereits kürzlich erworbenen oder bereits angewendeten Kenntnissen – Lernen als Mittel zum Zweck- Nutzen)</a:t>
            </a:r>
          </a:p>
          <a:p>
            <a:r>
              <a:rPr lang="de-AT" sz="2000" dirty="0">
                <a:solidFill>
                  <a:srgbClr val="00B0F0"/>
                </a:solidFill>
              </a:rPr>
              <a:t>Systematische</a:t>
            </a:r>
            <a:r>
              <a:rPr lang="de-AT" sz="2000" dirty="0"/>
              <a:t> (Netzwerk von Wissen soll durch Recherche, Anwendung, Reflexion und Korrektur erworben werden-leicht ein- und zuzuordnen)</a:t>
            </a:r>
          </a:p>
          <a:p>
            <a:r>
              <a:rPr lang="de-AT" sz="2000" dirty="0">
                <a:solidFill>
                  <a:srgbClr val="00B0F0"/>
                </a:solidFill>
              </a:rPr>
              <a:t>Situierte </a:t>
            </a:r>
            <a:r>
              <a:rPr lang="de-AT" sz="2000" dirty="0"/>
              <a:t>(darauf aufbauend, was </a:t>
            </a:r>
            <a:r>
              <a:rPr lang="de-AT" sz="2000" b="1" dirty="0"/>
              <a:t>Schüler</a:t>
            </a:r>
            <a:r>
              <a:rPr lang="de-AT" sz="2000" dirty="0"/>
              <a:t> als brauchbar und nützlich empfindet- -außerschulisches Lernen am realen Leben orientiert)</a:t>
            </a:r>
          </a:p>
          <a:p>
            <a:r>
              <a:rPr lang="de-AT" sz="2000" dirty="0">
                <a:solidFill>
                  <a:srgbClr val="00B0F0"/>
                </a:solidFill>
              </a:rPr>
              <a:t>Selbstständige und selbstregulierte </a:t>
            </a:r>
            <a:r>
              <a:rPr lang="de-AT" sz="2000" dirty="0"/>
              <a:t>(Eigenständigkeit)</a:t>
            </a:r>
          </a:p>
          <a:p>
            <a:r>
              <a:rPr lang="de-AT" sz="2000" dirty="0">
                <a:solidFill>
                  <a:srgbClr val="00B0F0"/>
                </a:solidFill>
              </a:rPr>
              <a:t>Kooperative und partizipative </a:t>
            </a:r>
            <a:r>
              <a:rPr lang="de-AT" sz="2000" dirty="0"/>
              <a:t>(Teamarbeit)</a:t>
            </a:r>
          </a:p>
          <a:p>
            <a:endParaRPr lang="de-AT" dirty="0"/>
          </a:p>
          <a:p>
            <a:endParaRPr lang="de-AT" dirty="0"/>
          </a:p>
          <a:p>
            <a:pPr marL="0" indent="0">
              <a:buNone/>
            </a:pPr>
            <a:endParaRPr lang="de-AT" dirty="0"/>
          </a:p>
          <a:p>
            <a:endParaRPr lang="de-AT" dirty="0"/>
          </a:p>
          <a:p>
            <a:endParaRPr lang="de-AT" dirty="0"/>
          </a:p>
        </p:txBody>
      </p:sp>
      <p:sp>
        <p:nvSpPr>
          <p:cNvPr id="4" name="Fußzeilenplatzhalter 3">
            <a:extLst>
              <a:ext uri="{FF2B5EF4-FFF2-40B4-BE49-F238E27FC236}">
                <a16:creationId xmlns:a16="http://schemas.microsoft.com/office/drawing/2014/main" id="{9F68AD21-44E2-419D-841A-15B5EBCA7D3A}"/>
              </a:ext>
            </a:extLst>
          </p:cNvPr>
          <p:cNvSpPr>
            <a:spLocks noGrp="1"/>
          </p:cNvSpPr>
          <p:nvPr>
            <p:ph type="ftr" sz="quarter" idx="11"/>
          </p:nvPr>
        </p:nvSpPr>
        <p:spPr/>
        <p:txBody>
          <a:bodyPr/>
          <a:lstStyle/>
          <a:p>
            <a:r>
              <a:rPr lang="de-AT"/>
              <a:t>Mairinger – Hebein Reinhild                                                               PH Diözese Linz</a:t>
            </a:r>
            <a:endParaRPr lang="en-US" dirty="0"/>
          </a:p>
        </p:txBody>
      </p:sp>
      <p:pic>
        <p:nvPicPr>
          <p:cNvPr id="8" name="Grafik 7">
            <a:extLst>
              <a:ext uri="{FF2B5EF4-FFF2-40B4-BE49-F238E27FC236}">
                <a16:creationId xmlns:a16="http://schemas.microsoft.com/office/drawing/2014/main" id="{07067A32-E69A-4C6F-B2B0-90C8DBDAB5B9}"/>
              </a:ext>
            </a:extLst>
          </p:cNvPr>
          <p:cNvPicPr>
            <a:picLocks noChangeAspect="1"/>
          </p:cNvPicPr>
          <p:nvPr/>
        </p:nvPicPr>
        <p:blipFill>
          <a:blip r:embed="rId2"/>
          <a:stretch>
            <a:fillRect/>
          </a:stretch>
        </p:blipFill>
        <p:spPr>
          <a:xfrm>
            <a:off x="8674100" y="5210258"/>
            <a:ext cx="3517900" cy="1662208"/>
          </a:xfrm>
          <a:prstGeom prst="rect">
            <a:avLst/>
          </a:prstGeom>
        </p:spPr>
      </p:pic>
    </p:spTree>
    <p:extLst>
      <p:ext uri="{BB962C8B-B14F-4D97-AF65-F5344CB8AC3E}">
        <p14:creationId xmlns:p14="http://schemas.microsoft.com/office/powerpoint/2010/main" val="153687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7">
            <a:extLst>
              <a:ext uri="{FF2B5EF4-FFF2-40B4-BE49-F238E27FC236}">
                <a16:creationId xmlns:a16="http://schemas.microsoft.com/office/drawing/2014/main" id="{C8D83A99-E7F2-434B-8492-C57C582B5418}"/>
              </a:ext>
            </a:extLst>
          </p:cNvPr>
          <p:cNvGraphicFramePr>
            <a:graphicFrameLocks noGrp="1"/>
          </p:cNvGraphicFramePr>
          <p:nvPr>
            <p:extLst>
              <p:ext uri="{D42A27DB-BD31-4B8C-83A1-F6EECF244321}">
                <p14:modId xmlns:p14="http://schemas.microsoft.com/office/powerpoint/2010/main" val="4245156335"/>
              </p:ext>
            </p:extLst>
          </p:nvPr>
        </p:nvGraphicFramePr>
        <p:xfrm>
          <a:off x="239842" y="163593"/>
          <a:ext cx="11752289" cy="6426312"/>
        </p:xfrm>
        <a:graphic>
          <a:graphicData uri="http://schemas.openxmlformats.org/drawingml/2006/table">
            <a:tbl>
              <a:tblPr firstRow="1" bandRow="1">
                <a:tableStyleId>{5C22544A-7EE6-4342-B048-85BDC9FD1C3A}</a:tableStyleId>
              </a:tblPr>
              <a:tblGrid>
                <a:gridCol w="2368447">
                  <a:extLst>
                    <a:ext uri="{9D8B030D-6E8A-4147-A177-3AD203B41FA5}">
                      <a16:colId xmlns:a16="http://schemas.microsoft.com/office/drawing/2014/main" val="366078647"/>
                    </a:ext>
                  </a:extLst>
                </a:gridCol>
                <a:gridCol w="3192904">
                  <a:extLst>
                    <a:ext uri="{9D8B030D-6E8A-4147-A177-3AD203B41FA5}">
                      <a16:colId xmlns:a16="http://schemas.microsoft.com/office/drawing/2014/main" val="378247380"/>
                    </a:ext>
                  </a:extLst>
                </a:gridCol>
                <a:gridCol w="6190938">
                  <a:extLst>
                    <a:ext uri="{9D8B030D-6E8A-4147-A177-3AD203B41FA5}">
                      <a16:colId xmlns:a16="http://schemas.microsoft.com/office/drawing/2014/main" val="1036860730"/>
                    </a:ext>
                  </a:extLst>
                </a:gridCol>
              </a:tblGrid>
              <a:tr h="832935">
                <a:tc>
                  <a:txBody>
                    <a:bodyPr/>
                    <a:lstStyle/>
                    <a:p>
                      <a:r>
                        <a:rPr lang="de-AT" dirty="0"/>
                        <a:t>Phasen des Unterrichts</a:t>
                      </a:r>
                    </a:p>
                  </a:txBody>
                  <a:tcPr/>
                </a:tc>
                <a:tc>
                  <a:txBody>
                    <a:bodyPr/>
                    <a:lstStyle/>
                    <a:p>
                      <a:r>
                        <a:rPr lang="de-AT" dirty="0"/>
                        <a:t>Lernzielorientierte Didaktik (Mager)</a:t>
                      </a:r>
                    </a:p>
                  </a:txBody>
                  <a:tcPr/>
                </a:tc>
                <a:tc>
                  <a:txBody>
                    <a:bodyPr/>
                    <a:lstStyle/>
                    <a:p>
                      <a:r>
                        <a:rPr lang="de-AT" dirty="0"/>
                        <a:t>Problemorientierte Didaktik</a:t>
                      </a:r>
                    </a:p>
                    <a:p>
                      <a:r>
                        <a:rPr lang="de-AT" dirty="0"/>
                        <a:t>(Klafki, Vielhaber) (Bildungstheoretische Didaktik)</a:t>
                      </a:r>
                    </a:p>
                  </a:txBody>
                  <a:tcPr/>
                </a:tc>
                <a:extLst>
                  <a:ext uri="{0D108BD9-81ED-4DB2-BD59-A6C34878D82A}">
                    <a16:rowId xmlns:a16="http://schemas.microsoft.com/office/drawing/2014/main" val="1285772066"/>
                  </a:ext>
                </a:extLst>
              </a:tr>
              <a:tr h="1139035">
                <a:tc>
                  <a:txBody>
                    <a:bodyPr/>
                    <a:lstStyle/>
                    <a:p>
                      <a:r>
                        <a:rPr lang="de-AT" dirty="0"/>
                        <a:t>Ziel</a:t>
                      </a:r>
                    </a:p>
                  </a:txBody>
                  <a:tcPr/>
                </a:tc>
                <a:tc>
                  <a:txBody>
                    <a:bodyPr/>
                    <a:lstStyle/>
                    <a:p>
                      <a:r>
                        <a:rPr lang="de-AT" dirty="0"/>
                        <a:t>Genaue Lernziele helfen S ausreichend dabei Wissen aufzunehmen.</a:t>
                      </a:r>
                    </a:p>
                  </a:txBody>
                  <a:tcPr/>
                </a:tc>
                <a:tc>
                  <a:txBody>
                    <a:bodyPr/>
                    <a:lstStyle/>
                    <a:p>
                      <a:r>
                        <a:rPr lang="de-AT" dirty="0"/>
                        <a:t>S lernt durch Erfahrung und Auseinandersetzung von für ihn relevanten Situationen, Fällen oder Problemstellungen. Persönliche Positionierung im Mittelpunkt</a:t>
                      </a:r>
                    </a:p>
                  </a:txBody>
                  <a:tcPr/>
                </a:tc>
                <a:extLst>
                  <a:ext uri="{0D108BD9-81ED-4DB2-BD59-A6C34878D82A}">
                    <a16:rowId xmlns:a16="http://schemas.microsoft.com/office/drawing/2014/main" val="413333389"/>
                  </a:ext>
                </a:extLst>
              </a:tr>
              <a:tr h="832935">
                <a:tc>
                  <a:txBody>
                    <a:bodyPr/>
                    <a:lstStyle/>
                    <a:p>
                      <a:r>
                        <a:rPr lang="de-AT" dirty="0"/>
                        <a:t>Einstieg</a:t>
                      </a:r>
                    </a:p>
                  </a:txBody>
                  <a:tcPr/>
                </a:tc>
                <a:tc>
                  <a:txBody>
                    <a:bodyPr/>
                    <a:lstStyle/>
                    <a:p>
                      <a:r>
                        <a:rPr lang="de-AT" dirty="0"/>
                        <a:t>L erklärt Stundenablauf, Ziel der Einheit wird genau festgelegt</a:t>
                      </a:r>
                    </a:p>
                  </a:txBody>
                  <a:tcPr/>
                </a:tc>
                <a:tc>
                  <a:txBody>
                    <a:bodyPr/>
                    <a:lstStyle/>
                    <a:p>
                      <a:r>
                        <a:rPr lang="de-AT" dirty="0"/>
                        <a:t>L weckt Neugier, provoziert, Rätsel, Karikatur, </a:t>
                      </a:r>
                      <a:r>
                        <a:rPr lang="de-AT" dirty="0" err="1"/>
                        <a:t>Blöff</a:t>
                      </a:r>
                      <a:r>
                        <a:rPr lang="de-AT" dirty="0"/>
                        <a:t>……, macht auf Problemstellung aufmerksam</a:t>
                      </a:r>
                    </a:p>
                  </a:txBody>
                  <a:tcPr/>
                </a:tc>
                <a:extLst>
                  <a:ext uri="{0D108BD9-81ED-4DB2-BD59-A6C34878D82A}">
                    <a16:rowId xmlns:a16="http://schemas.microsoft.com/office/drawing/2014/main" val="2333106227"/>
                  </a:ext>
                </a:extLst>
              </a:tr>
              <a:tr h="832935">
                <a:tc>
                  <a:txBody>
                    <a:bodyPr/>
                    <a:lstStyle/>
                    <a:p>
                      <a:r>
                        <a:rPr lang="de-AT" dirty="0"/>
                        <a:t>Erarbeitung</a:t>
                      </a:r>
                    </a:p>
                  </a:txBody>
                  <a:tcPr/>
                </a:tc>
                <a:tc>
                  <a:txBody>
                    <a:bodyPr/>
                    <a:lstStyle/>
                    <a:p>
                      <a:r>
                        <a:rPr lang="de-AT" dirty="0"/>
                        <a:t>Lehrer erarbeitet mit S gemeinsam Inhalte (meist frontaler Unterricht)</a:t>
                      </a:r>
                    </a:p>
                  </a:txBody>
                  <a:tcPr/>
                </a:tc>
                <a:tc>
                  <a:txBody>
                    <a:bodyPr/>
                    <a:lstStyle/>
                    <a:p>
                      <a:r>
                        <a:rPr lang="de-AT" dirty="0"/>
                        <a:t>Fragestellungen werden recherchiert, Ergebnisse analysiert, ausgewertet, Ursachen Wirkung erörtert…</a:t>
                      </a:r>
                    </a:p>
                    <a:p>
                      <a:r>
                        <a:rPr lang="de-AT" dirty="0"/>
                        <a:t>(handlungsorientierter Unterricht im Mittelpunkt)</a:t>
                      </a:r>
                    </a:p>
                  </a:txBody>
                  <a:tcPr/>
                </a:tc>
                <a:extLst>
                  <a:ext uri="{0D108BD9-81ED-4DB2-BD59-A6C34878D82A}">
                    <a16:rowId xmlns:a16="http://schemas.microsoft.com/office/drawing/2014/main" val="3857216537"/>
                  </a:ext>
                </a:extLst>
              </a:tr>
              <a:tr h="1322450">
                <a:tc>
                  <a:txBody>
                    <a:bodyPr/>
                    <a:lstStyle/>
                    <a:p>
                      <a:r>
                        <a:rPr lang="de-AT" dirty="0"/>
                        <a:t>Ergebnissicherung</a:t>
                      </a:r>
                    </a:p>
                  </a:txBody>
                  <a:tcPr/>
                </a:tc>
                <a:tc>
                  <a:txBody>
                    <a:bodyPr/>
                    <a:lstStyle/>
                    <a:p>
                      <a:r>
                        <a:rPr lang="de-AT" dirty="0"/>
                        <a:t>Inhalte werden schriftlich festgehalten, zusammengefasst ….(AB, Heft, Plakate…)</a:t>
                      </a:r>
                    </a:p>
                  </a:txBody>
                  <a:tcPr/>
                </a:tc>
                <a:tc>
                  <a:txBody>
                    <a:bodyPr/>
                    <a:lstStyle/>
                    <a:p>
                      <a:r>
                        <a:rPr lang="de-AT" dirty="0"/>
                        <a:t>Ergebnisse werden reflektiert, dokumentiert, präsentiert, zur Diskussion gestellt , vertieft…,in persönliches Handeln eingebunden, veröffentlicht (Zeitung, Broschüre, Diskussion, Kommentar, ZIB Show, Film…..)</a:t>
                      </a:r>
                    </a:p>
                  </a:txBody>
                  <a:tcPr/>
                </a:tc>
                <a:extLst>
                  <a:ext uri="{0D108BD9-81ED-4DB2-BD59-A6C34878D82A}">
                    <a16:rowId xmlns:a16="http://schemas.microsoft.com/office/drawing/2014/main" val="2862712872"/>
                  </a:ext>
                </a:extLst>
              </a:tr>
              <a:tr h="613327">
                <a:tc>
                  <a:txBody>
                    <a:bodyPr/>
                    <a:lstStyle/>
                    <a:p>
                      <a:r>
                        <a:rPr lang="de-AT" dirty="0"/>
                        <a:t>Rolle des Lehrers</a:t>
                      </a:r>
                    </a:p>
                  </a:txBody>
                  <a:tcPr/>
                </a:tc>
                <a:tc>
                  <a:txBody>
                    <a:bodyPr/>
                    <a:lstStyle/>
                    <a:p>
                      <a:r>
                        <a:rPr lang="de-AT" dirty="0"/>
                        <a:t>Moderator, Vortragender</a:t>
                      </a:r>
                    </a:p>
                  </a:txBody>
                  <a:tcPr/>
                </a:tc>
                <a:tc>
                  <a:txBody>
                    <a:bodyPr/>
                    <a:lstStyle/>
                    <a:p>
                      <a:r>
                        <a:rPr lang="de-AT" dirty="0"/>
                        <a:t>Coach, Begleiter, Organisator</a:t>
                      </a:r>
                    </a:p>
                  </a:txBody>
                  <a:tcPr/>
                </a:tc>
                <a:extLst>
                  <a:ext uri="{0D108BD9-81ED-4DB2-BD59-A6C34878D82A}">
                    <a16:rowId xmlns:a16="http://schemas.microsoft.com/office/drawing/2014/main" val="2235703013"/>
                  </a:ext>
                </a:extLst>
              </a:tr>
              <a:tr h="613327">
                <a:tc>
                  <a:txBody>
                    <a:bodyPr/>
                    <a:lstStyle/>
                    <a:p>
                      <a:r>
                        <a:rPr lang="de-AT" dirty="0"/>
                        <a:t>Vermittlungs-</a:t>
                      </a:r>
                      <a:r>
                        <a:rPr lang="de-AT" dirty="0" err="1"/>
                        <a:t>interesse</a:t>
                      </a:r>
                      <a:endParaRPr lang="de-AT" dirty="0"/>
                    </a:p>
                  </a:txBody>
                  <a:tcPr/>
                </a:tc>
                <a:tc>
                  <a:txBody>
                    <a:bodyPr/>
                    <a:lstStyle/>
                    <a:p>
                      <a:r>
                        <a:rPr lang="de-AT" dirty="0"/>
                        <a:t>Theoretisches Wissen im Mittelpunkt</a:t>
                      </a:r>
                    </a:p>
                  </a:txBody>
                  <a:tcPr/>
                </a:tc>
                <a:tc>
                  <a:txBody>
                    <a:bodyPr/>
                    <a:lstStyle/>
                    <a:p>
                      <a:r>
                        <a:rPr lang="de-AT" dirty="0"/>
                        <a:t>Praktisches und kritisches Vermittlungsinteresse im Mittelpunkt</a:t>
                      </a:r>
                    </a:p>
                  </a:txBody>
                  <a:tcPr/>
                </a:tc>
                <a:extLst>
                  <a:ext uri="{0D108BD9-81ED-4DB2-BD59-A6C34878D82A}">
                    <a16:rowId xmlns:a16="http://schemas.microsoft.com/office/drawing/2014/main" val="4112191947"/>
                  </a:ext>
                </a:extLst>
              </a:tr>
            </a:tbl>
          </a:graphicData>
        </a:graphic>
      </p:graphicFrame>
    </p:spTree>
    <p:extLst>
      <p:ext uri="{BB962C8B-B14F-4D97-AF65-F5344CB8AC3E}">
        <p14:creationId xmlns:p14="http://schemas.microsoft.com/office/powerpoint/2010/main" val="381607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FDB6D-A73C-4FF0-B130-04979DB352AD}"/>
              </a:ext>
            </a:extLst>
          </p:cNvPr>
          <p:cNvSpPr>
            <a:spLocks noGrp="1"/>
          </p:cNvSpPr>
          <p:nvPr>
            <p:ph type="title"/>
          </p:nvPr>
        </p:nvSpPr>
        <p:spPr>
          <a:xfrm>
            <a:off x="677334" y="230362"/>
            <a:ext cx="8596668" cy="691989"/>
          </a:xfrm>
        </p:spPr>
        <p:txBody>
          <a:bodyPr>
            <a:noAutofit/>
          </a:bodyPr>
          <a:lstStyle/>
          <a:p>
            <a:r>
              <a:rPr lang="de-AT" sz="2000" b="1" dirty="0"/>
              <a:t>Übung: Vergleich zweier didaktischer Theorien und methodischer Ansätze am </a:t>
            </a:r>
            <a:r>
              <a:rPr lang="de-AT" sz="2000" b="1" dirty="0" err="1"/>
              <a:t>Bsp</a:t>
            </a:r>
            <a:r>
              <a:rPr lang="de-AT" sz="2000" b="1" dirty="0"/>
              <a:t>: GWB 2.Klasse</a:t>
            </a:r>
          </a:p>
        </p:txBody>
      </p:sp>
      <p:sp>
        <p:nvSpPr>
          <p:cNvPr id="3" name="Textplatzhalter 2">
            <a:extLst>
              <a:ext uri="{FF2B5EF4-FFF2-40B4-BE49-F238E27FC236}">
                <a16:creationId xmlns:a16="http://schemas.microsoft.com/office/drawing/2014/main" id="{B370C5B3-EABA-4D58-B4AC-E302DC332E4A}"/>
              </a:ext>
            </a:extLst>
          </p:cNvPr>
          <p:cNvSpPr>
            <a:spLocks noGrp="1"/>
          </p:cNvSpPr>
          <p:nvPr>
            <p:ph type="body" idx="1"/>
          </p:nvPr>
        </p:nvSpPr>
        <p:spPr>
          <a:xfrm>
            <a:off x="555031" y="1902010"/>
            <a:ext cx="4185623" cy="810319"/>
          </a:xfrm>
        </p:spPr>
        <p:txBody>
          <a:bodyPr/>
          <a:lstStyle/>
          <a:p>
            <a:endParaRPr lang="de-DE" dirty="0"/>
          </a:p>
          <a:p>
            <a:r>
              <a:rPr lang="de-DE" sz="1800" b="1" dirty="0">
                <a:solidFill>
                  <a:srgbClr val="00B0F0"/>
                </a:solidFill>
              </a:rPr>
              <a:t>F</a:t>
            </a:r>
            <a:r>
              <a:rPr lang="de-AT" sz="1800" b="1" dirty="0" err="1">
                <a:solidFill>
                  <a:srgbClr val="00B0F0"/>
                </a:solidFill>
              </a:rPr>
              <a:t>rontalunterricht</a:t>
            </a:r>
            <a:r>
              <a:rPr lang="de-AT" sz="1800" b="1" dirty="0">
                <a:solidFill>
                  <a:srgbClr val="00B0F0"/>
                </a:solidFill>
              </a:rPr>
              <a:t> </a:t>
            </a:r>
          </a:p>
          <a:p>
            <a:r>
              <a:rPr lang="de-AT" sz="1800" b="1" dirty="0">
                <a:solidFill>
                  <a:srgbClr val="00B0F0"/>
                </a:solidFill>
              </a:rPr>
              <a:t>(lernzielorientierte Didaktik)</a:t>
            </a:r>
          </a:p>
        </p:txBody>
      </p:sp>
      <p:sp>
        <p:nvSpPr>
          <p:cNvPr id="4" name="Inhaltsplatzhalter 3">
            <a:extLst>
              <a:ext uri="{FF2B5EF4-FFF2-40B4-BE49-F238E27FC236}">
                <a16:creationId xmlns:a16="http://schemas.microsoft.com/office/drawing/2014/main" id="{CF0E9B36-93DB-449C-90A6-E881BE389673}"/>
              </a:ext>
            </a:extLst>
          </p:cNvPr>
          <p:cNvSpPr>
            <a:spLocks noGrp="1"/>
          </p:cNvSpPr>
          <p:nvPr>
            <p:ph sz="half" idx="2"/>
          </p:nvPr>
        </p:nvSpPr>
        <p:spPr>
          <a:xfrm>
            <a:off x="555031" y="3050711"/>
            <a:ext cx="4185623" cy="3304117"/>
          </a:xfrm>
        </p:spPr>
        <p:txBody>
          <a:bodyPr/>
          <a:lstStyle/>
          <a:p>
            <a:endParaRPr lang="de-AT" dirty="0"/>
          </a:p>
        </p:txBody>
      </p:sp>
      <p:sp>
        <p:nvSpPr>
          <p:cNvPr id="5" name="Textplatzhalter 4">
            <a:extLst>
              <a:ext uri="{FF2B5EF4-FFF2-40B4-BE49-F238E27FC236}">
                <a16:creationId xmlns:a16="http://schemas.microsoft.com/office/drawing/2014/main" id="{96A9FE1B-735F-4515-A3E5-2BE2586C836D}"/>
              </a:ext>
            </a:extLst>
          </p:cNvPr>
          <p:cNvSpPr>
            <a:spLocks noGrp="1"/>
          </p:cNvSpPr>
          <p:nvPr>
            <p:ph type="body" sz="quarter" idx="3"/>
          </p:nvPr>
        </p:nvSpPr>
        <p:spPr>
          <a:xfrm>
            <a:off x="5088383" y="1902009"/>
            <a:ext cx="4405473" cy="810319"/>
          </a:xfrm>
        </p:spPr>
        <p:txBody>
          <a:bodyPr/>
          <a:lstStyle/>
          <a:p>
            <a:r>
              <a:rPr lang="de-DE" sz="1800" b="1" dirty="0">
                <a:solidFill>
                  <a:srgbClr val="00B0F0"/>
                </a:solidFill>
              </a:rPr>
              <a:t>Projektunterricht</a:t>
            </a:r>
          </a:p>
          <a:p>
            <a:r>
              <a:rPr lang="de-DE" sz="1800" b="1" dirty="0">
                <a:solidFill>
                  <a:srgbClr val="00B0F0"/>
                </a:solidFill>
              </a:rPr>
              <a:t>(Kritisch-problemorientierte Didaktik</a:t>
            </a:r>
            <a:r>
              <a:rPr lang="de-DE" sz="2000" b="1" dirty="0">
                <a:solidFill>
                  <a:srgbClr val="00B0F0"/>
                </a:solidFill>
              </a:rPr>
              <a:t>)</a:t>
            </a:r>
            <a:endParaRPr lang="de-AT" sz="2000" b="1" dirty="0">
              <a:solidFill>
                <a:srgbClr val="00B0F0"/>
              </a:solidFill>
            </a:endParaRPr>
          </a:p>
        </p:txBody>
      </p:sp>
      <p:sp>
        <p:nvSpPr>
          <p:cNvPr id="6" name="Inhaltsplatzhalter 5">
            <a:extLst>
              <a:ext uri="{FF2B5EF4-FFF2-40B4-BE49-F238E27FC236}">
                <a16:creationId xmlns:a16="http://schemas.microsoft.com/office/drawing/2014/main" id="{253434B2-6214-4253-BC66-2DA25B72B8DB}"/>
              </a:ext>
            </a:extLst>
          </p:cNvPr>
          <p:cNvSpPr>
            <a:spLocks noGrp="1"/>
          </p:cNvSpPr>
          <p:nvPr>
            <p:ph sz="quarter" idx="4"/>
          </p:nvPr>
        </p:nvSpPr>
        <p:spPr>
          <a:xfrm>
            <a:off x="5088383" y="3050710"/>
            <a:ext cx="4185617" cy="3304117"/>
          </a:xfrm>
        </p:spPr>
        <p:txBody>
          <a:bodyPr/>
          <a:lstStyle/>
          <a:p>
            <a:endParaRPr lang="de-AT" dirty="0"/>
          </a:p>
        </p:txBody>
      </p:sp>
      <p:pic>
        <p:nvPicPr>
          <p:cNvPr id="8" name="Picture 7">
            <a:extLst>
              <a:ext uri="{FF2B5EF4-FFF2-40B4-BE49-F238E27FC236}">
                <a16:creationId xmlns:a16="http://schemas.microsoft.com/office/drawing/2014/main" id="{B57305D6-578D-9023-7A13-6DF585C189C7}"/>
              </a:ext>
            </a:extLst>
          </p:cNvPr>
          <p:cNvPicPr>
            <a:picLocks noChangeAspect="1"/>
          </p:cNvPicPr>
          <p:nvPr/>
        </p:nvPicPr>
        <p:blipFill>
          <a:blip r:embed="rId2"/>
          <a:stretch>
            <a:fillRect/>
          </a:stretch>
        </p:blipFill>
        <p:spPr>
          <a:xfrm>
            <a:off x="504456" y="1019114"/>
            <a:ext cx="9167854" cy="786132"/>
          </a:xfrm>
          <a:prstGeom prst="rect">
            <a:avLst/>
          </a:prstGeom>
        </p:spPr>
      </p:pic>
    </p:spTree>
    <p:extLst>
      <p:ext uri="{BB962C8B-B14F-4D97-AF65-F5344CB8AC3E}">
        <p14:creationId xmlns:p14="http://schemas.microsoft.com/office/powerpoint/2010/main" val="313252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04FD-983F-CDD5-6EC5-C502FAA73A95}"/>
              </a:ext>
            </a:extLst>
          </p:cNvPr>
          <p:cNvSpPr>
            <a:spLocks noGrp="1"/>
          </p:cNvSpPr>
          <p:nvPr>
            <p:ph type="title"/>
          </p:nvPr>
        </p:nvSpPr>
        <p:spPr>
          <a:xfrm>
            <a:off x="335686" y="322027"/>
            <a:ext cx="9051365" cy="1222734"/>
          </a:xfrm>
        </p:spPr>
        <p:txBody>
          <a:bodyPr>
            <a:normAutofit/>
          </a:bodyPr>
          <a:lstStyle/>
          <a:p>
            <a:r>
              <a:rPr lang="de-DE" sz="2800" dirty="0"/>
              <a:t>2.Klasse GWB:</a:t>
            </a:r>
            <a:endParaRPr lang="de-AT" sz="2800" dirty="0"/>
          </a:p>
        </p:txBody>
      </p:sp>
      <p:sp>
        <p:nvSpPr>
          <p:cNvPr id="3" name="Content Placeholder 2">
            <a:extLst>
              <a:ext uri="{FF2B5EF4-FFF2-40B4-BE49-F238E27FC236}">
                <a16:creationId xmlns:a16="http://schemas.microsoft.com/office/drawing/2014/main" id="{28BD401E-9CEF-10BD-823F-0DB9FD633808}"/>
              </a:ext>
            </a:extLst>
          </p:cNvPr>
          <p:cNvSpPr>
            <a:spLocks noGrp="1"/>
          </p:cNvSpPr>
          <p:nvPr>
            <p:ph sz="half" idx="1"/>
          </p:nvPr>
        </p:nvSpPr>
        <p:spPr/>
        <p:txBody>
          <a:bodyPr>
            <a:normAutofit fontScale="85000" lnSpcReduction="20000"/>
          </a:bodyPr>
          <a:lstStyle/>
          <a:p>
            <a:pPr marL="0" indent="0">
              <a:buNone/>
            </a:pPr>
            <a:r>
              <a:rPr lang="de-DE" b="1" dirty="0"/>
              <a:t>Frontalunterricht</a:t>
            </a:r>
          </a:p>
          <a:p>
            <a:r>
              <a:rPr lang="de-DE" dirty="0"/>
              <a:t>Arten von Ressourcen nennen</a:t>
            </a:r>
          </a:p>
          <a:p>
            <a:r>
              <a:rPr lang="de-DE" dirty="0"/>
              <a:t>Statistiken zu aktuellen Vorkommen analysieren</a:t>
            </a:r>
          </a:p>
          <a:p>
            <a:r>
              <a:rPr lang="de-DE" dirty="0"/>
              <a:t>Beschreibung und Analyse von Problemen ( </a:t>
            </a:r>
            <a:r>
              <a:rPr lang="de-DE" dirty="0" err="1"/>
              <a:t>zB</a:t>
            </a:r>
            <a:r>
              <a:rPr lang="de-DE" dirty="0"/>
              <a:t> Erdölmangel, Fracking oder Wassermangel)</a:t>
            </a:r>
          </a:p>
          <a:p>
            <a:r>
              <a:rPr lang="de-DE" dirty="0"/>
              <a:t>Lösungen für Wasser oder Benzin sparen diskutieren</a:t>
            </a:r>
            <a:endParaRPr lang="de-AT" dirty="0"/>
          </a:p>
        </p:txBody>
      </p:sp>
      <p:sp>
        <p:nvSpPr>
          <p:cNvPr id="4" name="Content Placeholder 3">
            <a:extLst>
              <a:ext uri="{FF2B5EF4-FFF2-40B4-BE49-F238E27FC236}">
                <a16:creationId xmlns:a16="http://schemas.microsoft.com/office/drawing/2014/main" id="{7BD41C66-E552-47B1-50F4-B1A546D9BF9E}"/>
              </a:ext>
            </a:extLst>
          </p:cNvPr>
          <p:cNvSpPr>
            <a:spLocks noGrp="1"/>
          </p:cNvSpPr>
          <p:nvPr>
            <p:ph sz="half" idx="2"/>
          </p:nvPr>
        </p:nvSpPr>
        <p:spPr>
          <a:xfrm>
            <a:off x="5089970" y="2160589"/>
            <a:ext cx="4184034" cy="4375383"/>
          </a:xfrm>
        </p:spPr>
        <p:txBody>
          <a:bodyPr>
            <a:normAutofit fontScale="85000" lnSpcReduction="20000"/>
          </a:bodyPr>
          <a:lstStyle/>
          <a:p>
            <a:pPr marL="0" indent="0">
              <a:buNone/>
            </a:pPr>
            <a:r>
              <a:rPr lang="de-DE" b="1" dirty="0"/>
              <a:t>Projektunterricht</a:t>
            </a:r>
          </a:p>
          <a:p>
            <a:pPr marL="0" indent="0">
              <a:buNone/>
            </a:pPr>
            <a:r>
              <a:rPr lang="de-DE" dirty="0"/>
              <a:t>Wasser bald kostbarer als Gold? </a:t>
            </a:r>
          </a:p>
          <a:p>
            <a:r>
              <a:rPr lang="de-DE" dirty="0"/>
              <a:t>- persönlichen Wasserkonsum erheben analysieren</a:t>
            </a:r>
          </a:p>
          <a:p>
            <a:r>
              <a:rPr lang="de-DE" dirty="0"/>
              <a:t>-Wasserverbrauch in unmittelbarer Umgebung erheben mit weltweiten Daten vergleichen</a:t>
            </a:r>
          </a:p>
          <a:p>
            <a:r>
              <a:rPr lang="de-DE" dirty="0"/>
              <a:t>-Wasseraufbereitung in unmittelbarer Umgebung erkunden</a:t>
            </a:r>
          </a:p>
          <a:p>
            <a:r>
              <a:rPr lang="de-DE" dirty="0"/>
              <a:t>- indirekter und direkten Wasserverbrauch gegenüberstellen</a:t>
            </a:r>
          </a:p>
          <a:p>
            <a:r>
              <a:rPr lang="de-DE" dirty="0"/>
              <a:t>- Methoden zum Wasser sparen recherchieren und entwickeln sowie indirekten Wasserverbrauch durch bewussten Konsum einschränken</a:t>
            </a:r>
          </a:p>
          <a:p>
            <a:r>
              <a:rPr lang="de-DE" dirty="0"/>
              <a:t>- Untersuchungsergebnisse präsentieren – Kampagne und Maßnahmen an der Schule  oder im persönlichen Umfeld starten etc.</a:t>
            </a:r>
          </a:p>
        </p:txBody>
      </p:sp>
      <p:pic>
        <p:nvPicPr>
          <p:cNvPr id="5" name="Picture 4">
            <a:extLst>
              <a:ext uri="{FF2B5EF4-FFF2-40B4-BE49-F238E27FC236}">
                <a16:creationId xmlns:a16="http://schemas.microsoft.com/office/drawing/2014/main" id="{BA1CF967-88BF-CAFC-F53B-88D508479649}"/>
              </a:ext>
            </a:extLst>
          </p:cNvPr>
          <p:cNvPicPr>
            <a:picLocks noChangeAspect="1"/>
          </p:cNvPicPr>
          <p:nvPr/>
        </p:nvPicPr>
        <p:blipFill>
          <a:blip r:embed="rId2"/>
          <a:stretch>
            <a:fillRect/>
          </a:stretch>
        </p:blipFill>
        <p:spPr>
          <a:xfrm>
            <a:off x="504456" y="1019114"/>
            <a:ext cx="9167854" cy="786132"/>
          </a:xfrm>
          <a:prstGeom prst="rect">
            <a:avLst/>
          </a:prstGeom>
        </p:spPr>
      </p:pic>
    </p:spTree>
    <p:extLst>
      <p:ext uri="{BB962C8B-B14F-4D97-AF65-F5344CB8AC3E}">
        <p14:creationId xmlns:p14="http://schemas.microsoft.com/office/powerpoint/2010/main" val="241945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03828" y="884903"/>
            <a:ext cx="7766936" cy="3170903"/>
          </a:xfrm>
        </p:spPr>
        <p:txBody>
          <a:bodyPr/>
          <a:lstStyle/>
          <a:p>
            <a:pPr algn="ctr"/>
            <a:r>
              <a:rPr lang="de-AT" sz="4400" dirty="0"/>
              <a:t>Projektunterricht - im Zeichen des Konstruktivismus</a:t>
            </a:r>
            <a:br>
              <a:rPr lang="de-AT" sz="3600" dirty="0">
                <a:solidFill>
                  <a:schemeClr val="accent1">
                    <a:lumMod val="75000"/>
                  </a:schemeClr>
                </a:solidFill>
              </a:rPr>
            </a:br>
            <a:br>
              <a:rPr lang="de-AT" sz="3600" dirty="0">
                <a:solidFill>
                  <a:schemeClr val="accent1">
                    <a:lumMod val="75000"/>
                  </a:schemeClr>
                </a:solidFill>
              </a:rPr>
            </a:br>
            <a:r>
              <a:rPr lang="de-AT" sz="3600" dirty="0">
                <a:solidFill>
                  <a:schemeClr val="accent1">
                    <a:lumMod val="75000"/>
                  </a:schemeClr>
                </a:solidFill>
              </a:rPr>
              <a:t>„Plastik – Fluch oder Segen?“</a:t>
            </a:r>
            <a:br>
              <a:rPr lang="de-AT" sz="4800" dirty="0"/>
            </a:br>
            <a:endParaRPr lang="de-AT" sz="4800" dirty="0"/>
          </a:p>
        </p:txBody>
      </p:sp>
      <p:sp>
        <p:nvSpPr>
          <p:cNvPr id="3" name="Untertitel 2"/>
          <p:cNvSpPr>
            <a:spLocks noGrp="1"/>
          </p:cNvSpPr>
          <p:nvPr>
            <p:ph type="subTitle" idx="1"/>
          </p:nvPr>
        </p:nvSpPr>
        <p:spPr>
          <a:xfrm>
            <a:off x="1403828" y="4214014"/>
            <a:ext cx="7766936" cy="749196"/>
          </a:xfrm>
        </p:spPr>
        <p:txBody>
          <a:bodyPr>
            <a:normAutofit fontScale="92500" lnSpcReduction="10000"/>
          </a:bodyPr>
          <a:lstStyle/>
          <a:p>
            <a:pPr algn="ctr"/>
            <a:r>
              <a:rPr lang="de-AT" sz="2400" dirty="0">
                <a:solidFill>
                  <a:schemeClr val="accent2">
                    <a:lumMod val="50000"/>
                  </a:schemeClr>
                </a:solidFill>
              </a:rPr>
              <a:t>Projektunterricht als motivationsfördernde Maßnahme in der Begabten- und Begabungsförderung am BRG Traun 2017</a:t>
            </a:r>
          </a:p>
        </p:txBody>
      </p:sp>
    </p:spTree>
    <p:extLst>
      <p:ext uri="{BB962C8B-B14F-4D97-AF65-F5344CB8AC3E}">
        <p14:creationId xmlns:p14="http://schemas.microsoft.com/office/powerpoint/2010/main" val="3477458438"/>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2119</Words>
  <Application>Microsoft Office PowerPoint</Application>
  <PresentationFormat>Widescreen</PresentationFormat>
  <Paragraphs>256</Paragraphs>
  <Slides>28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Trebuchet MS</vt:lpstr>
      <vt:lpstr>Wingdings</vt:lpstr>
      <vt:lpstr>Wingdings 3</vt:lpstr>
      <vt:lpstr>Facette</vt:lpstr>
      <vt:lpstr>Facette</vt:lpstr>
      <vt:lpstr>Vergleich unterschiedlicher Methoden und didaktischer Theorien</vt:lpstr>
      <vt:lpstr>Kann ich als Lehrer/in die Motivation und Lernbereitschaft der Schüler/Innen beeinflussen und das Interesse nachhaltig fördern?   Wenn ja, wie?    Welche Probleme könnten auftreten?  </vt:lpstr>
      <vt:lpstr>Wann ist ein Unterricht ein guter Unterricht? </vt:lpstr>
      <vt:lpstr>Maßnahmen zur Förderung der Motivation nach Ziegler (Heckkhausen) </vt:lpstr>
      <vt:lpstr>Tipps zur Steigerung des Lernerfolges im Unterricht (nach Weinert „Lernen als Brücke“)</vt:lpstr>
      <vt:lpstr>PowerPoint Presentation</vt:lpstr>
      <vt:lpstr>Übung: Vergleich zweier didaktischer Theorien und methodischer Ansätze am Bsp: GWB 2.Klasse</vt:lpstr>
      <vt:lpstr>2.Klasse GWB:</vt:lpstr>
      <vt:lpstr>Projektunterricht - im Zeichen des Konstruktivismus  „Plastik – Fluch oder Segen?“ </vt:lpstr>
      <vt:lpstr>PowerPoint Presentation</vt:lpstr>
      <vt:lpstr>Organisation der Projektwoche</vt:lpstr>
      <vt:lpstr>Ablauf der Projektwoche</vt:lpstr>
      <vt:lpstr>Ablauf der Präsentation</vt:lpstr>
      <vt:lpstr>Ablauf der Präsentation</vt:lpstr>
      <vt:lpstr>Ablauf der Präsentation</vt:lpstr>
      <vt:lpstr>Ablauf der Präsentation</vt:lpstr>
      <vt:lpstr>Ablauf der Präsentation</vt:lpstr>
      <vt:lpstr>Nachbereitung Tag der offenen Tür</vt:lpstr>
      <vt:lpstr>Projektunterricht Vorteile</vt:lpstr>
      <vt:lpstr>Produktorientierung fördert Identifikation mit Erlerntem</vt:lpstr>
      <vt:lpstr>Von der Detailplanung zur Vision </vt:lpstr>
      <vt:lpstr>Kooperative Projektplanung nach Gudjons Vom Leiter zum Coach! </vt:lpstr>
      <vt:lpstr>VORTEILE FÜR SCHÜLERINNEN</vt:lpstr>
      <vt:lpstr>Auswertung der Feedbackbögen</vt:lpstr>
      <vt:lpstr>Möglicher Ablauf einer Projektwoche zum Thema Berufsorientierung</vt:lpstr>
      <vt:lpstr>Themen und Arbeitsschritte an der Schule- Projektwoche mit gesellschaftsrelevanter Problemstellung </vt:lpstr>
      <vt:lpstr>PowerPoint Presentation</vt:lpstr>
      <vt:lpstr>Literaturtipps: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Vergleich unterschiedlicher Methoden</dc:title>
  <dc:creator>Reinhild Hebein</dc:creator>
  <cp:lastModifiedBy>Reinhild Hebein</cp:lastModifiedBy>
  <cp:revision>28</cp:revision>
  <dcterms:created xsi:type="dcterms:W3CDTF">2018-06-05T18:47:20Z</dcterms:created>
  <dcterms:modified xsi:type="dcterms:W3CDTF">2024-09-19T15:32:31Z</dcterms:modified>
</cp:coreProperties>
</file>