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0" r:id="rId6"/>
    <p:sldId id="262" r:id="rId7"/>
    <p:sldId id="259" r:id="rId8"/>
    <p:sldId id="263" r:id="rId9"/>
    <p:sldId id="265" r:id="rId10"/>
    <p:sldId id="264" r:id="rId11"/>
    <p:sldId id="266" r:id="rId12"/>
    <p:sldId id="267" r:id="rId13"/>
    <p:sldId id="268" r:id="rId14"/>
    <p:sldId id="271"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de-DE"/>
              <a:t>Mastertitelformat bearbeiten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de-DE"/>
              <a:t>Bild durch Klicken auf Symbol hinzufügen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18C79C5D-2A6F-F04D-97DA-BEF2467B64E4}" type="datetimeFigureOut">
              <a:rPr lang="en-US" dirty="0"/>
              <a:pPr/>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de-DE"/>
              <a:t>Mastertitelformat bearbeiten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de-DE"/>
              <a:t>Mastertextformat bearbeiten</a:t>
            </a:r>
          </a:p>
        </p:txBody>
      </p:sp>
      <p:sp>
        <p:nvSpPr>
          <p:cNvPr id="4" name="Date Placeholder 3"/>
          <p:cNvSpPr>
            <a:spLocks noGrp="1"/>
          </p:cNvSpPr>
          <p:nvPr>
            <p:ph type="dt" sz="half" idx="10"/>
          </p:nvPr>
        </p:nvSpPr>
        <p:spPr/>
        <p:txBody>
          <a:bodyPr/>
          <a:lstStyle/>
          <a:p>
            <a:fld id="{8DFA1846-DA80-1C48-A609-854EA85C59AD}"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de-DE"/>
              <a:t>Mastertitelformat bearbeiten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de-DE"/>
              <a:t>Mastertextformat bearbeiten</a:t>
            </a:r>
          </a:p>
        </p:txBody>
      </p:sp>
      <p:sp>
        <p:nvSpPr>
          <p:cNvPr id="2" name="Date Placeholder 1"/>
          <p:cNvSpPr>
            <a:spLocks noGrp="1"/>
          </p:cNvSpPr>
          <p:nvPr>
            <p:ph type="dt" sz="half" idx="10"/>
          </p:nvPr>
        </p:nvSpPr>
        <p:spPr/>
        <p:txBody>
          <a:bodyPr/>
          <a:lstStyle/>
          <a:p>
            <a:fld id="{FBF54567-0DE4-3F47-BF90-CB84690072F9}" type="datetimeFigureOut">
              <a:rPr lang="en-US" dirty="0"/>
              <a:pPr/>
              <a:t>1/29/2025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de-DE"/>
              <a:t>Mastertitelformat bearbeiten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de-DE"/>
              <a:t>Mastertitelformat bearbeiten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DFA1846-DA80-1C48-A609-854EA85C59AD}"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de-DE"/>
              <a:t>Mastertitelformat bearbeiten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D0DF5E60-9974-AC48-9591-99C2BB44B7CF}" type="datetimeFigureOut">
              <a:rPr lang="en-US" dirty="0"/>
              <a:pPr/>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de-DE"/>
              <a:t>Mastertitelformat bearbeiten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de-DE"/>
              <a:t>Bild durch Klicken auf Symbol hinzufügen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1/29/2025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de-DE"/>
              <a:t>Mastertitelformat bearbeiten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1/29/2025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ng.com/videos/search?q=+Atmosph%c3%a4re+geschichtlich&amp;&amp;view=detail&amp;mid=050FB78495CACA3752F4050FB78495CACA3752F4&amp;&amp;FORM=VRDGAR&amp;ru=%2Fvideos%2Fsearch%3Fq%3D%2BAtmosph%25C3%25A4re%2Bgeschichtlich%26qs%3Dn%26form%3DQBVR%26sp%3D-1%26pq%3Datmosph%25C3%25A4re%2Bgeschichtlich%26sc%3D0-24%26sk%3D%26cvid%3DF3BC63A71A574E0181A455D3B89FD559" TargetMode="External"/><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dmediathek.de/wdr/video/planet-wissen/die-geschichte-unserer-atmosphaere/wdr-fernsehen/Y3JpZDovL3dkci5kZS9CZWl0cmFnLTEwODg2MjI1LTMyMzItNDAwZC04NTdmLTdhNDBmNDQ3Zjg5OQ/" TargetMode="External"/><Relationship Id="rId2" Type="http://schemas.openxmlformats.org/officeDocument/2006/relationships/hyperlink" Target="https://www.bing.com/videos/search?q=Erdgeschichte+Atmosph%c3%a4re&amp;qpvt=Erdgeschichte+Atmosph%c3%a4re&amp;view=detail&amp;mid=FBE375B65201914E653AFBE375B65201914E653A&amp;&amp;FORM=VRDGAR&amp;ru=%2Fvideos%2Fsearch%3Fq%3DErdgeschichte%2BAtmosph%25c3%25a4re%26qpvt%3DErdgeschichte%2BAtmosph%25c3%25a4re%26FORM%3DVDRE" TargetMode="Externa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5A127-93A6-4955-BAF0-B3A00AD173FA}"/>
              </a:ext>
            </a:extLst>
          </p:cNvPr>
          <p:cNvSpPr>
            <a:spLocks noGrp="1"/>
          </p:cNvSpPr>
          <p:nvPr>
            <p:ph type="ctrTitle"/>
          </p:nvPr>
        </p:nvSpPr>
        <p:spPr/>
        <p:txBody>
          <a:bodyPr/>
          <a:lstStyle/>
          <a:p>
            <a:r>
              <a:rPr lang="de-AT" dirty="0"/>
              <a:t>Die Erdatmosphäre</a:t>
            </a:r>
          </a:p>
        </p:txBody>
      </p:sp>
      <p:sp>
        <p:nvSpPr>
          <p:cNvPr id="3" name="Untertitel 2">
            <a:extLst>
              <a:ext uri="{FF2B5EF4-FFF2-40B4-BE49-F238E27FC236}">
                <a16:creationId xmlns:a16="http://schemas.microsoft.com/office/drawing/2014/main" id="{7F2BB614-151D-454F-A8B6-85755241706E}"/>
              </a:ext>
            </a:extLst>
          </p:cNvPr>
          <p:cNvSpPr>
            <a:spLocks noGrp="1"/>
          </p:cNvSpPr>
          <p:nvPr>
            <p:ph type="subTitle" idx="1"/>
          </p:nvPr>
        </p:nvSpPr>
        <p:spPr/>
        <p:txBody>
          <a:bodyPr>
            <a:noAutofit/>
          </a:bodyPr>
          <a:lstStyle/>
          <a:p>
            <a:r>
              <a:rPr lang="de-AT" sz="2800" dirty="0"/>
              <a:t>Gegenwart und Geschichte</a:t>
            </a:r>
          </a:p>
        </p:txBody>
      </p:sp>
    </p:spTree>
    <p:extLst>
      <p:ext uri="{BB962C8B-B14F-4D97-AF65-F5344CB8AC3E}">
        <p14:creationId xmlns:p14="http://schemas.microsoft.com/office/powerpoint/2010/main" val="119177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214E6-7067-4C37-8C19-2244E278B575}"/>
              </a:ext>
            </a:extLst>
          </p:cNvPr>
          <p:cNvSpPr>
            <a:spLocks noGrp="1"/>
          </p:cNvSpPr>
          <p:nvPr>
            <p:ph type="title"/>
          </p:nvPr>
        </p:nvSpPr>
        <p:spPr/>
        <p:txBody>
          <a:bodyPr/>
          <a:lstStyle/>
          <a:p>
            <a:r>
              <a:rPr lang="de-AT" dirty="0"/>
              <a:t>Luft (trocken, wasserdampffrei)</a:t>
            </a:r>
          </a:p>
        </p:txBody>
      </p:sp>
      <p:sp>
        <p:nvSpPr>
          <p:cNvPr id="4" name="Textfeld 3">
            <a:extLst>
              <a:ext uri="{FF2B5EF4-FFF2-40B4-BE49-F238E27FC236}">
                <a16:creationId xmlns:a16="http://schemas.microsoft.com/office/drawing/2014/main" id="{10821618-E074-4CE6-B0C4-CA45868AB06D}"/>
              </a:ext>
            </a:extLst>
          </p:cNvPr>
          <p:cNvSpPr txBox="1"/>
          <p:nvPr/>
        </p:nvSpPr>
        <p:spPr>
          <a:xfrm>
            <a:off x="1884946" y="2457990"/>
            <a:ext cx="9299610" cy="3046988"/>
          </a:xfrm>
          <a:prstGeom prst="rect">
            <a:avLst/>
          </a:prstGeom>
          <a:noFill/>
        </p:spPr>
        <p:txBody>
          <a:bodyPr wrap="square">
            <a:spAutoFit/>
          </a:bodyPr>
          <a:lstStyle/>
          <a:p>
            <a:r>
              <a:rPr lang="de-DE" sz="3200" dirty="0"/>
              <a:t>78,084 % (N2), </a:t>
            </a:r>
          </a:p>
          <a:p>
            <a:r>
              <a:rPr lang="de-DE" sz="3200" dirty="0"/>
              <a:t>20,946 % (O2) </a:t>
            </a:r>
          </a:p>
          <a:p>
            <a:r>
              <a:rPr lang="de-DE" sz="3200" dirty="0"/>
              <a:t>0,934 % (Ar), </a:t>
            </a:r>
          </a:p>
          <a:p>
            <a:r>
              <a:rPr lang="de-DE" sz="3200" dirty="0"/>
              <a:t>Aerosole </a:t>
            </a:r>
          </a:p>
          <a:p>
            <a:r>
              <a:rPr lang="de-DE" sz="3200" dirty="0"/>
              <a:t>Spurengase, darunter (CO2, CH4, O3, SO2 </a:t>
            </a:r>
          </a:p>
          <a:p>
            <a:r>
              <a:rPr lang="de-DE" sz="3200" dirty="0"/>
              <a:t>						sowie Stickstoffverbindungen)</a:t>
            </a:r>
            <a:endParaRPr lang="de-AT" sz="3200" dirty="0"/>
          </a:p>
        </p:txBody>
      </p:sp>
    </p:spTree>
    <p:extLst>
      <p:ext uri="{BB962C8B-B14F-4D97-AF65-F5344CB8AC3E}">
        <p14:creationId xmlns:p14="http://schemas.microsoft.com/office/powerpoint/2010/main" val="251127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15E11D1A-BDCB-44E7-8745-C98D1F67F77E}"/>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dirty="0"/>
              <a:t>Aufbau </a:t>
            </a:r>
            <a:r>
              <a:rPr lang="en-US" dirty="0" err="1"/>
              <a:t>Atmosphäre</a:t>
            </a:r>
            <a:endParaRPr lang="en-US" dirty="0"/>
          </a:p>
        </p:txBody>
      </p:sp>
      <p:sp>
        <p:nvSpPr>
          <p:cNvPr id="5" name="Textfeld 4">
            <a:extLst>
              <a:ext uri="{FF2B5EF4-FFF2-40B4-BE49-F238E27FC236}">
                <a16:creationId xmlns:a16="http://schemas.microsoft.com/office/drawing/2014/main" id="{2124C0B6-0712-44AC-9483-F8D3637B3FBB}"/>
              </a:ext>
            </a:extLst>
          </p:cNvPr>
          <p:cNvSpPr txBox="1"/>
          <p:nvPr/>
        </p:nvSpPr>
        <p:spPr>
          <a:xfrm>
            <a:off x="818713" y="2413000"/>
            <a:ext cx="3835583" cy="3632200"/>
          </a:xfrm>
          <a:prstGeom prst="rect">
            <a:avLst/>
          </a:prstGeom>
        </p:spPr>
        <p:txBody>
          <a:bodyPr vert="horz" lIns="91440" tIns="45720" rIns="91440" bIns="45720" rtlCol="0" anchor="ctr">
            <a:normAutofit/>
          </a:bodyPr>
          <a:lstStyle/>
          <a:p>
            <a:pPr marL="285750" indent="-285750">
              <a:lnSpc>
                <a:spcPct val="90000"/>
              </a:lnSpc>
              <a:spcBef>
                <a:spcPct val="20000"/>
              </a:spcBef>
              <a:spcAft>
                <a:spcPts val="600"/>
              </a:spcAft>
              <a:buClr>
                <a:schemeClr val="accent1"/>
              </a:buClr>
              <a:buFont typeface="Wingdings 2" charset="2"/>
              <a:buChar char=""/>
            </a:pPr>
            <a:r>
              <a:rPr lang="en-US" sz="1400" dirty="0" err="1"/>
              <a:t>Troposphäre</a:t>
            </a:r>
            <a:r>
              <a:rPr lang="en-US" sz="1400" dirty="0"/>
              <a:t> von der </a:t>
            </a:r>
            <a:r>
              <a:rPr lang="en-US" sz="1400" dirty="0" err="1"/>
              <a:t>Erdoberfläche</a:t>
            </a:r>
            <a:r>
              <a:rPr lang="en-US" sz="1400" dirty="0"/>
              <a:t> in </a:t>
            </a:r>
            <a:r>
              <a:rPr lang="en-US" sz="1400" dirty="0" err="1"/>
              <a:t>Höhen</a:t>
            </a:r>
            <a:r>
              <a:rPr lang="en-US" sz="1400" dirty="0"/>
              <a:t> </a:t>
            </a:r>
            <a:r>
              <a:rPr lang="en-US" sz="1400" dirty="0" err="1"/>
              <a:t>zwischen</a:t>
            </a:r>
            <a:r>
              <a:rPr lang="en-US" sz="1400" dirty="0"/>
              <a:t> 7 km (</a:t>
            </a:r>
            <a:r>
              <a:rPr lang="en-US" sz="1400" dirty="0" err="1"/>
              <a:t>Polargebiete</a:t>
            </a:r>
            <a:r>
              <a:rPr lang="en-US" sz="1400" dirty="0"/>
              <a:t>) und 17 km (</a:t>
            </a:r>
            <a:r>
              <a:rPr lang="en-US" sz="1400" dirty="0" err="1"/>
              <a:t>Tropen</a:t>
            </a:r>
            <a:r>
              <a:rPr lang="en-US" sz="1400" dirty="0"/>
              <a:t>)</a:t>
            </a:r>
          </a:p>
          <a:p>
            <a:pPr>
              <a:lnSpc>
                <a:spcPct val="90000"/>
              </a:lnSpc>
              <a:spcBef>
                <a:spcPct val="20000"/>
              </a:spcBef>
              <a:spcAft>
                <a:spcPts val="600"/>
              </a:spcAft>
              <a:buClr>
                <a:schemeClr val="accent1"/>
              </a:buClr>
              <a:buFont typeface="Wingdings 2" charset="2"/>
              <a:buChar char=""/>
            </a:pPr>
            <a:endParaRPr lang="en-US" sz="1400" dirty="0"/>
          </a:p>
          <a:p>
            <a:pPr marL="285750" indent="-285750">
              <a:lnSpc>
                <a:spcPct val="90000"/>
              </a:lnSpc>
              <a:spcBef>
                <a:spcPct val="20000"/>
              </a:spcBef>
              <a:spcAft>
                <a:spcPts val="600"/>
              </a:spcAft>
              <a:buClr>
                <a:schemeClr val="accent1"/>
              </a:buClr>
              <a:buFont typeface="Wingdings 2" charset="2"/>
              <a:buChar char=""/>
            </a:pPr>
            <a:r>
              <a:rPr lang="en-US" sz="1400" dirty="0" err="1"/>
              <a:t>Stratosphäre</a:t>
            </a:r>
            <a:r>
              <a:rPr lang="en-US" sz="1400" dirty="0"/>
              <a:t> bis </a:t>
            </a:r>
            <a:r>
              <a:rPr lang="en-US" sz="1400" dirty="0" err="1"/>
              <a:t>zur</a:t>
            </a:r>
            <a:r>
              <a:rPr lang="en-US" sz="1400" dirty="0"/>
              <a:t> Stratopause in 50 km </a:t>
            </a:r>
            <a:r>
              <a:rPr lang="en-US" sz="1400" dirty="0" err="1"/>
              <a:t>Höhe</a:t>
            </a:r>
            <a:endParaRPr lang="en-US" sz="1400" dirty="0"/>
          </a:p>
          <a:p>
            <a:pPr>
              <a:lnSpc>
                <a:spcPct val="90000"/>
              </a:lnSpc>
              <a:spcBef>
                <a:spcPct val="20000"/>
              </a:spcBef>
              <a:spcAft>
                <a:spcPts val="600"/>
              </a:spcAft>
              <a:buClr>
                <a:schemeClr val="accent1"/>
              </a:buClr>
              <a:buFont typeface="Wingdings 2" charset="2"/>
              <a:buChar char=""/>
            </a:pPr>
            <a:r>
              <a:rPr lang="en-US" sz="1400" dirty="0"/>
              <a:t> </a:t>
            </a:r>
          </a:p>
          <a:p>
            <a:pPr marL="285750" indent="-285750">
              <a:lnSpc>
                <a:spcPct val="90000"/>
              </a:lnSpc>
              <a:spcBef>
                <a:spcPct val="20000"/>
              </a:spcBef>
              <a:spcAft>
                <a:spcPts val="600"/>
              </a:spcAft>
              <a:buClr>
                <a:schemeClr val="accent1"/>
              </a:buClr>
              <a:buFont typeface="Wingdings 2" charset="2"/>
              <a:buChar char=""/>
            </a:pPr>
            <a:r>
              <a:rPr lang="en-US" sz="1400" dirty="0"/>
              <a:t> </a:t>
            </a:r>
            <a:r>
              <a:rPr lang="en-US" sz="1400" dirty="0" err="1"/>
              <a:t>Mesosphäre</a:t>
            </a:r>
            <a:r>
              <a:rPr lang="en-US" sz="1400" dirty="0"/>
              <a:t> in </a:t>
            </a:r>
            <a:r>
              <a:rPr lang="en-US" sz="1400" dirty="0" err="1"/>
              <a:t>über</a:t>
            </a:r>
            <a:r>
              <a:rPr lang="en-US" sz="1400" dirty="0"/>
              <a:t> 50 bis 85 km </a:t>
            </a:r>
            <a:r>
              <a:rPr lang="en-US" sz="1400" dirty="0" err="1"/>
              <a:t>Höhe</a:t>
            </a:r>
            <a:endParaRPr lang="en-US" sz="1400" dirty="0"/>
          </a:p>
          <a:p>
            <a:pPr>
              <a:lnSpc>
                <a:spcPct val="90000"/>
              </a:lnSpc>
              <a:spcBef>
                <a:spcPct val="20000"/>
              </a:spcBef>
              <a:spcAft>
                <a:spcPts val="600"/>
              </a:spcAft>
              <a:buClr>
                <a:schemeClr val="accent1"/>
              </a:buClr>
              <a:buFont typeface="Wingdings 2" charset="2"/>
              <a:buChar char=""/>
            </a:pPr>
            <a:r>
              <a:rPr lang="en-US" sz="1400" dirty="0"/>
              <a:t> </a:t>
            </a:r>
          </a:p>
          <a:p>
            <a:pPr marL="285750" indent="-285750">
              <a:lnSpc>
                <a:spcPct val="90000"/>
              </a:lnSpc>
              <a:spcBef>
                <a:spcPct val="20000"/>
              </a:spcBef>
              <a:spcAft>
                <a:spcPts val="600"/>
              </a:spcAft>
              <a:buClr>
                <a:schemeClr val="accent1"/>
              </a:buClr>
              <a:buFont typeface="Wingdings 2" charset="2"/>
              <a:buChar char=""/>
            </a:pPr>
            <a:r>
              <a:rPr lang="en-US" sz="1400" dirty="0" err="1"/>
              <a:t>Thermosphäre</a:t>
            </a:r>
            <a:r>
              <a:rPr lang="en-US" sz="1400" dirty="0"/>
              <a:t> (</a:t>
            </a:r>
            <a:r>
              <a:rPr lang="en-US" sz="1400" dirty="0" err="1"/>
              <a:t>siehe</a:t>
            </a:r>
            <a:r>
              <a:rPr lang="en-US" sz="1400" dirty="0"/>
              <a:t> </a:t>
            </a:r>
            <a:r>
              <a:rPr lang="en-US" sz="1400" dirty="0" err="1"/>
              <a:t>auch</a:t>
            </a:r>
            <a:r>
              <a:rPr lang="en-US" sz="1400" dirty="0"/>
              <a:t> </a:t>
            </a:r>
            <a:r>
              <a:rPr lang="en-US" sz="1400" dirty="0" err="1"/>
              <a:t>unten</a:t>
            </a:r>
            <a:r>
              <a:rPr lang="en-US" sz="1400" dirty="0"/>
              <a:t>, </a:t>
            </a:r>
            <a:r>
              <a:rPr lang="en-US" sz="1400" dirty="0" err="1"/>
              <a:t>Ionosphäre</a:t>
            </a:r>
            <a:r>
              <a:rPr lang="en-US" sz="1400" dirty="0"/>
              <a:t>) ab ca 80km</a:t>
            </a:r>
          </a:p>
          <a:p>
            <a:pPr>
              <a:lnSpc>
                <a:spcPct val="90000"/>
              </a:lnSpc>
              <a:spcBef>
                <a:spcPct val="20000"/>
              </a:spcBef>
              <a:spcAft>
                <a:spcPts val="600"/>
              </a:spcAft>
              <a:buClr>
                <a:schemeClr val="accent1"/>
              </a:buClr>
              <a:buFont typeface="Wingdings 2" charset="2"/>
              <a:buChar char=""/>
            </a:pPr>
            <a:endParaRPr lang="en-US" sz="1400" dirty="0"/>
          </a:p>
          <a:p>
            <a:pPr marL="285750" indent="-285750">
              <a:lnSpc>
                <a:spcPct val="90000"/>
              </a:lnSpc>
              <a:spcBef>
                <a:spcPct val="20000"/>
              </a:spcBef>
              <a:spcAft>
                <a:spcPts val="600"/>
              </a:spcAft>
              <a:buClr>
                <a:schemeClr val="accent1"/>
              </a:buClr>
              <a:buFont typeface="Wingdings 2" charset="2"/>
              <a:buChar char=""/>
            </a:pPr>
            <a:r>
              <a:rPr lang="en-US" sz="1400" dirty="0" err="1"/>
              <a:t>Exosphäre</a:t>
            </a:r>
            <a:r>
              <a:rPr lang="en-US" sz="1400" dirty="0"/>
              <a:t> </a:t>
            </a:r>
          </a:p>
        </p:txBody>
      </p:sp>
      <p:pic>
        <p:nvPicPr>
          <p:cNvPr id="8196" name="Picture 4">
            <a:extLst>
              <a:ext uri="{FF2B5EF4-FFF2-40B4-BE49-F238E27FC236}">
                <a16:creationId xmlns:a16="http://schemas.microsoft.com/office/drawing/2014/main" id="{DC95558D-4FFC-4B53-9FC3-C2643CF61F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3895" y="2014060"/>
            <a:ext cx="6302857" cy="4727143"/>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ADC907E4-E43E-469A-8D7A-1CF2F8122C2F}"/>
              </a:ext>
            </a:extLst>
          </p:cNvPr>
          <p:cNvSpPr txBox="1"/>
          <p:nvPr/>
        </p:nvSpPr>
        <p:spPr>
          <a:xfrm rot="5400000">
            <a:off x="9544547" y="4160868"/>
            <a:ext cx="4864017" cy="430887"/>
          </a:xfrm>
          <a:prstGeom prst="rect">
            <a:avLst/>
          </a:prstGeom>
          <a:noFill/>
        </p:spPr>
        <p:txBody>
          <a:bodyPr wrap="square">
            <a:spAutoFit/>
          </a:bodyPr>
          <a:lstStyle/>
          <a:p>
            <a:r>
              <a:rPr lang="de-DE" sz="1100" dirty="0">
                <a:hlinkClick r:id="rId3"/>
              </a:rPr>
              <a:t>Atmosphäre - Bestandteile, Aufbau, Schichten &amp; Zusammensetzung einfach erklärt - Lufthülle der Erde - Bing </a:t>
            </a:r>
            <a:r>
              <a:rPr lang="de-DE" sz="1100" dirty="0" err="1">
                <a:hlinkClick r:id="rId3"/>
              </a:rPr>
              <a:t>video</a:t>
            </a:r>
            <a:endParaRPr lang="de-AT" sz="1100" dirty="0"/>
          </a:p>
        </p:txBody>
      </p:sp>
    </p:spTree>
    <p:extLst>
      <p:ext uri="{BB962C8B-B14F-4D97-AF65-F5344CB8AC3E}">
        <p14:creationId xmlns:p14="http://schemas.microsoft.com/office/powerpoint/2010/main" val="171018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73" name="Rectangle 72">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Quellbild anzeigen">
            <a:extLst>
              <a:ext uri="{FF2B5EF4-FFF2-40B4-BE49-F238E27FC236}">
                <a16:creationId xmlns:a16="http://schemas.microsoft.com/office/drawing/2014/main" id="{1C50AAF3-8300-4EEC-9FB5-17B1652B3711}"/>
              </a:ext>
            </a:extLst>
          </p:cNvPr>
          <p:cNvPicPr>
            <a:picLocks noGrp="1" noChangeAspect="1" noChangeArrowheads="1"/>
          </p:cNvPicPr>
          <p:nvPr>
            <p:ph idx="1"/>
          </p:nvPr>
        </p:nvPicPr>
        <p:blipFill rotWithShape="1">
          <a:blip r:embed="rId2">
            <a:alphaModFix amt="40000"/>
            <a:extLst>
              <a:ext uri="{28A0092B-C50C-407E-A947-70E740481C1C}">
                <a14:useLocalDpi xmlns:a14="http://schemas.microsoft.com/office/drawing/2010/main" val="0"/>
              </a:ext>
            </a:extLst>
          </a:blip>
          <a:srcRect b="2049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6164ACC-F56C-49AB-8562-1FE4B014AAF7}"/>
              </a:ext>
            </a:extLst>
          </p:cNvPr>
          <p:cNvSpPr>
            <a:spLocks noGrp="1"/>
          </p:cNvSpPr>
          <p:nvPr>
            <p:ph type="title"/>
          </p:nvPr>
        </p:nvSpPr>
        <p:spPr>
          <a:xfrm>
            <a:off x="810001" y="1449147"/>
            <a:ext cx="10572000" cy="3732453"/>
          </a:xfrm>
        </p:spPr>
        <p:txBody>
          <a:bodyPr vert="horz" lIns="91440" tIns="45720" rIns="91440" bIns="45720" rtlCol="0" anchor="b">
            <a:normAutofit/>
          </a:bodyPr>
          <a:lstStyle/>
          <a:p>
            <a:r>
              <a:rPr lang="en-US" sz="5400" dirty="0"/>
              <a:t>Evolution der </a:t>
            </a:r>
            <a:r>
              <a:rPr lang="en-US" sz="5400" dirty="0" err="1"/>
              <a:t>Atmosphäre</a:t>
            </a:r>
            <a:endParaRPr lang="en-US" sz="5400" dirty="0"/>
          </a:p>
        </p:txBody>
      </p:sp>
    </p:spTree>
    <p:extLst>
      <p:ext uri="{BB962C8B-B14F-4D97-AF65-F5344CB8AC3E}">
        <p14:creationId xmlns:p14="http://schemas.microsoft.com/office/powerpoint/2010/main" val="240030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EA6C267-590E-496F-BDE9-A6C357982AD9}"/>
              </a:ext>
            </a:extLst>
          </p:cNvPr>
          <p:cNvSpPr txBox="1"/>
          <p:nvPr/>
        </p:nvSpPr>
        <p:spPr>
          <a:xfrm>
            <a:off x="6627796" y="5838070"/>
            <a:ext cx="6097604" cy="923330"/>
          </a:xfrm>
          <a:prstGeom prst="rect">
            <a:avLst/>
          </a:prstGeom>
          <a:noFill/>
        </p:spPr>
        <p:txBody>
          <a:bodyPr wrap="square">
            <a:spAutoFit/>
          </a:bodyPr>
          <a:lstStyle/>
          <a:p>
            <a:r>
              <a:rPr lang="de-DE">
                <a:hlinkClick r:id="rId2"/>
              </a:rPr>
              <a:t>Was wäre, wenn alles auf der Erde an nur 1 Tag entstand? - Bing video</a:t>
            </a:r>
            <a:endParaRPr lang="de-DE"/>
          </a:p>
          <a:p>
            <a:endParaRPr lang="de-AT" dirty="0"/>
          </a:p>
        </p:txBody>
      </p:sp>
      <p:sp>
        <p:nvSpPr>
          <p:cNvPr id="5" name="Textfeld 4">
            <a:extLst>
              <a:ext uri="{FF2B5EF4-FFF2-40B4-BE49-F238E27FC236}">
                <a16:creationId xmlns:a16="http://schemas.microsoft.com/office/drawing/2014/main" id="{30E151E4-4834-4A7C-B027-D5A59F1A4EA8}"/>
              </a:ext>
            </a:extLst>
          </p:cNvPr>
          <p:cNvSpPr txBox="1"/>
          <p:nvPr/>
        </p:nvSpPr>
        <p:spPr>
          <a:xfrm>
            <a:off x="295977" y="5976570"/>
            <a:ext cx="6097604" cy="646331"/>
          </a:xfrm>
          <a:prstGeom prst="rect">
            <a:avLst/>
          </a:prstGeom>
          <a:noFill/>
        </p:spPr>
        <p:txBody>
          <a:bodyPr wrap="square">
            <a:spAutoFit/>
          </a:bodyPr>
          <a:lstStyle/>
          <a:p>
            <a:r>
              <a:rPr lang="de-DE">
                <a:hlinkClick r:id="rId3"/>
              </a:rPr>
              <a:t>Planet Wissen: Die Geschichte unserer Atmosphäre | ARD Mediathek</a:t>
            </a:r>
            <a:endParaRPr lang="de-AT" dirty="0"/>
          </a:p>
        </p:txBody>
      </p:sp>
      <p:sp>
        <p:nvSpPr>
          <p:cNvPr id="6" name="Textfeld 5">
            <a:extLst>
              <a:ext uri="{FF2B5EF4-FFF2-40B4-BE49-F238E27FC236}">
                <a16:creationId xmlns:a16="http://schemas.microsoft.com/office/drawing/2014/main" id="{EB848C2B-2139-4115-8811-02D86F46B1B6}"/>
              </a:ext>
            </a:extLst>
          </p:cNvPr>
          <p:cNvSpPr txBox="1"/>
          <p:nvPr/>
        </p:nvSpPr>
        <p:spPr>
          <a:xfrm>
            <a:off x="567891" y="654518"/>
            <a:ext cx="4880008" cy="923330"/>
          </a:xfrm>
          <a:prstGeom prst="rect">
            <a:avLst/>
          </a:prstGeom>
          <a:noFill/>
        </p:spPr>
        <p:txBody>
          <a:bodyPr wrap="square" rtlCol="0">
            <a:spAutoFit/>
          </a:bodyPr>
          <a:lstStyle/>
          <a:p>
            <a:r>
              <a:rPr lang="de-AT" b="1" dirty="0">
                <a:solidFill>
                  <a:srgbClr val="FF0000"/>
                </a:solidFill>
              </a:rPr>
              <a:t>Uratmosphäre  vor knapp 4 Mrd. Jahren: Co2, H2O, Methan, N2; heiß! 100 Grad; kein O2</a:t>
            </a:r>
          </a:p>
        </p:txBody>
      </p:sp>
      <p:pic>
        <p:nvPicPr>
          <p:cNvPr id="10244" name="Picture 4" descr="Bildergebnis für Vulkane meeresboden">
            <a:extLst>
              <a:ext uri="{FF2B5EF4-FFF2-40B4-BE49-F238E27FC236}">
                <a16:creationId xmlns:a16="http://schemas.microsoft.com/office/drawing/2014/main" id="{7A210F1F-52B7-4D48-BA1D-D951E0C15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899" y="235099"/>
            <a:ext cx="2743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31DE8771-F8DB-4130-BC62-4CBB545CC773}"/>
              </a:ext>
            </a:extLst>
          </p:cNvPr>
          <p:cNvSpPr txBox="1"/>
          <p:nvPr/>
        </p:nvSpPr>
        <p:spPr>
          <a:xfrm>
            <a:off x="5447899" y="2339047"/>
            <a:ext cx="5940124" cy="1200329"/>
          </a:xfrm>
          <a:prstGeom prst="rect">
            <a:avLst/>
          </a:prstGeom>
          <a:noFill/>
        </p:spPr>
        <p:txBody>
          <a:bodyPr wrap="square" rtlCol="0">
            <a:spAutoFit/>
          </a:bodyPr>
          <a:lstStyle/>
          <a:p>
            <a:r>
              <a:rPr lang="de-AT" dirty="0">
                <a:solidFill>
                  <a:srgbClr val="00B0F0"/>
                </a:solidFill>
              </a:rPr>
              <a:t>Vor 3,5 Mrd. Jahren: Kondensation von Co2 und H2O wegen Abkühlung; </a:t>
            </a:r>
          </a:p>
          <a:p>
            <a:r>
              <a:rPr lang="de-AT" dirty="0">
                <a:solidFill>
                  <a:srgbClr val="00B0F0"/>
                </a:solidFill>
              </a:rPr>
              <a:t>Regen </a:t>
            </a:r>
            <a:r>
              <a:rPr lang="de-AT" dirty="0">
                <a:solidFill>
                  <a:srgbClr val="00B0F0"/>
                </a:solidFill>
                <a:sym typeface="Wingdings" panose="05000000000000000000" pitchFamily="2" charset="2"/>
              </a:rPr>
              <a:t> </a:t>
            </a:r>
            <a:r>
              <a:rPr lang="de-AT" dirty="0">
                <a:solidFill>
                  <a:srgbClr val="00B0F0"/>
                </a:solidFill>
              </a:rPr>
              <a:t>Meere bilden sich, Co2 wird gelöst; </a:t>
            </a:r>
          </a:p>
          <a:p>
            <a:r>
              <a:rPr lang="de-AT" dirty="0">
                <a:solidFill>
                  <a:srgbClr val="00B0F0"/>
                </a:solidFill>
              </a:rPr>
              <a:t>Ca + Co2</a:t>
            </a:r>
            <a:r>
              <a:rPr lang="de-AT" dirty="0">
                <a:solidFill>
                  <a:srgbClr val="00B0F0"/>
                </a:solidFill>
                <a:sym typeface="Wingdings" panose="05000000000000000000" pitchFamily="2" charset="2"/>
              </a:rPr>
              <a:t> Kalkablagerungen</a:t>
            </a:r>
          </a:p>
        </p:txBody>
      </p:sp>
      <p:pic>
        <p:nvPicPr>
          <p:cNvPr id="10246" name="Picture 6" descr="Quellbild anzeigen">
            <a:extLst>
              <a:ext uri="{FF2B5EF4-FFF2-40B4-BE49-F238E27FC236}">
                <a16:creationId xmlns:a16="http://schemas.microsoft.com/office/drawing/2014/main" id="{BA3174AD-971A-41CD-ABC5-37B72B48A6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4779" y="1564526"/>
            <a:ext cx="2053762" cy="20658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18A59E17-9B4E-46A9-860A-A55190D24B99}"/>
              </a:ext>
            </a:extLst>
          </p:cNvPr>
          <p:cNvSpPr txBox="1"/>
          <p:nvPr/>
        </p:nvSpPr>
        <p:spPr>
          <a:xfrm>
            <a:off x="632780" y="3872459"/>
            <a:ext cx="3738880" cy="1200329"/>
          </a:xfrm>
          <a:prstGeom prst="rect">
            <a:avLst/>
          </a:prstGeom>
          <a:noFill/>
        </p:spPr>
        <p:txBody>
          <a:bodyPr wrap="square" rtlCol="0">
            <a:spAutoFit/>
          </a:bodyPr>
          <a:lstStyle/>
          <a:p>
            <a:r>
              <a:rPr lang="de-AT" dirty="0">
                <a:solidFill>
                  <a:srgbClr val="FFFF00"/>
                </a:solidFill>
              </a:rPr>
              <a:t>Einzeller und Bakterien produzieren über Jahrmillionen O2 als Stoffwechselprodukt und veratmen C02: daher O2 steigt!</a:t>
            </a:r>
          </a:p>
        </p:txBody>
      </p:sp>
      <p:sp>
        <p:nvSpPr>
          <p:cNvPr id="16" name="Textfeld 15">
            <a:extLst>
              <a:ext uri="{FF2B5EF4-FFF2-40B4-BE49-F238E27FC236}">
                <a16:creationId xmlns:a16="http://schemas.microsoft.com/office/drawing/2014/main" id="{77F70F2E-3ABB-4A04-ADD5-41EE9C4B9C37}"/>
              </a:ext>
            </a:extLst>
          </p:cNvPr>
          <p:cNvSpPr txBox="1"/>
          <p:nvPr/>
        </p:nvSpPr>
        <p:spPr>
          <a:xfrm>
            <a:off x="567891" y="5072788"/>
            <a:ext cx="6363392" cy="923330"/>
          </a:xfrm>
          <a:prstGeom prst="rect">
            <a:avLst/>
          </a:prstGeom>
          <a:noFill/>
        </p:spPr>
        <p:txBody>
          <a:bodyPr wrap="square">
            <a:spAutoFit/>
          </a:bodyPr>
          <a:lstStyle/>
          <a:p>
            <a:r>
              <a:rPr lang="de-DE" b="0" i="0" dirty="0">
                <a:solidFill>
                  <a:srgbClr val="FFFF00"/>
                </a:solidFill>
                <a:effectLst/>
                <a:latin typeface="Sitka Text" panose="02000505000000020004" pitchFamily="2" charset="0"/>
              </a:rPr>
              <a:t>Archaikum (4-2,5 Milliarden Jahre </a:t>
            </a:r>
            <a:r>
              <a:rPr lang="de-DE" b="0" i="0" dirty="0" err="1">
                <a:solidFill>
                  <a:srgbClr val="FFFF00"/>
                </a:solidFill>
                <a:effectLst/>
                <a:latin typeface="Sitka Text" panose="02000505000000020004" pitchFamily="2" charset="0"/>
              </a:rPr>
              <a:t>v.h.</a:t>
            </a:r>
            <a:r>
              <a:rPr lang="de-DE" b="0" i="0" dirty="0">
                <a:solidFill>
                  <a:srgbClr val="FFFF00"/>
                </a:solidFill>
                <a:effectLst/>
                <a:latin typeface="Sitka Text" panose="02000505000000020004" pitchFamily="2" charset="0"/>
              </a:rPr>
              <a:t>): </a:t>
            </a:r>
          </a:p>
          <a:p>
            <a:r>
              <a:rPr lang="de-DE" b="0" i="0" dirty="0">
                <a:solidFill>
                  <a:srgbClr val="FFFF00"/>
                </a:solidFill>
                <a:effectLst/>
                <a:latin typeface="Sitka Text" panose="02000505000000020004" pitchFamily="2" charset="0"/>
              </a:rPr>
              <a:t>O2 weniger als 1% des heutigen Anteils.</a:t>
            </a:r>
          </a:p>
          <a:p>
            <a:r>
              <a:rPr lang="de-DE" dirty="0">
                <a:solidFill>
                  <a:srgbClr val="FFFF00"/>
                </a:solidFill>
                <a:latin typeface="Sitka Text" panose="02000505000000020004" pitchFamily="2" charset="0"/>
              </a:rPr>
              <a:t>O2 steigt dann kontinuierlich.</a:t>
            </a:r>
            <a:endParaRPr lang="de-AT" dirty="0">
              <a:solidFill>
                <a:srgbClr val="FFFF00"/>
              </a:solidFill>
            </a:endParaRPr>
          </a:p>
        </p:txBody>
      </p:sp>
      <p:pic>
        <p:nvPicPr>
          <p:cNvPr id="10248" name="Picture 8" descr="Quellbild anzeigen">
            <a:extLst>
              <a:ext uri="{FF2B5EF4-FFF2-40B4-BE49-F238E27FC236}">
                <a16:creationId xmlns:a16="http://schemas.microsoft.com/office/drawing/2014/main" id="{89E4205D-04B7-4561-9C99-53B6582AC9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5407" y="3712727"/>
            <a:ext cx="2751751" cy="206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64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92"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12290" name="Picture 2" descr="Ein Bild, das Tisch enthält.&#10;&#10;Automatisch generierte Beschreibung">
            <a:extLst>
              <a:ext uri="{FF2B5EF4-FFF2-40B4-BE49-F238E27FC236}">
                <a16:creationId xmlns:a16="http://schemas.microsoft.com/office/drawing/2014/main" id="{8C428406-8EAA-46AD-9336-CC7CF8CDE3F4}"/>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8368" b="12862"/>
          <a:stretch/>
        </p:blipFill>
        <p:spPr bwMode="auto">
          <a:xfrm>
            <a:off x="6097550" y="-1"/>
            <a:ext cx="609445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6328855-FE60-453D-947C-FBB0A2A37EDE}"/>
              </a:ext>
            </a:extLst>
          </p:cNvPr>
          <p:cNvSpPr>
            <a:spLocks noGrp="1"/>
          </p:cNvSpPr>
          <p:nvPr>
            <p:ph type="title"/>
          </p:nvPr>
        </p:nvSpPr>
        <p:spPr>
          <a:xfrm>
            <a:off x="810000" y="447188"/>
            <a:ext cx="5070100" cy="1559412"/>
          </a:xfrm>
        </p:spPr>
        <p:txBody>
          <a:bodyPr vert="horz" lIns="91440" tIns="45720" rIns="91440" bIns="45720" rtlCol="0" anchor="b">
            <a:normAutofit/>
          </a:bodyPr>
          <a:lstStyle/>
          <a:p>
            <a:r>
              <a:rPr lang="en-US" dirty="0" err="1">
                <a:solidFill>
                  <a:schemeClr val="accent1">
                    <a:lumMod val="60000"/>
                    <a:lumOff val="40000"/>
                  </a:schemeClr>
                </a:solidFill>
              </a:rPr>
              <a:t>Woher</a:t>
            </a:r>
            <a:r>
              <a:rPr lang="en-US" dirty="0">
                <a:solidFill>
                  <a:schemeClr val="accent1">
                    <a:lumMod val="60000"/>
                    <a:lumOff val="40000"/>
                  </a:schemeClr>
                </a:solidFill>
              </a:rPr>
              <a:t> die 21% O</a:t>
            </a:r>
            <a:r>
              <a:rPr lang="en-US" baseline="-25000" dirty="0">
                <a:solidFill>
                  <a:schemeClr val="accent1">
                    <a:lumMod val="60000"/>
                    <a:lumOff val="40000"/>
                  </a:schemeClr>
                </a:solidFill>
              </a:rPr>
              <a:t>2</a:t>
            </a:r>
            <a:r>
              <a:rPr lang="en-US" dirty="0">
                <a:solidFill>
                  <a:schemeClr val="accent1">
                    <a:lumMod val="60000"/>
                    <a:lumOff val="40000"/>
                  </a:schemeClr>
                </a:solidFill>
              </a:rPr>
              <a:t>?</a:t>
            </a:r>
          </a:p>
        </p:txBody>
      </p:sp>
      <p:sp>
        <p:nvSpPr>
          <p:cNvPr id="4" name="Textfeld 3">
            <a:extLst>
              <a:ext uri="{FF2B5EF4-FFF2-40B4-BE49-F238E27FC236}">
                <a16:creationId xmlns:a16="http://schemas.microsoft.com/office/drawing/2014/main" id="{59AB8D8A-32D5-42CE-8C89-7A6B3C36679B}"/>
              </a:ext>
            </a:extLst>
          </p:cNvPr>
          <p:cNvSpPr txBox="1"/>
          <p:nvPr/>
        </p:nvSpPr>
        <p:spPr>
          <a:xfrm>
            <a:off x="818712" y="2413000"/>
            <a:ext cx="5055923" cy="3632200"/>
          </a:xfrm>
          <a:prstGeom prst="rect">
            <a:avLst/>
          </a:prstGeom>
        </p:spPr>
        <p:txBody>
          <a:bodyPr vert="horz" lIns="91440" tIns="45720" rIns="91440" bIns="45720" rtlCol="0" anchor="ctr">
            <a:normAutofit/>
          </a:bodyPr>
          <a:lstStyle/>
          <a:p>
            <a:pPr>
              <a:spcBef>
                <a:spcPct val="20000"/>
              </a:spcBef>
              <a:spcAft>
                <a:spcPts val="600"/>
              </a:spcAft>
              <a:buClr>
                <a:schemeClr val="accent1"/>
              </a:buClr>
              <a:buFont typeface="Wingdings 2" charset="2"/>
              <a:buChar char=""/>
            </a:pPr>
            <a:r>
              <a:rPr lang="en-US" b="1" dirty="0" err="1"/>
              <a:t>Vor</a:t>
            </a:r>
            <a:r>
              <a:rPr lang="en-US" b="1" dirty="0"/>
              <a:t> 500–600 </a:t>
            </a:r>
            <a:r>
              <a:rPr lang="en-US" b="1" dirty="0" err="1"/>
              <a:t>Millionen</a:t>
            </a:r>
            <a:r>
              <a:rPr lang="en-US" b="1" dirty="0"/>
              <a:t> </a:t>
            </a:r>
            <a:r>
              <a:rPr lang="en-US" dirty="0"/>
              <a:t>Jahren </a:t>
            </a:r>
            <a:r>
              <a:rPr lang="en-US" dirty="0" err="1"/>
              <a:t>stieg</a:t>
            </a:r>
            <a:r>
              <a:rPr lang="en-US" dirty="0"/>
              <a:t> der </a:t>
            </a:r>
            <a:r>
              <a:rPr lang="en-US" dirty="0" err="1"/>
              <a:t>Sauerstoffgehalt</a:t>
            </a:r>
            <a:r>
              <a:rPr lang="en-US" dirty="0"/>
              <a:t>, </a:t>
            </a:r>
            <a:r>
              <a:rPr lang="en-US" dirty="0" err="1"/>
              <a:t>bedingt</a:t>
            </a:r>
            <a:r>
              <a:rPr lang="en-US" dirty="0"/>
              <a:t> </a:t>
            </a:r>
            <a:r>
              <a:rPr lang="en-US" dirty="0" err="1"/>
              <a:t>durch</a:t>
            </a:r>
            <a:r>
              <a:rPr lang="en-US" dirty="0"/>
              <a:t> das </a:t>
            </a:r>
            <a:r>
              <a:rPr lang="en-US" dirty="0" err="1"/>
              <a:t>erste</a:t>
            </a:r>
            <a:r>
              <a:rPr lang="en-US" dirty="0"/>
              <a:t> </a:t>
            </a:r>
            <a:r>
              <a:rPr lang="en-US" b="1" dirty="0" err="1"/>
              <a:t>massenhafte</a:t>
            </a:r>
            <a:r>
              <a:rPr lang="en-US" b="1" dirty="0"/>
              <a:t> </a:t>
            </a:r>
            <a:r>
              <a:rPr lang="en-US" b="1" dirty="0" err="1"/>
              <a:t>Auftreten</a:t>
            </a:r>
            <a:r>
              <a:rPr lang="en-US" b="1" dirty="0"/>
              <a:t> von </a:t>
            </a:r>
            <a:r>
              <a:rPr lang="en-US" b="1" dirty="0" err="1"/>
              <a:t>Landpflanzen</a:t>
            </a:r>
            <a:r>
              <a:rPr lang="en-US" b="1" dirty="0"/>
              <a:t>, </a:t>
            </a:r>
            <a:r>
              <a:rPr lang="en-US" dirty="0" err="1"/>
              <a:t>rapide</a:t>
            </a:r>
            <a:r>
              <a:rPr lang="en-US" dirty="0"/>
              <a:t> an und </a:t>
            </a:r>
            <a:r>
              <a:rPr lang="en-US" dirty="0" err="1"/>
              <a:t>erreichte</a:t>
            </a:r>
            <a:r>
              <a:rPr lang="en-US" dirty="0"/>
              <a:t> </a:t>
            </a:r>
            <a:r>
              <a:rPr lang="en-US" b="1" dirty="0" err="1">
                <a:solidFill>
                  <a:schemeClr val="accent1">
                    <a:lumMod val="60000"/>
                    <a:lumOff val="40000"/>
                  </a:schemeClr>
                </a:solidFill>
              </a:rPr>
              <a:t>vor</a:t>
            </a:r>
            <a:r>
              <a:rPr lang="en-US" b="1" dirty="0">
                <a:solidFill>
                  <a:schemeClr val="accent1">
                    <a:lumMod val="60000"/>
                    <a:lumOff val="40000"/>
                  </a:schemeClr>
                </a:solidFill>
              </a:rPr>
              <a:t> 350 </a:t>
            </a:r>
            <a:r>
              <a:rPr lang="en-US" b="1" dirty="0" err="1">
                <a:solidFill>
                  <a:schemeClr val="accent1">
                    <a:lumMod val="60000"/>
                    <a:lumOff val="40000"/>
                  </a:schemeClr>
                </a:solidFill>
              </a:rPr>
              <a:t>Millionen</a:t>
            </a:r>
            <a:r>
              <a:rPr lang="en-US" b="1" dirty="0">
                <a:solidFill>
                  <a:schemeClr val="accent1">
                    <a:lumMod val="60000"/>
                    <a:lumOff val="40000"/>
                  </a:schemeClr>
                </a:solidFill>
              </a:rPr>
              <a:t> </a:t>
            </a:r>
            <a:r>
              <a:rPr lang="en-US" dirty="0">
                <a:solidFill>
                  <a:schemeClr val="accent1">
                    <a:lumMod val="60000"/>
                    <a:lumOff val="40000"/>
                  </a:schemeClr>
                </a:solidFill>
              </a:rPr>
              <a:t>Jahren </a:t>
            </a:r>
            <a:r>
              <a:rPr lang="en-US" b="1" dirty="0" err="1">
                <a:solidFill>
                  <a:schemeClr val="accent1">
                    <a:lumMod val="60000"/>
                    <a:lumOff val="40000"/>
                  </a:schemeClr>
                </a:solidFill>
              </a:rPr>
              <a:t>erstmals</a:t>
            </a:r>
            <a:r>
              <a:rPr lang="en-US" b="1" dirty="0">
                <a:solidFill>
                  <a:schemeClr val="accent1">
                    <a:lumMod val="60000"/>
                    <a:lumOff val="40000"/>
                  </a:schemeClr>
                </a:solidFill>
              </a:rPr>
              <a:t> das </a:t>
            </a:r>
            <a:r>
              <a:rPr lang="en-US" b="1" dirty="0" err="1">
                <a:solidFill>
                  <a:schemeClr val="accent1">
                    <a:lumMod val="60000"/>
                    <a:lumOff val="40000"/>
                  </a:schemeClr>
                </a:solidFill>
              </a:rPr>
              <a:t>heutige</a:t>
            </a:r>
            <a:r>
              <a:rPr lang="en-US" b="1" dirty="0">
                <a:solidFill>
                  <a:schemeClr val="accent1">
                    <a:lumMod val="60000"/>
                    <a:lumOff val="40000"/>
                  </a:schemeClr>
                </a:solidFill>
              </a:rPr>
              <a:t> </a:t>
            </a:r>
            <a:r>
              <a:rPr lang="en-US" b="1" dirty="0" err="1">
                <a:solidFill>
                  <a:schemeClr val="accent1">
                    <a:lumMod val="60000"/>
                    <a:lumOff val="40000"/>
                  </a:schemeClr>
                </a:solidFill>
              </a:rPr>
              <a:t>Niveau</a:t>
            </a:r>
            <a:r>
              <a:rPr lang="en-US" b="1" dirty="0">
                <a:solidFill>
                  <a:schemeClr val="accent1">
                    <a:lumMod val="60000"/>
                    <a:lumOff val="40000"/>
                  </a:schemeClr>
                </a:solidFill>
              </a:rPr>
              <a:t>. </a:t>
            </a:r>
            <a:r>
              <a:rPr lang="en-US" dirty="0" err="1"/>
              <a:t>Nach</a:t>
            </a:r>
            <a:r>
              <a:rPr lang="en-US" dirty="0"/>
              <a:t> </a:t>
            </a:r>
            <a:r>
              <a:rPr lang="en-US" dirty="0" err="1"/>
              <a:t>mehreren</a:t>
            </a:r>
            <a:r>
              <a:rPr lang="en-US" dirty="0"/>
              <a:t> starken </a:t>
            </a:r>
            <a:r>
              <a:rPr lang="en-US" dirty="0" err="1"/>
              <a:t>Schwankungen</a:t>
            </a:r>
            <a:r>
              <a:rPr lang="en-US" dirty="0"/>
              <a:t> </a:t>
            </a:r>
            <a:r>
              <a:rPr lang="en-US" dirty="0" err="1"/>
              <a:t>während</a:t>
            </a:r>
            <a:r>
              <a:rPr lang="en-US" dirty="0"/>
              <a:t> des </a:t>
            </a:r>
            <a:r>
              <a:rPr lang="en-US" dirty="0" err="1"/>
              <a:t>Erdmittelalters</a:t>
            </a:r>
            <a:r>
              <a:rPr lang="en-US" dirty="0"/>
              <a:t> </a:t>
            </a:r>
            <a:r>
              <a:rPr lang="en-US" dirty="0" err="1"/>
              <a:t>pendelte</a:t>
            </a:r>
            <a:r>
              <a:rPr lang="en-US" dirty="0"/>
              <a:t> </a:t>
            </a:r>
            <a:r>
              <a:rPr lang="en-US" dirty="0" err="1"/>
              <a:t>sich</a:t>
            </a:r>
            <a:r>
              <a:rPr lang="en-US" dirty="0"/>
              <a:t> der </a:t>
            </a:r>
            <a:r>
              <a:rPr lang="en-US" dirty="0" err="1"/>
              <a:t>Luftsauerstoff</a:t>
            </a:r>
            <a:r>
              <a:rPr lang="en-US" dirty="0"/>
              <a:t> </a:t>
            </a:r>
            <a:r>
              <a:rPr lang="en-US" dirty="0" err="1"/>
              <a:t>schließlich</a:t>
            </a:r>
            <a:r>
              <a:rPr lang="en-US" dirty="0"/>
              <a:t> auf den </a:t>
            </a:r>
            <a:r>
              <a:rPr lang="en-US" dirty="0" err="1"/>
              <a:t>heutigen</a:t>
            </a:r>
            <a:r>
              <a:rPr lang="en-US" dirty="0"/>
              <a:t> Wert von 21 % </a:t>
            </a:r>
            <a:r>
              <a:rPr lang="en-US" dirty="0" err="1"/>
              <a:t>ein</a:t>
            </a:r>
            <a:r>
              <a:rPr lang="en-US" dirty="0"/>
              <a:t>. </a:t>
            </a:r>
          </a:p>
        </p:txBody>
      </p:sp>
    </p:spTree>
    <p:extLst>
      <p:ext uri="{BB962C8B-B14F-4D97-AF65-F5344CB8AC3E}">
        <p14:creationId xmlns:p14="http://schemas.microsoft.com/office/powerpoint/2010/main" val="1623587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Quellbild anzeigen">
            <a:extLst>
              <a:ext uri="{FF2B5EF4-FFF2-40B4-BE49-F238E27FC236}">
                <a16:creationId xmlns:a16="http://schemas.microsoft.com/office/drawing/2014/main" id="{69DA0D11-2853-4C35-ACFB-31F795065EF9}"/>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b="2049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69A26065-B6CD-40C3-9E51-31157DF59E8C}"/>
              </a:ext>
            </a:extLst>
          </p:cNvPr>
          <p:cNvSpPr txBox="1"/>
          <p:nvPr/>
        </p:nvSpPr>
        <p:spPr>
          <a:xfrm>
            <a:off x="1065032" y="997564"/>
            <a:ext cx="10400748" cy="4524315"/>
          </a:xfrm>
          <a:prstGeom prst="rect">
            <a:avLst/>
          </a:prstGeom>
          <a:noFill/>
        </p:spPr>
        <p:txBody>
          <a:bodyPr wrap="square">
            <a:spAutoFit/>
          </a:bodyPr>
          <a:lstStyle/>
          <a:p>
            <a:r>
              <a:rPr lang="de-DE" sz="3600" b="0" i="0" dirty="0">
                <a:solidFill>
                  <a:schemeClr val="accent1">
                    <a:lumMod val="40000"/>
                    <a:lumOff val="60000"/>
                  </a:schemeClr>
                </a:solidFill>
                <a:effectLst/>
                <a:latin typeface="Sitka Text" panose="02000505000000020004" pitchFamily="2" charset="0"/>
              </a:rPr>
              <a:t>„Bemerkenswert ist, dass die Entstehung des Lebens selbst diese Bedingungen erst ermöglicht hat. Insofern hat das Leben auf der Erde sich seine eigenen Grundlagen erschaffen. Die Entwicklung der Atmosphäre ist also das Resultat einer Evolution, bei der die Erdatmosphäre und die Lebewesen sich gegenseitig beeinflusst haben“.</a:t>
            </a:r>
            <a:endParaRPr lang="de-AT" sz="3600" dirty="0">
              <a:solidFill>
                <a:schemeClr val="accent1">
                  <a:lumMod val="40000"/>
                  <a:lumOff val="60000"/>
                </a:schemeClr>
              </a:solidFill>
            </a:endParaRPr>
          </a:p>
        </p:txBody>
      </p:sp>
      <p:sp>
        <p:nvSpPr>
          <p:cNvPr id="6" name="Textfeld 5">
            <a:extLst>
              <a:ext uri="{FF2B5EF4-FFF2-40B4-BE49-F238E27FC236}">
                <a16:creationId xmlns:a16="http://schemas.microsoft.com/office/drawing/2014/main" id="{35C18059-6C6A-49A9-9557-6FB338FA76D4}"/>
              </a:ext>
            </a:extLst>
          </p:cNvPr>
          <p:cNvSpPr txBox="1"/>
          <p:nvPr/>
        </p:nvSpPr>
        <p:spPr>
          <a:xfrm>
            <a:off x="7755774" y="5873102"/>
            <a:ext cx="4916979" cy="646331"/>
          </a:xfrm>
          <a:prstGeom prst="rect">
            <a:avLst/>
          </a:prstGeom>
          <a:noFill/>
        </p:spPr>
        <p:txBody>
          <a:bodyPr wrap="square">
            <a:spAutoFit/>
          </a:bodyPr>
          <a:lstStyle/>
          <a:p>
            <a:r>
              <a:rPr lang="de-DE" b="0" i="0" dirty="0">
                <a:solidFill>
                  <a:schemeClr val="tx1">
                    <a:lumMod val="50000"/>
                  </a:schemeClr>
                </a:solidFill>
                <a:effectLst/>
                <a:latin typeface="Sitka Text" panose="02000505000000020004" pitchFamily="2" charset="0"/>
              </a:rPr>
              <a:t>Instituts für Geowissenschaften an der Freien Universität Berlin</a:t>
            </a:r>
            <a:endParaRPr lang="de-AT" dirty="0">
              <a:solidFill>
                <a:schemeClr val="tx1">
                  <a:lumMod val="50000"/>
                </a:schemeClr>
              </a:solidFill>
            </a:endParaRPr>
          </a:p>
        </p:txBody>
      </p:sp>
    </p:spTree>
    <p:extLst>
      <p:ext uri="{BB962C8B-B14F-4D97-AF65-F5344CB8AC3E}">
        <p14:creationId xmlns:p14="http://schemas.microsoft.com/office/powerpoint/2010/main" val="3148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79E53D-91B2-4BE1-8511-411363FF9832}"/>
              </a:ext>
            </a:extLst>
          </p:cNvPr>
          <p:cNvSpPr>
            <a:spLocks noGrp="1"/>
          </p:cNvSpPr>
          <p:nvPr>
            <p:ph type="title"/>
          </p:nvPr>
        </p:nvSpPr>
        <p:spPr>
          <a:xfrm>
            <a:off x="1357089" y="2830665"/>
            <a:ext cx="4382521" cy="1072393"/>
          </a:xfrm>
        </p:spPr>
        <p:txBody>
          <a:bodyPr/>
          <a:lstStyle/>
          <a:p>
            <a:r>
              <a:rPr lang="de-DE" dirty="0" err="1"/>
              <a:t>atmós</a:t>
            </a:r>
            <a:r>
              <a:rPr lang="de-DE" dirty="0"/>
              <a:t>, ‚Dampf‘</a:t>
            </a:r>
            <a:br>
              <a:rPr lang="de-DE" dirty="0"/>
            </a:br>
            <a:r>
              <a:rPr lang="de-DE" dirty="0" err="1"/>
              <a:t>sfaira</a:t>
            </a:r>
            <a:r>
              <a:rPr lang="de-DE" dirty="0"/>
              <a:t>,  ‚Kugel‘</a:t>
            </a:r>
            <a:endParaRPr lang="de-AT" dirty="0"/>
          </a:p>
        </p:txBody>
      </p:sp>
      <p:sp>
        <p:nvSpPr>
          <p:cNvPr id="3" name="Textplatzhalter 2">
            <a:extLst>
              <a:ext uri="{FF2B5EF4-FFF2-40B4-BE49-F238E27FC236}">
                <a16:creationId xmlns:a16="http://schemas.microsoft.com/office/drawing/2014/main" id="{9D8081BE-45CF-4159-A4DD-C9EC82420207}"/>
              </a:ext>
            </a:extLst>
          </p:cNvPr>
          <p:cNvSpPr>
            <a:spLocks noGrp="1"/>
          </p:cNvSpPr>
          <p:nvPr>
            <p:ph type="body" sz="quarter" idx="16"/>
          </p:nvPr>
        </p:nvSpPr>
        <p:spPr>
          <a:xfrm>
            <a:off x="6259366" y="1602187"/>
            <a:ext cx="5214365" cy="4146605"/>
          </a:xfrm>
        </p:spPr>
        <p:txBody>
          <a:bodyPr>
            <a:normAutofit fontScale="77500" lnSpcReduction="20000"/>
          </a:bodyPr>
          <a:lstStyle/>
          <a:p>
            <a:pPr marL="285750" indent="-285750">
              <a:buFont typeface="Wingdings" panose="05000000000000000000" pitchFamily="2" charset="2"/>
              <a:buChar char="Ø"/>
            </a:pPr>
            <a:r>
              <a:rPr lang="de-AT" sz="3400" dirty="0"/>
              <a:t>Vertikale Gliederung nach Temperatur</a:t>
            </a:r>
          </a:p>
          <a:p>
            <a:pPr marL="285750" indent="-285750">
              <a:buFont typeface="Wingdings" panose="05000000000000000000" pitchFamily="2" charset="2"/>
              <a:buChar char="Ø"/>
            </a:pPr>
            <a:r>
              <a:rPr lang="de-AT" sz="3400" dirty="0"/>
              <a:t>Wettergeschehen innerhalb unterer 15km (Troposphäre</a:t>
            </a:r>
          </a:p>
          <a:p>
            <a:pPr marL="285750" indent="-285750">
              <a:buFont typeface="Wingdings" panose="05000000000000000000" pitchFamily="2" charset="2"/>
              <a:buChar char="Ø"/>
            </a:pPr>
            <a:r>
              <a:rPr lang="de-AT" sz="3400" dirty="0"/>
              <a:t>Bis 90 km gleichförmige Zusammensetzung (Homosphäre)</a:t>
            </a:r>
          </a:p>
          <a:p>
            <a:pPr marL="285750" indent="-285750">
              <a:buFont typeface="Wingdings" panose="05000000000000000000" pitchFamily="2" charset="2"/>
              <a:buChar char="Ø"/>
            </a:pPr>
            <a:r>
              <a:rPr lang="de-AT" sz="3400" dirty="0"/>
              <a:t>Verschiedener Luftdruck und Luftfeuchtigkeit</a:t>
            </a:r>
          </a:p>
          <a:p>
            <a:endParaRPr lang="de-AT" dirty="0"/>
          </a:p>
        </p:txBody>
      </p:sp>
    </p:spTree>
    <p:extLst>
      <p:ext uri="{BB962C8B-B14F-4D97-AF65-F5344CB8AC3E}">
        <p14:creationId xmlns:p14="http://schemas.microsoft.com/office/powerpoint/2010/main" val="151549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BF8F94-A0BF-4468-A8F5-C40F099594E9}"/>
              </a:ext>
            </a:extLst>
          </p:cNvPr>
          <p:cNvSpPr>
            <a:spLocks noGrp="1"/>
          </p:cNvSpPr>
          <p:nvPr>
            <p:ph type="title"/>
          </p:nvPr>
        </p:nvSpPr>
        <p:spPr/>
        <p:txBody>
          <a:bodyPr/>
          <a:lstStyle/>
          <a:p>
            <a:r>
              <a:rPr lang="de-AT" dirty="0"/>
              <a:t>Luftfeuchtigkeit</a:t>
            </a:r>
          </a:p>
        </p:txBody>
      </p:sp>
      <p:sp>
        <p:nvSpPr>
          <p:cNvPr id="4" name="Textplatzhalter 3">
            <a:extLst>
              <a:ext uri="{FF2B5EF4-FFF2-40B4-BE49-F238E27FC236}">
                <a16:creationId xmlns:a16="http://schemas.microsoft.com/office/drawing/2014/main" id="{D689A7E1-E1A8-4116-B7A9-9A9F8B300426}"/>
              </a:ext>
            </a:extLst>
          </p:cNvPr>
          <p:cNvSpPr>
            <a:spLocks noGrp="1"/>
          </p:cNvSpPr>
          <p:nvPr>
            <p:ph type="body" sz="half" idx="2"/>
          </p:nvPr>
        </p:nvSpPr>
        <p:spPr>
          <a:xfrm>
            <a:off x="389616" y="2500380"/>
            <a:ext cx="4738976" cy="3600311"/>
          </a:xfrm>
        </p:spPr>
        <p:txBody>
          <a:bodyPr>
            <a:noAutofit/>
          </a:bodyPr>
          <a:lstStyle/>
          <a:p>
            <a:r>
              <a:rPr lang="de-AT" sz="2000" dirty="0"/>
              <a:t>Warme Luft kann viel Wasser aufnehmen.</a:t>
            </a:r>
          </a:p>
          <a:p>
            <a:endParaRPr lang="de-AT" sz="2000" dirty="0"/>
          </a:p>
          <a:p>
            <a:r>
              <a:rPr lang="de-AT" sz="2000" dirty="0"/>
              <a:t>Kalte Luft kann wenig Wasser aufnehmen.</a:t>
            </a:r>
          </a:p>
          <a:p>
            <a:endParaRPr lang="de-AT" sz="2000" dirty="0"/>
          </a:p>
          <a:p>
            <a:r>
              <a:rPr lang="de-AT" sz="2000" dirty="0"/>
              <a:t>Die relative Luftfeuchtigkeit kann daher bei kalter Luft schnell auf 100% ansteigen. Sie kondensiert dann zu Tröpfchen.</a:t>
            </a:r>
          </a:p>
        </p:txBody>
      </p:sp>
      <p:pic>
        <p:nvPicPr>
          <p:cNvPr id="1026" name="Picture 2" descr="Bildergebnis für KOndensieren Tröpfchen">
            <a:extLst>
              <a:ext uri="{FF2B5EF4-FFF2-40B4-BE49-F238E27FC236}">
                <a16:creationId xmlns:a16="http://schemas.microsoft.com/office/drawing/2014/main" id="{1F7F2E79-6DA6-4DD0-A970-38F96B9E1A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0825" y="2064484"/>
            <a:ext cx="5467036" cy="393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33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Quellbild anzeigen">
            <a:extLst>
              <a:ext uri="{FF2B5EF4-FFF2-40B4-BE49-F238E27FC236}">
                <a16:creationId xmlns:a16="http://schemas.microsoft.com/office/drawing/2014/main" id="{4F5031BF-E240-4F65-B362-017A76F163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07" r="-3" b="-3"/>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2" name="Picture 2" descr="Quellbild anzeigen">
            <a:extLst>
              <a:ext uri="{FF2B5EF4-FFF2-40B4-BE49-F238E27FC236}">
                <a16:creationId xmlns:a16="http://schemas.microsoft.com/office/drawing/2014/main" id="{9D98964F-C2B7-4D17-9CB6-A567132523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878" b="4383"/>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3" name="Picture 4" descr="Quellbild anzeigen">
            <a:extLst>
              <a:ext uri="{FF2B5EF4-FFF2-40B4-BE49-F238E27FC236}">
                <a16:creationId xmlns:a16="http://schemas.microsoft.com/office/drawing/2014/main" id="{A9E110C8-2FD0-4074-80C3-13BB74F7EB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58" r="26701"/>
          <a:stretch/>
        </p:blipFill>
        <p:spPr bwMode="auto">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37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6" name="Picture 4" descr="Quellbild anzeigen">
            <a:extLst>
              <a:ext uri="{FF2B5EF4-FFF2-40B4-BE49-F238E27FC236}">
                <a16:creationId xmlns:a16="http://schemas.microsoft.com/office/drawing/2014/main" id="{A37AE77A-37AF-47AD-8FE8-0231DDA71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39" b="70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94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4C1EE6B-C083-4C1C-8B8B-609D7C664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5122" name="Picture 2" descr="Quellbild anzeigen">
            <a:extLst>
              <a:ext uri="{FF2B5EF4-FFF2-40B4-BE49-F238E27FC236}">
                <a16:creationId xmlns:a16="http://schemas.microsoft.com/office/drawing/2014/main" id="{9E9466B3-CE54-4CEE-A1A0-2D4FF3315E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430" r="1" b="32383"/>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1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D8BD9-CFB2-4B98-A827-8B73D70DA78E}"/>
              </a:ext>
            </a:extLst>
          </p:cNvPr>
          <p:cNvSpPr>
            <a:spLocks noGrp="1"/>
          </p:cNvSpPr>
          <p:nvPr>
            <p:ph type="title"/>
          </p:nvPr>
        </p:nvSpPr>
        <p:spPr/>
        <p:txBody>
          <a:bodyPr/>
          <a:lstStyle/>
          <a:p>
            <a:r>
              <a:rPr lang="de-AT" dirty="0"/>
              <a:t>Kondensieren durch Abkühlung bedeutet beim Wetter „Wolken“, „Nebel“</a:t>
            </a:r>
          </a:p>
        </p:txBody>
      </p:sp>
      <p:pic>
        <p:nvPicPr>
          <p:cNvPr id="2052" name="Picture 4">
            <a:extLst>
              <a:ext uri="{FF2B5EF4-FFF2-40B4-BE49-F238E27FC236}">
                <a16:creationId xmlns:a16="http://schemas.microsoft.com/office/drawing/2014/main" id="{38B40C00-3F2C-4A4B-A9FE-D053F4C7F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422" y="1876508"/>
            <a:ext cx="6635578" cy="4981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08EE297D-191E-4274-B6AB-1224295C2FA1}"/>
              </a:ext>
            </a:extLst>
          </p:cNvPr>
          <p:cNvSpPr txBox="1"/>
          <p:nvPr/>
        </p:nvSpPr>
        <p:spPr>
          <a:xfrm>
            <a:off x="974200" y="2741323"/>
            <a:ext cx="3813700" cy="2308324"/>
          </a:xfrm>
          <a:prstGeom prst="rect">
            <a:avLst/>
          </a:prstGeom>
          <a:noFill/>
        </p:spPr>
        <p:txBody>
          <a:bodyPr wrap="square" rtlCol="0">
            <a:spAutoFit/>
          </a:bodyPr>
          <a:lstStyle/>
          <a:p>
            <a:r>
              <a:rPr lang="de-AT" sz="2400" dirty="0"/>
              <a:t>Beim Erwärmen der Luft lösen sich Wolken wieder auf, </a:t>
            </a:r>
          </a:p>
          <a:p>
            <a:r>
              <a:rPr lang="de-AT" sz="2400" dirty="0"/>
              <a:t>weil warme Luft </a:t>
            </a:r>
          </a:p>
          <a:p>
            <a:r>
              <a:rPr lang="de-AT" sz="2400" dirty="0"/>
              <a:t>mehr Wasser aufnehmen kann.</a:t>
            </a:r>
          </a:p>
        </p:txBody>
      </p:sp>
    </p:spTree>
    <p:extLst>
      <p:ext uri="{BB962C8B-B14F-4D97-AF65-F5344CB8AC3E}">
        <p14:creationId xmlns:p14="http://schemas.microsoft.com/office/powerpoint/2010/main" val="410533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5535C5A-E9B1-4B8D-B731-C8ECFEC2AF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13"/>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BEBB018-AC2A-461F-BE95-FFD317B45715}"/>
              </a:ext>
            </a:extLst>
          </p:cNvPr>
          <p:cNvSpPr txBox="1"/>
          <p:nvPr/>
        </p:nvSpPr>
        <p:spPr>
          <a:xfrm>
            <a:off x="907984" y="4318660"/>
            <a:ext cx="7879882" cy="2308324"/>
          </a:xfrm>
          <a:prstGeom prst="rect">
            <a:avLst/>
          </a:prstGeom>
          <a:noFill/>
        </p:spPr>
        <p:txBody>
          <a:bodyPr wrap="square" rtlCol="0">
            <a:spAutoFit/>
          </a:bodyPr>
          <a:lstStyle/>
          <a:p>
            <a:r>
              <a:rPr lang="de-AT" sz="2400" dirty="0"/>
              <a:t>Nebel am Morgen löst sich mit zunehmender Sonneneinstrahlung auf, da sich die Luft erwärmt und mehr Wasser aufnehmen kann. </a:t>
            </a:r>
          </a:p>
          <a:p>
            <a:r>
              <a:rPr lang="de-AT" sz="2400" dirty="0"/>
              <a:t>Die absolute Luftfeuchtigkeit bleibt gleich, </a:t>
            </a:r>
          </a:p>
          <a:p>
            <a:r>
              <a:rPr lang="de-AT" sz="2400" dirty="0"/>
              <a:t>aber die relative Luftfeuchtigkeit sinkt.</a:t>
            </a:r>
          </a:p>
          <a:p>
            <a:endParaRPr lang="de-AT" sz="2400" dirty="0"/>
          </a:p>
        </p:txBody>
      </p:sp>
    </p:spTree>
    <p:extLst>
      <p:ext uri="{BB962C8B-B14F-4D97-AF65-F5344CB8AC3E}">
        <p14:creationId xmlns:p14="http://schemas.microsoft.com/office/powerpoint/2010/main" val="23558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Freeform 6">
            <a:extLst>
              <a:ext uri="{FF2B5EF4-FFF2-40B4-BE49-F238E27FC236}">
                <a16:creationId xmlns:a16="http://schemas.microsoft.com/office/drawing/2014/main" id="{D004E336-8E93-46FD-A7CD-2D15E0109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86"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FFFFF"/>
          </a:solid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7170" name="Picture 2" descr="Quellbild anzeigen">
            <a:extLst>
              <a:ext uri="{FF2B5EF4-FFF2-40B4-BE49-F238E27FC236}">
                <a16:creationId xmlns:a16="http://schemas.microsoft.com/office/drawing/2014/main" id="{E6715323-B3E1-46D9-9EDF-516179C36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10" r="-2" b="20782"/>
          <a:stretch/>
        </p:blipFill>
        <p:spPr bwMode="auto">
          <a:xfrm>
            <a:off x="318709" y="321733"/>
            <a:ext cx="11554582" cy="523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9097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itierfähig">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TM03457503[[fn=Zitierfähig]]</Template>
  <TotalTime>0</TotalTime>
  <Words>486</Words>
  <Application>Microsoft Office PowerPoint</Application>
  <PresentationFormat>Breitbild</PresentationFormat>
  <Paragraphs>53</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Century Gothic</vt:lpstr>
      <vt:lpstr>Sitka Text</vt:lpstr>
      <vt:lpstr>Wingdings</vt:lpstr>
      <vt:lpstr>Wingdings 2</vt:lpstr>
      <vt:lpstr>Zitierfähig</vt:lpstr>
      <vt:lpstr>Die Erdatmosphäre</vt:lpstr>
      <vt:lpstr>atmós, ‚Dampf‘ sfaira,  ‚Kugel‘</vt:lpstr>
      <vt:lpstr>Luftfeuchtigkeit</vt:lpstr>
      <vt:lpstr>PowerPoint-Präsentation</vt:lpstr>
      <vt:lpstr>PowerPoint-Präsentation</vt:lpstr>
      <vt:lpstr>PowerPoint-Präsentation</vt:lpstr>
      <vt:lpstr>Kondensieren durch Abkühlung bedeutet beim Wetter „Wolken“, „Nebel“</vt:lpstr>
      <vt:lpstr>PowerPoint-Präsentation</vt:lpstr>
      <vt:lpstr>PowerPoint-Präsentation</vt:lpstr>
      <vt:lpstr>Luft (trocken, wasserdampffrei)</vt:lpstr>
      <vt:lpstr>Aufbau Atmosphäre</vt:lpstr>
      <vt:lpstr>Evolution der Atmosphäre</vt:lpstr>
      <vt:lpstr>PowerPoint-Präsentation</vt:lpstr>
      <vt:lpstr>Woher die 21% O2?</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Erdathmosphäre</dc:title>
  <dc:creator>Ila Oyrer</dc:creator>
  <cp:lastModifiedBy>Susanne Oyrer</cp:lastModifiedBy>
  <cp:revision>17</cp:revision>
  <dcterms:created xsi:type="dcterms:W3CDTF">2021-02-04T13:21:46Z</dcterms:created>
  <dcterms:modified xsi:type="dcterms:W3CDTF">2025-01-29T10:18:21Z</dcterms:modified>
</cp:coreProperties>
</file>