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83"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290" r:id="rId21"/>
    <p:sldId id="274" r:id="rId22"/>
    <p:sldId id="289" r:id="rId23"/>
    <p:sldId id="261" r:id="rId24"/>
    <p:sldId id="307" r:id="rId25"/>
    <p:sldId id="308" r:id="rId26"/>
    <p:sldId id="309" r:id="rId27"/>
    <p:sldId id="310" r:id="rId28"/>
    <p:sldId id="311" r:id="rId29"/>
    <p:sldId id="312" r:id="rId30"/>
  </p:sldIdLst>
  <p:sldSz cx="10058400" cy="77724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048"/>
    <a:srgbClr val="829356"/>
    <a:srgbClr val="3AA6D8"/>
    <a:srgbClr val="2AAAE0"/>
    <a:srgbClr val="103C52"/>
    <a:srgbClr val="588A86"/>
    <a:srgbClr val="89A26A"/>
    <a:srgbClr val="C05827"/>
    <a:srgbClr val="87ADB8"/>
    <a:srgbClr val="F7C7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13" autoAdjust="0"/>
  </p:normalViewPr>
  <p:slideViewPr>
    <p:cSldViewPr snapToGrid="0">
      <p:cViewPr varScale="1">
        <p:scale>
          <a:sx n="57" d="100"/>
          <a:sy n="57" d="100"/>
        </p:scale>
        <p:origin x="1328" y="32"/>
      </p:cViewPr>
      <p:guideLst>
        <p:guide orient="horz" pos="2448"/>
        <p:guide pos="3168"/>
      </p:guideLst>
    </p:cSldViewPr>
  </p:slideViewPr>
  <p:notesTextViewPr>
    <p:cViewPr>
      <p:scale>
        <a:sx n="1" d="1"/>
        <a:sy n="1" d="1"/>
      </p:scale>
      <p:origin x="0" y="0"/>
    </p:cViewPr>
  </p:notesTextViewPr>
  <p:notesViewPr>
    <p:cSldViewPr snapToGrid="0">
      <p:cViewPr varScale="1">
        <p:scale>
          <a:sx n="96" d="100"/>
          <a:sy n="96" d="100"/>
        </p:scale>
        <p:origin x="36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CB2C9F2-E2E3-4744-BCFB-83A7FB60B6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717450A2-314D-4C25-AA9D-F9AE05640C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D9162E5-78B8-4135-85E8-4D8CF70941ED}" type="datetime1">
              <a:rPr lang="de-DE" smtClean="0"/>
              <a:t>06.02.2025</a:t>
            </a:fld>
            <a:endParaRPr lang="de-DE"/>
          </a:p>
        </p:txBody>
      </p:sp>
      <p:sp>
        <p:nvSpPr>
          <p:cNvPr id="4" name="Fußzeilenplatzhalter 3">
            <a:extLst>
              <a:ext uri="{FF2B5EF4-FFF2-40B4-BE49-F238E27FC236}">
                <a16:creationId xmlns:a16="http://schemas.microsoft.com/office/drawing/2014/main" id="{D30C8228-441E-4284-879B-DD7E30882B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D17FA42E-EB8D-48D7-93C6-76CCCBEC83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73876FF-7E26-4AC7-A56B-AF1D0E79C3F1}" type="slidenum">
              <a:rPr lang="de-DE" smtClean="0"/>
              <a:t>‹Nr.›</a:t>
            </a:fld>
            <a:endParaRPr lang="de-DE"/>
          </a:p>
        </p:txBody>
      </p:sp>
    </p:spTree>
    <p:extLst>
      <p:ext uri="{BB962C8B-B14F-4D97-AF65-F5344CB8AC3E}">
        <p14:creationId xmlns:p14="http://schemas.microsoft.com/office/powerpoint/2010/main" val="987599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F1FBA-1D3D-4E67-8189-AC35BB3C51F9}" type="datetime1">
              <a:rPr lang="de-DE" smtClean="0"/>
              <a:pPr/>
              <a:t>06.02.2025</a:t>
            </a:fld>
            <a:endParaRPr lang="de-DE" dirty="0"/>
          </a:p>
        </p:txBody>
      </p:sp>
      <p:sp>
        <p:nvSpPr>
          <p:cNvPr id="4" name="Folienbildplatzhalt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DA110C-3D35-4FD3-808A-C1BFDD21E250}" type="slidenum">
              <a:rPr lang="de-DE" smtClean="0"/>
              <a:t>‹Nr.›</a:t>
            </a:fld>
            <a:endParaRPr lang="de-DE" dirty="0"/>
          </a:p>
        </p:txBody>
      </p:sp>
    </p:spTree>
    <p:extLst>
      <p:ext uri="{BB962C8B-B14F-4D97-AF65-F5344CB8AC3E}">
        <p14:creationId xmlns:p14="http://schemas.microsoft.com/office/powerpoint/2010/main" val="277557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31925" y="1143000"/>
            <a:ext cx="3994150" cy="3086100"/>
          </a:xfrm>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C6DA110C-3D35-4FD3-808A-C1BFDD21E250}" type="slidenum">
              <a:rPr lang="de-DE" smtClean="0"/>
              <a:t>1</a:t>
            </a:fld>
            <a:endParaRPr lang="de-DE"/>
          </a:p>
        </p:txBody>
      </p:sp>
    </p:spTree>
    <p:extLst>
      <p:ext uri="{BB962C8B-B14F-4D97-AF65-F5344CB8AC3E}">
        <p14:creationId xmlns:p14="http://schemas.microsoft.com/office/powerpoint/2010/main" val="406332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31925" y="1143000"/>
            <a:ext cx="3994150" cy="3086100"/>
          </a:xfrm>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C6DA110C-3D35-4FD3-808A-C1BFDD21E250}" type="slidenum">
              <a:rPr lang="de-DE" smtClean="0"/>
              <a:t>18</a:t>
            </a:fld>
            <a:endParaRPr lang="de-DE"/>
          </a:p>
        </p:txBody>
      </p:sp>
    </p:spTree>
    <p:extLst>
      <p:ext uri="{BB962C8B-B14F-4D97-AF65-F5344CB8AC3E}">
        <p14:creationId xmlns:p14="http://schemas.microsoft.com/office/powerpoint/2010/main" val="46719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31925" y="1143000"/>
            <a:ext cx="3994150" cy="3086100"/>
          </a:xfrm>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C6DA110C-3D35-4FD3-808A-C1BFDD21E250}" type="slidenum">
              <a:rPr lang="de-DE" smtClean="0"/>
              <a:t>20</a:t>
            </a:fld>
            <a:endParaRPr lang="de-DE"/>
          </a:p>
        </p:txBody>
      </p:sp>
    </p:spTree>
    <p:extLst>
      <p:ext uri="{BB962C8B-B14F-4D97-AF65-F5344CB8AC3E}">
        <p14:creationId xmlns:p14="http://schemas.microsoft.com/office/powerpoint/2010/main" val="14714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Bild links ">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0" y="0"/>
            <a:ext cx="5029200" cy="7772400"/>
          </a:xfrm>
        </p:spPr>
        <p:txBody>
          <a:bodyPr rtlCol="0"/>
          <a:lstStyle/>
          <a:p>
            <a:pPr rtl="0"/>
            <a:r>
              <a:rPr lang="de-DE" noProof="0"/>
              <a:t>Klicken Sie, um ein Bild hinzuzufügen.</a:t>
            </a:r>
          </a:p>
        </p:txBody>
      </p:sp>
      <p:sp>
        <p:nvSpPr>
          <p:cNvPr id="2" name="Titel 1">
            <a:extLst>
              <a:ext uri="{FF2B5EF4-FFF2-40B4-BE49-F238E27FC236}">
                <a16:creationId xmlns:a16="http://schemas.microsoft.com/office/drawing/2014/main" id="{63616E89-FD42-4D23-8339-57A0A9C1E3BA}"/>
              </a:ext>
            </a:extLst>
          </p:cNvPr>
          <p:cNvSpPr>
            <a:spLocks noGrp="1"/>
          </p:cNvSpPr>
          <p:nvPr>
            <p:ph type="title" hasCustomPrompt="1"/>
          </p:nvPr>
        </p:nvSpPr>
        <p:spPr>
          <a:xfrm>
            <a:off x="5181600" y="342900"/>
            <a:ext cx="4457698" cy="1537855"/>
          </a:xfrm>
          <a:prstGeom prst="rect">
            <a:avLst/>
          </a:prstGeom>
          <a:noFill/>
        </p:spPr>
        <p:txBody>
          <a:bodyPr rtlCol="0">
            <a:noAutofit/>
          </a:bodyPr>
          <a:lstStyle>
            <a:lvl1pPr algn="r">
              <a:defRPr sz="4000" b="1">
                <a:solidFill>
                  <a:schemeClr val="tx1"/>
                </a:solidFill>
                <a:latin typeface="+mn-lt"/>
              </a:defRPr>
            </a:lvl1pPr>
          </a:lstStyle>
          <a:p>
            <a:pPr rtl="0"/>
            <a:r>
              <a:rPr lang="de-DE" noProof="0"/>
              <a:t>Monat und Jahr</a:t>
            </a:r>
          </a:p>
        </p:txBody>
      </p:sp>
    </p:spTree>
    <p:extLst>
      <p:ext uri="{BB962C8B-B14F-4D97-AF65-F5344CB8AC3E}">
        <p14:creationId xmlns:p14="http://schemas.microsoft.com/office/powerpoint/2010/main" val="8606903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16E89-FD42-4D23-8339-57A0A9C1E3BA}"/>
              </a:ext>
            </a:extLst>
          </p:cNvPr>
          <p:cNvSpPr>
            <a:spLocks noGrp="1"/>
          </p:cNvSpPr>
          <p:nvPr>
            <p:ph type="title" hasCustomPrompt="1"/>
          </p:nvPr>
        </p:nvSpPr>
        <p:spPr>
          <a:xfrm>
            <a:off x="342900" y="349526"/>
            <a:ext cx="4495800" cy="1537854"/>
          </a:xfrm>
          <a:prstGeom prst="rect">
            <a:avLst/>
          </a:prstGeom>
          <a:noFill/>
        </p:spPr>
        <p:txBody>
          <a:bodyPr rtlCol="0">
            <a:noAutofit/>
          </a:bodyPr>
          <a:lstStyle>
            <a:lvl1pPr algn="l">
              <a:defRPr sz="4000">
                <a:solidFill>
                  <a:schemeClr val="tx1"/>
                </a:solidFill>
              </a:defRPr>
            </a:lvl1pPr>
          </a:lstStyle>
          <a:p>
            <a:pPr rtl="0"/>
            <a:r>
              <a:rPr lang="de-DE" noProof="0"/>
              <a:t>Monat und Jahr</a:t>
            </a:r>
          </a:p>
        </p:txBody>
      </p:sp>
      <p:sp>
        <p:nvSpPr>
          <p:cNvPr id="9" name="Bildplatzhalter 7">
            <a:extLst>
              <a:ext uri="{FF2B5EF4-FFF2-40B4-BE49-F238E27FC236}">
                <a16:creationId xmlns:a16="http://schemas.microsoft.com/office/drawing/2014/main" id="{365D90CA-C995-468C-9C68-2F2BA59FFDE8}"/>
              </a:ext>
            </a:extLst>
          </p:cNvPr>
          <p:cNvSpPr>
            <a:spLocks noGrp="1"/>
          </p:cNvSpPr>
          <p:nvPr>
            <p:ph type="pic" sz="quarter" idx="16" hasCustomPrompt="1"/>
          </p:nvPr>
        </p:nvSpPr>
        <p:spPr>
          <a:xfrm>
            <a:off x="5029200" y="1"/>
            <a:ext cx="5029200" cy="7772400"/>
          </a:xfrm>
        </p:spPr>
        <p:txBody>
          <a:bodyPr rtlCol="0"/>
          <a:lstStyle/>
          <a:p>
            <a:pPr rtl="0"/>
            <a:r>
              <a:rPr lang="de-DE" noProof="0"/>
              <a:t>Klicken Sie, um ein Bild hinzuzufügen.</a:t>
            </a:r>
          </a:p>
        </p:txBody>
      </p:sp>
    </p:spTree>
    <p:extLst>
      <p:ext uri="{BB962C8B-B14F-4D97-AF65-F5344CB8AC3E}">
        <p14:creationId xmlns:p14="http://schemas.microsoft.com/office/powerpoint/2010/main" val="24386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Bild oben">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0" y="0"/>
            <a:ext cx="10058400" cy="4114800"/>
          </a:xfrm>
        </p:spPr>
        <p:txBody>
          <a:bodyPr rtlCol="0"/>
          <a:lstStyle/>
          <a:p>
            <a:pPr rtl="0"/>
            <a:r>
              <a:rPr lang="de-DE" noProof="0"/>
              <a:t>Klicken Sie, um ein Bild hinzuzufügen.</a:t>
            </a:r>
          </a:p>
        </p:txBody>
      </p:sp>
      <p:sp>
        <p:nvSpPr>
          <p:cNvPr id="2" name="Titel 1">
            <a:extLst>
              <a:ext uri="{FF2B5EF4-FFF2-40B4-BE49-F238E27FC236}">
                <a16:creationId xmlns:a16="http://schemas.microsoft.com/office/drawing/2014/main" id="{63616E89-FD42-4D23-8339-57A0A9C1E3BA}"/>
              </a:ext>
            </a:extLst>
          </p:cNvPr>
          <p:cNvSpPr>
            <a:spLocks noGrp="1"/>
          </p:cNvSpPr>
          <p:nvPr>
            <p:ph type="title" hasCustomPrompt="1"/>
          </p:nvPr>
        </p:nvSpPr>
        <p:spPr>
          <a:xfrm>
            <a:off x="342900" y="342900"/>
            <a:ext cx="9372600" cy="1347216"/>
          </a:xfrm>
          <a:prstGeom prst="rect">
            <a:avLst/>
          </a:prstGeom>
          <a:noFill/>
        </p:spPr>
        <p:txBody>
          <a:bodyPr rtlCol="0" anchor="t">
            <a:normAutofit/>
          </a:bodyPr>
          <a:lstStyle>
            <a:lvl1pPr algn="r">
              <a:defRPr sz="4000">
                <a:solidFill>
                  <a:schemeClr val="tx1"/>
                </a:solidFill>
              </a:defRPr>
            </a:lvl1pPr>
          </a:lstStyle>
          <a:p>
            <a:pPr rtl="0"/>
            <a:r>
              <a:rPr lang="de-DE" noProof="0"/>
              <a:t>Monat und Jahr</a:t>
            </a:r>
          </a:p>
        </p:txBody>
      </p:sp>
    </p:spTree>
    <p:extLst>
      <p:ext uri="{BB962C8B-B14F-4D97-AF65-F5344CB8AC3E}">
        <p14:creationId xmlns:p14="http://schemas.microsoft.com/office/powerpoint/2010/main" val="300350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Bild oben">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0" y="3886200"/>
            <a:ext cx="10058400" cy="3886200"/>
          </a:xfrm>
        </p:spPr>
        <p:txBody>
          <a:bodyPr rtlCol="0"/>
          <a:lstStyle/>
          <a:p>
            <a:pPr rtl="0"/>
            <a:r>
              <a:rPr lang="de-DE" noProof="0"/>
              <a:t>Klicken Sie, um ein Bild hinzuzufügen.</a:t>
            </a:r>
          </a:p>
        </p:txBody>
      </p:sp>
      <p:sp>
        <p:nvSpPr>
          <p:cNvPr id="2" name="Titel 1">
            <a:extLst>
              <a:ext uri="{FF2B5EF4-FFF2-40B4-BE49-F238E27FC236}">
                <a16:creationId xmlns:a16="http://schemas.microsoft.com/office/drawing/2014/main" id="{63616E89-FD42-4D23-8339-57A0A9C1E3BA}"/>
              </a:ext>
            </a:extLst>
          </p:cNvPr>
          <p:cNvSpPr>
            <a:spLocks noGrp="1"/>
          </p:cNvSpPr>
          <p:nvPr>
            <p:ph type="title" hasCustomPrompt="1"/>
          </p:nvPr>
        </p:nvSpPr>
        <p:spPr>
          <a:xfrm>
            <a:off x="342900" y="4229100"/>
            <a:ext cx="9334500" cy="1245268"/>
          </a:xfrm>
          <a:prstGeom prst="rect">
            <a:avLst/>
          </a:prstGeom>
          <a:noFill/>
        </p:spPr>
        <p:txBody>
          <a:bodyPr rtlCol="0">
            <a:normAutofit/>
          </a:bodyPr>
          <a:lstStyle>
            <a:lvl1pPr algn="r">
              <a:defRPr sz="4000">
                <a:solidFill>
                  <a:schemeClr val="tx1"/>
                </a:solidFill>
              </a:defRPr>
            </a:lvl1pPr>
          </a:lstStyle>
          <a:p>
            <a:pPr rtl="0"/>
            <a:r>
              <a:rPr lang="de-DE" noProof="0"/>
              <a:t>Monat und Jahr</a:t>
            </a:r>
          </a:p>
        </p:txBody>
      </p:sp>
    </p:spTree>
    <p:extLst>
      <p:ext uri="{BB962C8B-B14F-4D97-AF65-F5344CB8AC3E}">
        <p14:creationId xmlns:p14="http://schemas.microsoft.com/office/powerpoint/2010/main" val="2142722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9B0CADE-C190-4CBD-BDAE-F8FC5C8D2EB6}"/>
              </a:ext>
            </a:extLst>
          </p:cNvPr>
          <p:cNvSpPr>
            <a:spLocks noGrp="1"/>
          </p:cNvSpPr>
          <p:nvPr>
            <p:ph type="body" idx="1"/>
          </p:nvPr>
        </p:nvSpPr>
        <p:spPr>
          <a:xfrm>
            <a:off x="342900" y="342900"/>
            <a:ext cx="9372600" cy="7086600"/>
          </a:xfrm>
          <a:prstGeom prst="rect">
            <a:avLst/>
          </a:prstGeom>
        </p:spPr>
        <p:txBody>
          <a:bodyPr vert="horz" lIns="91440" tIns="45720" rIns="91440" bIns="45720" rtlCol="0">
            <a:normAutofit/>
          </a:body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Tree>
    <p:extLst>
      <p:ext uri="{BB962C8B-B14F-4D97-AF65-F5344CB8AC3E}">
        <p14:creationId xmlns:p14="http://schemas.microsoft.com/office/powerpoint/2010/main" val="1105765305"/>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3" r:id="rId3"/>
    <p:sldLayoutId id="2147483675" r:id="rId4"/>
  </p:sldLayoutIdLst>
  <p:txStyles>
    <p:titleStyle>
      <a:lvl1pPr algn="ctr" defTabSz="754380" rtl="0" eaLnBrk="1" latinLnBrk="0" hangingPunct="1">
        <a:lnSpc>
          <a:spcPct val="90000"/>
        </a:lnSpc>
        <a:spcBef>
          <a:spcPct val="0"/>
        </a:spcBef>
        <a:buNone/>
        <a:defRPr sz="4455" b="1" kern="1200">
          <a:solidFill>
            <a:schemeClr val="bg1"/>
          </a:solidFill>
          <a:latin typeface="+mn-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26B43"/>
          </p15:clr>
        </p15:guide>
        <p15:guide id="2" pos="2952" userDrawn="1">
          <p15:clr>
            <a:srgbClr val="F26B43"/>
          </p15:clr>
        </p15:guide>
        <p15:guide id="3" pos="3384" userDrawn="1">
          <p15:clr>
            <a:srgbClr val="F26B43"/>
          </p15:clr>
        </p15:guide>
        <p15:guide id="4" pos="6120" userDrawn="1">
          <p15:clr>
            <a:srgbClr val="F26B43"/>
          </p15:clr>
        </p15:guide>
        <p15:guide id="5" orient="horz" pos="216" userDrawn="1">
          <p15:clr>
            <a:srgbClr val="F26B43"/>
          </p15:clr>
        </p15:guide>
        <p15:guide id="6" orient="horz" pos="4680" userDrawn="1">
          <p15:clr>
            <a:srgbClr val="F26B43"/>
          </p15:clr>
        </p15:guide>
        <p15:guide id="7" orient="horz" pos="2448" userDrawn="1">
          <p15:clr>
            <a:srgbClr val="F26B43"/>
          </p15:clr>
        </p15:guide>
        <p15:guide id="8" orient="horz" pos="2232" userDrawn="1">
          <p15:clr>
            <a:srgbClr val="F26B43"/>
          </p15:clr>
        </p15:guide>
        <p15:guide id="9" orient="horz" pos="1560" userDrawn="1">
          <p15:clr>
            <a:srgbClr val="F26B43"/>
          </p15:clr>
        </p15:guide>
        <p15:guide id="10" pos="3168" userDrawn="1">
          <p15:clr>
            <a:srgbClr val="F26B43"/>
          </p15:clr>
        </p15:guide>
        <p15:guide id="11" orient="horz" pos="26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0DDEE2-F9D3-42F8-8D4F-557C208A94AF}"/>
              </a:ext>
            </a:extLst>
          </p:cNvPr>
          <p:cNvSpPr>
            <a:spLocks noGrp="1"/>
          </p:cNvSpPr>
          <p:nvPr>
            <p:ph type="title"/>
          </p:nvPr>
        </p:nvSpPr>
        <p:spPr>
          <a:xfrm>
            <a:off x="5181600" y="867007"/>
            <a:ext cx="4457698" cy="1537855"/>
          </a:xfrm>
        </p:spPr>
        <p:txBody>
          <a:bodyPr rtlCol="0"/>
          <a:lstStyle/>
          <a:p>
            <a:pPr rtl="0"/>
            <a:r>
              <a:rPr lang="de-DE" dirty="0">
                <a:solidFill>
                  <a:schemeClr val="bg1"/>
                </a:solidFill>
              </a:rPr>
              <a:t>Biologie für </a:t>
            </a:r>
            <a:r>
              <a:rPr lang="de-DE" dirty="0" err="1">
                <a:solidFill>
                  <a:schemeClr val="bg1"/>
                </a:solidFill>
              </a:rPr>
              <a:t>Geograf:innen</a:t>
            </a:r>
            <a:endParaRPr lang="de-DE" dirty="0">
              <a:solidFill>
                <a:schemeClr val="bg1"/>
              </a:solidFill>
            </a:endParaRPr>
          </a:p>
        </p:txBody>
      </p:sp>
      <p:pic>
        <p:nvPicPr>
          <p:cNvPr id="11" name="Bildplatzhalter 10" descr="Abbildung mit Landschaftsbildern">
            <a:extLst>
              <a:ext uri="{FF2B5EF4-FFF2-40B4-BE49-F238E27FC236}">
                <a16:creationId xmlns:a16="http://schemas.microsoft.com/office/drawing/2014/main" id="{576C4660-DF2A-4C55-836F-9BD1FFCFDAE9}"/>
              </a:ext>
            </a:extLst>
          </p:cNvPr>
          <p:cNvPicPr>
            <a:picLocks noGrp="1" noChangeAspect="1"/>
          </p:cNvPicPr>
          <p:nvPr>
            <p:ph type="pic" sz="quarter" idx="15"/>
          </p:nvPr>
        </p:nvPicPr>
        <p:blipFill rotWithShape="1">
          <a:blip r:embed="rId3"/>
          <a:srcRect l="126" r="126"/>
          <a:stretch/>
        </p:blipFill>
        <p:spPr/>
      </p:pic>
    </p:spTree>
    <p:extLst>
      <p:ext uri="{BB962C8B-B14F-4D97-AF65-F5344CB8AC3E}">
        <p14:creationId xmlns:p14="http://schemas.microsoft.com/office/powerpoint/2010/main" val="212289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4CA98EB-EAB3-F4D0-F1CA-9194CDCC51B5}"/>
              </a:ext>
            </a:extLst>
          </p:cNvPr>
          <p:cNvSpPr txBox="1"/>
          <p:nvPr/>
        </p:nvSpPr>
        <p:spPr>
          <a:xfrm>
            <a:off x="1295399" y="941401"/>
            <a:ext cx="7120467" cy="523220"/>
          </a:xfrm>
          <a:prstGeom prst="rect">
            <a:avLst/>
          </a:prstGeom>
          <a:noFill/>
        </p:spPr>
        <p:txBody>
          <a:bodyPr wrap="square">
            <a:spAutoFit/>
          </a:bodyPr>
          <a:lstStyle/>
          <a:p>
            <a:r>
              <a:rPr lang="de-AT" sz="2800" b="1" dirty="0">
                <a:solidFill>
                  <a:schemeClr val="accent6"/>
                </a:solidFill>
                <a:latin typeface="Arial Nova Light" panose="020B0304020202020204" pitchFamily="34" charset="0"/>
              </a:rPr>
              <a:t>Der Ursprung aus einer Gaswolke</a:t>
            </a:r>
          </a:p>
        </p:txBody>
      </p:sp>
      <p:sp>
        <p:nvSpPr>
          <p:cNvPr id="7" name="Textfeld 6">
            <a:extLst>
              <a:ext uri="{FF2B5EF4-FFF2-40B4-BE49-F238E27FC236}">
                <a16:creationId xmlns:a16="http://schemas.microsoft.com/office/drawing/2014/main" id="{9D8F042A-A71F-B2D3-78FE-168CFD623277}"/>
              </a:ext>
            </a:extLst>
          </p:cNvPr>
          <p:cNvSpPr txBox="1"/>
          <p:nvPr/>
        </p:nvSpPr>
        <p:spPr>
          <a:xfrm>
            <a:off x="1295399" y="1464621"/>
            <a:ext cx="8085668" cy="3416320"/>
          </a:xfrm>
          <a:prstGeom prst="rect">
            <a:avLst/>
          </a:prstGeom>
          <a:noFill/>
        </p:spPr>
        <p:txBody>
          <a:bodyPr wrap="square">
            <a:spAutoFit/>
          </a:bodyPr>
          <a:lstStyle/>
          <a:p>
            <a:r>
              <a:rPr lang="de-AT" sz="2400" dirty="0">
                <a:latin typeface="Arial Nova Light" panose="020B0304020202020204" pitchFamily="34" charset="0"/>
              </a:rPr>
              <a:t>Vor etwa 5 Milliarden Jahren hat sich in den Außenbezirken unserer Milchstraße eine riesige Wolke aus den Überresten einer Sternexplosion formiert. In dieser Sternexplosion entstanden durch den enormen Druck und die hohen Temperaturen schwerere Elemente als die dominierenden Elemente Wasserstoff (H) und Helium (He). Zum Beispiel Eisen </a:t>
            </a:r>
            <a:r>
              <a:rPr lang="de-AT" sz="2400" dirty="0" err="1">
                <a:latin typeface="Arial Nova Light" panose="020B0304020202020204" pitchFamily="34" charset="0"/>
              </a:rPr>
              <a:t>Fe</a:t>
            </a:r>
            <a:r>
              <a:rPr lang="de-AT" sz="2400" dirty="0">
                <a:latin typeface="Arial Nova Light" panose="020B0304020202020204" pitchFamily="34" charset="0"/>
              </a:rPr>
              <a:t>), Nickel (Ni), Kohlenstoff (C), Silizium (Si), Aluminium (Al) und Sauerstoff (O) stammen aus dieser Sternexplosion.</a:t>
            </a:r>
          </a:p>
        </p:txBody>
      </p:sp>
      <p:sp>
        <p:nvSpPr>
          <p:cNvPr id="9" name="Textfeld 8">
            <a:extLst>
              <a:ext uri="{FF2B5EF4-FFF2-40B4-BE49-F238E27FC236}">
                <a16:creationId xmlns:a16="http://schemas.microsoft.com/office/drawing/2014/main" id="{EF4DB88C-0A3B-8D53-19F8-364EF224D484}"/>
              </a:ext>
            </a:extLst>
          </p:cNvPr>
          <p:cNvSpPr txBox="1"/>
          <p:nvPr/>
        </p:nvSpPr>
        <p:spPr>
          <a:xfrm>
            <a:off x="1193798" y="4876618"/>
            <a:ext cx="8407402" cy="2585323"/>
          </a:xfrm>
          <a:prstGeom prst="rect">
            <a:avLst/>
          </a:prstGeom>
          <a:noFill/>
        </p:spPr>
        <p:txBody>
          <a:bodyPr wrap="square">
            <a:spAutoFit/>
          </a:bodyPr>
          <a:lstStyle/>
          <a:p>
            <a:r>
              <a:rPr lang="de-AT" dirty="0"/>
              <a:t>Diese Wolke begann langsam aufgrund der eigenen Gravitation zu kollabieren, das dabei mitgenommene Drehmoment bestimmt haute noch die Umlaufbahn der Planeten und die Drehung der Sonne. Partikel stürzen nun in großer Menge in Spiralbahnen in das Zentrum des entstehenden Systems. In dieser ersten Phase entstand im Zentrum ein </a:t>
            </a:r>
            <a:r>
              <a:rPr lang="de-AT" b="1" dirty="0" err="1"/>
              <a:t>Gasball</a:t>
            </a:r>
            <a:r>
              <a:rPr lang="de-AT" b="1" dirty="0"/>
              <a:t> aus vor </a:t>
            </a:r>
            <a:r>
              <a:rPr lang="de-AT" dirty="0"/>
              <a:t>allem </a:t>
            </a:r>
            <a:r>
              <a:rPr lang="de-AT" b="1" dirty="0"/>
              <a:t>Wasserstoff und Helium, </a:t>
            </a:r>
            <a:r>
              <a:rPr lang="de-AT" dirty="0"/>
              <a:t>unsere Sonne. </a:t>
            </a:r>
          </a:p>
          <a:p>
            <a:r>
              <a:rPr lang="de-AT" dirty="0"/>
              <a:t>Sie umfasst 99% der Gesamtmasse des Sonnensystems. Dieser Zentralstern begann bei genügend hohem Druck mit der Kernfusion als Energiequelle, dieser Zeitpunkt markiert die eigentliche Geburt der Sonne</a:t>
            </a:r>
          </a:p>
        </p:txBody>
      </p:sp>
    </p:spTree>
    <p:extLst>
      <p:ext uri="{BB962C8B-B14F-4D97-AF65-F5344CB8AC3E}">
        <p14:creationId xmlns:p14="http://schemas.microsoft.com/office/powerpoint/2010/main" val="267236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CD216B1-8927-40A6-DCAA-DE0358E7EF6D}"/>
              </a:ext>
            </a:extLst>
          </p:cNvPr>
          <p:cNvSpPr txBox="1"/>
          <p:nvPr/>
        </p:nvSpPr>
        <p:spPr>
          <a:xfrm>
            <a:off x="787399" y="1240642"/>
            <a:ext cx="8932334" cy="3046988"/>
          </a:xfrm>
          <a:prstGeom prst="rect">
            <a:avLst/>
          </a:prstGeom>
          <a:noFill/>
        </p:spPr>
        <p:txBody>
          <a:bodyPr wrap="square">
            <a:spAutoFit/>
          </a:bodyPr>
          <a:lstStyle/>
          <a:p>
            <a:r>
              <a:rPr lang="de-AT" sz="2400" dirty="0">
                <a:latin typeface="Arial Nova Light" panose="020B0304020202020204" pitchFamily="34" charset="0"/>
              </a:rPr>
              <a:t>In den Außenbezirken des entstehenden Sonnensystems </a:t>
            </a:r>
            <a:r>
              <a:rPr lang="de-AT" sz="2400" b="1" dirty="0">
                <a:latin typeface="Arial Nova Light" panose="020B0304020202020204" pitchFamily="34" charset="0"/>
              </a:rPr>
              <a:t>verklumpten schwerere Elemente zu zunächst kleinen Körnern, später zu immer größeren Körpern </a:t>
            </a:r>
            <a:r>
              <a:rPr lang="de-AT" sz="2400" dirty="0">
                <a:latin typeface="Arial Nova Light" panose="020B0304020202020204" pitchFamily="34" charset="0"/>
              </a:rPr>
              <a:t>(Planetesimale), bis eine Reihe von </a:t>
            </a:r>
            <a:r>
              <a:rPr lang="de-AT" sz="2400" b="1" dirty="0">
                <a:latin typeface="Arial Nova Light" panose="020B0304020202020204" pitchFamily="34" charset="0"/>
              </a:rPr>
              <a:t>Protoplaneten</a:t>
            </a:r>
            <a:r>
              <a:rPr lang="de-AT" sz="2400" dirty="0">
                <a:latin typeface="Arial Nova Light" panose="020B0304020202020204" pitchFamily="34" charset="0"/>
              </a:rPr>
              <a:t> entstand, die sich auch in kollisionsgefährdeten Umlaufbahnen bewegten. </a:t>
            </a:r>
          </a:p>
          <a:p>
            <a:endParaRPr lang="de-AT" sz="2400" dirty="0">
              <a:latin typeface="Arial Nova Light" panose="020B0304020202020204" pitchFamily="34" charset="0"/>
            </a:endParaRPr>
          </a:p>
          <a:p>
            <a:r>
              <a:rPr lang="de-AT" sz="2400" dirty="0">
                <a:latin typeface="Arial Nova Light" panose="020B0304020202020204" pitchFamily="34" charset="0"/>
              </a:rPr>
              <a:t>In dieser Zeit entsteht die Protoerde, die kleiner war als die heutige Erde. </a:t>
            </a:r>
          </a:p>
        </p:txBody>
      </p:sp>
    </p:spTree>
    <p:extLst>
      <p:ext uri="{BB962C8B-B14F-4D97-AF65-F5344CB8AC3E}">
        <p14:creationId xmlns:p14="http://schemas.microsoft.com/office/powerpoint/2010/main" val="180718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D2742D3-B20B-1214-E73B-E306EDBCAD87}"/>
              </a:ext>
            </a:extLst>
          </p:cNvPr>
          <p:cNvSpPr txBox="1"/>
          <p:nvPr/>
        </p:nvSpPr>
        <p:spPr>
          <a:xfrm>
            <a:off x="302012" y="1100814"/>
            <a:ext cx="9454376" cy="6370975"/>
          </a:xfrm>
          <a:prstGeom prst="rect">
            <a:avLst/>
          </a:prstGeom>
          <a:noFill/>
        </p:spPr>
        <p:txBody>
          <a:bodyPr wrap="square">
            <a:spAutoFit/>
          </a:bodyPr>
          <a:lstStyle/>
          <a:p>
            <a:r>
              <a:rPr lang="de-AT" sz="2400" dirty="0">
                <a:latin typeface="Arial Nova Light" panose="020B0304020202020204" pitchFamily="34" charset="0"/>
              </a:rPr>
              <a:t>Vor ungefähr 4,6 Milliarden Jahren war die Erde ein wahrscheinlich nicht geschmolzener Gesteinsklumpen, der seine eigene Umlaufbahn im Wesentlichen von größeren Himmelskörpern frei geräumt hatte. Ständig ist die Protoerde einem Bombardement von bis zu einigen 100 km messenden Brocken ausgesetzt, ihre Masse wächst dadurch ständig. Doch scheint es dann eine gigantische kosmische Katastrophe gegeben zu haben. Ein Planetesimal von etwa Marsgröße geriet auf Kollisionskurs mit der frühen Erde und rammte unseren Heimatplaneten. Durch diesen Zusammenstoß wurde die Erde komplett aufgeschmolzen und ein Teil der Materie in den Weltraum geschleudert. Diese Materie formte den heutigen Mond. Das ist auch der Grund, warum die Erde und der Mond sich in ihrer Zusammensetzung so ähnlich sind. Die Verteilung der Elemente in den Gesteinen ist nahezu ident, auch kommen auf der Erde und am Mond ähnliche Gesteine vor. Der frühe glühende Mond umkreiste die Erde in nur 20.000 km Entfernung, ein sicher beeindruckender Anblick, wenn der riesige Mond die frühe Sonne gänzlich verdunkelte</a:t>
            </a:r>
          </a:p>
        </p:txBody>
      </p:sp>
      <p:sp>
        <p:nvSpPr>
          <p:cNvPr id="6" name="Textfeld 5">
            <a:extLst>
              <a:ext uri="{FF2B5EF4-FFF2-40B4-BE49-F238E27FC236}">
                <a16:creationId xmlns:a16="http://schemas.microsoft.com/office/drawing/2014/main" id="{5BDAF78A-F6ED-D075-1060-2A5DEA6EC8C0}"/>
              </a:ext>
            </a:extLst>
          </p:cNvPr>
          <p:cNvSpPr txBox="1"/>
          <p:nvPr/>
        </p:nvSpPr>
        <p:spPr>
          <a:xfrm>
            <a:off x="302012" y="490654"/>
            <a:ext cx="3129831" cy="523220"/>
          </a:xfrm>
          <a:prstGeom prst="rect">
            <a:avLst/>
          </a:prstGeom>
          <a:noFill/>
        </p:spPr>
        <p:txBody>
          <a:bodyPr wrap="none" rtlCol="0">
            <a:spAutoFit/>
          </a:bodyPr>
          <a:lstStyle/>
          <a:p>
            <a:r>
              <a:rPr lang="de-AT" sz="2800" b="1" dirty="0">
                <a:solidFill>
                  <a:schemeClr val="accent6"/>
                </a:solidFill>
                <a:latin typeface="Arial Nova Light" panose="020B0304020202020204" pitchFamily="34" charset="0"/>
              </a:rPr>
              <a:t>Der Mond der Erde</a:t>
            </a:r>
          </a:p>
        </p:txBody>
      </p:sp>
    </p:spTree>
    <p:extLst>
      <p:ext uri="{BB962C8B-B14F-4D97-AF65-F5344CB8AC3E}">
        <p14:creationId xmlns:p14="http://schemas.microsoft.com/office/powerpoint/2010/main" val="54969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5D2178A-316E-325C-28F6-4EA01BC69E1E}"/>
              </a:ext>
            </a:extLst>
          </p:cNvPr>
          <p:cNvSpPr txBox="1"/>
          <p:nvPr/>
        </p:nvSpPr>
        <p:spPr>
          <a:xfrm>
            <a:off x="395287" y="188774"/>
            <a:ext cx="8826190" cy="1754326"/>
          </a:xfrm>
          <a:prstGeom prst="rect">
            <a:avLst/>
          </a:prstGeom>
          <a:noFill/>
        </p:spPr>
        <p:txBody>
          <a:bodyPr wrap="square">
            <a:spAutoFit/>
          </a:bodyPr>
          <a:lstStyle/>
          <a:p>
            <a:r>
              <a:rPr lang="de-AT" dirty="0"/>
              <a:t>Die frühe Erde vor 4,5 Milliarden Jahren war jetzt ein äußerst unwirtlicher Ort. Die Oberflächentemperatur betrug weit über </a:t>
            </a:r>
            <a:r>
              <a:rPr lang="de-AT" b="1" dirty="0"/>
              <a:t>1.000 °C </a:t>
            </a:r>
            <a:r>
              <a:rPr lang="de-AT" dirty="0"/>
              <a:t>und ständig schlugen Meteoriten und Kometen in die junge Erde. </a:t>
            </a:r>
          </a:p>
          <a:p>
            <a:endParaRPr lang="de-AT" dirty="0"/>
          </a:p>
          <a:p>
            <a:r>
              <a:rPr lang="de-AT" dirty="0"/>
              <a:t>Besonders wichtig waren vor allem die </a:t>
            </a:r>
            <a:r>
              <a:rPr lang="de-AT" b="1" dirty="0"/>
              <a:t>Meteoriten, da sie Wasser und andere chemische Verbindungen mitbrachten.</a:t>
            </a:r>
          </a:p>
        </p:txBody>
      </p:sp>
      <p:pic>
        <p:nvPicPr>
          <p:cNvPr id="7" name="Grafik 6">
            <a:extLst>
              <a:ext uri="{FF2B5EF4-FFF2-40B4-BE49-F238E27FC236}">
                <a16:creationId xmlns:a16="http://schemas.microsoft.com/office/drawing/2014/main" id="{A7B48291-A2BE-913B-EA21-6CED1D0BB7CA}"/>
              </a:ext>
            </a:extLst>
          </p:cNvPr>
          <p:cNvPicPr>
            <a:picLocks noChangeAspect="1"/>
          </p:cNvPicPr>
          <p:nvPr/>
        </p:nvPicPr>
        <p:blipFill>
          <a:blip r:embed="rId2"/>
          <a:stretch>
            <a:fillRect/>
          </a:stretch>
        </p:blipFill>
        <p:spPr>
          <a:xfrm>
            <a:off x="395287" y="1943100"/>
            <a:ext cx="9267825" cy="5829300"/>
          </a:xfrm>
          <a:prstGeom prst="rect">
            <a:avLst/>
          </a:prstGeom>
        </p:spPr>
      </p:pic>
    </p:spTree>
    <p:extLst>
      <p:ext uri="{BB962C8B-B14F-4D97-AF65-F5344CB8AC3E}">
        <p14:creationId xmlns:p14="http://schemas.microsoft.com/office/powerpoint/2010/main" val="381423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65E8222-A7DC-7664-489E-6B37C04963FB}"/>
              </a:ext>
            </a:extLst>
          </p:cNvPr>
          <p:cNvPicPr>
            <a:picLocks noChangeAspect="1"/>
          </p:cNvPicPr>
          <p:nvPr/>
        </p:nvPicPr>
        <p:blipFill>
          <a:blip r:embed="rId2"/>
          <a:stretch>
            <a:fillRect/>
          </a:stretch>
        </p:blipFill>
        <p:spPr>
          <a:xfrm>
            <a:off x="195262" y="537697"/>
            <a:ext cx="9667875" cy="5514975"/>
          </a:xfrm>
          <a:prstGeom prst="rect">
            <a:avLst/>
          </a:prstGeom>
        </p:spPr>
      </p:pic>
    </p:spTree>
    <p:extLst>
      <p:ext uri="{BB962C8B-B14F-4D97-AF65-F5344CB8AC3E}">
        <p14:creationId xmlns:p14="http://schemas.microsoft.com/office/powerpoint/2010/main" val="244667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524D021-5891-34AF-E588-B104734F7311}"/>
              </a:ext>
            </a:extLst>
          </p:cNvPr>
          <p:cNvPicPr>
            <a:picLocks noChangeAspect="1"/>
          </p:cNvPicPr>
          <p:nvPr/>
        </p:nvPicPr>
        <p:blipFill>
          <a:blip r:embed="rId2"/>
          <a:stretch>
            <a:fillRect/>
          </a:stretch>
        </p:blipFill>
        <p:spPr>
          <a:xfrm>
            <a:off x="1655143" y="433039"/>
            <a:ext cx="6391275" cy="7239000"/>
          </a:xfrm>
          <a:prstGeom prst="rect">
            <a:avLst/>
          </a:prstGeom>
        </p:spPr>
      </p:pic>
    </p:spTree>
    <p:extLst>
      <p:ext uri="{BB962C8B-B14F-4D97-AF65-F5344CB8AC3E}">
        <p14:creationId xmlns:p14="http://schemas.microsoft.com/office/powerpoint/2010/main" val="137102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594085E-68BF-E34C-E32B-874282CE7599}"/>
              </a:ext>
            </a:extLst>
          </p:cNvPr>
          <p:cNvPicPr>
            <a:picLocks noChangeAspect="1"/>
          </p:cNvPicPr>
          <p:nvPr/>
        </p:nvPicPr>
        <p:blipFill>
          <a:blip r:embed="rId2"/>
          <a:stretch>
            <a:fillRect/>
          </a:stretch>
        </p:blipFill>
        <p:spPr>
          <a:xfrm>
            <a:off x="109652" y="0"/>
            <a:ext cx="4919547" cy="7792817"/>
          </a:xfrm>
          <a:prstGeom prst="rect">
            <a:avLst/>
          </a:prstGeom>
        </p:spPr>
      </p:pic>
    </p:spTree>
    <p:extLst>
      <p:ext uri="{BB962C8B-B14F-4D97-AF65-F5344CB8AC3E}">
        <p14:creationId xmlns:p14="http://schemas.microsoft.com/office/powerpoint/2010/main" val="88105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FD6C880-7052-87BE-D1A6-2F0F59A78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36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9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6ED1E2B-9625-AF42-8281-F4BC7EA7945A}"/>
              </a:ext>
            </a:extLst>
          </p:cNvPr>
          <p:cNvPicPr>
            <a:picLocks noChangeAspect="1"/>
          </p:cNvPicPr>
          <p:nvPr/>
        </p:nvPicPr>
        <p:blipFill>
          <a:blip r:embed="rId3"/>
          <a:stretch>
            <a:fillRect/>
          </a:stretch>
        </p:blipFill>
        <p:spPr>
          <a:xfrm>
            <a:off x="20422" y="724830"/>
            <a:ext cx="10037978" cy="6077415"/>
          </a:xfrm>
          <a:prstGeom prst="rect">
            <a:avLst/>
          </a:prstGeom>
        </p:spPr>
      </p:pic>
    </p:spTree>
    <p:extLst>
      <p:ext uri="{BB962C8B-B14F-4D97-AF65-F5344CB8AC3E}">
        <p14:creationId xmlns:p14="http://schemas.microsoft.com/office/powerpoint/2010/main" val="134548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7C10654-0CF1-48E1-368E-B2BC3845A38C}"/>
              </a:ext>
            </a:extLst>
          </p:cNvPr>
          <p:cNvPicPr>
            <a:picLocks noChangeAspect="1"/>
          </p:cNvPicPr>
          <p:nvPr/>
        </p:nvPicPr>
        <p:blipFill>
          <a:blip r:embed="rId2"/>
          <a:stretch>
            <a:fillRect/>
          </a:stretch>
        </p:blipFill>
        <p:spPr>
          <a:xfrm>
            <a:off x="195809" y="825190"/>
            <a:ext cx="9666782" cy="6400800"/>
          </a:xfrm>
          <a:prstGeom prst="rect">
            <a:avLst/>
          </a:prstGeom>
        </p:spPr>
      </p:pic>
    </p:spTree>
    <p:extLst>
      <p:ext uri="{BB962C8B-B14F-4D97-AF65-F5344CB8AC3E}">
        <p14:creationId xmlns:p14="http://schemas.microsoft.com/office/powerpoint/2010/main" val="394749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2949632-92CA-785D-CBCA-D8050F75614C}"/>
              </a:ext>
            </a:extLst>
          </p:cNvPr>
          <p:cNvSpPr txBox="1"/>
          <p:nvPr/>
        </p:nvSpPr>
        <p:spPr>
          <a:xfrm>
            <a:off x="567266" y="1598011"/>
            <a:ext cx="8576733" cy="6370975"/>
          </a:xfrm>
          <a:prstGeom prst="rect">
            <a:avLst/>
          </a:prstGeom>
          <a:noFill/>
        </p:spPr>
        <p:txBody>
          <a:bodyPr wrap="square">
            <a:spAutoFit/>
          </a:bodyPr>
          <a:lstStyle/>
          <a:p>
            <a:r>
              <a:rPr lang="de-AT" sz="2400" b="1" dirty="0">
                <a:latin typeface="Arial Nova Light" panose="020B0304020202020204" pitchFamily="34" charset="0"/>
              </a:rPr>
              <a:t>Ptolemäus </a:t>
            </a:r>
            <a:r>
              <a:rPr lang="de-AT" sz="2400" dirty="0">
                <a:latin typeface="Arial Nova Light" panose="020B0304020202020204" pitchFamily="34" charset="0"/>
              </a:rPr>
              <a:t>(um 140 n. Chr.) schrieb das damals etablierte Weltbild in seinem Werk </a:t>
            </a:r>
            <a:r>
              <a:rPr lang="de-AT" sz="2400" dirty="0" err="1">
                <a:latin typeface="Arial Nova Light" panose="020B0304020202020204" pitchFamily="34" charset="0"/>
              </a:rPr>
              <a:t>Almagest</a:t>
            </a:r>
            <a:r>
              <a:rPr lang="de-AT" sz="2400" dirty="0">
                <a:latin typeface="Arial Nova Light" panose="020B0304020202020204" pitchFamily="34" charset="0"/>
              </a:rPr>
              <a:t> nieder und begründete so die lange Tradition des geozentrischen Weltbildes, in dem die Erde im Mittelpunkt steht und die Gestirne an durchsichtigen Sphären befestigt in komplizierten Kreisbahnen die wesentlich größere Erde umkreisen. Ptolemäus ging von einer flachen Erde aus. </a:t>
            </a:r>
          </a:p>
          <a:p>
            <a:endParaRPr lang="de-AT" sz="2400" dirty="0"/>
          </a:p>
          <a:p>
            <a:r>
              <a:rPr lang="de-AT" sz="2400" b="1" dirty="0"/>
              <a:t>Aristoteles</a:t>
            </a:r>
            <a:r>
              <a:rPr lang="de-AT" sz="2400" dirty="0"/>
              <a:t> (384-322 v. Chr.) nahm eine Kugelförmige Erde an, die er jedoch auch ins Zentrum der Welt stellte. </a:t>
            </a:r>
          </a:p>
          <a:p>
            <a:endParaRPr lang="de-AT" sz="2400" dirty="0">
              <a:latin typeface="Arial Nova Light" panose="020B0304020202020204" pitchFamily="34" charset="0"/>
            </a:endParaRPr>
          </a:p>
          <a:p>
            <a:r>
              <a:rPr lang="de-AT" sz="2400" dirty="0"/>
              <a:t>Dieses </a:t>
            </a:r>
            <a:r>
              <a:rPr lang="de-AT" sz="2400" dirty="0">
                <a:latin typeface="Arial Nova Light" panose="020B0304020202020204" pitchFamily="34" charset="0"/>
              </a:rPr>
              <a:t>Weltbild beherrschte die Astronomie </a:t>
            </a:r>
            <a:r>
              <a:rPr lang="de-AT" sz="2400" b="1" dirty="0">
                <a:latin typeface="Arial Nova Light" panose="020B0304020202020204" pitchFamily="34" charset="0"/>
              </a:rPr>
              <a:t>bis weit ins 17. Jahrhundert </a:t>
            </a:r>
            <a:r>
              <a:rPr lang="de-AT" sz="2400" dirty="0">
                <a:latin typeface="Arial Nova Light" panose="020B0304020202020204" pitchFamily="34" charset="0"/>
              </a:rPr>
              <a:t>hinein, mit den Methoden der damaligen Zeit war es nicht einfach, dieses Weltbild zu widerlegen. </a:t>
            </a:r>
          </a:p>
          <a:p>
            <a:endParaRPr lang="de-AT" sz="2400" dirty="0">
              <a:latin typeface="Arial Nova Light" panose="020B0304020202020204" pitchFamily="34" charset="0"/>
            </a:endParaRPr>
          </a:p>
          <a:p>
            <a:endParaRPr lang="de-AT" sz="2400" dirty="0">
              <a:latin typeface="Arial Nova Light" panose="020B0304020202020204" pitchFamily="34" charset="0"/>
            </a:endParaRPr>
          </a:p>
          <a:p>
            <a:endParaRPr lang="de-AT" sz="2400" dirty="0">
              <a:latin typeface="Arial Nova Light" panose="020B0304020202020204" pitchFamily="34" charset="0"/>
            </a:endParaRPr>
          </a:p>
          <a:p>
            <a:endParaRPr lang="de-AT" sz="2400" dirty="0">
              <a:latin typeface="Arial Nova Light" panose="020B0304020202020204" pitchFamily="34" charset="0"/>
            </a:endParaRPr>
          </a:p>
        </p:txBody>
      </p:sp>
      <p:sp>
        <p:nvSpPr>
          <p:cNvPr id="7" name="Textfeld 6">
            <a:extLst>
              <a:ext uri="{FF2B5EF4-FFF2-40B4-BE49-F238E27FC236}">
                <a16:creationId xmlns:a16="http://schemas.microsoft.com/office/drawing/2014/main" id="{BA23D9A8-882E-D7D1-488E-39C31FACC9A2}"/>
              </a:ext>
            </a:extLst>
          </p:cNvPr>
          <p:cNvSpPr txBox="1"/>
          <p:nvPr/>
        </p:nvSpPr>
        <p:spPr>
          <a:xfrm>
            <a:off x="567266" y="602734"/>
            <a:ext cx="5029200" cy="707886"/>
          </a:xfrm>
          <a:prstGeom prst="rect">
            <a:avLst/>
          </a:prstGeom>
          <a:noFill/>
        </p:spPr>
        <p:txBody>
          <a:bodyPr wrap="square">
            <a:spAutoFit/>
          </a:bodyPr>
          <a:lstStyle/>
          <a:p>
            <a:r>
              <a:rPr lang="de-AT" sz="4000" dirty="0">
                <a:solidFill>
                  <a:srgbClr val="002060"/>
                </a:solidFill>
                <a:latin typeface="Arial Nova Light" panose="020B0304020202020204" pitchFamily="34" charset="0"/>
              </a:rPr>
              <a:t>Weltbilder: </a:t>
            </a:r>
          </a:p>
        </p:txBody>
      </p:sp>
    </p:spTree>
    <p:extLst>
      <p:ext uri="{BB962C8B-B14F-4D97-AF65-F5344CB8AC3E}">
        <p14:creationId xmlns:p14="http://schemas.microsoft.com/office/powerpoint/2010/main" val="103395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EE5F34C-9E91-4746-9C25-BB8C77AC7753}"/>
              </a:ext>
            </a:extLst>
          </p:cNvPr>
          <p:cNvSpPr>
            <a:spLocks noGrp="1"/>
          </p:cNvSpPr>
          <p:nvPr>
            <p:ph type="title"/>
          </p:nvPr>
        </p:nvSpPr>
        <p:spPr>
          <a:xfrm>
            <a:off x="342900" y="349526"/>
            <a:ext cx="4686300" cy="1537854"/>
          </a:xfrm>
        </p:spPr>
        <p:txBody>
          <a:bodyPr rtlCol="0"/>
          <a:lstStyle/>
          <a:p>
            <a:pPr rtl="0"/>
            <a:r>
              <a:rPr lang="de-DE" dirty="0">
                <a:solidFill>
                  <a:schemeClr val="bg1"/>
                </a:solidFill>
              </a:rPr>
              <a:t>Geologische Zeitachse –</a:t>
            </a:r>
            <a:br>
              <a:rPr lang="de-DE" dirty="0">
                <a:solidFill>
                  <a:schemeClr val="bg1"/>
                </a:solidFill>
              </a:rPr>
            </a:br>
            <a:r>
              <a:rPr lang="de-DE" dirty="0">
                <a:solidFill>
                  <a:schemeClr val="bg1"/>
                </a:solidFill>
              </a:rPr>
              <a:t>grober Überblick</a:t>
            </a:r>
            <a:br>
              <a:rPr lang="de-DE" dirty="0">
                <a:solidFill>
                  <a:schemeClr val="bg1"/>
                </a:solidFill>
              </a:rPr>
            </a:br>
            <a:endParaRPr lang="de-DE" dirty="0">
              <a:solidFill>
                <a:schemeClr val="bg1"/>
              </a:solidFill>
            </a:endParaRPr>
          </a:p>
        </p:txBody>
      </p:sp>
      <p:pic>
        <p:nvPicPr>
          <p:cNvPr id="5" name="Grafik 4">
            <a:extLst>
              <a:ext uri="{FF2B5EF4-FFF2-40B4-BE49-F238E27FC236}">
                <a16:creationId xmlns:a16="http://schemas.microsoft.com/office/drawing/2014/main" id="{67B9C15D-1B15-4A14-F5BB-1F2CB88DECC4}"/>
              </a:ext>
            </a:extLst>
          </p:cNvPr>
          <p:cNvPicPr>
            <a:picLocks noChangeAspect="1"/>
          </p:cNvPicPr>
          <p:nvPr/>
        </p:nvPicPr>
        <p:blipFill>
          <a:blip r:embed="rId3"/>
          <a:stretch>
            <a:fillRect/>
          </a:stretch>
        </p:blipFill>
        <p:spPr>
          <a:xfrm>
            <a:off x="6623825" y="0"/>
            <a:ext cx="4192858" cy="7772400"/>
          </a:xfrm>
          <a:prstGeom prst="rect">
            <a:avLst/>
          </a:prstGeom>
        </p:spPr>
      </p:pic>
      <p:pic>
        <p:nvPicPr>
          <p:cNvPr id="10" name="Grafik 9">
            <a:extLst>
              <a:ext uri="{FF2B5EF4-FFF2-40B4-BE49-F238E27FC236}">
                <a16:creationId xmlns:a16="http://schemas.microsoft.com/office/drawing/2014/main" id="{FDBC86B2-DEC2-AC4E-6981-0CBF597574E6}"/>
              </a:ext>
            </a:extLst>
          </p:cNvPr>
          <p:cNvPicPr>
            <a:picLocks noChangeAspect="1"/>
          </p:cNvPicPr>
          <p:nvPr/>
        </p:nvPicPr>
        <p:blipFill>
          <a:blip r:embed="rId4"/>
          <a:stretch>
            <a:fillRect/>
          </a:stretch>
        </p:blipFill>
        <p:spPr>
          <a:xfrm>
            <a:off x="0" y="0"/>
            <a:ext cx="6490010" cy="7772400"/>
          </a:xfrm>
          <a:prstGeom prst="rect">
            <a:avLst/>
          </a:prstGeom>
        </p:spPr>
      </p:pic>
    </p:spTree>
    <p:extLst>
      <p:ext uri="{BB962C8B-B14F-4D97-AF65-F5344CB8AC3E}">
        <p14:creationId xmlns:p14="http://schemas.microsoft.com/office/powerpoint/2010/main" val="3357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C70A781-3DA8-C3C2-F1C3-E409B5534B51}"/>
              </a:ext>
            </a:extLst>
          </p:cNvPr>
          <p:cNvPicPr>
            <a:picLocks noChangeAspect="1"/>
          </p:cNvPicPr>
          <p:nvPr/>
        </p:nvPicPr>
        <p:blipFill>
          <a:blip r:embed="rId2"/>
          <a:stretch>
            <a:fillRect/>
          </a:stretch>
        </p:blipFill>
        <p:spPr>
          <a:xfrm>
            <a:off x="488794" y="128705"/>
            <a:ext cx="9249899" cy="5067764"/>
          </a:xfrm>
          <a:prstGeom prst="rect">
            <a:avLst/>
          </a:prstGeom>
        </p:spPr>
      </p:pic>
      <p:pic>
        <p:nvPicPr>
          <p:cNvPr id="7" name="Grafik 6">
            <a:extLst>
              <a:ext uri="{FF2B5EF4-FFF2-40B4-BE49-F238E27FC236}">
                <a16:creationId xmlns:a16="http://schemas.microsoft.com/office/drawing/2014/main" id="{8E258105-7C1B-EE3B-3A3C-0F864992F03D}"/>
              </a:ext>
            </a:extLst>
          </p:cNvPr>
          <p:cNvPicPr>
            <a:picLocks noChangeAspect="1"/>
          </p:cNvPicPr>
          <p:nvPr/>
        </p:nvPicPr>
        <p:blipFill>
          <a:blip r:embed="rId3"/>
          <a:stretch>
            <a:fillRect/>
          </a:stretch>
        </p:blipFill>
        <p:spPr>
          <a:xfrm>
            <a:off x="319707" y="4693848"/>
            <a:ext cx="8532543" cy="2949847"/>
          </a:xfrm>
          <a:prstGeom prst="rect">
            <a:avLst/>
          </a:prstGeom>
        </p:spPr>
      </p:pic>
      <p:sp>
        <p:nvSpPr>
          <p:cNvPr id="8" name="Ellipse 7">
            <a:extLst>
              <a:ext uri="{FF2B5EF4-FFF2-40B4-BE49-F238E27FC236}">
                <a16:creationId xmlns:a16="http://schemas.microsoft.com/office/drawing/2014/main" id="{62FEC4BB-0159-8C05-A1FA-0D45ACEE0D3E}"/>
              </a:ext>
            </a:extLst>
          </p:cNvPr>
          <p:cNvSpPr/>
          <p:nvPr/>
        </p:nvSpPr>
        <p:spPr>
          <a:xfrm>
            <a:off x="3512634" y="5998482"/>
            <a:ext cx="2720898" cy="421600"/>
          </a:xfrm>
          <a:prstGeom prst="ellipse">
            <a:avLst/>
          </a:prstGeom>
          <a:noFill/>
          <a:ln w="57150">
            <a:solidFill>
              <a:srgbClr val="708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3854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BF4ACCE-47D5-21F4-57D1-F1BD844A0533}"/>
              </a:ext>
            </a:extLst>
          </p:cNvPr>
          <p:cNvSpPr txBox="1"/>
          <p:nvPr/>
        </p:nvSpPr>
        <p:spPr>
          <a:xfrm>
            <a:off x="401444" y="246636"/>
            <a:ext cx="8999034" cy="6740307"/>
          </a:xfrm>
          <a:prstGeom prst="rect">
            <a:avLst/>
          </a:prstGeom>
          <a:noFill/>
        </p:spPr>
        <p:txBody>
          <a:bodyPr wrap="square">
            <a:spAutoFit/>
          </a:bodyPr>
          <a:lstStyle/>
          <a:p>
            <a:r>
              <a:rPr lang="de-AT" sz="2400" dirty="0">
                <a:latin typeface="Arial Nova Light" panose="020B0304020202020204" pitchFamily="34" charset="0"/>
              </a:rPr>
              <a:t>Die Kontinente haben eine geringere Dichte als der Erdmantel und schwimmen daher auf (wie ein Kork im Wasser). </a:t>
            </a:r>
          </a:p>
          <a:p>
            <a:endParaRPr lang="de-AT" sz="2400" dirty="0">
              <a:latin typeface="Arial Nova Light" panose="020B0304020202020204" pitchFamily="34" charset="0"/>
            </a:endParaRPr>
          </a:p>
          <a:p>
            <a:r>
              <a:rPr lang="de-AT" sz="2400" dirty="0">
                <a:latin typeface="Arial Nova Light" panose="020B0304020202020204" pitchFamily="34" charset="0"/>
              </a:rPr>
              <a:t>Als Ursache für die Kontinentaldrift vermutete Wegener bereits Konvektionsströmungen, also das Aufsteigen von heißem Material und das Absinken von kaltem Material, im Erdinneren, genauer im Erdmantel. </a:t>
            </a:r>
          </a:p>
          <a:p>
            <a:endParaRPr lang="de-AT" sz="2400" dirty="0">
              <a:latin typeface="Arial Nova Light" panose="020B0304020202020204" pitchFamily="34" charset="0"/>
            </a:endParaRPr>
          </a:p>
          <a:p>
            <a:r>
              <a:rPr lang="de-AT" sz="2400" dirty="0">
                <a:latin typeface="Arial Nova Light" panose="020B0304020202020204" pitchFamily="34" charset="0"/>
              </a:rPr>
              <a:t>Diese Theorie fand später seine Bestätigung. Durch die Restwärme der Entstehungsphase der Erde und den ständigen Zerfall radioaktiver Elemente im Erdkern und dem Erdmantel wird genügend Energie frei, den Mantel zähflüssig zu halten und Konvektionsströme aufzubauen. </a:t>
            </a:r>
          </a:p>
          <a:p>
            <a:endParaRPr lang="de-AT" sz="2400" dirty="0">
              <a:latin typeface="Arial Nova Light" panose="020B0304020202020204" pitchFamily="34" charset="0"/>
            </a:endParaRPr>
          </a:p>
          <a:p>
            <a:r>
              <a:rPr lang="de-AT" sz="2400" dirty="0">
                <a:latin typeface="Arial Nova Light" panose="020B0304020202020204" pitchFamily="34" charset="0"/>
              </a:rPr>
              <a:t>Die Geschwindigkeit dieser Strömungen ist sehr gering, es handelt sich um Zentimeterbeträge pro Jahr, dennoch reichen die Kräfte, die von diesen Veränderungen ausgehen, aus, um die Kontinente zu verschieben</a:t>
            </a:r>
          </a:p>
        </p:txBody>
      </p:sp>
    </p:spTree>
    <p:extLst>
      <p:ext uri="{BB962C8B-B14F-4D97-AF65-F5344CB8AC3E}">
        <p14:creationId xmlns:p14="http://schemas.microsoft.com/office/powerpoint/2010/main" val="126476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04EDDF2-D2F1-5C98-D0ED-2FACC8C9FB76}"/>
              </a:ext>
            </a:extLst>
          </p:cNvPr>
          <p:cNvPicPr>
            <a:picLocks noChangeAspect="1"/>
          </p:cNvPicPr>
          <p:nvPr/>
        </p:nvPicPr>
        <p:blipFill>
          <a:blip r:embed="rId2"/>
          <a:stretch>
            <a:fillRect/>
          </a:stretch>
        </p:blipFill>
        <p:spPr>
          <a:xfrm>
            <a:off x="1242722" y="265181"/>
            <a:ext cx="7572956" cy="7242037"/>
          </a:xfrm>
          <a:prstGeom prst="rect">
            <a:avLst/>
          </a:prstGeom>
        </p:spPr>
      </p:pic>
    </p:spTree>
    <p:extLst>
      <p:ext uri="{BB962C8B-B14F-4D97-AF65-F5344CB8AC3E}">
        <p14:creationId xmlns:p14="http://schemas.microsoft.com/office/powerpoint/2010/main" val="4047025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E7840B8-8EC3-2681-35A5-2F9EB149FF3E}"/>
              </a:ext>
            </a:extLst>
          </p:cNvPr>
          <p:cNvPicPr>
            <a:picLocks noChangeAspect="1"/>
          </p:cNvPicPr>
          <p:nvPr/>
        </p:nvPicPr>
        <p:blipFill>
          <a:blip r:embed="rId2"/>
          <a:stretch>
            <a:fillRect/>
          </a:stretch>
        </p:blipFill>
        <p:spPr>
          <a:xfrm>
            <a:off x="191080" y="366712"/>
            <a:ext cx="10010775" cy="7038975"/>
          </a:xfrm>
          <a:prstGeom prst="rect">
            <a:avLst/>
          </a:prstGeom>
        </p:spPr>
      </p:pic>
    </p:spTree>
    <p:extLst>
      <p:ext uri="{BB962C8B-B14F-4D97-AF65-F5344CB8AC3E}">
        <p14:creationId xmlns:p14="http://schemas.microsoft.com/office/powerpoint/2010/main" val="426661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F375052-9900-4FA7-7028-D6E49F4D60F7}"/>
              </a:ext>
            </a:extLst>
          </p:cNvPr>
          <p:cNvPicPr>
            <a:picLocks noChangeAspect="1"/>
          </p:cNvPicPr>
          <p:nvPr/>
        </p:nvPicPr>
        <p:blipFill>
          <a:blip r:embed="rId2"/>
          <a:stretch>
            <a:fillRect/>
          </a:stretch>
        </p:blipFill>
        <p:spPr>
          <a:xfrm>
            <a:off x="185854" y="0"/>
            <a:ext cx="9906000" cy="5848350"/>
          </a:xfrm>
          <a:prstGeom prst="rect">
            <a:avLst/>
          </a:prstGeom>
        </p:spPr>
      </p:pic>
      <p:pic>
        <p:nvPicPr>
          <p:cNvPr id="9" name="Grafik 8">
            <a:extLst>
              <a:ext uri="{FF2B5EF4-FFF2-40B4-BE49-F238E27FC236}">
                <a16:creationId xmlns:a16="http://schemas.microsoft.com/office/drawing/2014/main" id="{36E22036-8144-FE7A-2A67-3A1A80126306}"/>
              </a:ext>
            </a:extLst>
          </p:cNvPr>
          <p:cNvPicPr>
            <a:picLocks noChangeAspect="1"/>
          </p:cNvPicPr>
          <p:nvPr/>
        </p:nvPicPr>
        <p:blipFill>
          <a:blip r:embed="rId3"/>
          <a:stretch>
            <a:fillRect/>
          </a:stretch>
        </p:blipFill>
        <p:spPr>
          <a:xfrm>
            <a:off x="252296" y="5434012"/>
            <a:ext cx="9620250" cy="828675"/>
          </a:xfrm>
          <a:prstGeom prst="rect">
            <a:avLst/>
          </a:prstGeom>
        </p:spPr>
      </p:pic>
    </p:spTree>
    <p:extLst>
      <p:ext uri="{BB962C8B-B14F-4D97-AF65-F5344CB8AC3E}">
        <p14:creationId xmlns:p14="http://schemas.microsoft.com/office/powerpoint/2010/main" val="2657792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CD4DB5D-0ADD-5B98-CE56-71427B43396F}"/>
              </a:ext>
            </a:extLst>
          </p:cNvPr>
          <p:cNvPicPr>
            <a:picLocks noChangeAspect="1"/>
          </p:cNvPicPr>
          <p:nvPr/>
        </p:nvPicPr>
        <p:blipFill>
          <a:blip r:embed="rId2"/>
          <a:stretch>
            <a:fillRect/>
          </a:stretch>
        </p:blipFill>
        <p:spPr>
          <a:xfrm>
            <a:off x="299224" y="185737"/>
            <a:ext cx="5097966" cy="7482144"/>
          </a:xfrm>
          <a:prstGeom prst="rect">
            <a:avLst/>
          </a:prstGeom>
        </p:spPr>
      </p:pic>
    </p:spTree>
    <p:extLst>
      <p:ext uri="{BB962C8B-B14F-4D97-AF65-F5344CB8AC3E}">
        <p14:creationId xmlns:p14="http://schemas.microsoft.com/office/powerpoint/2010/main" val="339761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CC6DB65-2EBF-0411-12F3-AFE571E55F2C}"/>
              </a:ext>
            </a:extLst>
          </p:cNvPr>
          <p:cNvSpPr txBox="1"/>
          <p:nvPr/>
        </p:nvSpPr>
        <p:spPr>
          <a:xfrm>
            <a:off x="804333" y="778639"/>
            <a:ext cx="8475134" cy="6740307"/>
          </a:xfrm>
          <a:prstGeom prst="rect">
            <a:avLst/>
          </a:prstGeom>
          <a:noFill/>
        </p:spPr>
        <p:txBody>
          <a:bodyPr wrap="square">
            <a:spAutoFit/>
          </a:bodyPr>
          <a:lstStyle/>
          <a:p>
            <a:r>
              <a:rPr lang="de-AT" sz="2400" b="1" dirty="0">
                <a:latin typeface="Arial Nova Light" panose="020B0304020202020204" pitchFamily="34" charset="0"/>
              </a:rPr>
              <a:t>Kopernikus </a:t>
            </a:r>
            <a:r>
              <a:rPr lang="de-AT" sz="2400" dirty="0">
                <a:latin typeface="Arial Nova Light" panose="020B0304020202020204" pitchFamily="34" charset="0"/>
              </a:rPr>
              <a:t>veröffentlichte 1543 ein bahnbrechendes Werk, in dem er schließlich die  </a:t>
            </a:r>
            <a:r>
              <a:rPr lang="de-AT" sz="2400" b="1" dirty="0">
                <a:latin typeface="Arial Nova Light" panose="020B0304020202020204" pitchFamily="34" charset="0"/>
              </a:rPr>
              <a:t>Sonne ins Zentrum der Schöpfung !</a:t>
            </a:r>
          </a:p>
          <a:p>
            <a:endParaRPr lang="de-AT" sz="2400" dirty="0">
              <a:latin typeface="Arial Nova Light" panose="020B0304020202020204" pitchFamily="34" charset="0"/>
            </a:endParaRPr>
          </a:p>
          <a:p>
            <a:r>
              <a:rPr lang="de-AT" sz="2400" dirty="0">
                <a:latin typeface="Arial Nova Light" panose="020B0304020202020204" pitchFamily="34" charset="0"/>
              </a:rPr>
              <a:t> </a:t>
            </a:r>
            <a:r>
              <a:rPr lang="de-AT" sz="2400" b="1" dirty="0">
                <a:latin typeface="Arial Nova Light" panose="020B0304020202020204" pitchFamily="34" charset="0"/>
              </a:rPr>
              <a:t>Galileo Galilei </a:t>
            </a:r>
            <a:r>
              <a:rPr lang="de-AT" sz="2400" dirty="0">
                <a:latin typeface="Arial Nova Light" panose="020B0304020202020204" pitchFamily="34" charset="0"/>
              </a:rPr>
              <a:t> verwendete erstmals ein einfaches Fernrohr zur Himmelsbeobachtung und fand unter anderem heraus, dass der Jupiter von Monden begleitet wird, dass Saturn eigenartige Anhängsel (die Saturnringe) und der Mond Berge und Krater besitzt. </a:t>
            </a:r>
          </a:p>
          <a:p>
            <a:endParaRPr lang="de-AT" sz="2400" dirty="0">
              <a:latin typeface="Arial Nova Light" panose="020B0304020202020204" pitchFamily="34" charset="0"/>
            </a:endParaRPr>
          </a:p>
          <a:p>
            <a:r>
              <a:rPr lang="de-AT" sz="2400" dirty="0">
                <a:latin typeface="Arial Nova Light" panose="020B0304020202020204" pitchFamily="34" charset="0"/>
              </a:rPr>
              <a:t>Dem Dänen </a:t>
            </a:r>
            <a:r>
              <a:rPr lang="de-AT" sz="2400" b="1" dirty="0">
                <a:latin typeface="Arial Nova Light" panose="020B0304020202020204" pitchFamily="34" charset="0"/>
              </a:rPr>
              <a:t>Tycho Brahe </a:t>
            </a:r>
            <a:r>
              <a:rPr lang="de-AT" sz="2400" dirty="0">
                <a:latin typeface="Arial Nova Light" panose="020B0304020202020204" pitchFamily="34" charset="0"/>
              </a:rPr>
              <a:t>und seinem Schüler, </a:t>
            </a:r>
            <a:r>
              <a:rPr lang="de-AT" sz="2400" b="1" dirty="0">
                <a:latin typeface="Arial Nova Light" panose="020B0304020202020204" pitchFamily="34" charset="0"/>
              </a:rPr>
              <a:t>Johannes Kepler </a:t>
            </a:r>
            <a:r>
              <a:rPr lang="de-AT" sz="2400" dirty="0">
                <a:latin typeface="Arial Nova Light" panose="020B0304020202020204" pitchFamily="34" charset="0"/>
              </a:rPr>
              <a:t>gelang der nächste Durchbruch. Brahe war ein ausgezeichneter Beobachter, verstarb aber früh, seine Messwerte konnte Kepler auswerten. </a:t>
            </a:r>
          </a:p>
          <a:p>
            <a:endParaRPr lang="de-AT" sz="2400" dirty="0">
              <a:latin typeface="Arial Nova Light" panose="020B0304020202020204" pitchFamily="34" charset="0"/>
            </a:endParaRPr>
          </a:p>
          <a:p>
            <a:r>
              <a:rPr lang="de-AT" sz="2400" dirty="0">
                <a:latin typeface="Arial Nova Light" panose="020B0304020202020204" pitchFamily="34" charset="0"/>
              </a:rPr>
              <a:t>Sie erkannten, zum ersten Mal, dass die Himmelskörper auf </a:t>
            </a:r>
            <a:r>
              <a:rPr lang="de-AT" sz="2400" b="1" dirty="0">
                <a:latin typeface="Arial Nova Light" panose="020B0304020202020204" pitchFamily="34" charset="0"/>
              </a:rPr>
              <a:t>Ellipsen laufen und nicht auf Kreisen</a:t>
            </a:r>
            <a:r>
              <a:rPr lang="de-AT" sz="2400" dirty="0">
                <a:latin typeface="Arial Nova Light" panose="020B0304020202020204" pitchFamily="34" charset="0"/>
              </a:rPr>
              <a:t>. Mit den drei Keplerschen Gesetzen war die Grundlage für eine moderne Himmelsmechanik gegeben.</a:t>
            </a:r>
          </a:p>
        </p:txBody>
      </p:sp>
    </p:spTree>
    <p:extLst>
      <p:ext uri="{BB962C8B-B14F-4D97-AF65-F5344CB8AC3E}">
        <p14:creationId xmlns:p14="http://schemas.microsoft.com/office/powerpoint/2010/main" val="385827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75484-EF99-B6BB-2F89-666FCBC5A101}"/>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97A54D8A-5164-FCB8-A95C-5268E04C9610}"/>
              </a:ext>
            </a:extLst>
          </p:cNvPr>
          <p:cNvSpPr txBox="1"/>
          <p:nvPr/>
        </p:nvSpPr>
        <p:spPr>
          <a:xfrm>
            <a:off x="567266" y="1665744"/>
            <a:ext cx="8576733" cy="3046988"/>
          </a:xfrm>
          <a:prstGeom prst="rect">
            <a:avLst/>
          </a:prstGeom>
          <a:noFill/>
        </p:spPr>
        <p:txBody>
          <a:bodyPr wrap="square">
            <a:spAutoFit/>
          </a:bodyPr>
          <a:lstStyle/>
          <a:p>
            <a:r>
              <a:rPr lang="de-AT" sz="2400" dirty="0">
                <a:latin typeface="Arial Nova Light" panose="020B0304020202020204" pitchFamily="34" charset="0"/>
              </a:rPr>
              <a:t>Für die Entwicklung des gegenwärtig gültigen Weltbildes sind viele Wissenschaftler verantwortlich. Besonders herauszuheben ist sicher  </a:t>
            </a:r>
            <a:r>
              <a:rPr lang="de-AT" sz="2400" b="1" dirty="0">
                <a:latin typeface="Arial Nova Light" panose="020B0304020202020204" pitchFamily="34" charset="0"/>
              </a:rPr>
              <a:t>Albert Einstein</a:t>
            </a:r>
            <a:r>
              <a:rPr lang="de-AT" sz="2400" dirty="0">
                <a:latin typeface="Arial Nova Light" panose="020B0304020202020204" pitchFamily="34" charset="0"/>
              </a:rPr>
              <a:t> mit seiner Gravitationstheorie, die die von </a:t>
            </a:r>
            <a:r>
              <a:rPr lang="de-AT" sz="2400" b="1" dirty="0">
                <a:latin typeface="Arial Nova Light" panose="020B0304020202020204" pitchFamily="34" charset="0"/>
              </a:rPr>
              <a:t>Isaac Newton </a:t>
            </a:r>
            <a:r>
              <a:rPr lang="de-AT" sz="2400" dirty="0">
                <a:latin typeface="Arial Nova Light" panose="020B0304020202020204" pitchFamily="34" charset="0"/>
              </a:rPr>
              <a:t>ergänzte und ablöste sowie der Amerikaner </a:t>
            </a:r>
            <a:r>
              <a:rPr lang="de-AT" sz="2400" b="1" dirty="0">
                <a:latin typeface="Arial Nova Light" panose="020B0304020202020204" pitchFamily="34" charset="0"/>
              </a:rPr>
              <a:t>Edwin Hubble</a:t>
            </a:r>
            <a:r>
              <a:rPr lang="de-AT" sz="2400" dirty="0">
                <a:latin typeface="Arial Nova Light" panose="020B0304020202020204" pitchFamily="34" charset="0"/>
              </a:rPr>
              <a:t>, der als erster in der Lage war, unsere Nachbargalaxie, den Andromedanebel (Bild), in Einzelsterne aufzulösen. Damit war die Erde endgültig aus dem Zentrum gerückt.</a:t>
            </a:r>
          </a:p>
        </p:txBody>
      </p:sp>
      <p:sp>
        <p:nvSpPr>
          <p:cNvPr id="7" name="Textfeld 6">
            <a:extLst>
              <a:ext uri="{FF2B5EF4-FFF2-40B4-BE49-F238E27FC236}">
                <a16:creationId xmlns:a16="http://schemas.microsoft.com/office/drawing/2014/main" id="{541415D7-76C4-E8B0-B225-51B2A309669D}"/>
              </a:ext>
            </a:extLst>
          </p:cNvPr>
          <p:cNvSpPr txBox="1"/>
          <p:nvPr/>
        </p:nvSpPr>
        <p:spPr>
          <a:xfrm>
            <a:off x="567266" y="602734"/>
            <a:ext cx="5029200" cy="707886"/>
          </a:xfrm>
          <a:prstGeom prst="rect">
            <a:avLst/>
          </a:prstGeom>
          <a:noFill/>
        </p:spPr>
        <p:txBody>
          <a:bodyPr wrap="square">
            <a:spAutoFit/>
          </a:bodyPr>
          <a:lstStyle/>
          <a:p>
            <a:r>
              <a:rPr lang="de-AT" sz="4000" dirty="0">
                <a:solidFill>
                  <a:srgbClr val="002060"/>
                </a:solidFill>
                <a:latin typeface="Arial Nova Light" panose="020B0304020202020204" pitchFamily="34" charset="0"/>
              </a:rPr>
              <a:t>Modernes Weltbild</a:t>
            </a:r>
          </a:p>
        </p:txBody>
      </p:sp>
      <p:sp>
        <p:nvSpPr>
          <p:cNvPr id="3" name="Textfeld 2">
            <a:extLst>
              <a:ext uri="{FF2B5EF4-FFF2-40B4-BE49-F238E27FC236}">
                <a16:creationId xmlns:a16="http://schemas.microsoft.com/office/drawing/2014/main" id="{E174F53B-87FB-05A1-6165-A27C5C5EED9F}"/>
              </a:ext>
            </a:extLst>
          </p:cNvPr>
          <p:cNvSpPr txBox="1"/>
          <p:nvPr/>
        </p:nvSpPr>
        <p:spPr>
          <a:xfrm>
            <a:off x="567265" y="4712732"/>
            <a:ext cx="8576733" cy="2677656"/>
          </a:xfrm>
          <a:prstGeom prst="rect">
            <a:avLst/>
          </a:prstGeom>
          <a:noFill/>
        </p:spPr>
        <p:txBody>
          <a:bodyPr wrap="square">
            <a:spAutoFit/>
          </a:bodyPr>
          <a:lstStyle/>
          <a:p>
            <a:r>
              <a:rPr lang="de-AT" sz="2400" dirty="0">
                <a:latin typeface="Arial Nova Light" panose="020B0304020202020204" pitchFamily="34" charset="0"/>
              </a:rPr>
              <a:t>Scheinbar entfernen sich alle Objekte von uns, rechnet man in der Zeit zurück so bedeutet das, dass vor etwa 13,5 Milliarden Jahren das Universum in einem „Urknall“ entstanden sein muss, paradoxer Weise scheint die Erde das Zentrum dieser Explosion gewesen zu sein – das ist aber nur ein Effekt der Beobachtung, die Erde stand ebenso wenig im Zentrum wie alle anderen Objekte des Universums. </a:t>
            </a:r>
          </a:p>
        </p:txBody>
      </p:sp>
    </p:spTree>
    <p:extLst>
      <p:ext uri="{BB962C8B-B14F-4D97-AF65-F5344CB8AC3E}">
        <p14:creationId xmlns:p14="http://schemas.microsoft.com/office/powerpoint/2010/main" val="351759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12D2CE4-7499-92A3-8030-632745BF7EE9}"/>
              </a:ext>
            </a:extLst>
          </p:cNvPr>
          <p:cNvSpPr txBox="1"/>
          <p:nvPr/>
        </p:nvSpPr>
        <p:spPr>
          <a:xfrm>
            <a:off x="389467" y="1070045"/>
            <a:ext cx="8077200" cy="4524315"/>
          </a:xfrm>
          <a:prstGeom prst="rect">
            <a:avLst/>
          </a:prstGeom>
          <a:noFill/>
        </p:spPr>
        <p:txBody>
          <a:bodyPr wrap="square">
            <a:spAutoFit/>
          </a:bodyPr>
          <a:lstStyle/>
          <a:p>
            <a:r>
              <a:rPr lang="de-AT" dirty="0">
                <a:latin typeface="Arial Nova Light" panose="020B0304020202020204" pitchFamily="34" charset="0"/>
              </a:rPr>
              <a:t>Trotz mancher Fragen gehen die meisten Wissenschaftler heute davon aus, dass das Weltall in einer gigantischen Explosion aus einer unendlich dichten Ansammlung von Energie Skriptum nur für den privaten Gebrauch! entstanden ist. </a:t>
            </a:r>
          </a:p>
          <a:p>
            <a:endParaRPr lang="de-AT" dirty="0">
              <a:latin typeface="Arial Nova Light" panose="020B0304020202020204" pitchFamily="34" charset="0"/>
            </a:endParaRPr>
          </a:p>
          <a:p>
            <a:r>
              <a:rPr lang="de-AT" dirty="0">
                <a:latin typeface="Arial Nova Light" panose="020B0304020202020204" pitchFamily="34" charset="0"/>
              </a:rPr>
              <a:t>Da die Raum, die Masse und die Zeit nur gemeinsam existieren können, ist eine Frage nach dem „Vorher“ wissenschaftlich kaum zu beantworten. Durch die Ausdehnung kühlte sich das frühe Universum nach einer stürmischen Expansionsphase langsam ab, </a:t>
            </a:r>
            <a:r>
              <a:rPr lang="de-AT" b="1" dirty="0">
                <a:latin typeface="Arial Nova Light" panose="020B0304020202020204" pitchFamily="34" charset="0"/>
              </a:rPr>
              <a:t>nach etwa 300.000 Jahre war es dann so „kühl“, </a:t>
            </a:r>
            <a:r>
              <a:rPr lang="de-AT" dirty="0">
                <a:latin typeface="Arial Nova Light" panose="020B0304020202020204" pitchFamily="34" charset="0"/>
              </a:rPr>
              <a:t>dass aus Strahlungsenergie zum ersten Mal </a:t>
            </a:r>
            <a:r>
              <a:rPr lang="de-AT" b="1" dirty="0">
                <a:latin typeface="Arial Nova Light" panose="020B0304020202020204" pitchFamily="34" charset="0"/>
              </a:rPr>
              <a:t>Elementarteilchen</a:t>
            </a:r>
            <a:r>
              <a:rPr lang="de-AT" dirty="0">
                <a:latin typeface="Arial Nova Light" panose="020B0304020202020204" pitchFamily="34" charset="0"/>
              </a:rPr>
              <a:t> entstehen konnten. </a:t>
            </a:r>
          </a:p>
          <a:p>
            <a:endParaRPr lang="de-AT" dirty="0">
              <a:latin typeface="Arial Nova Light" panose="020B0304020202020204" pitchFamily="34" charset="0"/>
            </a:endParaRPr>
          </a:p>
          <a:p>
            <a:r>
              <a:rPr lang="de-AT" dirty="0">
                <a:latin typeface="Arial Nova Light" panose="020B0304020202020204" pitchFamily="34" charset="0"/>
              </a:rPr>
              <a:t>Als Urbausteine des Universums entstanden Wasserstoff (H) und Helium (He). </a:t>
            </a:r>
          </a:p>
          <a:p>
            <a:endParaRPr lang="de-AT" dirty="0">
              <a:latin typeface="Arial Nova Light" panose="020B0304020202020204" pitchFamily="34" charset="0"/>
            </a:endParaRPr>
          </a:p>
          <a:p>
            <a:r>
              <a:rPr lang="de-AT" dirty="0">
                <a:latin typeface="Arial Nova Light" panose="020B0304020202020204" pitchFamily="34" charset="0"/>
              </a:rPr>
              <a:t>Das Echo dieses Urknalls kann man heute noch als kosmische Hintergrundstrahlung mit 2,7 ° Kelvin vernehmen</a:t>
            </a:r>
          </a:p>
        </p:txBody>
      </p:sp>
    </p:spTree>
    <p:extLst>
      <p:ext uri="{BB962C8B-B14F-4D97-AF65-F5344CB8AC3E}">
        <p14:creationId xmlns:p14="http://schemas.microsoft.com/office/powerpoint/2010/main" val="162988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F79E98B-CABA-CFD1-8AE3-CBD05D5B1CAF}"/>
              </a:ext>
            </a:extLst>
          </p:cNvPr>
          <p:cNvSpPr txBox="1"/>
          <p:nvPr/>
        </p:nvSpPr>
        <p:spPr>
          <a:xfrm>
            <a:off x="804333" y="947215"/>
            <a:ext cx="8449733" cy="5355312"/>
          </a:xfrm>
          <a:prstGeom prst="rect">
            <a:avLst/>
          </a:prstGeom>
          <a:noFill/>
        </p:spPr>
        <p:txBody>
          <a:bodyPr wrap="square">
            <a:spAutoFit/>
          </a:bodyPr>
          <a:lstStyle/>
          <a:p>
            <a:r>
              <a:rPr lang="de-AT" dirty="0">
                <a:latin typeface="Arial Nova Light" panose="020B0304020202020204" pitchFamily="34" charset="0"/>
              </a:rPr>
              <a:t>Zuerst entstanden nur Wasserstoffatome und Heliumatome, die sich entlang ursprünglicher geringer Dichteunterschiede zu riesigen Massenansammlungen ordneten. </a:t>
            </a:r>
          </a:p>
          <a:p>
            <a:endParaRPr lang="de-AT" dirty="0">
              <a:latin typeface="Arial Nova Light" panose="020B0304020202020204" pitchFamily="34" charset="0"/>
            </a:endParaRPr>
          </a:p>
          <a:p>
            <a:r>
              <a:rPr lang="de-AT" dirty="0">
                <a:latin typeface="Arial Nova Light" panose="020B0304020202020204" pitchFamily="34" charset="0"/>
              </a:rPr>
              <a:t>Erste meist sehr große wasserstoffdominierte Sonnen (Sterne) entstanden, diese frühen Sternriesen explodierten oft nachwenigen Millionen Jahren und produzierten zum ersten Mal in riesigen Mengen </a:t>
            </a:r>
            <a:r>
              <a:rPr lang="de-AT" b="1" dirty="0">
                <a:latin typeface="Arial Nova Light" panose="020B0304020202020204" pitchFamily="34" charset="0"/>
              </a:rPr>
              <a:t>schwerere Elemente wie Kohlenstoff, Sauerstoff, Silicium und Eisen.</a:t>
            </a:r>
            <a:r>
              <a:rPr lang="de-AT" dirty="0">
                <a:latin typeface="Arial Nova Light" panose="020B0304020202020204" pitchFamily="34" charset="0"/>
              </a:rPr>
              <a:t> </a:t>
            </a:r>
          </a:p>
          <a:p>
            <a:endParaRPr lang="de-AT" dirty="0">
              <a:latin typeface="Arial Nova Light" panose="020B0304020202020204" pitchFamily="34" charset="0"/>
            </a:endParaRPr>
          </a:p>
          <a:p>
            <a:r>
              <a:rPr lang="de-AT" dirty="0">
                <a:latin typeface="Arial Nova Light" panose="020B0304020202020204" pitchFamily="34" charset="0"/>
              </a:rPr>
              <a:t>Vor mehr als 5 Milliarden Jahren entstand nach einer Sternenexplosion eine kosmische Materiewolke,  die zum großen Teil aus Wasserstoff, aber auch aus diesen schwereren Elementen bestand. Die Gravitation und das Drehmoment der Wolke konzentrierten den Großteil der Masse (etwa 99,9% der Masse des Sonnensystems) im Zentrum, also der jungen Sonne, wo eine Kernfusion zündete und der Strahlungsdruck den inneren Bereich des Systems „leerblies“. </a:t>
            </a:r>
          </a:p>
          <a:p>
            <a:endParaRPr lang="de-AT" dirty="0">
              <a:latin typeface="Arial Nova Light" panose="020B0304020202020204" pitchFamily="34" charset="0"/>
            </a:endParaRPr>
          </a:p>
          <a:p>
            <a:r>
              <a:rPr lang="de-AT" dirty="0">
                <a:latin typeface="Arial Nova Light" panose="020B0304020202020204" pitchFamily="34" charset="0"/>
              </a:rPr>
              <a:t>Im Bereich von Dichteschwankungen bildeten sich größere protoplanetare Körper heraus, die durch Gravitation und Kollision die Keime für die (heute) acht Planeten bildeten.</a:t>
            </a:r>
          </a:p>
        </p:txBody>
      </p:sp>
    </p:spTree>
    <p:extLst>
      <p:ext uri="{BB962C8B-B14F-4D97-AF65-F5344CB8AC3E}">
        <p14:creationId xmlns:p14="http://schemas.microsoft.com/office/powerpoint/2010/main" val="198119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53D9CC8-917C-C735-9492-0A5F78380C88}"/>
              </a:ext>
            </a:extLst>
          </p:cNvPr>
          <p:cNvSpPr txBox="1"/>
          <p:nvPr/>
        </p:nvSpPr>
        <p:spPr>
          <a:xfrm>
            <a:off x="575733" y="1485543"/>
            <a:ext cx="7924800" cy="3970318"/>
          </a:xfrm>
          <a:prstGeom prst="rect">
            <a:avLst/>
          </a:prstGeom>
          <a:noFill/>
        </p:spPr>
        <p:txBody>
          <a:bodyPr wrap="square">
            <a:spAutoFit/>
          </a:bodyPr>
          <a:lstStyle/>
          <a:p>
            <a:r>
              <a:rPr lang="de-AT" dirty="0">
                <a:latin typeface="Arial Nova Light" panose="020B0304020202020204" pitchFamily="34" charset="0"/>
              </a:rPr>
              <a:t>Unsere Eigene Heimatgalaxie, auch als Milchstraße bezeichnet,</a:t>
            </a:r>
          </a:p>
          <a:p>
            <a:endParaRPr lang="de-AT" dirty="0">
              <a:latin typeface="Arial Nova Light" panose="020B0304020202020204" pitchFamily="34" charset="0"/>
            </a:endParaRPr>
          </a:p>
          <a:p>
            <a:r>
              <a:rPr lang="de-AT" dirty="0">
                <a:latin typeface="Arial Nova Light" panose="020B0304020202020204" pitchFamily="34" charset="0"/>
              </a:rPr>
              <a:t> ist eine </a:t>
            </a:r>
            <a:r>
              <a:rPr lang="de-AT" dirty="0" err="1">
                <a:latin typeface="Arial Nova Light" panose="020B0304020202020204" pitchFamily="34" charset="0"/>
              </a:rPr>
              <a:t>BalkenSpiralgalaxie</a:t>
            </a:r>
            <a:r>
              <a:rPr lang="de-AT" dirty="0">
                <a:latin typeface="Arial Nova Light" panose="020B0304020202020204" pitchFamily="34" charset="0"/>
              </a:rPr>
              <a:t> mit einem Durchmesser von ungefähr 100.000 Lichtjahren, die Dicke beträgt 3.000 Lichtjahre, im Zentrum 16.000 Lichtjahre. </a:t>
            </a:r>
          </a:p>
          <a:p>
            <a:endParaRPr lang="de-AT" dirty="0">
              <a:latin typeface="Arial Nova Light" panose="020B0304020202020204" pitchFamily="34" charset="0"/>
            </a:endParaRPr>
          </a:p>
          <a:p>
            <a:r>
              <a:rPr lang="de-AT" dirty="0">
                <a:latin typeface="Arial Nova Light" panose="020B0304020202020204" pitchFamily="34" charset="0"/>
              </a:rPr>
              <a:t>Im Zentrum der Milchstraße befindet sich (von uns 30.000 Lichtjahre entfernt) ein massives, derzeit inaktives schwarzes Loch mit einigen tausend Sonnenmassen, von der Erde aus gesehen im Sternbild des Schützen. </a:t>
            </a:r>
          </a:p>
          <a:p>
            <a:endParaRPr lang="de-AT" dirty="0">
              <a:latin typeface="Arial Nova Light" panose="020B0304020202020204" pitchFamily="34" charset="0"/>
            </a:endParaRPr>
          </a:p>
          <a:p>
            <a:r>
              <a:rPr lang="de-AT" dirty="0">
                <a:latin typeface="Arial Nova Light" panose="020B0304020202020204" pitchFamily="34" charset="0"/>
              </a:rPr>
              <a:t>Unsere Sonne befindet sich in einem äußeren Bereich  an einer recht ruhigen Stelle mit eher geringer Sterndichte. </a:t>
            </a:r>
          </a:p>
          <a:p>
            <a:endParaRPr lang="de-AT" dirty="0">
              <a:latin typeface="Arial Nova Light" panose="020B0304020202020204" pitchFamily="34" charset="0"/>
            </a:endParaRPr>
          </a:p>
          <a:p>
            <a:r>
              <a:rPr lang="de-AT" dirty="0">
                <a:latin typeface="Arial Nova Light" panose="020B0304020202020204" pitchFamily="34" charset="0"/>
              </a:rPr>
              <a:t>Diese Konstellation ist für uns recht günstig, da sie für eher stabile Verhältnisse und eine geringe kosmische Strahlenbelastung sorgt.</a:t>
            </a:r>
          </a:p>
        </p:txBody>
      </p:sp>
    </p:spTree>
    <p:extLst>
      <p:ext uri="{BB962C8B-B14F-4D97-AF65-F5344CB8AC3E}">
        <p14:creationId xmlns:p14="http://schemas.microsoft.com/office/powerpoint/2010/main" val="17866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D7EEF34-0B46-1455-6970-D6DA77304C3C}"/>
              </a:ext>
            </a:extLst>
          </p:cNvPr>
          <p:cNvSpPr txBox="1"/>
          <p:nvPr/>
        </p:nvSpPr>
        <p:spPr>
          <a:xfrm>
            <a:off x="1295399" y="1517640"/>
            <a:ext cx="8187267" cy="4893647"/>
          </a:xfrm>
          <a:prstGeom prst="rect">
            <a:avLst/>
          </a:prstGeom>
          <a:noFill/>
        </p:spPr>
        <p:txBody>
          <a:bodyPr wrap="square">
            <a:spAutoFit/>
          </a:bodyPr>
          <a:lstStyle/>
          <a:p>
            <a:r>
              <a:rPr lang="de-AT" sz="2400" dirty="0">
                <a:latin typeface="Arial Nova Light" panose="020B0304020202020204" pitchFamily="34" charset="0"/>
              </a:rPr>
              <a:t>Unsere Sonne  ist ein durchschnittlicher Stern durchschnittlichen Alters, der milliardenfach im Universum vorkommt. </a:t>
            </a:r>
          </a:p>
          <a:p>
            <a:endParaRPr lang="de-AT" sz="2400" dirty="0">
              <a:latin typeface="Arial Nova Light" panose="020B0304020202020204" pitchFamily="34" charset="0"/>
            </a:endParaRPr>
          </a:p>
          <a:p>
            <a:r>
              <a:rPr lang="de-AT" sz="2400" dirty="0">
                <a:latin typeface="Arial Nova Light" panose="020B0304020202020204" pitchFamily="34" charset="0"/>
              </a:rPr>
              <a:t>Der Durchmesser beträgt 1,39 Millionen Kilometer, </a:t>
            </a:r>
          </a:p>
          <a:p>
            <a:r>
              <a:rPr lang="de-AT" sz="2400" dirty="0">
                <a:latin typeface="Arial Nova Light" panose="020B0304020202020204" pitchFamily="34" charset="0"/>
              </a:rPr>
              <a:t>sie besteht zu knapp 91% aus Wasserstoff, der Rest ist fast ausschließlich Helium, </a:t>
            </a:r>
          </a:p>
          <a:p>
            <a:endParaRPr lang="de-AT" sz="2400" dirty="0">
              <a:latin typeface="Arial Nova Light" panose="020B0304020202020204" pitchFamily="34" charset="0"/>
            </a:endParaRPr>
          </a:p>
          <a:p>
            <a:r>
              <a:rPr lang="de-AT" sz="2400" dirty="0">
                <a:latin typeface="Arial Nova Light" panose="020B0304020202020204" pitchFamily="34" charset="0"/>
              </a:rPr>
              <a:t>die Oberflächentemperatur beträgt etwa 5.800 ° Kelvin. </a:t>
            </a:r>
          </a:p>
          <a:p>
            <a:endParaRPr lang="de-AT" sz="2400" dirty="0">
              <a:latin typeface="Arial Nova Light" panose="020B0304020202020204" pitchFamily="34" charset="0"/>
            </a:endParaRPr>
          </a:p>
          <a:p>
            <a:r>
              <a:rPr lang="de-AT" sz="2400" dirty="0">
                <a:latin typeface="Arial Nova Light" panose="020B0304020202020204" pitchFamily="34" charset="0"/>
              </a:rPr>
              <a:t>Sonnenflecken markieren Bereiche lokaler Magnetfeldanomalien mit 2.000 ° kühlerer Oberflächentemperatur</a:t>
            </a:r>
          </a:p>
        </p:txBody>
      </p:sp>
      <p:sp>
        <p:nvSpPr>
          <p:cNvPr id="6" name="Textfeld 5">
            <a:extLst>
              <a:ext uri="{FF2B5EF4-FFF2-40B4-BE49-F238E27FC236}">
                <a16:creationId xmlns:a16="http://schemas.microsoft.com/office/drawing/2014/main" id="{B2C4207F-6818-C49B-74A7-B8BE24092ADF}"/>
              </a:ext>
            </a:extLst>
          </p:cNvPr>
          <p:cNvSpPr txBox="1"/>
          <p:nvPr/>
        </p:nvSpPr>
        <p:spPr>
          <a:xfrm>
            <a:off x="1295400" y="643466"/>
            <a:ext cx="2683555" cy="584775"/>
          </a:xfrm>
          <a:prstGeom prst="rect">
            <a:avLst/>
          </a:prstGeom>
          <a:noFill/>
        </p:spPr>
        <p:txBody>
          <a:bodyPr wrap="none" rtlCol="0">
            <a:spAutoFit/>
          </a:bodyPr>
          <a:lstStyle/>
          <a:p>
            <a:r>
              <a:rPr lang="de-AT" sz="3200" b="1" dirty="0">
                <a:solidFill>
                  <a:schemeClr val="accent6"/>
                </a:solidFill>
                <a:latin typeface="Arial Nova Light" panose="020B0304020202020204" pitchFamily="34" charset="0"/>
              </a:rPr>
              <a:t>Unsere Sonne</a:t>
            </a:r>
          </a:p>
        </p:txBody>
      </p:sp>
    </p:spTree>
    <p:extLst>
      <p:ext uri="{BB962C8B-B14F-4D97-AF65-F5344CB8AC3E}">
        <p14:creationId xmlns:p14="http://schemas.microsoft.com/office/powerpoint/2010/main" val="381265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135-9F0B-EDF8-E257-40243A1223AB}"/>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96D7EA45-0799-2043-5382-095F6EE5B8D9}"/>
              </a:ext>
            </a:extLst>
          </p:cNvPr>
          <p:cNvSpPr txBox="1"/>
          <p:nvPr/>
        </p:nvSpPr>
        <p:spPr>
          <a:xfrm>
            <a:off x="1295400" y="643466"/>
            <a:ext cx="3931654" cy="584775"/>
          </a:xfrm>
          <a:prstGeom prst="rect">
            <a:avLst/>
          </a:prstGeom>
          <a:noFill/>
        </p:spPr>
        <p:txBody>
          <a:bodyPr wrap="none" rtlCol="0">
            <a:spAutoFit/>
          </a:bodyPr>
          <a:lstStyle/>
          <a:p>
            <a:r>
              <a:rPr lang="de-AT" sz="3200" b="1" dirty="0">
                <a:solidFill>
                  <a:schemeClr val="accent6"/>
                </a:solidFill>
                <a:latin typeface="Arial Nova Light" panose="020B0304020202020204" pitchFamily="34" charset="0"/>
              </a:rPr>
              <a:t>Unser Sonnensystem</a:t>
            </a:r>
          </a:p>
        </p:txBody>
      </p:sp>
      <p:pic>
        <p:nvPicPr>
          <p:cNvPr id="3" name="Grafik 2">
            <a:extLst>
              <a:ext uri="{FF2B5EF4-FFF2-40B4-BE49-F238E27FC236}">
                <a16:creationId xmlns:a16="http://schemas.microsoft.com/office/drawing/2014/main" id="{DAD4149B-818C-3C7F-7155-E58BC8F539DD}"/>
              </a:ext>
            </a:extLst>
          </p:cNvPr>
          <p:cNvPicPr>
            <a:picLocks noChangeAspect="1"/>
          </p:cNvPicPr>
          <p:nvPr/>
        </p:nvPicPr>
        <p:blipFill>
          <a:blip r:embed="rId2"/>
          <a:stretch>
            <a:fillRect/>
          </a:stretch>
        </p:blipFill>
        <p:spPr>
          <a:xfrm>
            <a:off x="414337" y="1389591"/>
            <a:ext cx="9229725" cy="3638550"/>
          </a:xfrm>
          <a:prstGeom prst="rect">
            <a:avLst/>
          </a:prstGeom>
        </p:spPr>
      </p:pic>
      <p:sp>
        <p:nvSpPr>
          <p:cNvPr id="7" name="Textfeld 6">
            <a:extLst>
              <a:ext uri="{FF2B5EF4-FFF2-40B4-BE49-F238E27FC236}">
                <a16:creationId xmlns:a16="http://schemas.microsoft.com/office/drawing/2014/main" id="{4EFD81BC-84BE-5179-2FDC-084F92631FD3}"/>
              </a:ext>
            </a:extLst>
          </p:cNvPr>
          <p:cNvSpPr txBox="1"/>
          <p:nvPr/>
        </p:nvSpPr>
        <p:spPr>
          <a:xfrm>
            <a:off x="746627" y="5331936"/>
            <a:ext cx="8685240" cy="1569660"/>
          </a:xfrm>
          <a:prstGeom prst="rect">
            <a:avLst/>
          </a:prstGeom>
          <a:noFill/>
        </p:spPr>
        <p:txBody>
          <a:bodyPr wrap="square">
            <a:spAutoFit/>
          </a:bodyPr>
          <a:lstStyle/>
          <a:p>
            <a:r>
              <a:rPr lang="de-AT" sz="2400" dirty="0">
                <a:latin typeface="Arial Nova Light" panose="020B0304020202020204" pitchFamily="34" charset="0"/>
              </a:rPr>
              <a:t>Zwischen der Jupiter- und der </a:t>
            </a:r>
            <a:r>
              <a:rPr lang="de-AT" sz="2400" dirty="0" err="1">
                <a:latin typeface="Arial Nova Light" panose="020B0304020202020204" pitchFamily="34" charset="0"/>
              </a:rPr>
              <a:t>Marsbahn</a:t>
            </a:r>
            <a:r>
              <a:rPr lang="de-AT" sz="2400" dirty="0">
                <a:latin typeface="Arial Nova Light" panose="020B0304020202020204" pitchFamily="34" charset="0"/>
              </a:rPr>
              <a:t> befindet sich der Asteroidengürtel, ein Bereich, in dem sich Gesteinsbrocken von wenigen Metern Durchmesser bis zu 1.000 Kilometer Dimension bewegen.</a:t>
            </a:r>
          </a:p>
        </p:txBody>
      </p:sp>
    </p:spTree>
    <p:extLst>
      <p:ext uri="{BB962C8B-B14F-4D97-AF65-F5344CB8AC3E}">
        <p14:creationId xmlns:p14="http://schemas.microsoft.com/office/powerpoint/2010/main" val="3626727723"/>
      </p:ext>
    </p:extLst>
  </p:cSld>
  <p:clrMapOvr>
    <a:masterClrMapping/>
  </p:clrMapOvr>
</p:sld>
</file>

<file path=ppt/theme/theme1.xml><?xml version="1.0" encoding="utf-8"?>
<a:theme xmlns:a="http://schemas.openxmlformats.org/drawingml/2006/main" name="Office-Design">
  <a:themeElements>
    <a:clrScheme name="Custom 83">
      <a:dk1>
        <a:sysClr val="windowText" lastClr="000000"/>
      </a:dk1>
      <a:lt1>
        <a:sysClr val="window" lastClr="FFFFFF"/>
      </a:lt1>
      <a:dk2>
        <a:srgbClr val="44546A"/>
      </a:dk2>
      <a:lt2>
        <a:srgbClr val="E7E6E6"/>
      </a:lt2>
      <a:accent1>
        <a:srgbClr val="C05827"/>
      </a:accent1>
      <a:accent2>
        <a:srgbClr val="87ADB8"/>
      </a:accent2>
      <a:accent3>
        <a:srgbClr val="89A26A"/>
      </a:accent3>
      <a:accent4>
        <a:srgbClr val="65B8E3"/>
      </a:accent4>
      <a:accent5>
        <a:srgbClr val="588A86"/>
      </a:accent5>
      <a:accent6>
        <a:srgbClr val="264D5B"/>
      </a:accent6>
      <a:hlink>
        <a:srgbClr val="0563C1"/>
      </a:hlink>
      <a:folHlink>
        <a:srgbClr val="954F72"/>
      </a:folHlink>
    </a:clrScheme>
    <a:fontScheme name="Custom 120">
      <a:majorFont>
        <a:latin typeface="Sagona Book"/>
        <a:ea typeface=""/>
        <a:cs typeface=""/>
      </a:majorFont>
      <a:minorFont>
        <a:latin typeface="Sagona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43816_TF11399232_Win32" id="{948920F1-9A15-4BDA-9871-7BABF07E5F88}" vid="{500F630E-F173-4927-A1D8-045F3D81262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907D79-7B8A-4B41-A1E8-8840A6EA382F}">
  <ds:schemaRefs>
    <ds:schemaRef ds:uri="http://schemas.microsoft.com/sharepoint/v3/contenttype/forms"/>
  </ds:schemaRefs>
</ds:datastoreItem>
</file>

<file path=customXml/itemProps2.xml><?xml version="1.0" encoding="utf-8"?>
<ds:datastoreItem xmlns:ds="http://schemas.openxmlformats.org/officeDocument/2006/customXml" ds:itemID="{3B2D1F6D-C23C-4C5D-A265-8BBD1942B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4658CC-FE16-44F4-B67E-276FD6D74F6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Monatskalender mit Landschaftsbildern</Template>
  <TotalTime>0</TotalTime>
  <Words>1446</Words>
  <Application>Microsoft Office PowerPoint</Application>
  <PresentationFormat>Benutzerdefiniert</PresentationFormat>
  <Paragraphs>76</Paragraphs>
  <Slides>26</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Arial Nova Light</vt:lpstr>
      <vt:lpstr>Calibri</vt:lpstr>
      <vt:lpstr>Sagona Book</vt:lpstr>
      <vt:lpstr>Office-Design</vt:lpstr>
      <vt:lpstr>Biologie für Geograf:innen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Geologische Zeitachse – grober Überblick </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Biologie für Geograf:innen</dc:title>
  <dc:creator>Susanne Oyrer</dc:creator>
  <cp:lastModifiedBy>Susanne Oyrer</cp:lastModifiedBy>
  <cp:revision>3</cp:revision>
  <dcterms:created xsi:type="dcterms:W3CDTF">2024-01-31T19:39:29Z</dcterms:created>
  <dcterms:modified xsi:type="dcterms:W3CDTF">2025-02-06T08:43:47Z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