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94660"/>
  </p:normalViewPr>
  <p:slideViewPr>
    <p:cSldViewPr snapToGrid="0">
      <p:cViewPr varScale="1">
        <p:scale>
          <a:sx n="71" d="100"/>
          <a:sy n="71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5D465-68B5-4C48-86A7-84EEE16EA217}" type="datetimeFigureOut">
              <a:rPr lang="de-AT" smtClean="0"/>
              <a:t>23.05.2018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A8399-15A1-4ADA-A7F7-E1817DDFCD2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460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3BC75-48BB-49C4-8251-40AA3AD4778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DC9B-9B81-483B-8377-A7858D967316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A73D-3CC7-4384-BCEB-3DD71A8F2A1F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B755-9447-4500-8679-AA202847A418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34CC-E0EA-479A-8F55-DFA8B534218A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DF61F-1475-408F-BA5F-C7B0A698541A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36CC7-B832-43C1-A2B1-5C2555A2AA0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D60C-C3BF-499E-8959-95506DF03214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15804-1F54-45C3-A1D8-C9137A19890C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1AB4B-FC19-4581-9FD8-F95CF3D9D4D4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5B01-9A7B-4ACD-99B3-58CCB94E569B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90E-8CA5-4B3A-8692-DA9CBFEE5F52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041F-DD08-4E96-B5C2-253489C1C81D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A3F4-1CEB-4C98-ACF6-490ABF23F354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AE2F-14ED-4CCF-B872-81AB8702A135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741E-0621-466C-9711-BB7113161000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89AF-E266-409D-BCB5-186A4F817992}" type="datetime1">
              <a:rPr lang="en-US" smtClean="0"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bein_reinhild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8809A-B736-4698-B24A-7A342825C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57" y="1495167"/>
            <a:ext cx="8310176" cy="3781168"/>
          </a:xfrm>
        </p:spPr>
        <p:txBody>
          <a:bodyPr/>
          <a:lstStyle/>
          <a:p>
            <a:pPr algn="l"/>
            <a:r>
              <a:rPr lang="de-AT" sz="4000" dirty="0"/>
              <a:t>Fachdidaktisches Begleitseminar für Fachpraktikum GW</a:t>
            </a:r>
            <a:br>
              <a:rPr lang="de-AT" dirty="0"/>
            </a:br>
            <a:br>
              <a:rPr lang="de-AT" dirty="0"/>
            </a:b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6CA6DE-9821-426F-A452-34F88FD37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948" y="405083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de-AT" sz="2400" dirty="0"/>
              <a:t>Veranstaltungsleiterin: Mag. Mairinger–Hebein  Reinhild</a:t>
            </a:r>
          </a:p>
          <a:p>
            <a:pPr algn="ctr"/>
            <a:r>
              <a:rPr lang="de-AT" sz="2400" dirty="0"/>
              <a:t>Tel: 06606692636</a:t>
            </a:r>
          </a:p>
          <a:p>
            <a:endParaRPr lang="de-AT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76033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76122-26E2-4A19-8053-5C20D809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82643"/>
            <a:ext cx="8596668" cy="1113671"/>
          </a:xfrm>
        </p:spPr>
        <p:txBody>
          <a:bodyPr>
            <a:normAutofit/>
          </a:bodyPr>
          <a:lstStyle/>
          <a:p>
            <a:r>
              <a:rPr lang="de-AT" sz="3200" dirty="0"/>
              <a:t>Voraussetzungen für einen erfolgreichen Abschluss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0C9C36-338C-47E5-A6FC-ABAB1077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67" y="1603443"/>
            <a:ext cx="8627303" cy="52545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Anwesenheit: geblockte Veranstaltung  (Termine und Ankündigungen s. </a:t>
            </a:r>
            <a:r>
              <a:rPr lang="de-AT" b="1" dirty="0" err="1"/>
              <a:t>moodle</a:t>
            </a:r>
            <a:r>
              <a:rPr lang="de-AT" b="1" dirty="0"/>
              <a:t>)</a:t>
            </a:r>
            <a:r>
              <a:rPr lang="de-AT" b="1" dirty="0">
                <a:sym typeface="Wingdings" panose="05000000000000000000" pitchFamily="2" charset="2"/>
              </a:rPr>
              <a:t></a:t>
            </a:r>
            <a:r>
              <a:rPr lang="de-AT" b="1" dirty="0"/>
              <a:t> einmaliges Fehlen nur in absoluten Ausnahmefällen möglich (muss per SMS im Vorfeld entschuldigt  und mit einer Zusatzaufgabe kompensiert werden)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Praktikum: 60 UE davon </a:t>
            </a:r>
          </a:p>
          <a:p>
            <a:pPr marL="0" indent="0">
              <a:buNone/>
            </a:pPr>
            <a:r>
              <a:rPr lang="de-AT" sz="1600" dirty="0"/>
              <a:t>ca. 20 UE Besprechung und Reflexion im Team</a:t>
            </a:r>
          </a:p>
          <a:p>
            <a:pPr marL="0" indent="0">
              <a:buNone/>
            </a:pPr>
            <a:r>
              <a:rPr lang="de-AT" sz="1600" dirty="0"/>
              <a:t>8 UE Unterricht (auch Teamteaching möglich, maximal 4 Std.)</a:t>
            </a:r>
          </a:p>
          <a:p>
            <a:pPr marL="0" indent="0">
              <a:buNone/>
            </a:pPr>
            <a:r>
              <a:rPr lang="de-AT" sz="1600" dirty="0"/>
              <a:t>ca.30 Hospitation davon </a:t>
            </a:r>
          </a:p>
          <a:p>
            <a:pPr marL="0" indent="0">
              <a:buNone/>
            </a:pPr>
            <a:r>
              <a:rPr lang="de-AT" sz="1600" dirty="0"/>
              <a:t>ca. 6 UE </a:t>
            </a:r>
            <a:r>
              <a:rPr lang="de-AT" sz="1600" dirty="0" err="1"/>
              <a:t>praktikaübergreifende</a:t>
            </a:r>
            <a:r>
              <a:rPr lang="de-AT" sz="1600" dirty="0"/>
              <a:t> Aufgaben (Teilnahme an Projektunterricht, Exkursion Konferenzen, Prüfungen, Interview mit Direktion, Administration, Schulführung ….)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Diskussionsbeiträge und Praktische Aufgaben während des Seminars und HÜ (</a:t>
            </a:r>
            <a:r>
              <a:rPr lang="de-AT" b="1" dirty="0" err="1"/>
              <a:t>zB</a:t>
            </a:r>
            <a:r>
              <a:rPr lang="de-AT" b="1" dirty="0"/>
              <a:t>. Reader)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b="1" dirty="0"/>
              <a:t>Seminararbeit (Unterrichtsplanung, Protokoll der Termine des Schulpraktikums  (tabellarisch) und Reflexion des Praktikums (min. 30 Seiten)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B295A-FA3A-4897-BDA9-C6B2D678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492875"/>
            <a:ext cx="6297612" cy="365125"/>
          </a:xfrm>
        </p:spPr>
        <p:txBody>
          <a:bodyPr/>
          <a:lstStyle/>
          <a:p>
            <a:r>
              <a:rPr lang="de-AT" dirty="0"/>
              <a:t>Mag. Mairinger – Hebein Reinhild 								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7FAB8-3206-4234-93E8-8A10DF4E6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Termine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F3EFCA-7952-4958-AB30-0D94845EF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sz="2400" dirty="0"/>
              <a:t>14.3. Welios</a:t>
            </a:r>
          </a:p>
          <a:p>
            <a:r>
              <a:rPr lang="de-AT" sz="2400" dirty="0"/>
              <a:t>11.4. 15h40-18h45 PH Linz  </a:t>
            </a:r>
          </a:p>
          <a:p>
            <a:r>
              <a:rPr lang="de-AT" sz="2400" dirty="0"/>
              <a:t>9.5.   15h40-18h45 PH Linz</a:t>
            </a:r>
          </a:p>
          <a:p>
            <a:r>
              <a:rPr lang="de-AT" sz="2400" dirty="0"/>
              <a:t>23.5.  15h40-18h45 PH Linz</a:t>
            </a:r>
          </a:p>
          <a:p>
            <a:r>
              <a:rPr lang="de-AT" sz="2400" dirty="0"/>
              <a:t>6.6</a:t>
            </a:r>
            <a:r>
              <a:rPr lang="de-AT" sz="2400"/>
              <a:t>.   </a:t>
            </a:r>
            <a:r>
              <a:rPr lang="de-AT" sz="2400" dirty="0"/>
              <a:t> </a:t>
            </a:r>
            <a:r>
              <a:rPr lang="de-AT" sz="2400"/>
              <a:t>12h-14h30 </a:t>
            </a:r>
            <a:r>
              <a:rPr lang="de-AT" sz="2400" dirty="0"/>
              <a:t>PH Linz </a:t>
            </a:r>
          </a:p>
          <a:p>
            <a:r>
              <a:rPr lang="de-AT" sz="2400" dirty="0"/>
              <a:t>13.6.  12h-18h45 VOEST  (Beitrag ca. 15 Euro)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34A8FE-B69D-4AFC-8548-66E21DBF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7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9041B-3B35-49B6-B598-6AB3B4B3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37" y="124942"/>
            <a:ext cx="8596668" cy="801815"/>
          </a:xfrm>
        </p:spPr>
        <p:txBody>
          <a:bodyPr>
            <a:normAutofit/>
          </a:bodyPr>
          <a:lstStyle/>
          <a:p>
            <a:r>
              <a:rPr lang="de-AT" sz="2800" dirty="0"/>
              <a:t>Schriftliche Unterrichtsplanung </a:t>
            </a:r>
            <a:br>
              <a:rPr lang="de-AT" sz="2000" dirty="0"/>
            </a:br>
            <a:r>
              <a:rPr lang="de-AT" sz="1800" dirty="0"/>
              <a:t>(s. auch allgemeine Anforderungen der PH)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FF3B36-59D3-4D0E-A460-C319FD05A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919" y="1112108"/>
            <a:ext cx="9984259" cy="49292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AT" sz="2100" b="1" dirty="0">
                <a:solidFill>
                  <a:schemeClr val="accent1"/>
                </a:solidFill>
              </a:rPr>
              <a:t>Unterrichtsskizze </a:t>
            </a:r>
          </a:p>
          <a:p>
            <a:r>
              <a:rPr lang="de-AT" sz="2100" b="1" dirty="0"/>
              <a:t>A) Einleitung:</a:t>
            </a:r>
            <a:r>
              <a:rPr lang="de-AT" sz="2100" dirty="0"/>
              <a:t> allgemeine Angaben zur Praktikant/In, Lehrplanbezug, Lernziele, Quellen</a:t>
            </a:r>
          </a:p>
          <a:p>
            <a:r>
              <a:rPr lang="de-AT" sz="2100" dirty="0"/>
              <a:t>B) </a:t>
            </a:r>
            <a:r>
              <a:rPr lang="de-AT" sz="2100" b="1" dirty="0"/>
              <a:t>Der Stundenablauf </a:t>
            </a:r>
            <a:r>
              <a:rPr lang="de-AT" sz="2100" dirty="0"/>
              <a:t>soll inkl. Lernzielen, Auflistung der Materialien, Zeitangaben </a:t>
            </a:r>
            <a:r>
              <a:rPr lang="de-AT" sz="2100" dirty="0">
                <a:solidFill>
                  <a:schemeClr val="accent1"/>
                </a:solidFill>
              </a:rPr>
              <a:t>tabellarisch</a:t>
            </a:r>
            <a:r>
              <a:rPr lang="de-AT" sz="2100" dirty="0">
                <a:solidFill>
                  <a:srgbClr val="FF0000"/>
                </a:solidFill>
              </a:rPr>
              <a:t> </a:t>
            </a:r>
            <a:r>
              <a:rPr lang="de-AT" sz="2100" dirty="0"/>
              <a:t>erfolgen. Siehe Vorlage </a:t>
            </a:r>
            <a:r>
              <a:rPr lang="de-AT" sz="2100" dirty="0" err="1"/>
              <a:t>moodle</a:t>
            </a:r>
            <a:r>
              <a:rPr lang="de-AT" sz="2100" dirty="0"/>
              <a:t>!</a:t>
            </a:r>
          </a:p>
          <a:p>
            <a:r>
              <a:rPr lang="de-AT" sz="2100" dirty="0">
                <a:solidFill>
                  <a:schemeClr val="accent1"/>
                </a:solidFill>
              </a:rPr>
              <a:t>C) Kurze Begründung der methodischen und inhaltlichen Schwerpunkte </a:t>
            </a:r>
            <a:r>
              <a:rPr lang="de-AT" sz="2100" dirty="0">
                <a:solidFill>
                  <a:schemeClr val="tx1"/>
                </a:solidFill>
              </a:rPr>
              <a:t>(abgesehen vom Lehrplan) ca. 150 Wörter oder auch mehr (pro Unterrichtssequenz (mehrere ineinander fließende Unterrichtsstunden).Hier sollte auch zu einer didaktischen Theorie Bezug genommen werden (</a:t>
            </a:r>
            <a:r>
              <a:rPr lang="de-AT" sz="2100" dirty="0" err="1">
                <a:solidFill>
                  <a:schemeClr val="tx1"/>
                </a:solidFill>
              </a:rPr>
              <a:t>zB</a:t>
            </a:r>
            <a:r>
              <a:rPr lang="de-AT" sz="2100" dirty="0">
                <a:solidFill>
                  <a:schemeClr val="tx1"/>
                </a:solidFill>
              </a:rPr>
              <a:t>. Lernzielorientierte, kritisch pragmatisch oder konstruktivistische Didaktik). </a:t>
            </a:r>
            <a:r>
              <a:rPr lang="de-AT" sz="2100" dirty="0"/>
              <a:t>Falls Stunden einzeln getrennt voneinander abgehalten werden so genügt eine kurze Begründung pro Stunde.</a:t>
            </a:r>
          </a:p>
          <a:p>
            <a:r>
              <a:rPr lang="de-AT" sz="2100" dirty="0"/>
              <a:t>D) Die Unterrichtssequenzen sollten die Anforderungsbereiche </a:t>
            </a:r>
            <a:r>
              <a:rPr lang="de-AT" sz="2100" b="1" dirty="0"/>
              <a:t>Reproduktion Reorganisation (Transfer) und kritische Reflexion </a:t>
            </a:r>
            <a:r>
              <a:rPr lang="de-AT" sz="2100" dirty="0"/>
              <a:t>von Wissen (</a:t>
            </a:r>
            <a:r>
              <a:rPr lang="de-AT" sz="2100" dirty="0" err="1"/>
              <a:t>s.Sitte</a:t>
            </a:r>
            <a:r>
              <a:rPr lang="de-AT" sz="2100" dirty="0"/>
              <a:t>, 2001) aufweisen, </a:t>
            </a:r>
            <a:r>
              <a:rPr lang="de-AT" sz="2100" dirty="0" err="1"/>
              <a:t>dh</a:t>
            </a:r>
            <a:r>
              <a:rPr lang="de-AT" sz="2100" dirty="0"/>
              <a:t>. gemäß eines </a:t>
            </a:r>
            <a:r>
              <a:rPr lang="de-AT" sz="2100" b="1" dirty="0"/>
              <a:t>problemorientierten Unterrichts </a:t>
            </a:r>
            <a:r>
              <a:rPr lang="de-AT" sz="2100" dirty="0"/>
              <a:t>nach Vielhaber theoretisches, praktisches und kritisches </a:t>
            </a:r>
            <a:r>
              <a:rPr lang="de-AT" sz="2100" dirty="0" err="1"/>
              <a:t>Know</a:t>
            </a:r>
            <a:r>
              <a:rPr lang="de-AT" sz="2100" dirty="0"/>
              <a:t> </a:t>
            </a:r>
            <a:r>
              <a:rPr lang="de-AT" sz="2100" dirty="0" err="1"/>
              <a:t>How</a:t>
            </a:r>
            <a:r>
              <a:rPr lang="de-AT" sz="2100" dirty="0"/>
              <a:t> vermitteln.</a:t>
            </a:r>
            <a:r>
              <a:rPr lang="de-AT" sz="2100" dirty="0">
                <a:sym typeface="Wingdings" panose="05000000000000000000" pitchFamily="2" charset="2"/>
              </a:rPr>
              <a:t> betrifft Formulierung der Lernziele. </a:t>
            </a:r>
          </a:p>
          <a:p>
            <a:r>
              <a:rPr lang="de-AT" sz="2100" dirty="0"/>
              <a:t>E) Bei der Planung der Unterrichtseinstiege sollte auf </a:t>
            </a:r>
            <a:r>
              <a:rPr lang="de-AT" sz="2100" b="1" dirty="0"/>
              <a:t>motivationsfördernde Maßnahmen </a:t>
            </a:r>
            <a:r>
              <a:rPr lang="de-AT" sz="2100" dirty="0"/>
              <a:t>geachtet werden. Wie erwecke ich die Neugier vielleicht oder sogar den Forscherdrang des Schülers/in ? </a:t>
            </a:r>
            <a:r>
              <a:rPr lang="de-AT" sz="2100" i="1" dirty="0"/>
              <a:t>„Wie kann ich ihn/sie leichter an der Stange halten?“ (entdeckendes, forschendes Lernen)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3AB8718-23F8-4534-8CEB-4DBDBCFBC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4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050EC-DE1E-4F78-8817-AF64EEE1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Gestaltung von Unterrichtsmaterialien</a:t>
            </a:r>
            <a:br>
              <a:rPr lang="de-AT" dirty="0"/>
            </a:br>
            <a:r>
              <a:rPr lang="de-AT" sz="2700" dirty="0"/>
              <a:t>(siehe auch allgemeine Anforderungen der PH)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D8AE75-7E40-4A87-9C43-9A71C39B3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517838"/>
          </a:xfrm>
        </p:spPr>
        <p:txBody>
          <a:bodyPr>
            <a:normAutofit lnSpcReduction="10000"/>
          </a:bodyPr>
          <a:lstStyle/>
          <a:p>
            <a:r>
              <a:rPr lang="de-AT" sz="2000" dirty="0"/>
              <a:t>Foto von Tafelbild </a:t>
            </a:r>
          </a:p>
          <a:p>
            <a:r>
              <a:rPr lang="de-AT" sz="2000" dirty="0"/>
              <a:t>Eigenständig angefertigte Arbeitsblätter (Buch und fertige Arbeitsblätter vermeiden)  inkl. Begründung der einzelnen Arbeitsschritten (mit Symbolen kennzeichnen R Reproduktion T Transfer KR kritische Reflexion)</a:t>
            </a:r>
          </a:p>
          <a:p>
            <a:r>
              <a:rPr lang="de-AT" sz="2000" dirty="0"/>
              <a:t>Grafiken Bilder etc. mit Quellenangaben , durchnummerieren mit M1,M2..</a:t>
            </a:r>
          </a:p>
          <a:p>
            <a:r>
              <a:rPr lang="de-AT" sz="2000" dirty="0"/>
              <a:t>Multimediales Material mit Titel und Quellenangaben (Verlinkung)</a:t>
            </a:r>
          </a:p>
          <a:p>
            <a:r>
              <a:rPr lang="de-AT" sz="2000" dirty="0">
                <a:highlight>
                  <a:srgbClr val="FFFF00"/>
                </a:highlight>
              </a:rPr>
              <a:t>Die Unterrichtsplanung der einzelnen Stunden </a:t>
            </a:r>
            <a:r>
              <a:rPr lang="de-AT" sz="2000" dirty="0" err="1">
                <a:highlight>
                  <a:srgbClr val="FFFF00"/>
                </a:highlight>
              </a:rPr>
              <a:t>bzw</a:t>
            </a:r>
            <a:r>
              <a:rPr lang="de-AT" sz="2000" dirty="0">
                <a:highlight>
                  <a:srgbClr val="FFFF00"/>
                </a:highlight>
              </a:rPr>
              <a:t> Sequenzen ist im Vorhinein bis 18h des Vortages auf der Lernplattform hochzuladen.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601D59-8AE9-437E-BD7B-E289524D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2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72CE7C-7158-4DA0-A65D-5EA5FBDDA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9C87B3-0029-471E-9E57-EEC39DFA6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53" y="1419184"/>
            <a:ext cx="8596668" cy="4622178"/>
          </a:xfrm>
        </p:spPr>
        <p:txBody>
          <a:bodyPr>
            <a:normAutofit fontScale="92500" lnSpcReduction="20000"/>
          </a:bodyPr>
          <a:lstStyle/>
          <a:p>
            <a:r>
              <a:rPr lang="de-AT" b="1" dirty="0"/>
              <a:t>Inhaltsverzeichnis</a:t>
            </a:r>
          </a:p>
          <a:p>
            <a:r>
              <a:rPr lang="de-AT" b="1" dirty="0"/>
              <a:t>Allgemeine Angaben zur Praktikant/In, Schule, Betreuungslehrer/In</a:t>
            </a:r>
          </a:p>
          <a:p>
            <a:r>
              <a:rPr lang="de-AT" b="1" dirty="0"/>
              <a:t>Protokoll der Termine (tabellarisch, unterschrieben vom Praxislehrer/in)</a:t>
            </a:r>
          </a:p>
          <a:p>
            <a:r>
              <a:rPr lang="de-AT" b="1" dirty="0"/>
              <a:t>Sammlung der Unterrichtsplanungen samt Materialien</a:t>
            </a:r>
          </a:p>
          <a:p>
            <a:r>
              <a:rPr lang="de-AT" b="1" dirty="0"/>
              <a:t>Reflexion des Praktikums (Reflexion der einzelnen Einheiten oder gesamter Sequenz samt Verbesserungsvorschlägen und passender Begründung) Was ist mir gut gelungen, was weniger und warum? Worauf haben die Schüler/innen sehr positiv reagiert, wo weniger? </a:t>
            </a:r>
            <a:r>
              <a:rPr lang="de-AT" b="1" dirty="0" err="1"/>
              <a:t>uä</a:t>
            </a:r>
            <a:r>
              <a:rPr lang="de-AT" b="1" dirty="0"/>
              <a:t>.</a:t>
            </a:r>
            <a:r>
              <a:rPr lang="de-AT" b="1" dirty="0">
                <a:highlight>
                  <a:srgbClr val="FFFF00"/>
                </a:highlight>
                <a:sym typeface="Wingdings" panose="05000000000000000000" pitchFamily="2" charset="2"/>
              </a:rPr>
              <a:t> sehr wichtig</a:t>
            </a:r>
          </a:p>
          <a:p>
            <a:r>
              <a:rPr lang="de-AT" b="1" dirty="0">
                <a:sym typeface="Wingdings" panose="05000000000000000000" pitchFamily="2" charset="2"/>
              </a:rPr>
              <a:t>Reflexion der Zusammenarbeit mit den Schüler/Innen und Praxislehrer/Innen und des gesamten Praktikums, sowie der persönlichen Rolle als Lehrer/In. Was war für mich neu? Was habe ich daraus profitiert? Was merke ich mir für die Zukunft? Was brauche ich noch, um noch besser im Unterricht zurecht zu kommen? </a:t>
            </a:r>
            <a:r>
              <a:rPr lang="de-AT" b="1" dirty="0" err="1">
                <a:sym typeface="Wingdings" panose="05000000000000000000" pitchFamily="2" charset="2"/>
              </a:rPr>
              <a:t>u.ä</a:t>
            </a:r>
            <a:r>
              <a:rPr lang="de-AT" b="1" dirty="0" err="1">
                <a:highlight>
                  <a:srgbClr val="FFFF00"/>
                </a:highlight>
                <a:sym typeface="Wingdings" panose="05000000000000000000" pitchFamily="2" charset="2"/>
              </a:rPr>
              <a:t>sehr</a:t>
            </a:r>
            <a:r>
              <a:rPr lang="de-AT" b="1" dirty="0">
                <a:highlight>
                  <a:srgbClr val="FFFF00"/>
                </a:highlight>
                <a:sym typeface="Wingdings" panose="05000000000000000000" pitchFamily="2" charset="2"/>
              </a:rPr>
              <a:t> wichtig</a:t>
            </a:r>
          </a:p>
          <a:p>
            <a:r>
              <a:rPr lang="de-AT" b="1" dirty="0"/>
              <a:t>Literaturverzeichnis (Quellenverzeichnis)</a:t>
            </a:r>
          </a:p>
          <a:p>
            <a:pPr marL="0" indent="0">
              <a:buNone/>
            </a:pPr>
            <a:r>
              <a:rPr lang="de-AT" sz="2600" b="1" dirty="0">
                <a:highlight>
                  <a:srgbClr val="FFFF00"/>
                </a:highlight>
              </a:rPr>
              <a:t>min. ca. 30 Seiten , in gedruckter Form am Ende des Seminars abgeben.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92B614-8081-4B37-9BB3-321EA86F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hebein_reinhild@hotmail.com (Tel. 06606692636)  PH Diözese Linz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728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687</Words>
  <Application>Microsoft Office PowerPoint</Application>
  <PresentationFormat>Breitbild</PresentationFormat>
  <Paragraphs>48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Facette</vt:lpstr>
      <vt:lpstr>Fachdidaktisches Begleitseminar für Fachpraktikum GW  </vt:lpstr>
      <vt:lpstr>Voraussetzungen für einen erfolgreichen Abschluss</vt:lpstr>
      <vt:lpstr>Termine</vt:lpstr>
      <vt:lpstr>Schriftliche Unterrichtsplanung  (s. auch allgemeine Anforderungen der PH)</vt:lpstr>
      <vt:lpstr>Gestaltung von Unterrichtsmaterialien (siehe auch allgemeine Anforderungen der PH)</vt:lpstr>
      <vt:lpstr>Seminararbeit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Fachdidaktisches Begleitseminar für Fachpraktikum GW</dc:title>
  <dc:creator>Reinhild Hebein</dc:creator>
  <cp:lastModifiedBy>Reinhild Hebein</cp:lastModifiedBy>
  <cp:revision>29</cp:revision>
  <cp:lastPrinted>2018-03-14T08:04:43Z</cp:lastPrinted>
  <dcterms:created xsi:type="dcterms:W3CDTF">2018-03-06T08:11:53Z</dcterms:created>
  <dcterms:modified xsi:type="dcterms:W3CDTF">2018-05-23T12:59:25Z</dcterms:modified>
</cp:coreProperties>
</file>